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344C-69B9-4E01-8315-4FE2AEE36D3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09FA-BADD-48AA-9A7B-05336C5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45" y="321310"/>
            <a:ext cx="851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BÀI 5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ĐỒNG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HÓA TIẾN</a:t>
            </a:r>
            <a:r>
              <a:rPr i="0" spc="-3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208"/>
            <a:ext cx="5942965" cy="4173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27100" algn="l"/>
              </a:tabLst>
            </a:pPr>
            <a:r>
              <a:rPr sz="3200" spc="5" smtClean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.	</a:t>
            </a:r>
            <a:r>
              <a:rPr sz="3200" dirty="0">
                <a:latin typeface="Times New Roman"/>
                <a:cs typeface="Times New Roman"/>
              </a:rPr>
              <a:t>Tài nguyên găng và đoạn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găng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Giải </a:t>
            </a:r>
            <a:r>
              <a:rPr sz="3200" dirty="0">
                <a:latin typeface="Times New Roman"/>
                <a:cs typeface="Times New Roman"/>
              </a:rPr>
              <a:t>pháp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Peterson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Các giải pháp phần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cứng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Semaphore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Monitors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Giải </a:t>
            </a:r>
            <a:r>
              <a:rPr sz="3200" dirty="0">
                <a:latin typeface="Times New Roman"/>
                <a:cs typeface="Times New Roman"/>
              </a:rPr>
              <a:t>pháp trao đổi thông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điệp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Ví dụ kinh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điển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91211"/>
            <a:ext cx="793201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Yêu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cầu của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đồng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hóa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tiến</a:t>
            </a:r>
            <a:r>
              <a:rPr i="0" spc="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946390" cy="51479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>
                <a:latin typeface="Times New Roman"/>
                <a:cs typeface="Times New Roman"/>
              </a:rPr>
              <a:t>Cần </a:t>
            </a:r>
            <a:r>
              <a:rPr sz="2800" smtClean="0">
                <a:latin typeface="Times New Roman"/>
                <a:cs typeface="Times New Roman"/>
              </a:rPr>
              <a:t>tho</a:t>
            </a:r>
            <a:r>
              <a:rPr lang="en-US" sz="2800" dirty="0">
                <a:latin typeface="Times New Roman"/>
                <a:cs typeface="Times New Roman"/>
              </a:rPr>
              <a:t>ã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 điều kiện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355600" marR="347345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Mutual </a:t>
            </a:r>
            <a:r>
              <a:rPr sz="2800" b="1" dirty="0">
                <a:latin typeface="Times New Roman"/>
                <a:cs typeface="Times New Roman"/>
              </a:rPr>
              <a:t>Exclusion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Không có hai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cùng ở 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miền </a:t>
            </a:r>
            <a:r>
              <a:rPr sz="2800" spc="-5" dirty="0">
                <a:latin typeface="Times New Roman"/>
                <a:cs typeface="Times New Roman"/>
              </a:rPr>
              <a:t>găng cùng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lúc.</a:t>
            </a:r>
            <a:endParaRPr sz="2800">
              <a:latin typeface="Times New Roman"/>
              <a:cs typeface="Times New Roman"/>
            </a:endParaRPr>
          </a:p>
          <a:p>
            <a:pPr marL="355600" marR="450215" indent="-34290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b="1" spc="-5" smtClean="0">
                <a:latin typeface="Times New Roman"/>
                <a:cs typeface="Times New Roman"/>
              </a:rPr>
              <a:t>Prog</a:t>
            </a:r>
            <a:r>
              <a:rPr lang="en-US" sz="2800" b="1" spc="-5" dirty="0" smtClean="0">
                <a:latin typeface="Times New Roman"/>
                <a:cs typeface="Times New Roman"/>
              </a:rPr>
              <a:t>r</a:t>
            </a:r>
            <a:r>
              <a:rPr sz="2800" b="1" spc="-5" smtClean="0">
                <a:latin typeface="Times New Roman"/>
                <a:cs typeface="Times New Roman"/>
              </a:rPr>
              <a:t>ess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tạm dừng bên </a:t>
            </a:r>
            <a:r>
              <a:rPr sz="2800" dirty="0">
                <a:latin typeface="Times New Roman"/>
                <a:cs typeface="Times New Roman"/>
              </a:rPr>
              <a:t>ngoài </a:t>
            </a:r>
            <a:r>
              <a:rPr sz="2800" spc="-10" dirty="0">
                <a:latin typeface="Times New Roman"/>
                <a:cs typeface="Times New Roman"/>
              </a:rPr>
              <a:t>miền  </a:t>
            </a:r>
            <a:r>
              <a:rPr sz="2800" spc="-5" dirty="0">
                <a:latin typeface="Times New Roman"/>
                <a:cs typeface="Times New Roman"/>
              </a:rPr>
              <a:t>găng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được ngăn </a:t>
            </a:r>
            <a:r>
              <a:rPr sz="2800" spc="-10" dirty="0">
                <a:latin typeface="Times New Roman"/>
                <a:cs typeface="Times New Roman"/>
              </a:rPr>
              <a:t>cản </a:t>
            </a:r>
            <a:r>
              <a:rPr sz="2800" spc="-5" dirty="0">
                <a:latin typeface="Times New Roman"/>
                <a:cs typeface="Times New Roman"/>
              </a:rPr>
              <a:t>các tiến trình khác vào  </a:t>
            </a:r>
            <a:r>
              <a:rPr sz="2800" spc="-10" dirty="0">
                <a:latin typeface="Times New Roman"/>
                <a:cs typeface="Times New Roman"/>
              </a:rPr>
              <a:t>miền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găng</a:t>
            </a:r>
            <a:endParaRPr sz="2800">
              <a:latin typeface="Times New Roman"/>
              <a:cs typeface="Times New Roman"/>
            </a:endParaRPr>
          </a:p>
          <a:p>
            <a:pPr marL="355600" marR="29209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Bounded </a:t>
            </a:r>
            <a:r>
              <a:rPr sz="2800" b="1" dirty="0">
                <a:latin typeface="Times New Roman"/>
                <a:cs typeface="Times New Roman"/>
              </a:rPr>
              <a:t>Waiting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tiến trình nào phải chờ  vô hạn để được vào </a:t>
            </a:r>
            <a:r>
              <a:rPr sz="2800" spc="-10" dirty="0">
                <a:latin typeface="Times New Roman"/>
                <a:cs typeface="Times New Roman"/>
              </a:rPr>
              <a:t>miền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găng.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giả </a:t>
            </a:r>
            <a:r>
              <a:rPr sz="2800" spc="-5" dirty="0">
                <a:latin typeface="Times New Roman"/>
                <a:cs typeface="Times New Roman"/>
              </a:rPr>
              <a:t>thiết nào </a:t>
            </a:r>
            <a:r>
              <a:rPr sz="2800" dirty="0">
                <a:latin typeface="Times New Roman"/>
                <a:cs typeface="Times New Roman"/>
              </a:rPr>
              <a:t>đặt </a:t>
            </a:r>
            <a:r>
              <a:rPr sz="2800" spc="-5" dirty="0">
                <a:latin typeface="Times New Roman"/>
                <a:cs typeface="Times New Roman"/>
              </a:rPr>
              <a:t>ra cho sự liên hệ về tốc độ  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trình, </a:t>
            </a:r>
            <a:r>
              <a:rPr sz="2800" spc="-5" dirty="0">
                <a:latin typeface="Times New Roman"/>
                <a:cs typeface="Times New Roman"/>
              </a:rPr>
              <a:t>cũng như về số lượng </a:t>
            </a:r>
            <a:r>
              <a:rPr sz="2800" dirty="0">
                <a:latin typeface="Times New Roman"/>
                <a:cs typeface="Times New Roman"/>
              </a:rPr>
              <a:t>bộ </a:t>
            </a:r>
            <a:r>
              <a:rPr sz="2800" spc="-5" dirty="0">
                <a:latin typeface="Times New Roman"/>
                <a:cs typeface="Times New Roman"/>
              </a:rPr>
              <a:t>xử lý 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0" y="2143709"/>
            <a:ext cx="5116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dirty="0">
                <a:solidFill>
                  <a:srgbClr val="0000FF"/>
                </a:solidFill>
                <a:latin typeface="Times New Roman"/>
                <a:cs typeface="Times New Roman"/>
              </a:rPr>
              <a:t>5.2 </a:t>
            </a:r>
            <a:r>
              <a:rPr sz="4400" b="0" i="0" spc="-5" dirty="0">
                <a:solidFill>
                  <a:srgbClr val="0000FF"/>
                </a:solidFill>
                <a:latin typeface="Times New Roman"/>
                <a:cs typeface="Times New Roman"/>
              </a:rPr>
              <a:t>Giải </a:t>
            </a:r>
            <a:r>
              <a:rPr sz="4400" b="0" i="0" dirty="0">
                <a:solidFill>
                  <a:srgbClr val="0000FF"/>
                </a:solidFill>
                <a:latin typeface="Times New Roman"/>
                <a:cs typeface="Times New Roman"/>
              </a:rPr>
              <a:t>pháp</a:t>
            </a:r>
            <a:r>
              <a:rPr sz="4400" b="0" i="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0000FF"/>
                </a:solidFill>
                <a:latin typeface="Times New Roman"/>
                <a:cs typeface="Times New Roman"/>
              </a:rPr>
              <a:t>Peterson</a:t>
            </a:r>
            <a:endParaRPr sz="440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11758"/>
            <a:ext cx="508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Giải </a:t>
            </a:r>
            <a:r>
              <a:rPr sz="2400" dirty="0">
                <a:latin typeface="Times New Roman"/>
                <a:cs typeface="Times New Roman"/>
              </a:rPr>
              <a:t>quyết P0, </a:t>
            </a:r>
            <a:r>
              <a:rPr sz="2400" spc="-5" dirty="0">
                <a:latin typeface="Times New Roman"/>
                <a:cs typeface="Times New Roman"/>
              </a:rPr>
              <a:t>P1 </a:t>
            </a:r>
            <a:r>
              <a:rPr sz="2400" dirty="0">
                <a:latin typeface="Times New Roman"/>
                <a:cs typeface="Times New Roman"/>
              </a:rPr>
              <a:t>chia </a:t>
            </a:r>
            <a:r>
              <a:rPr sz="2400" spc="-5" dirty="0">
                <a:latin typeface="Times New Roman"/>
                <a:cs typeface="Times New Roman"/>
              </a:rPr>
              <a:t>sẽ </a:t>
            </a:r>
            <a:r>
              <a:rPr sz="2400" dirty="0">
                <a:latin typeface="Times New Roman"/>
                <a:cs typeface="Times New Roman"/>
              </a:rPr>
              <a:t>2 biến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476980"/>
            <a:ext cx="63690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int</a:t>
            </a:r>
            <a:endParaRPr sz="20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int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534" y="1476980"/>
            <a:ext cx="617220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48665" algn="l"/>
              </a:tabLst>
            </a:pPr>
            <a:r>
              <a:rPr sz="2000" spc="-5" dirty="0">
                <a:latin typeface="Comic Sans MS"/>
                <a:cs typeface="Comic Sans MS"/>
              </a:rPr>
              <a:t>turn;	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//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đến phiên</a:t>
            </a:r>
            <a:r>
              <a:rPr sz="2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ai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mic Sans MS"/>
                <a:cs typeface="Comic Sans MS"/>
              </a:rPr>
              <a:t>interest[2] </a:t>
            </a: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" dirty="0">
                <a:latin typeface="Comic Sans MS"/>
                <a:cs typeface="Comic Sans MS"/>
              </a:rPr>
              <a:t>FALSE; </a:t>
            </a:r>
            <a:r>
              <a:rPr sz="2000" spc="-5" dirty="0">
                <a:solidFill>
                  <a:srgbClr val="0000FF"/>
                </a:solidFill>
                <a:latin typeface="Comic Sans MS"/>
                <a:cs typeface="Comic Sans MS"/>
              </a:rPr>
              <a:t>//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interest[i]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= T : Pi muốn vào</a:t>
            </a:r>
            <a:r>
              <a:rPr sz="20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9810" y="221996"/>
            <a:ext cx="4205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Peterson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39" y="3133344"/>
            <a:ext cx="5097780" cy="136906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92075" marR="2592705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Comic Sans MS"/>
                <a:cs typeface="Comic Sans MS"/>
              </a:rPr>
              <a:t>j = 1 – i;  </a:t>
            </a:r>
            <a:r>
              <a:rPr sz="2000" b="1" spc="-5" dirty="0">
                <a:latin typeface="Comic Sans MS"/>
                <a:cs typeface="Comic Sans MS"/>
              </a:rPr>
              <a:t>interest[</a:t>
            </a:r>
            <a:r>
              <a:rPr sz="2000" b="1" spc="-5" dirty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2000" b="1" spc="-5" dirty="0">
                <a:latin typeface="Comic Sans MS"/>
                <a:cs typeface="Comic Sans MS"/>
              </a:rPr>
              <a:t>]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9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TRUE;  </a:t>
            </a:r>
            <a:r>
              <a:rPr sz="2000" b="1" spc="-5" dirty="0">
                <a:latin typeface="Comic Sans MS"/>
                <a:cs typeface="Comic Sans MS"/>
              </a:rPr>
              <a:t>turn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35" dirty="0"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mic Sans MS"/>
                <a:cs typeface="Comic Sans MS"/>
              </a:rPr>
              <a:t>j</a:t>
            </a:r>
            <a:r>
              <a:rPr sz="2000" b="1" spc="-5" dirty="0">
                <a:latin typeface="Comic Sans MS"/>
                <a:cs typeface="Comic Sans MS"/>
              </a:rPr>
              <a:t>;</a:t>
            </a:r>
            <a:endParaRPr sz="20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mic Sans MS"/>
                <a:cs typeface="Comic Sans MS"/>
              </a:rPr>
              <a:t>while (turn==j </a:t>
            </a:r>
            <a:r>
              <a:rPr sz="2000" b="1" dirty="0">
                <a:latin typeface="Comic Sans MS"/>
                <a:cs typeface="Comic Sans MS"/>
              </a:rPr>
              <a:t>&amp;&amp;</a:t>
            </a:r>
            <a:r>
              <a:rPr sz="2000" b="1" spc="-5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interest[j]==TRUE);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9485" y="4701920"/>
            <a:ext cx="51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CC0066"/>
                </a:solidFill>
                <a:latin typeface="Comic Sans MS"/>
                <a:cs typeface="Comic Sans MS"/>
              </a:rPr>
              <a:t>CS;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8839" y="5376671"/>
            <a:ext cx="5021580" cy="40132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000" b="1" spc="-5" dirty="0">
                <a:latin typeface="Comic Sans MS"/>
                <a:cs typeface="Comic Sans MS"/>
              </a:rPr>
              <a:t>interest[</a:t>
            </a:r>
            <a:r>
              <a:rPr sz="2000" b="1" spc="-5" dirty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2000" b="1" spc="-5" dirty="0">
                <a:latin typeface="Comic Sans MS"/>
                <a:cs typeface="Comic Sans MS"/>
              </a:rPr>
              <a:t>]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4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FALSE;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5211" y="2515615"/>
            <a:ext cx="107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66"/>
                </a:solidFill>
                <a:latin typeface="Comic Sans MS"/>
                <a:cs typeface="Comic Sans MS"/>
              </a:rPr>
              <a:t>N</a:t>
            </a:r>
            <a:r>
              <a:rPr sz="2400" spc="-10" dirty="0">
                <a:solidFill>
                  <a:srgbClr val="CC0066"/>
                </a:solidFill>
                <a:latin typeface="Comic Sans MS"/>
                <a:cs typeface="Comic Sans MS"/>
              </a:rPr>
              <a:t>o</a:t>
            </a:r>
            <a:r>
              <a:rPr sz="2400" spc="-5" dirty="0">
                <a:solidFill>
                  <a:srgbClr val="CC0066"/>
                </a:solidFill>
                <a:latin typeface="Comic Sans MS"/>
                <a:cs typeface="Comic Sans MS"/>
              </a:rPr>
              <a:t>n</a:t>
            </a:r>
            <a:r>
              <a:rPr sz="2400" spc="5" dirty="0">
                <a:solidFill>
                  <a:srgbClr val="CC0066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CC0066"/>
                </a:solidFill>
                <a:latin typeface="Comic Sans MS"/>
                <a:cs typeface="Comic Sans MS"/>
              </a:rPr>
              <a:t>S;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182" y="6013500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66"/>
                </a:solidFill>
                <a:latin typeface="Comic Sans MS"/>
                <a:cs typeface="Comic Sans MS"/>
              </a:rPr>
              <a:t>NonCS;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7845" y="2485390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8000"/>
                </a:solidFill>
                <a:latin typeface="Comic Sans MS"/>
                <a:cs typeface="Comic Sans MS"/>
              </a:rPr>
              <a:t>P</a:t>
            </a:r>
            <a:r>
              <a:rPr sz="2400" b="1" dirty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1808" y="2520695"/>
            <a:ext cx="6059805" cy="401320"/>
          </a:xfrm>
          <a:custGeom>
            <a:avLst/>
            <a:gdLst/>
            <a:ahLst/>
            <a:cxnLst/>
            <a:rect l="l" t="t" r="r" b="b"/>
            <a:pathLst>
              <a:path w="6059805" h="401319">
                <a:moveTo>
                  <a:pt x="0" y="400812"/>
                </a:moveTo>
                <a:lnTo>
                  <a:pt x="6059423" y="400812"/>
                </a:lnTo>
                <a:lnTo>
                  <a:pt x="605942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948" y="2590800"/>
            <a:ext cx="4638040" cy="163068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2101850">
              <a:lnSpc>
                <a:spcPct val="100000"/>
              </a:lnSpc>
              <a:spcBef>
                <a:spcPts val="320"/>
              </a:spcBef>
            </a:pPr>
            <a:r>
              <a:rPr sz="2000" b="1" dirty="0">
                <a:latin typeface="Comic Sans MS"/>
                <a:cs typeface="Comic Sans MS"/>
              </a:rPr>
              <a:t>i = 1 – </a:t>
            </a:r>
            <a:r>
              <a:rPr sz="2000" b="1" spc="-5" dirty="0">
                <a:latin typeface="Comic Sans MS"/>
                <a:cs typeface="Comic Sans MS"/>
              </a:rPr>
              <a:t>j;  interest[</a:t>
            </a:r>
            <a:r>
              <a:rPr sz="2000" b="1" spc="-5" dirty="0">
                <a:solidFill>
                  <a:srgbClr val="0000FF"/>
                </a:solidFill>
                <a:latin typeface="Comic Sans MS"/>
                <a:cs typeface="Comic Sans MS"/>
              </a:rPr>
              <a:t>j</a:t>
            </a:r>
            <a:r>
              <a:rPr sz="2000" b="1" spc="-5" dirty="0">
                <a:latin typeface="Comic Sans MS"/>
                <a:cs typeface="Comic Sans MS"/>
              </a:rPr>
              <a:t>]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8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TRUE;  turn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35" dirty="0"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2000" b="1" dirty="0">
                <a:latin typeface="Comic Sans MS"/>
                <a:cs typeface="Comic Sans MS"/>
              </a:rPr>
              <a:t>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</a:pPr>
            <a:r>
              <a:rPr sz="2000" b="1" spc="-5" dirty="0">
                <a:latin typeface="Comic Sans MS"/>
                <a:cs typeface="Comic Sans MS"/>
              </a:rPr>
              <a:t>while (turn==i</a:t>
            </a:r>
            <a:r>
              <a:rPr sz="2000" b="1" spc="-3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&amp;&amp;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mic Sans MS"/>
                <a:cs typeface="Comic Sans MS"/>
              </a:rPr>
              <a:t>interest[i]==TRUE);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5497" y="4231385"/>
            <a:ext cx="675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C0066"/>
                </a:solidFill>
                <a:latin typeface="Comic Sans MS"/>
                <a:cs typeface="Comic Sans MS"/>
              </a:rPr>
              <a:t>CS;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148" y="4856988"/>
            <a:ext cx="4608830" cy="40132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4"/>
              </a:spcBef>
            </a:pPr>
            <a:r>
              <a:rPr sz="2000" b="1" spc="-5" dirty="0">
                <a:latin typeface="Comic Sans MS"/>
                <a:cs typeface="Comic Sans MS"/>
              </a:rPr>
              <a:t>interest[</a:t>
            </a:r>
            <a:r>
              <a:rPr sz="2000" b="1" spc="-5" dirty="0">
                <a:solidFill>
                  <a:srgbClr val="0000FF"/>
                </a:solidFill>
                <a:latin typeface="Comic Sans MS"/>
                <a:cs typeface="Comic Sans MS"/>
              </a:rPr>
              <a:t>j</a:t>
            </a:r>
            <a:r>
              <a:rPr sz="2000" b="1" spc="-5" dirty="0">
                <a:latin typeface="Comic Sans MS"/>
                <a:cs typeface="Comic Sans MS"/>
              </a:rPr>
              <a:t>]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3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FALSE;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482" y="2020646"/>
            <a:ext cx="1426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66"/>
                </a:solidFill>
                <a:latin typeface="Comic Sans MS"/>
                <a:cs typeface="Comic Sans MS"/>
              </a:rPr>
              <a:t>NonC</a:t>
            </a:r>
            <a:r>
              <a:rPr sz="3200" spc="-10" dirty="0">
                <a:solidFill>
                  <a:srgbClr val="CC0066"/>
                </a:solidFill>
                <a:latin typeface="Comic Sans MS"/>
                <a:cs typeface="Comic Sans MS"/>
              </a:rPr>
              <a:t>S</a:t>
            </a:r>
            <a:r>
              <a:rPr sz="3200" dirty="0">
                <a:solidFill>
                  <a:srgbClr val="CC0066"/>
                </a:solidFill>
                <a:latin typeface="Comic Sans MS"/>
                <a:cs typeface="Comic Sans MS"/>
              </a:rPr>
              <a:t>;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6105" y="5374030"/>
            <a:ext cx="1427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66"/>
                </a:solidFill>
                <a:latin typeface="Comic Sans MS"/>
                <a:cs typeface="Comic Sans MS"/>
              </a:rPr>
              <a:t>NonCS;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8592" y="1496567"/>
            <a:ext cx="6059805" cy="46228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54"/>
              </a:spcBef>
            </a:pPr>
            <a:r>
              <a:rPr sz="2800" b="1" spc="-5" dirty="0">
                <a:solidFill>
                  <a:srgbClr val="008000"/>
                </a:solidFill>
                <a:latin typeface="Comic Sans MS"/>
                <a:cs typeface="Comic Sans MS"/>
              </a:rPr>
              <a:t>P</a:t>
            </a:r>
            <a:r>
              <a:rPr sz="2800" b="1" spc="-5" dirty="0">
                <a:solidFill>
                  <a:srgbClr val="0000FF"/>
                </a:solidFill>
                <a:latin typeface="Comic Sans MS"/>
                <a:cs typeface="Comic Sans MS"/>
              </a:rPr>
              <a:t>j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70785" y="291211"/>
            <a:ext cx="4205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Peterson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0333"/>
            <a:ext cx="8011159" cy="4759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Là giải pháp phần mềm đáp ứng được cả 3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đk: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Mutual Exclusion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Pi </a:t>
            </a:r>
            <a:r>
              <a:rPr sz="2400" dirty="0">
                <a:latin typeface="Times New Roman"/>
                <a:cs typeface="Times New Roman"/>
              </a:rPr>
              <a:t>chỉ có thể vào </a:t>
            </a:r>
            <a:r>
              <a:rPr sz="2400" spc="-5" dirty="0">
                <a:latin typeface="Times New Roman"/>
                <a:cs typeface="Times New Roman"/>
              </a:rPr>
              <a:t>CS </a:t>
            </a:r>
            <a:r>
              <a:rPr sz="2400" dirty="0">
                <a:latin typeface="Times New Roman"/>
                <a:cs typeface="Times New Roman"/>
              </a:rPr>
              <a:t>khi: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interest[j]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== F </a:t>
            </a:r>
            <a:r>
              <a:rPr sz="2400" dirty="0">
                <a:latin typeface="Times New Roman"/>
                <a:cs typeface="Times New Roman"/>
              </a:rPr>
              <a:t>hay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turn ==</a:t>
            </a:r>
            <a:r>
              <a:rPr sz="240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155700" marR="318135" lvl="2" indent="-228600">
              <a:lnSpc>
                <a:spcPts val="259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cả 2 </a:t>
            </a:r>
            <a:r>
              <a:rPr sz="2400" spc="-5">
                <a:latin typeface="Times New Roman"/>
                <a:cs typeface="Times New Roman"/>
              </a:rPr>
              <a:t>muốn </a:t>
            </a:r>
            <a:r>
              <a:rPr sz="2400" smtClean="0">
                <a:latin typeface="Times New Roman"/>
                <a:cs typeface="Times New Roman"/>
              </a:rPr>
              <a:t>v</a:t>
            </a:r>
            <a:r>
              <a:rPr lang="en-US" sz="2400" dirty="0" err="1" smtClean="0">
                <a:latin typeface="Times New Roman"/>
                <a:cs typeface="Times New Roman"/>
              </a:rPr>
              <a:t>ào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thì do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turn </a:t>
            </a:r>
            <a:r>
              <a:rPr sz="2400" dirty="0">
                <a:latin typeface="Times New Roman"/>
                <a:cs typeface="Times New Roman"/>
              </a:rPr>
              <a:t>chỉ có thể nhận giá trị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 hay 1 nên chỉ có 1 tiến trình vào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Progress</a:t>
            </a:r>
            <a:endParaRPr sz="2800">
              <a:latin typeface="Times New Roman"/>
              <a:cs typeface="Times New Roman"/>
            </a:endParaRPr>
          </a:p>
          <a:p>
            <a:pPr marL="1155700" marR="256540" lvl="2" indent="-228600">
              <a:lnSpc>
                <a:spcPts val="2590"/>
              </a:lnSpc>
              <a:spcBef>
                <a:spcPts val="630"/>
              </a:spcBef>
              <a:buChar char="•"/>
              <a:tabLst>
                <a:tab pos="1156335" algn="l"/>
                <a:tab pos="4469130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2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biến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interest[i]	</a:t>
            </a:r>
            <a:r>
              <a:rPr sz="2400" dirty="0">
                <a:latin typeface="Times New Roman"/>
                <a:cs typeface="Times New Roman"/>
              </a:rPr>
              <a:t>riêng biệt =&gt; trạng thái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đối  phương không khóa được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mình.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3030"/>
              </a:lnSpc>
              <a:spcBef>
                <a:spcPts val="660"/>
              </a:spcBef>
              <a:buChar char="–"/>
              <a:tabLst>
                <a:tab pos="756920" algn="l"/>
                <a:tab pos="4710430" algn="l"/>
              </a:tabLst>
            </a:pPr>
            <a:r>
              <a:rPr sz="2800" dirty="0">
                <a:latin typeface="Times New Roman"/>
                <a:cs typeface="Times New Roman"/>
              </a:rPr>
              <a:t>Bounded </a:t>
            </a:r>
            <a:r>
              <a:rPr sz="2800" spc="-5" dirty="0">
                <a:latin typeface="Times New Roman"/>
                <a:cs typeface="Times New Roman"/>
              </a:rPr>
              <a:t>Wait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interest[i]	</a:t>
            </a:r>
            <a:r>
              <a:rPr sz="2800" spc="-5" dirty="0">
                <a:latin typeface="Times New Roman"/>
                <a:cs typeface="Times New Roman"/>
              </a:rPr>
              <a:t>và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turn </a:t>
            </a:r>
            <a:r>
              <a:rPr sz="2800" spc="-5" dirty="0">
                <a:latin typeface="Times New Roman"/>
                <a:cs typeface="Times New Roman"/>
              </a:rPr>
              <a:t>đều có </a:t>
            </a:r>
            <a:r>
              <a:rPr sz="2800" dirty="0">
                <a:latin typeface="Times New Roman"/>
                <a:cs typeface="Times New Roman"/>
              </a:rPr>
              <a:t>thay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đổi  giá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trị.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Không thể mở rộng cho N tiến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291211"/>
            <a:ext cx="49968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Peterson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885" y="2143709"/>
            <a:ext cx="6410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dirty="0">
                <a:solidFill>
                  <a:srgbClr val="002060"/>
                </a:solidFill>
                <a:latin typeface="Times New Roman"/>
                <a:cs typeface="Times New Roman"/>
              </a:rPr>
              <a:t>5.3 Các giải pháp phần</a:t>
            </a:r>
            <a:r>
              <a:rPr sz="4400" b="0" i="0" spc="-1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002060"/>
                </a:solidFill>
                <a:latin typeface="Times New Roman"/>
                <a:cs typeface="Times New Roman"/>
              </a:rPr>
              <a:t>cứng</a:t>
            </a:r>
            <a:endParaRPr sz="44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198" y="244221"/>
            <a:ext cx="606120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1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Cấm</a:t>
            </a:r>
            <a:r>
              <a:rPr i="0" spc="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ngắt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964" y="2186939"/>
            <a:ext cx="3488690" cy="46228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400" b="1" spc="-5" dirty="0">
                <a:latin typeface="Comic Sans MS"/>
                <a:cs typeface="Comic Sans MS"/>
              </a:rPr>
              <a:t>Disable</a:t>
            </a:r>
            <a:r>
              <a:rPr sz="2400" b="1" spc="-1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Interrupt;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734" y="3064001"/>
            <a:ext cx="592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66"/>
                </a:solidFill>
                <a:latin typeface="Comic Sans MS"/>
                <a:cs typeface="Comic Sans MS"/>
              </a:rPr>
              <a:t>CS;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7164" y="3782567"/>
            <a:ext cx="3359150" cy="46228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latin typeface="Comic Sans MS"/>
                <a:cs typeface="Comic Sans MS"/>
              </a:rPr>
              <a:t>Enable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Interrupt;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5809" y="1372869"/>
            <a:ext cx="124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66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CC0066"/>
                </a:solidFill>
                <a:latin typeface="Comic Sans MS"/>
                <a:cs typeface="Comic Sans MS"/>
              </a:rPr>
              <a:t>o</a:t>
            </a:r>
            <a:r>
              <a:rPr sz="2800" spc="-10" dirty="0">
                <a:solidFill>
                  <a:srgbClr val="CC0066"/>
                </a:solidFill>
                <a:latin typeface="Comic Sans MS"/>
                <a:cs typeface="Comic Sans MS"/>
              </a:rPr>
              <a:t>nCS;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790" y="4635753"/>
            <a:ext cx="8184515" cy="15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NonCS;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8920" indent="-236220">
              <a:lnSpc>
                <a:spcPct val="100000"/>
              </a:lnSpc>
              <a:spcBef>
                <a:spcPts val="2935"/>
              </a:spcBef>
              <a:buClr>
                <a:srgbClr val="B1B1B1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i="1" spc="18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Disable </a:t>
            </a:r>
            <a:r>
              <a:rPr sz="2400" i="1" spc="15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Interrupt</a:t>
            </a:r>
            <a:r>
              <a:rPr sz="2400" i="1" spc="15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Cấm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i="1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65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8920" indent="-236220">
              <a:lnSpc>
                <a:spcPct val="100000"/>
              </a:lnSpc>
              <a:buClr>
                <a:srgbClr val="B1B1B1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i="1" spc="22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Enable </a:t>
            </a:r>
            <a:r>
              <a:rPr sz="2400" i="1" spc="15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Interrupt</a:t>
            </a:r>
            <a:r>
              <a:rPr sz="2400" i="1" spc="15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400" i="1" spc="185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i="1" spc="-1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1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0166"/>
            <a:ext cx="6470015" cy="36137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Thiếu thận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trọng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tiến trình bị khóa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CS 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Halt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Cho </a:t>
            </a:r>
            <a:r>
              <a:rPr sz="2800" dirty="0">
                <a:latin typeface="Times New Roman"/>
                <a:cs typeface="Times New Roman"/>
              </a:rPr>
              <a:t>phép </a:t>
            </a:r>
            <a:r>
              <a:rPr sz="2800" spc="-5" dirty="0">
                <a:latin typeface="Times New Roman"/>
                <a:cs typeface="Times New Roman"/>
              </a:rPr>
              <a:t>tiến sử dụng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đặc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quyền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...liều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Máy có N CPUs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bảo đảm được </a:t>
            </a:r>
            <a:r>
              <a:rPr sz="2800" dirty="0">
                <a:latin typeface="Times New Roman"/>
                <a:cs typeface="Times New Roman"/>
              </a:rPr>
              <a:t>Mutual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536" y="291211"/>
            <a:ext cx="56856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1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Cấm</a:t>
            </a:r>
            <a:r>
              <a:rPr i="0" spc="1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ngắt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0166"/>
            <a:ext cx="8047990" cy="47447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  <a:tab pos="4011929" algn="l"/>
              </a:tabLst>
            </a:pPr>
            <a:r>
              <a:rPr sz="3200" dirty="0">
                <a:latin typeface="Times New Roman"/>
                <a:cs typeface="Times New Roman"/>
              </a:rPr>
              <a:t>CPU hỗ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trợ primitive	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Test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3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Lock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Trả </a:t>
            </a:r>
            <a:r>
              <a:rPr sz="2800" dirty="0">
                <a:latin typeface="Times New Roman"/>
                <a:cs typeface="Times New Roman"/>
              </a:rPr>
              <a:t>về giá </a:t>
            </a:r>
            <a:r>
              <a:rPr sz="2800" spc="-5" dirty="0">
                <a:latin typeface="Times New Roman"/>
                <a:cs typeface="Times New Roman"/>
              </a:rPr>
              <a:t>trị hiện hành </a:t>
            </a:r>
            <a:r>
              <a:rPr sz="2800" spc="-10" dirty="0">
                <a:latin typeface="Times New Roman"/>
                <a:cs typeface="Times New Roman"/>
              </a:rPr>
              <a:t>của </a:t>
            </a:r>
            <a:r>
              <a:rPr sz="2800" spc="-5" dirty="0">
                <a:latin typeface="Times New Roman"/>
                <a:cs typeface="Times New Roman"/>
              </a:rPr>
              <a:t>1 biến, </a:t>
            </a:r>
            <a:r>
              <a:rPr sz="2800" dirty="0">
                <a:latin typeface="Times New Roman"/>
                <a:cs typeface="Times New Roman"/>
              </a:rPr>
              <a:t>và đặt </a:t>
            </a:r>
            <a:r>
              <a:rPr sz="2800" spc="-5" dirty="0">
                <a:latin typeface="Times New Roman"/>
                <a:cs typeface="Times New Roman"/>
              </a:rPr>
              <a:t>lại giá trị  True cho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biến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Thực hiện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cách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thể phân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TSL </a:t>
            </a:r>
            <a:r>
              <a:rPr sz="2800" b="1" spc="-10" dirty="0">
                <a:latin typeface="Comic Sans MS"/>
                <a:cs typeface="Comic Sans MS"/>
              </a:rPr>
              <a:t>(boolean</a:t>
            </a:r>
            <a:r>
              <a:rPr sz="2800" b="1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&amp;target)</a:t>
            </a:r>
            <a:endParaRPr sz="2800">
              <a:latin typeface="Comic Sans MS"/>
              <a:cs typeface="Comic Sans MS"/>
            </a:endParaRPr>
          </a:p>
          <a:p>
            <a:pPr marL="176530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{</a:t>
            </a:r>
            <a:endParaRPr sz="2800">
              <a:latin typeface="Comic Sans MS"/>
              <a:cs typeface="Comic Sans MS"/>
            </a:endParaRPr>
          </a:p>
          <a:p>
            <a:pPr marL="2680335" marR="263144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TSL = </a:t>
            </a:r>
            <a:r>
              <a:rPr sz="2800" b="1" spc="-10" dirty="0">
                <a:latin typeface="Comic Sans MS"/>
                <a:cs typeface="Comic Sans MS"/>
              </a:rPr>
              <a:t>target;  target </a:t>
            </a:r>
            <a:r>
              <a:rPr sz="2800" b="1" spc="-5" dirty="0">
                <a:latin typeface="Comic Sans MS"/>
                <a:cs typeface="Comic Sans MS"/>
              </a:rPr>
              <a:t>=</a:t>
            </a:r>
            <a:r>
              <a:rPr sz="2800" b="1" spc="-4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TRUE;</a:t>
            </a:r>
            <a:endParaRPr sz="2800">
              <a:latin typeface="Comic Sans MS"/>
              <a:cs typeface="Comic Sans MS"/>
            </a:endParaRPr>
          </a:p>
          <a:p>
            <a:pPr marL="17653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780" y="291211"/>
            <a:ext cx="65528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2: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Chỉ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thị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TSL()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289" y="291211"/>
            <a:ext cx="2980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Áp dụng</a:t>
            </a:r>
            <a:r>
              <a:rPr i="0" spc="-114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TSL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3287267"/>
            <a:ext cx="4628515" cy="52324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800" b="1" spc="-10" dirty="0">
                <a:latin typeface="Comic Sans MS"/>
                <a:cs typeface="Comic Sans MS"/>
              </a:rPr>
              <a:t>while </a:t>
            </a:r>
            <a:r>
              <a:rPr sz="2800" b="1" spc="-5" dirty="0">
                <a:latin typeface="Comic Sans MS"/>
                <a:cs typeface="Comic Sans MS"/>
              </a:rPr>
              <a:t>(TSL(lock)); //</a:t>
            </a:r>
            <a:r>
              <a:rPr sz="2800" b="1" spc="-20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wait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288" y="4108830"/>
            <a:ext cx="592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66"/>
                </a:solidFill>
                <a:latin typeface="Comic Sans MS"/>
                <a:cs typeface="Comic Sans MS"/>
              </a:rPr>
              <a:t>CS;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872" y="4796028"/>
            <a:ext cx="3080385" cy="523240"/>
          </a:xfrm>
          <a:prstGeom prst="rect">
            <a:avLst/>
          </a:prstGeom>
          <a:ln w="57911">
            <a:solidFill>
              <a:srgbClr val="CC00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Comic Sans MS"/>
                <a:cs typeface="Comic Sans MS"/>
              </a:rPr>
              <a:t>lock =</a:t>
            </a:r>
            <a:r>
              <a:rPr sz="2800" b="1" spc="-1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0;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6080" y="2554605"/>
            <a:ext cx="1426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66"/>
                </a:solidFill>
                <a:latin typeface="Comic Sans MS"/>
                <a:cs typeface="Comic Sans MS"/>
              </a:rPr>
              <a:t>NonCS;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161" y="5680659"/>
            <a:ext cx="124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66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CC0066"/>
                </a:solidFill>
                <a:latin typeface="Comic Sans MS"/>
                <a:cs typeface="Comic Sans MS"/>
              </a:rPr>
              <a:t>o</a:t>
            </a:r>
            <a:r>
              <a:rPr sz="2800" spc="-10" dirty="0">
                <a:solidFill>
                  <a:srgbClr val="CC0066"/>
                </a:solidFill>
                <a:latin typeface="Comic Sans MS"/>
                <a:cs typeface="Comic Sans MS"/>
              </a:rPr>
              <a:t>nCS;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095" y="1979676"/>
            <a:ext cx="3999229" cy="399415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37820">
              <a:lnSpc>
                <a:spcPts val="2800"/>
              </a:lnSpc>
              <a:spcBef>
                <a:spcPts val="340"/>
              </a:spcBef>
            </a:pPr>
            <a:r>
              <a:rPr sz="2400" b="1" spc="5" dirty="0">
                <a:solidFill>
                  <a:srgbClr val="008000"/>
                </a:solidFill>
                <a:latin typeface="Comic Sans MS"/>
                <a:cs typeface="Comic Sans MS"/>
              </a:rPr>
              <a:t>Pi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8251" y="1149807"/>
            <a:ext cx="2122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int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lock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146757"/>
            <a:ext cx="77095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0" i="0" spc="-5" dirty="0" smtClean="0">
                <a:solidFill>
                  <a:srgbClr val="002060"/>
                </a:solidFill>
                <a:latin typeface="Times New Roman"/>
                <a:cs typeface="Times New Roman"/>
              </a:rPr>
              <a:t>5.</a:t>
            </a:r>
            <a:r>
              <a:rPr b="0" i="0" spc="-5" smtClean="0">
                <a:solidFill>
                  <a:srgbClr val="002060"/>
                </a:solidFill>
                <a:latin typeface="Times New Roman"/>
                <a:cs typeface="Times New Roman"/>
              </a:rPr>
              <a:t>1 </a:t>
            </a:r>
            <a:r>
              <a:rPr b="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Tài </a:t>
            </a:r>
            <a:r>
              <a:rPr b="0" i="0" dirty="0">
                <a:solidFill>
                  <a:srgbClr val="002060"/>
                </a:solidFill>
                <a:latin typeface="Times New Roman"/>
                <a:cs typeface="Times New Roman"/>
              </a:rPr>
              <a:t>nguyên </a:t>
            </a:r>
            <a:r>
              <a:rPr b="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găng và đoạn</a:t>
            </a:r>
            <a:r>
              <a:rPr b="0" i="0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găng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2143709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5.4</a:t>
            </a:r>
            <a:r>
              <a:rPr sz="4400" b="0" i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Semaphore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2819400"/>
            <a:ext cx="3721735" cy="510540"/>
          </a:xfrm>
          <a:custGeom>
            <a:avLst/>
            <a:gdLst/>
            <a:ahLst/>
            <a:cxnLst/>
            <a:rect l="l" t="t" r="r" b="b"/>
            <a:pathLst>
              <a:path w="3721734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3636518" y="0"/>
                </a:lnTo>
                <a:lnTo>
                  <a:pt x="3669637" y="6687"/>
                </a:lnTo>
                <a:lnTo>
                  <a:pt x="3696684" y="24923"/>
                </a:lnTo>
                <a:lnTo>
                  <a:pt x="3714920" y="51970"/>
                </a:lnTo>
                <a:lnTo>
                  <a:pt x="3721607" y="85089"/>
                </a:lnTo>
                <a:lnTo>
                  <a:pt x="3721607" y="425450"/>
                </a:lnTo>
                <a:lnTo>
                  <a:pt x="3714920" y="458569"/>
                </a:lnTo>
                <a:lnTo>
                  <a:pt x="3696684" y="485616"/>
                </a:lnTo>
                <a:lnTo>
                  <a:pt x="3669637" y="503852"/>
                </a:lnTo>
                <a:lnTo>
                  <a:pt x="3636518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57912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38647" y="2864611"/>
            <a:ext cx="345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00"/>
                </a:solidFill>
                <a:latin typeface="Comic Sans MS"/>
                <a:cs typeface="Comic Sans MS"/>
              </a:rPr>
              <a:t>Semaphore s; </a:t>
            </a:r>
            <a:r>
              <a:rPr sz="2400" b="1" dirty="0">
                <a:solidFill>
                  <a:srgbClr val="006600"/>
                </a:solidFill>
                <a:latin typeface="Comic Sans MS"/>
                <a:cs typeface="Comic Sans MS"/>
              </a:rPr>
              <a:t>// s</a:t>
            </a:r>
            <a:r>
              <a:rPr sz="2400" b="1" spc="-11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omic Sans MS"/>
                <a:cs typeface="Comic Sans MS"/>
              </a:rPr>
              <a:t>&gt;=0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6797" y="291211"/>
            <a:ext cx="2469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" dirty="0">
                <a:solidFill>
                  <a:srgbClr val="FF3300"/>
                </a:solidFill>
                <a:latin typeface="Times New Roman"/>
                <a:cs typeface="Times New Roman"/>
              </a:rPr>
              <a:t>Semaphore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22133"/>
            <a:ext cx="635254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Được </a:t>
            </a:r>
            <a:r>
              <a:rPr sz="3200" dirty="0">
                <a:latin typeface="Times New Roman"/>
                <a:cs typeface="Times New Roman"/>
              </a:rPr>
              <a:t>đề nghị bởi </a:t>
            </a:r>
            <a:r>
              <a:rPr sz="3200" spc="-5" dirty="0">
                <a:latin typeface="Times New Roman"/>
                <a:cs typeface="Times New Roman"/>
              </a:rPr>
              <a:t>Dijkstra </a:t>
            </a:r>
            <a:r>
              <a:rPr sz="3200" dirty="0">
                <a:latin typeface="Times New Roman"/>
                <a:cs typeface="Times New Roman"/>
              </a:rPr>
              <a:t>năm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1965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đặc tính: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Semaphore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779902"/>
            <a:ext cx="4057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– Có 1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</a:t>
            </a:r>
            <a:r>
              <a:rPr sz="2800" dirty="0">
                <a:latin typeface="Times New Roman"/>
                <a:cs typeface="Times New Roman"/>
              </a:rPr>
              <a:t>nguyên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dương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3203653"/>
            <a:ext cx="7358380" cy="23571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9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Chỉ được thao tác bởi 2 primitives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Down(s)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Up(s)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655"/>
              </a:spcBef>
              <a:buChar char="–"/>
              <a:tabLst>
                <a:tab pos="2997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primitive Down và Up được thực hiện </a:t>
            </a:r>
            <a:r>
              <a:rPr sz="2800" dirty="0">
                <a:latin typeface="Times New Roman"/>
                <a:cs typeface="Times New Roman"/>
              </a:rPr>
              <a:t>không  thể </a:t>
            </a:r>
            <a:r>
              <a:rPr sz="2800" spc="-5" dirty="0">
                <a:latin typeface="Times New Roman"/>
                <a:cs typeface="Times New Roman"/>
              </a:rPr>
              <a:t>phân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291211"/>
            <a:ext cx="6567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(Sleep &amp;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Wakeup)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78758"/>
            <a:ext cx="7889240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Semaphore được xem như là một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“yêu cầu” semaphore : </a:t>
            </a:r>
            <a:r>
              <a:rPr sz="2800" dirty="0">
                <a:latin typeface="Times New Roman"/>
                <a:cs typeface="Times New Roman"/>
              </a:rPr>
              <a:t>gọi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Down(s)</a:t>
            </a:r>
            <a:endParaRPr sz="2800">
              <a:latin typeface="Times New Roman"/>
              <a:cs typeface="Times New Roman"/>
            </a:endParaRPr>
          </a:p>
          <a:p>
            <a:pPr marL="1155700" marR="480695" lvl="2" indent="-228600">
              <a:lnSpc>
                <a:spcPts val="23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không hoàn tất được </a:t>
            </a:r>
            <a:r>
              <a:rPr sz="2400" spc="-5" dirty="0">
                <a:latin typeface="Times New Roman"/>
                <a:cs typeface="Times New Roman"/>
              </a:rPr>
              <a:t>Down(s) </a:t>
            </a:r>
            <a:r>
              <a:rPr sz="2400" dirty="0">
                <a:latin typeface="Times New Roman"/>
                <a:cs typeface="Times New Roman"/>
              </a:rPr>
              <a:t>: chưa được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cấp  resource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ts val="238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– Blocked, được </a:t>
            </a:r>
            <a:r>
              <a:rPr sz="2000" spc="5" dirty="0">
                <a:latin typeface="Times New Roman"/>
                <a:cs typeface="Times New Roman"/>
              </a:rPr>
              <a:t>đưa </a:t>
            </a:r>
            <a:r>
              <a:rPr sz="2000" dirty="0">
                <a:latin typeface="Times New Roman"/>
                <a:cs typeface="Times New Roman"/>
              </a:rPr>
              <a:t>vào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s.L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382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Cần có </a:t>
            </a:r>
            <a:r>
              <a:rPr sz="3200" spc="-5" dirty="0">
                <a:latin typeface="Times New Roman"/>
                <a:cs typeface="Times New Roman"/>
              </a:rPr>
              <a:t>sự </a:t>
            </a:r>
            <a:r>
              <a:rPr sz="3200" dirty="0">
                <a:latin typeface="Times New Roman"/>
                <a:cs typeface="Times New Roman"/>
              </a:rPr>
              <a:t>hỗ </a:t>
            </a:r>
            <a:r>
              <a:rPr sz="3200" spc="-10" dirty="0">
                <a:latin typeface="Times New Roman"/>
                <a:cs typeface="Times New Roman"/>
              </a:rPr>
              <a:t>trợ </a:t>
            </a:r>
            <a:r>
              <a:rPr sz="3200" spc="5" dirty="0">
                <a:latin typeface="Times New Roman"/>
                <a:cs typeface="Times New Roman"/>
              </a:rPr>
              <a:t>của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HĐH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Sleep() &amp; Wakeup()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8011" y="1363980"/>
            <a:ext cx="3362325" cy="1838325"/>
          </a:xfrm>
          <a:custGeom>
            <a:avLst/>
            <a:gdLst/>
            <a:ahLst/>
            <a:cxnLst/>
            <a:rect l="l" t="t" r="r" b="b"/>
            <a:pathLst>
              <a:path w="3362325" h="1838325">
                <a:moveTo>
                  <a:pt x="0" y="306324"/>
                </a:moveTo>
                <a:lnTo>
                  <a:pt x="4009" y="256640"/>
                </a:lnTo>
                <a:lnTo>
                  <a:pt x="15616" y="209507"/>
                </a:lnTo>
                <a:lnTo>
                  <a:pt x="34191" y="165556"/>
                </a:lnTo>
                <a:lnTo>
                  <a:pt x="59103" y="125419"/>
                </a:lnTo>
                <a:lnTo>
                  <a:pt x="89720" y="89725"/>
                </a:lnTo>
                <a:lnTo>
                  <a:pt x="125413" y="59106"/>
                </a:lnTo>
                <a:lnTo>
                  <a:pt x="165551" y="34193"/>
                </a:lnTo>
                <a:lnTo>
                  <a:pt x="209502" y="15617"/>
                </a:lnTo>
                <a:lnTo>
                  <a:pt x="256636" y="4009"/>
                </a:lnTo>
                <a:lnTo>
                  <a:pt x="306324" y="0"/>
                </a:lnTo>
                <a:lnTo>
                  <a:pt x="3055620" y="0"/>
                </a:lnTo>
                <a:lnTo>
                  <a:pt x="3105303" y="4009"/>
                </a:lnTo>
                <a:lnTo>
                  <a:pt x="3152436" y="15617"/>
                </a:lnTo>
                <a:lnTo>
                  <a:pt x="3196387" y="34193"/>
                </a:lnTo>
                <a:lnTo>
                  <a:pt x="3236524" y="59106"/>
                </a:lnTo>
                <a:lnTo>
                  <a:pt x="3272218" y="89725"/>
                </a:lnTo>
                <a:lnTo>
                  <a:pt x="3302837" y="125419"/>
                </a:lnTo>
                <a:lnTo>
                  <a:pt x="3327750" y="165556"/>
                </a:lnTo>
                <a:lnTo>
                  <a:pt x="3346326" y="209507"/>
                </a:lnTo>
                <a:lnTo>
                  <a:pt x="3357934" y="256640"/>
                </a:lnTo>
                <a:lnTo>
                  <a:pt x="3361943" y="306324"/>
                </a:lnTo>
                <a:lnTo>
                  <a:pt x="3361943" y="1531620"/>
                </a:lnTo>
                <a:lnTo>
                  <a:pt x="3357934" y="1581303"/>
                </a:lnTo>
                <a:lnTo>
                  <a:pt x="3346326" y="1628436"/>
                </a:lnTo>
                <a:lnTo>
                  <a:pt x="3327750" y="1672387"/>
                </a:lnTo>
                <a:lnTo>
                  <a:pt x="3302837" y="1712524"/>
                </a:lnTo>
                <a:lnTo>
                  <a:pt x="3272218" y="1748218"/>
                </a:lnTo>
                <a:lnTo>
                  <a:pt x="3236524" y="1778837"/>
                </a:lnTo>
                <a:lnTo>
                  <a:pt x="3196387" y="1803750"/>
                </a:lnTo>
                <a:lnTo>
                  <a:pt x="3152436" y="1822326"/>
                </a:lnTo>
                <a:lnTo>
                  <a:pt x="3105303" y="1833934"/>
                </a:lnTo>
                <a:lnTo>
                  <a:pt x="3055620" y="1837944"/>
                </a:lnTo>
                <a:lnTo>
                  <a:pt x="306324" y="1837944"/>
                </a:lnTo>
                <a:lnTo>
                  <a:pt x="256636" y="1833934"/>
                </a:lnTo>
                <a:lnTo>
                  <a:pt x="209502" y="1822326"/>
                </a:lnTo>
                <a:lnTo>
                  <a:pt x="165551" y="1803750"/>
                </a:lnTo>
                <a:lnTo>
                  <a:pt x="125413" y="1778837"/>
                </a:lnTo>
                <a:lnTo>
                  <a:pt x="89720" y="1748218"/>
                </a:lnTo>
                <a:lnTo>
                  <a:pt x="59103" y="1712524"/>
                </a:lnTo>
                <a:lnTo>
                  <a:pt x="34191" y="1672387"/>
                </a:lnTo>
                <a:lnTo>
                  <a:pt x="15616" y="1628436"/>
                </a:lnTo>
                <a:lnTo>
                  <a:pt x="4009" y="1581303"/>
                </a:lnTo>
                <a:lnTo>
                  <a:pt x="0" y="1531620"/>
                </a:lnTo>
                <a:lnTo>
                  <a:pt x="0" y="306324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6058" y="1494789"/>
            <a:ext cx="18395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36699"/>
                </a:solidFill>
                <a:latin typeface="Comic Sans MS"/>
                <a:cs typeface="Comic Sans MS"/>
              </a:rPr>
              <a:t>typedef</a:t>
            </a:r>
            <a:r>
              <a:rPr sz="2000" b="1" spc="-100" dirty="0">
                <a:solidFill>
                  <a:srgbClr val="336699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struct</a:t>
            </a:r>
            <a:endParaRPr sz="2000">
              <a:latin typeface="Comic Sans MS"/>
              <a:cs typeface="Comic Sans MS"/>
            </a:endParaRPr>
          </a:p>
          <a:p>
            <a:pPr marL="121920">
              <a:lnSpc>
                <a:spcPct val="100000"/>
              </a:lnSpc>
            </a:pP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{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9328" y="2104389"/>
            <a:ext cx="1178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36699"/>
                </a:solidFill>
                <a:latin typeface="Comic Sans MS"/>
                <a:cs typeface="Comic Sans MS"/>
              </a:rPr>
              <a:t>int</a:t>
            </a:r>
            <a:r>
              <a:rPr sz="2000" b="1" spc="-75" dirty="0">
                <a:solidFill>
                  <a:srgbClr val="336699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omic Sans MS"/>
                <a:cs typeface="Comic Sans MS"/>
              </a:rPr>
              <a:t>value</a:t>
            </a:r>
            <a:r>
              <a:rPr sz="2000" b="1" spc="-5" dirty="0">
                <a:solidFill>
                  <a:srgbClr val="336699"/>
                </a:solidFill>
                <a:latin typeface="Comic Sans MS"/>
                <a:cs typeface="Comic Sans MS"/>
              </a:rPr>
              <a:t>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328" y="2408885"/>
            <a:ext cx="2288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struct process*</a:t>
            </a:r>
            <a:r>
              <a:rPr sz="2000" b="1" spc="-120" dirty="0">
                <a:solidFill>
                  <a:srgbClr val="336699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CCCFF"/>
                </a:solidFill>
                <a:latin typeface="Comic Sans MS"/>
                <a:cs typeface="Comic Sans MS"/>
              </a:rPr>
              <a:t>L</a:t>
            </a: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5786" y="2714370"/>
            <a:ext cx="1854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1645" algn="l"/>
              </a:tabLst>
            </a:pP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}</a:t>
            </a:r>
            <a:r>
              <a:rPr sz="2000" b="1" spc="-10" dirty="0">
                <a:solidFill>
                  <a:srgbClr val="336699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336699"/>
                </a:solidFill>
                <a:latin typeface="Comic Sans MS"/>
                <a:cs typeface="Comic Sans MS"/>
              </a:rPr>
              <a:t>Semap</a:t>
            </a:r>
            <a:r>
              <a:rPr sz="2000" b="1" spc="-10" dirty="0">
                <a:solidFill>
                  <a:srgbClr val="336699"/>
                </a:solidFill>
                <a:latin typeface="Comic Sans MS"/>
                <a:cs typeface="Comic Sans MS"/>
              </a:rPr>
              <a:t>h</a:t>
            </a:r>
            <a:r>
              <a:rPr sz="2000" b="1" dirty="0">
                <a:solidFill>
                  <a:srgbClr val="336699"/>
                </a:solidFill>
                <a:latin typeface="Comic Sans MS"/>
                <a:cs typeface="Comic Sans MS"/>
              </a:rPr>
              <a:t>ore	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8632" y="1173502"/>
            <a:ext cx="6175375" cy="1089025"/>
          </a:xfrm>
          <a:custGeom>
            <a:avLst/>
            <a:gdLst/>
            <a:ahLst/>
            <a:cxnLst/>
            <a:rect l="l" t="t" r="r" b="b"/>
            <a:pathLst>
              <a:path w="6175375" h="1089025">
                <a:moveTo>
                  <a:pt x="3614670" y="0"/>
                </a:moveTo>
                <a:lnTo>
                  <a:pt x="3559768" y="137"/>
                </a:lnTo>
                <a:lnTo>
                  <a:pt x="3177667" y="5357"/>
                </a:lnTo>
                <a:lnTo>
                  <a:pt x="2856993" y="15741"/>
                </a:lnTo>
                <a:lnTo>
                  <a:pt x="2547341" y="31555"/>
                </a:lnTo>
                <a:lnTo>
                  <a:pt x="2300934" y="48864"/>
                </a:lnTo>
                <a:lnTo>
                  <a:pt x="2113282" y="65406"/>
                </a:lnTo>
                <a:lnTo>
                  <a:pt x="1935482" y="84333"/>
                </a:lnTo>
                <a:lnTo>
                  <a:pt x="1809392" y="100091"/>
                </a:lnTo>
                <a:lnTo>
                  <a:pt x="1705633" y="114821"/>
                </a:lnTo>
                <a:lnTo>
                  <a:pt x="1645556" y="124220"/>
                </a:lnTo>
                <a:lnTo>
                  <a:pt x="1588621" y="133827"/>
                </a:lnTo>
                <a:lnTo>
                  <a:pt x="1534824" y="143631"/>
                </a:lnTo>
                <a:lnTo>
                  <a:pt x="1484161" y="153621"/>
                </a:lnTo>
                <a:lnTo>
                  <a:pt x="1436629" y="163785"/>
                </a:lnTo>
                <a:lnTo>
                  <a:pt x="1392225" y="174113"/>
                </a:lnTo>
                <a:lnTo>
                  <a:pt x="1350944" y="184593"/>
                </a:lnTo>
                <a:lnTo>
                  <a:pt x="1312784" y="195214"/>
                </a:lnTo>
                <a:lnTo>
                  <a:pt x="1245810" y="216834"/>
                </a:lnTo>
                <a:lnTo>
                  <a:pt x="1191274" y="238882"/>
                </a:lnTo>
                <a:lnTo>
                  <a:pt x="1149149" y="261270"/>
                </a:lnTo>
                <a:lnTo>
                  <a:pt x="1109167" y="295292"/>
                </a:lnTo>
                <a:lnTo>
                  <a:pt x="1096946" y="329572"/>
                </a:lnTo>
                <a:lnTo>
                  <a:pt x="1099026" y="341004"/>
                </a:lnTo>
                <a:lnTo>
                  <a:pt x="1123672" y="375158"/>
                </a:lnTo>
                <a:lnTo>
                  <a:pt x="1155408" y="397697"/>
                </a:lnTo>
                <a:lnTo>
                  <a:pt x="1199354" y="419947"/>
                </a:lnTo>
                <a:lnTo>
                  <a:pt x="1255482" y="441818"/>
                </a:lnTo>
                <a:lnTo>
                  <a:pt x="1323764" y="463222"/>
                </a:lnTo>
                <a:lnTo>
                  <a:pt x="1362454" y="473719"/>
                </a:lnTo>
                <a:lnTo>
                  <a:pt x="1404171" y="484067"/>
                </a:lnTo>
                <a:lnTo>
                  <a:pt x="1448913" y="494252"/>
                </a:lnTo>
                <a:lnTo>
                  <a:pt x="1496675" y="504264"/>
                </a:lnTo>
                <a:lnTo>
                  <a:pt x="1547454" y="514091"/>
                </a:lnTo>
                <a:lnTo>
                  <a:pt x="1601246" y="523723"/>
                </a:lnTo>
                <a:lnTo>
                  <a:pt x="1658049" y="533148"/>
                </a:lnTo>
                <a:lnTo>
                  <a:pt x="1717858" y="542355"/>
                </a:lnTo>
                <a:lnTo>
                  <a:pt x="1780669" y="551333"/>
                </a:lnTo>
                <a:lnTo>
                  <a:pt x="1915287" y="568556"/>
                </a:lnTo>
                <a:lnTo>
                  <a:pt x="0" y="1088494"/>
                </a:lnTo>
                <a:lnTo>
                  <a:pt x="2739897" y="634215"/>
                </a:lnTo>
                <a:lnTo>
                  <a:pt x="4531435" y="634215"/>
                </a:lnTo>
                <a:lnTo>
                  <a:pt x="4804032" y="618560"/>
                </a:lnTo>
                <a:lnTo>
                  <a:pt x="5039187" y="600699"/>
                </a:lnTo>
                <a:lnTo>
                  <a:pt x="5217125" y="583979"/>
                </a:lnTo>
                <a:lnTo>
                  <a:pt x="5343856" y="570044"/>
                </a:lnTo>
                <a:lnTo>
                  <a:pt x="5464265" y="554930"/>
                </a:lnTo>
                <a:lnTo>
                  <a:pt x="5566132" y="540454"/>
                </a:lnTo>
                <a:lnTo>
                  <a:pt x="5626209" y="531055"/>
                </a:lnTo>
                <a:lnTo>
                  <a:pt x="5683144" y="521447"/>
                </a:lnTo>
                <a:lnTo>
                  <a:pt x="5736941" y="511643"/>
                </a:lnTo>
                <a:lnTo>
                  <a:pt x="5787604" y="501653"/>
                </a:lnTo>
                <a:lnTo>
                  <a:pt x="5835136" y="491489"/>
                </a:lnTo>
                <a:lnTo>
                  <a:pt x="5879540" y="481161"/>
                </a:lnTo>
                <a:lnTo>
                  <a:pt x="5920821" y="470681"/>
                </a:lnTo>
                <a:lnTo>
                  <a:pt x="5958981" y="460060"/>
                </a:lnTo>
                <a:lnTo>
                  <a:pt x="6025955" y="438441"/>
                </a:lnTo>
                <a:lnTo>
                  <a:pt x="6080491" y="416392"/>
                </a:lnTo>
                <a:lnTo>
                  <a:pt x="6122616" y="394004"/>
                </a:lnTo>
                <a:lnTo>
                  <a:pt x="6162598" y="359982"/>
                </a:lnTo>
                <a:lnTo>
                  <a:pt x="6174819" y="325702"/>
                </a:lnTo>
                <a:lnTo>
                  <a:pt x="6172739" y="314270"/>
                </a:lnTo>
                <a:lnTo>
                  <a:pt x="6148093" y="280116"/>
                </a:lnTo>
                <a:lnTo>
                  <a:pt x="6116357" y="257577"/>
                </a:lnTo>
                <a:lnTo>
                  <a:pt x="6072411" y="235327"/>
                </a:lnTo>
                <a:lnTo>
                  <a:pt x="6016283" y="213456"/>
                </a:lnTo>
                <a:lnTo>
                  <a:pt x="5948001" y="192053"/>
                </a:lnTo>
                <a:lnTo>
                  <a:pt x="5909311" y="181555"/>
                </a:lnTo>
                <a:lnTo>
                  <a:pt x="5867594" y="171208"/>
                </a:lnTo>
                <a:lnTo>
                  <a:pt x="5822852" y="161023"/>
                </a:lnTo>
                <a:lnTo>
                  <a:pt x="5775090" y="151011"/>
                </a:lnTo>
                <a:lnTo>
                  <a:pt x="5724311" y="141183"/>
                </a:lnTo>
                <a:lnTo>
                  <a:pt x="5670519" y="131551"/>
                </a:lnTo>
                <a:lnTo>
                  <a:pt x="5613716" y="122126"/>
                </a:lnTo>
                <a:lnTo>
                  <a:pt x="5553907" y="112919"/>
                </a:lnTo>
                <a:lnTo>
                  <a:pt x="5491096" y="103941"/>
                </a:lnTo>
                <a:lnTo>
                  <a:pt x="5356479" y="86718"/>
                </a:lnTo>
                <a:lnTo>
                  <a:pt x="5176949" y="67231"/>
                </a:lnTo>
                <a:lnTo>
                  <a:pt x="4987787" y="50235"/>
                </a:lnTo>
                <a:lnTo>
                  <a:pt x="4739801" y="32483"/>
                </a:lnTo>
                <a:lnTo>
                  <a:pt x="4428708" y="16285"/>
                </a:lnTo>
                <a:lnTo>
                  <a:pt x="4107088" y="5633"/>
                </a:lnTo>
                <a:lnTo>
                  <a:pt x="3724506" y="182"/>
                </a:lnTo>
                <a:lnTo>
                  <a:pt x="3614670" y="0"/>
                </a:lnTo>
                <a:close/>
              </a:path>
              <a:path w="6175375" h="1089025">
                <a:moveTo>
                  <a:pt x="4531435" y="634215"/>
                </a:moveTo>
                <a:lnTo>
                  <a:pt x="2739897" y="634215"/>
                </a:lnTo>
                <a:lnTo>
                  <a:pt x="2952985" y="643224"/>
                </a:lnTo>
                <a:lnTo>
                  <a:pt x="3277424" y="652024"/>
                </a:lnTo>
                <a:lnTo>
                  <a:pt x="3658426" y="655289"/>
                </a:lnTo>
                <a:lnTo>
                  <a:pt x="4036028" y="651198"/>
                </a:lnTo>
                <a:lnTo>
                  <a:pt x="4352141" y="641983"/>
                </a:lnTo>
                <a:lnTo>
                  <a:pt x="4531435" y="634215"/>
                </a:lnTo>
                <a:close/>
              </a:path>
            </a:pathLst>
          </a:custGeom>
          <a:solidFill>
            <a:srgbClr val="FB0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8632" y="1173502"/>
            <a:ext cx="6175375" cy="1089025"/>
          </a:xfrm>
          <a:custGeom>
            <a:avLst/>
            <a:gdLst/>
            <a:ahLst/>
            <a:cxnLst/>
            <a:rect l="l" t="t" r="r" b="b"/>
            <a:pathLst>
              <a:path w="6175375" h="1089025">
                <a:moveTo>
                  <a:pt x="0" y="1088494"/>
                </a:moveTo>
                <a:lnTo>
                  <a:pt x="1915287" y="568556"/>
                </a:lnTo>
                <a:lnTo>
                  <a:pt x="1846480" y="560070"/>
                </a:lnTo>
                <a:lnTo>
                  <a:pt x="1780669" y="551333"/>
                </a:lnTo>
                <a:lnTo>
                  <a:pt x="1717858" y="542355"/>
                </a:lnTo>
                <a:lnTo>
                  <a:pt x="1658049" y="533148"/>
                </a:lnTo>
                <a:lnTo>
                  <a:pt x="1601246" y="523723"/>
                </a:lnTo>
                <a:lnTo>
                  <a:pt x="1547454" y="514091"/>
                </a:lnTo>
                <a:lnTo>
                  <a:pt x="1496675" y="504264"/>
                </a:lnTo>
                <a:lnTo>
                  <a:pt x="1448913" y="494252"/>
                </a:lnTo>
                <a:lnTo>
                  <a:pt x="1404171" y="484067"/>
                </a:lnTo>
                <a:lnTo>
                  <a:pt x="1362454" y="473719"/>
                </a:lnTo>
                <a:lnTo>
                  <a:pt x="1323764" y="463222"/>
                </a:lnTo>
                <a:lnTo>
                  <a:pt x="1255482" y="441818"/>
                </a:lnTo>
                <a:lnTo>
                  <a:pt x="1199354" y="419947"/>
                </a:lnTo>
                <a:lnTo>
                  <a:pt x="1155408" y="397697"/>
                </a:lnTo>
                <a:lnTo>
                  <a:pt x="1123672" y="375158"/>
                </a:lnTo>
                <a:lnTo>
                  <a:pt x="1099026" y="341004"/>
                </a:lnTo>
                <a:lnTo>
                  <a:pt x="1096946" y="329572"/>
                </a:lnTo>
                <a:lnTo>
                  <a:pt x="1097941" y="318135"/>
                </a:lnTo>
                <a:lnTo>
                  <a:pt x="1119405" y="283907"/>
                </a:lnTo>
                <a:lnTo>
                  <a:pt x="1168662" y="250039"/>
                </a:lnTo>
                <a:lnTo>
                  <a:pt x="1216989" y="227810"/>
                </a:lnTo>
                <a:lnTo>
                  <a:pt x="1277740" y="205965"/>
                </a:lnTo>
                <a:lnTo>
                  <a:pt x="1350944" y="184593"/>
                </a:lnTo>
                <a:lnTo>
                  <a:pt x="1392225" y="174113"/>
                </a:lnTo>
                <a:lnTo>
                  <a:pt x="1436629" y="163785"/>
                </a:lnTo>
                <a:lnTo>
                  <a:pt x="1484161" y="153621"/>
                </a:lnTo>
                <a:lnTo>
                  <a:pt x="1534824" y="143631"/>
                </a:lnTo>
                <a:lnTo>
                  <a:pt x="1588621" y="133827"/>
                </a:lnTo>
                <a:lnTo>
                  <a:pt x="1645556" y="124220"/>
                </a:lnTo>
                <a:lnTo>
                  <a:pt x="1705633" y="114821"/>
                </a:lnTo>
                <a:lnTo>
                  <a:pt x="1768856" y="105641"/>
                </a:lnTo>
                <a:lnTo>
                  <a:pt x="1809392" y="100091"/>
                </a:lnTo>
                <a:lnTo>
                  <a:pt x="1850690" y="94690"/>
                </a:lnTo>
                <a:lnTo>
                  <a:pt x="1892726" y="89438"/>
                </a:lnTo>
                <a:lnTo>
                  <a:pt x="1935482" y="84333"/>
                </a:lnTo>
                <a:lnTo>
                  <a:pt x="1978936" y="79378"/>
                </a:lnTo>
                <a:lnTo>
                  <a:pt x="2023068" y="74572"/>
                </a:lnTo>
                <a:lnTo>
                  <a:pt x="2067857" y="69914"/>
                </a:lnTo>
                <a:lnTo>
                  <a:pt x="2113282" y="65406"/>
                </a:lnTo>
                <a:lnTo>
                  <a:pt x="2159323" y="61046"/>
                </a:lnTo>
                <a:lnTo>
                  <a:pt x="2205959" y="56836"/>
                </a:lnTo>
                <a:lnTo>
                  <a:pt x="2253170" y="52776"/>
                </a:lnTo>
                <a:lnTo>
                  <a:pt x="2300934" y="48864"/>
                </a:lnTo>
                <a:lnTo>
                  <a:pt x="2349232" y="45103"/>
                </a:lnTo>
                <a:lnTo>
                  <a:pt x="2398042" y="41491"/>
                </a:lnTo>
                <a:lnTo>
                  <a:pt x="2447344" y="38029"/>
                </a:lnTo>
                <a:lnTo>
                  <a:pt x="2497117" y="34717"/>
                </a:lnTo>
                <a:lnTo>
                  <a:pt x="2547341" y="31555"/>
                </a:lnTo>
                <a:lnTo>
                  <a:pt x="2597996" y="28543"/>
                </a:lnTo>
                <a:lnTo>
                  <a:pt x="2649059" y="25682"/>
                </a:lnTo>
                <a:lnTo>
                  <a:pt x="2700511" y="22971"/>
                </a:lnTo>
                <a:lnTo>
                  <a:pt x="2752331" y="20410"/>
                </a:lnTo>
                <a:lnTo>
                  <a:pt x="2804499" y="18000"/>
                </a:lnTo>
                <a:lnTo>
                  <a:pt x="2856993" y="15741"/>
                </a:lnTo>
                <a:lnTo>
                  <a:pt x="2909794" y="13633"/>
                </a:lnTo>
                <a:lnTo>
                  <a:pt x="2962880" y="11675"/>
                </a:lnTo>
                <a:lnTo>
                  <a:pt x="3016231" y="9869"/>
                </a:lnTo>
                <a:lnTo>
                  <a:pt x="3069826" y="8214"/>
                </a:lnTo>
                <a:lnTo>
                  <a:pt x="3123645" y="6710"/>
                </a:lnTo>
                <a:lnTo>
                  <a:pt x="3177667" y="5357"/>
                </a:lnTo>
                <a:lnTo>
                  <a:pt x="3231871" y="4156"/>
                </a:lnTo>
                <a:lnTo>
                  <a:pt x="3286237" y="3106"/>
                </a:lnTo>
                <a:lnTo>
                  <a:pt x="3340744" y="2209"/>
                </a:lnTo>
                <a:lnTo>
                  <a:pt x="3395371" y="1463"/>
                </a:lnTo>
                <a:lnTo>
                  <a:pt x="3450098" y="869"/>
                </a:lnTo>
                <a:lnTo>
                  <a:pt x="3504904" y="427"/>
                </a:lnTo>
                <a:lnTo>
                  <a:pt x="3559768" y="137"/>
                </a:lnTo>
                <a:lnTo>
                  <a:pt x="3614670" y="0"/>
                </a:lnTo>
                <a:lnTo>
                  <a:pt x="3669590" y="14"/>
                </a:lnTo>
                <a:lnTo>
                  <a:pt x="3724506" y="182"/>
                </a:lnTo>
                <a:lnTo>
                  <a:pt x="3779398" y="502"/>
                </a:lnTo>
                <a:lnTo>
                  <a:pt x="3834245" y="974"/>
                </a:lnTo>
                <a:lnTo>
                  <a:pt x="3889027" y="1600"/>
                </a:lnTo>
                <a:lnTo>
                  <a:pt x="3943723" y="2378"/>
                </a:lnTo>
                <a:lnTo>
                  <a:pt x="3998312" y="3310"/>
                </a:lnTo>
                <a:lnTo>
                  <a:pt x="4052774" y="4395"/>
                </a:lnTo>
                <a:lnTo>
                  <a:pt x="4107088" y="5633"/>
                </a:lnTo>
                <a:lnTo>
                  <a:pt x="4161233" y="7024"/>
                </a:lnTo>
                <a:lnTo>
                  <a:pt x="4215189" y="8569"/>
                </a:lnTo>
                <a:lnTo>
                  <a:pt x="4268935" y="10267"/>
                </a:lnTo>
                <a:lnTo>
                  <a:pt x="4322451" y="12119"/>
                </a:lnTo>
                <a:lnTo>
                  <a:pt x="4375715" y="14125"/>
                </a:lnTo>
                <a:lnTo>
                  <a:pt x="4428708" y="16285"/>
                </a:lnTo>
                <a:lnTo>
                  <a:pt x="4481408" y="18599"/>
                </a:lnTo>
                <a:lnTo>
                  <a:pt x="4533796" y="21067"/>
                </a:lnTo>
                <a:lnTo>
                  <a:pt x="4585849" y="23690"/>
                </a:lnTo>
                <a:lnTo>
                  <a:pt x="4637549" y="26466"/>
                </a:lnTo>
                <a:lnTo>
                  <a:pt x="4688873" y="29398"/>
                </a:lnTo>
                <a:lnTo>
                  <a:pt x="4739801" y="32483"/>
                </a:lnTo>
                <a:lnTo>
                  <a:pt x="4790314" y="35724"/>
                </a:lnTo>
                <a:lnTo>
                  <a:pt x="4840389" y="39119"/>
                </a:lnTo>
                <a:lnTo>
                  <a:pt x="4890007" y="42670"/>
                </a:lnTo>
                <a:lnTo>
                  <a:pt x="4939146" y="46375"/>
                </a:lnTo>
                <a:lnTo>
                  <a:pt x="4987787" y="50235"/>
                </a:lnTo>
                <a:lnTo>
                  <a:pt x="5035909" y="54251"/>
                </a:lnTo>
                <a:lnTo>
                  <a:pt x="5083490" y="58422"/>
                </a:lnTo>
                <a:lnTo>
                  <a:pt x="5130510" y="62749"/>
                </a:lnTo>
                <a:lnTo>
                  <a:pt x="5176949" y="67231"/>
                </a:lnTo>
                <a:lnTo>
                  <a:pt x="5222786" y="71869"/>
                </a:lnTo>
                <a:lnTo>
                  <a:pt x="5268000" y="76663"/>
                </a:lnTo>
                <a:lnTo>
                  <a:pt x="5312571" y="81612"/>
                </a:lnTo>
                <a:lnTo>
                  <a:pt x="5356479" y="86718"/>
                </a:lnTo>
                <a:lnTo>
                  <a:pt x="5425285" y="95204"/>
                </a:lnTo>
                <a:lnTo>
                  <a:pt x="5491096" y="103941"/>
                </a:lnTo>
                <a:lnTo>
                  <a:pt x="5553907" y="112919"/>
                </a:lnTo>
                <a:lnTo>
                  <a:pt x="5613716" y="122126"/>
                </a:lnTo>
                <a:lnTo>
                  <a:pt x="5670519" y="131551"/>
                </a:lnTo>
                <a:lnTo>
                  <a:pt x="5724311" y="141183"/>
                </a:lnTo>
                <a:lnTo>
                  <a:pt x="5775090" y="151011"/>
                </a:lnTo>
                <a:lnTo>
                  <a:pt x="5822852" y="161023"/>
                </a:lnTo>
                <a:lnTo>
                  <a:pt x="5867594" y="171208"/>
                </a:lnTo>
                <a:lnTo>
                  <a:pt x="5909311" y="181555"/>
                </a:lnTo>
                <a:lnTo>
                  <a:pt x="5948001" y="192053"/>
                </a:lnTo>
                <a:lnTo>
                  <a:pt x="6016283" y="213456"/>
                </a:lnTo>
                <a:lnTo>
                  <a:pt x="6072411" y="235327"/>
                </a:lnTo>
                <a:lnTo>
                  <a:pt x="6116357" y="257577"/>
                </a:lnTo>
                <a:lnTo>
                  <a:pt x="6148093" y="280116"/>
                </a:lnTo>
                <a:lnTo>
                  <a:pt x="6172739" y="314270"/>
                </a:lnTo>
                <a:lnTo>
                  <a:pt x="6174819" y="325702"/>
                </a:lnTo>
                <a:lnTo>
                  <a:pt x="6173824" y="337139"/>
                </a:lnTo>
                <a:lnTo>
                  <a:pt x="6152360" y="371367"/>
                </a:lnTo>
                <a:lnTo>
                  <a:pt x="6103103" y="405235"/>
                </a:lnTo>
                <a:lnTo>
                  <a:pt x="6054776" y="427464"/>
                </a:lnTo>
                <a:lnTo>
                  <a:pt x="5994025" y="449310"/>
                </a:lnTo>
                <a:lnTo>
                  <a:pt x="5920821" y="470681"/>
                </a:lnTo>
                <a:lnTo>
                  <a:pt x="5879540" y="481161"/>
                </a:lnTo>
                <a:lnTo>
                  <a:pt x="5835136" y="491489"/>
                </a:lnTo>
                <a:lnTo>
                  <a:pt x="5787604" y="501653"/>
                </a:lnTo>
                <a:lnTo>
                  <a:pt x="5736941" y="511643"/>
                </a:lnTo>
                <a:lnTo>
                  <a:pt x="5683144" y="521447"/>
                </a:lnTo>
                <a:lnTo>
                  <a:pt x="5626209" y="531055"/>
                </a:lnTo>
                <a:lnTo>
                  <a:pt x="5566132" y="540454"/>
                </a:lnTo>
                <a:lnTo>
                  <a:pt x="5502910" y="549633"/>
                </a:lnTo>
                <a:lnTo>
                  <a:pt x="5464265" y="554930"/>
                </a:lnTo>
                <a:lnTo>
                  <a:pt x="5424862" y="560098"/>
                </a:lnTo>
                <a:lnTo>
                  <a:pt x="5384719" y="565136"/>
                </a:lnTo>
                <a:lnTo>
                  <a:pt x="5343856" y="570044"/>
                </a:lnTo>
                <a:lnTo>
                  <a:pt x="5302290" y="574821"/>
                </a:lnTo>
                <a:lnTo>
                  <a:pt x="5260040" y="579466"/>
                </a:lnTo>
                <a:lnTo>
                  <a:pt x="5217125" y="583979"/>
                </a:lnTo>
                <a:lnTo>
                  <a:pt x="5173564" y="588360"/>
                </a:lnTo>
                <a:lnTo>
                  <a:pt x="5129375" y="592607"/>
                </a:lnTo>
                <a:lnTo>
                  <a:pt x="5084576" y="596720"/>
                </a:lnTo>
                <a:lnTo>
                  <a:pt x="5039187" y="600699"/>
                </a:lnTo>
                <a:lnTo>
                  <a:pt x="4993225" y="604543"/>
                </a:lnTo>
                <a:lnTo>
                  <a:pt x="4946711" y="608252"/>
                </a:lnTo>
                <a:lnTo>
                  <a:pt x="4899661" y="611825"/>
                </a:lnTo>
                <a:lnTo>
                  <a:pt x="4852095" y="615261"/>
                </a:lnTo>
                <a:lnTo>
                  <a:pt x="4804032" y="618560"/>
                </a:lnTo>
                <a:lnTo>
                  <a:pt x="4755489" y="621721"/>
                </a:lnTo>
                <a:lnTo>
                  <a:pt x="4706486" y="624743"/>
                </a:lnTo>
                <a:lnTo>
                  <a:pt x="4657042" y="627627"/>
                </a:lnTo>
                <a:lnTo>
                  <a:pt x="4607174" y="630372"/>
                </a:lnTo>
                <a:lnTo>
                  <a:pt x="4556902" y="632976"/>
                </a:lnTo>
                <a:lnTo>
                  <a:pt x="4506244" y="635440"/>
                </a:lnTo>
                <a:lnTo>
                  <a:pt x="4455219" y="637763"/>
                </a:lnTo>
                <a:lnTo>
                  <a:pt x="4403845" y="639944"/>
                </a:lnTo>
                <a:lnTo>
                  <a:pt x="4352141" y="641983"/>
                </a:lnTo>
                <a:lnTo>
                  <a:pt x="4300125" y="643880"/>
                </a:lnTo>
                <a:lnTo>
                  <a:pt x="4247817" y="645632"/>
                </a:lnTo>
                <a:lnTo>
                  <a:pt x="4195235" y="647241"/>
                </a:lnTo>
                <a:lnTo>
                  <a:pt x="4142397" y="648705"/>
                </a:lnTo>
                <a:lnTo>
                  <a:pt x="4089322" y="650025"/>
                </a:lnTo>
                <a:lnTo>
                  <a:pt x="4036028" y="651198"/>
                </a:lnTo>
                <a:lnTo>
                  <a:pt x="3982535" y="652226"/>
                </a:lnTo>
                <a:lnTo>
                  <a:pt x="3928861" y="653107"/>
                </a:lnTo>
                <a:lnTo>
                  <a:pt x="3875025" y="653840"/>
                </a:lnTo>
                <a:lnTo>
                  <a:pt x="3821044" y="654426"/>
                </a:lnTo>
                <a:lnTo>
                  <a:pt x="3766939" y="654863"/>
                </a:lnTo>
                <a:lnTo>
                  <a:pt x="3712726" y="655151"/>
                </a:lnTo>
                <a:lnTo>
                  <a:pt x="3658426" y="655289"/>
                </a:lnTo>
                <a:lnTo>
                  <a:pt x="3604057" y="655278"/>
                </a:lnTo>
                <a:lnTo>
                  <a:pt x="3549636" y="655115"/>
                </a:lnTo>
                <a:lnTo>
                  <a:pt x="3495184" y="654802"/>
                </a:lnTo>
                <a:lnTo>
                  <a:pt x="3440717" y="654337"/>
                </a:lnTo>
                <a:lnTo>
                  <a:pt x="3386256" y="653719"/>
                </a:lnTo>
                <a:lnTo>
                  <a:pt x="3331819" y="652948"/>
                </a:lnTo>
                <a:lnTo>
                  <a:pt x="3277424" y="652024"/>
                </a:lnTo>
                <a:lnTo>
                  <a:pt x="3223090" y="650946"/>
                </a:lnTo>
                <a:lnTo>
                  <a:pt x="3168836" y="649713"/>
                </a:lnTo>
                <a:lnTo>
                  <a:pt x="3114679" y="648325"/>
                </a:lnTo>
                <a:lnTo>
                  <a:pt x="3060640" y="646781"/>
                </a:lnTo>
                <a:lnTo>
                  <a:pt x="3006735" y="645081"/>
                </a:lnTo>
                <a:lnTo>
                  <a:pt x="2952985" y="643224"/>
                </a:lnTo>
                <a:lnTo>
                  <a:pt x="2899408" y="641209"/>
                </a:lnTo>
                <a:lnTo>
                  <a:pt x="2846022" y="639036"/>
                </a:lnTo>
                <a:lnTo>
                  <a:pt x="2792845" y="636705"/>
                </a:lnTo>
                <a:lnTo>
                  <a:pt x="2739897" y="634215"/>
                </a:lnTo>
                <a:lnTo>
                  <a:pt x="0" y="1088494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1609" y="1174191"/>
            <a:ext cx="2305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Giá trị bên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20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0250" y="1479550"/>
            <a:ext cx="120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semaphore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5819" y="2224934"/>
            <a:ext cx="5028565" cy="1461770"/>
          </a:xfrm>
          <a:custGeom>
            <a:avLst/>
            <a:gdLst/>
            <a:ahLst/>
            <a:cxnLst/>
            <a:rect l="l" t="t" r="r" b="b"/>
            <a:pathLst>
              <a:path w="5028565" h="1461770">
                <a:moveTo>
                  <a:pt x="2848857" y="0"/>
                </a:moveTo>
                <a:lnTo>
                  <a:pt x="2793903" y="36"/>
                </a:lnTo>
                <a:lnTo>
                  <a:pt x="2684282" y="1466"/>
                </a:lnTo>
                <a:lnTo>
                  <a:pt x="2575219" y="4690"/>
                </a:lnTo>
                <a:lnTo>
                  <a:pt x="2466922" y="9692"/>
                </a:lnTo>
                <a:lnTo>
                  <a:pt x="2359598" y="16451"/>
                </a:lnTo>
                <a:lnTo>
                  <a:pt x="2253456" y="24949"/>
                </a:lnTo>
                <a:lnTo>
                  <a:pt x="2148704" y="35169"/>
                </a:lnTo>
                <a:lnTo>
                  <a:pt x="2045550" y="47091"/>
                </a:lnTo>
                <a:lnTo>
                  <a:pt x="1944202" y="60697"/>
                </a:lnTo>
                <a:lnTo>
                  <a:pt x="1844869" y="75969"/>
                </a:lnTo>
                <a:lnTo>
                  <a:pt x="1796023" y="84224"/>
                </a:lnTo>
                <a:lnTo>
                  <a:pt x="1747759" y="92889"/>
                </a:lnTo>
                <a:lnTo>
                  <a:pt x="1700102" y="101960"/>
                </a:lnTo>
                <a:lnTo>
                  <a:pt x="1653079" y="111437"/>
                </a:lnTo>
                <a:lnTo>
                  <a:pt x="1606716" y="121316"/>
                </a:lnTo>
                <a:lnTo>
                  <a:pt x="1561038" y="131596"/>
                </a:lnTo>
                <a:lnTo>
                  <a:pt x="1516073" y="142273"/>
                </a:lnTo>
                <a:lnTo>
                  <a:pt x="1471845" y="153346"/>
                </a:lnTo>
                <a:lnTo>
                  <a:pt x="1428381" y="164813"/>
                </a:lnTo>
                <a:lnTo>
                  <a:pt x="1385706" y="176670"/>
                </a:lnTo>
                <a:lnTo>
                  <a:pt x="1343848" y="188916"/>
                </a:lnTo>
                <a:lnTo>
                  <a:pt x="1302831" y="201549"/>
                </a:lnTo>
                <a:lnTo>
                  <a:pt x="1262682" y="214566"/>
                </a:lnTo>
                <a:lnTo>
                  <a:pt x="1223428" y="227965"/>
                </a:lnTo>
                <a:lnTo>
                  <a:pt x="1185093" y="241743"/>
                </a:lnTo>
                <a:lnTo>
                  <a:pt x="1147704" y="255899"/>
                </a:lnTo>
                <a:lnTo>
                  <a:pt x="1111287" y="270429"/>
                </a:lnTo>
                <a:lnTo>
                  <a:pt x="1075868" y="285332"/>
                </a:lnTo>
                <a:lnTo>
                  <a:pt x="1008128" y="316247"/>
                </a:lnTo>
                <a:lnTo>
                  <a:pt x="944692" y="348625"/>
                </a:lnTo>
                <a:lnTo>
                  <a:pt x="914653" y="365357"/>
                </a:lnTo>
                <a:lnTo>
                  <a:pt x="0" y="408410"/>
                </a:lnTo>
                <a:lnTo>
                  <a:pt x="640588" y="629009"/>
                </a:lnTo>
                <a:lnTo>
                  <a:pt x="630461" y="656650"/>
                </a:lnTo>
                <a:lnTo>
                  <a:pt x="623536" y="684240"/>
                </a:lnTo>
                <a:lnTo>
                  <a:pt x="619776" y="711753"/>
                </a:lnTo>
                <a:lnTo>
                  <a:pt x="619143" y="739166"/>
                </a:lnTo>
                <a:lnTo>
                  <a:pt x="621600" y="766452"/>
                </a:lnTo>
                <a:lnTo>
                  <a:pt x="635639" y="820544"/>
                </a:lnTo>
                <a:lnTo>
                  <a:pt x="661595" y="873829"/>
                </a:lnTo>
                <a:lnTo>
                  <a:pt x="699174" y="926107"/>
                </a:lnTo>
                <a:lnTo>
                  <a:pt x="748079" y="977177"/>
                </a:lnTo>
                <a:lnTo>
                  <a:pt x="808016" y="1026840"/>
                </a:lnTo>
                <a:lnTo>
                  <a:pt x="842025" y="1051077"/>
                </a:lnTo>
                <a:lnTo>
                  <a:pt x="878683" y="1074889"/>
                </a:lnTo>
                <a:lnTo>
                  <a:pt x="917951" y="1098249"/>
                </a:lnTo>
                <a:lnTo>
                  <a:pt x="959790" y="1121130"/>
                </a:lnTo>
                <a:lnTo>
                  <a:pt x="1004166" y="1143509"/>
                </a:lnTo>
                <a:lnTo>
                  <a:pt x="1051040" y="1165360"/>
                </a:lnTo>
                <a:lnTo>
                  <a:pt x="1100375" y="1186658"/>
                </a:lnTo>
                <a:lnTo>
                  <a:pt x="1152136" y="1207378"/>
                </a:lnTo>
                <a:lnTo>
                  <a:pt x="1206283" y="1227494"/>
                </a:lnTo>
                <a:lnTo>
                  <a:pt x="1262781" y="1246983"/>
                </a:lnTo>
                <a:lnTo>
                  <a:pt x="1321593" y="1265818"/>
                </a:lnTo>
                <a:lnTo>
                  <a:pt x="1382681" y="1283975"/>
                </a:lnTo>
                <a:lnTo>
                  <a:pt x="1446009" y="1301428"/>
                </a:lnTo>
                <a:lnTo>
                  <a:pt x="1511540" y="1318153"/>
                </a:lnTo>
                <a:lnTo>
                  <a:pt x="1579236" y="1334123"/>
                </a:lnTo>
                <a:lnTo>
                  <a:pt x="1649060" y="1349316"/>
                </a:lnTo>
                <a:lnTo>
                  <a:pt x="1720977" y="1363704"/>
                </a:lnTo>
                <a:lnTo>
                  <a:pt x="1772213" y="1373218"/>
                </a:lnTo>
                <a:lnTo>
                  <a:pt x="1823882" y="1382233"/>
                </a:lnTo>
                <a:lnTo>
                  <a:pt x="1875958" y="1390750"/>
                </a:lnTo>
                <a:lnTo>
                  <a:pt x="1928416" y="1398773"/>
                </a:lnTo>
                <a:lnTo>
                  <a:pt x="1981228" y="1406304"/>
                </a:lnTo>
                <a:lnTo>
                  <a:pt x="2034370" y="1413344"/>
                </a:lnTo>
                <a:lnTo>
                  <a:pt x="2141535" y="1425963"/>
                </a:lnTo>
                <a:lnTo>
                  <a:pt x="2249705" y="1436649"/>
                </a:lnTo>
                <a:lnTo>
                  <a:pt x="2358670" y="1445420"/>
                </a:lnTo>
                <a:lnTo>
                  <a:pt x="2468223" y="1452295"/>
                </a:lnTo>
                <a:lnTo>
                  <a:pt x="2578155" y="1457292"/>
                </a:lnTo>
                <a:lnTo>
                  <a:pt x="2688258" y="1460429"/>
                </a:lnTo>
                <a:lnTo>
                  <a:pt x="2798324" y="1461726"/>
                </a:lnTo>
                <a:lnTo>
                  <a:pt x="2908145" y="1461201"/>
                </a:lnTo>
                <a:lnTo>
                  <a:pt x="3017513" y="1458871"/>
                </a:lnTo>
                <a:lnTo>
                  <a:pt x="3126219" y="1454756"/>
                </a:lnTo>
                <a:lnTo>
                  <a:pt x="3234056" y="1448873"/>
                </a:lnTo>
                <a:lnTo>
                  <a:pt x="3340815" y="1441242"/>
                </a:lnTo>
                <a:lnTo>
                  <a:pt x="3446288" y="1431881"/>
                </a:lnTo>
                <a:lnTo>
                  <a:pt x="3550267" y="1420807"/>
                </a:lnTo>
                <a:lnTo>
                  <a:pt x="3652544" y="1408041"/>
                </a:lnTo>
                <a:lnTo>
                  <a:pt x="3752910" y="1393599"/>
                </a:lnTo>
                <a:lnTo>
                  <a:pt x="3802312" y="1385756"/>
                </a:lnTo>
                <a:lnTo>
                  <a:pt x="3851158" y="1377501"/>
                </a:lnTo>
                <a:lnTo>
                  <a:pt x="3899422" y="1368837"/>
                </a:lnTo>
                <a:lnTo>
                  <a:pt x="3947079" y="1359765"/>
                </a:lnTo>
                <a:lnTo>
                  <a:pt x="3994102" y="1350289"/>
                </a:lnTo>
                <a:lnTo>
                  <a:pt x="4040465" y="1340410"/>
                </a:lnTo>
                <a:lnTo>
                  <a:pt x="4086143" y="1330130"/>
                </a:lnTo>
                <a:lnTo>
                  <a:pt x="4131108" y="1319453"/>
                </a:lnTo>
                <a:lnTo>
                  <a:pt x="4175336" y="1308380"/>
                </a:lnTo>
                <a:lnTo>
                  <a:pt x="4218800" y="1296913"/>
                </a:lnTo>
                <a:lnTo>
                  <a:pt x="4261475" y="1285056"/>
                </a:lnTo>
                <a:lnTo>
                  <a:pt x="4303333" y="1272809"/>
                </a:lnTo>
                <a:lnTo>
                  <a:pt x="4344350" y="1260176"/>
                </a:lnTo>
                <a:lnTo>
                  <a:pt x="4384499" y="1247160"/>
                </a:lnTo>
                <a:lnTo>
                  <a:pt x="4423753" y="1233761"/>
                </a:lnTo>
                <a:lnTo>
                  <a:pt x="4462088" y="1219982"/>
                </a:lnTo>
                <a:lnTo>
                  <a:pt x="4499477" y="1205827"/>
                </a:lnTo>
                <a:lnTo>
                  <a:pt x="4535894" y="1191296"/>
                </a:lnTo>
                <a:lnTo>
                  <a:pt x="4571313" y="1176393"/>
                </a:lnTo>
                <a:lnTo>
                  <a:pt x="4639053" y="1145478"/>
                </a:lnTo>
                <a:lnTo>
                  <a:pt x="4702489" y="1113101"/>
                </a:lnTo>
                <a:lnTo>
                  <a:pt x="4770870" y="1073441"/>
                </a:lnTo>
                <a:lnTo>
                  <a:pt x="4806479" y="1050257"/>
                </a:lnTo>
                <a:lnTo>
                  <a:pt x="4839374" y="1026838"/>
                </a:lnTo>
                <a:lnTo>
                  <a:pt x="4869566" y="1003209"/>
                </a:lnTo>
                <a:lnTo>
                  <a:pt x="4921923" y="955394"/>
                </a:lnTo>
                <a:lnTo>
                  <a:pt x="4963687" y="906981"/>
                </a:lnTo>
                <a:lnTo>
                  <a:pt x="4994996" y="858139"/>
                </a:lnTo>
                <a:lnTo>
                  <a:pt x="5015985" y="809036"/>
                </a:lnTo>
                <a:lnTo>
                  <a:pt x="5026790" y="759841"/>
                </a:lnTo>
                <a:lnTo>
                  <a:pt x="5028417" y="735261"/>
                </a:lnTo>
                <a:lnTo>
                  <a:pt x="5027550" y="710723"/>
                </a:lnTo>
                <a:lnTo>
                  <a:pt x="5018399" y="661851"/>
                </a:lnTo>
                <a:lnTo>
                  <a:pt x="4999475" y="613394"/>
                </a:lnTo>
                <a:lnTo>
                  <a:pt x="4970915" y="565520"/>
                </a:lnTo>
                <a:lnTo>
                  <a:pt x="4932853" y="518399"/>
                </a:lnTo>
                <a:lnTo>
                  <a:pt x="4885428" y="472200"/>
                </a:lnTo>
                <a:lnTo>
                  <a:pt x="4828776" y="427090"/>
                </a:lnTo>
                <a:lnTo>
                  <a:pt x="4797032" y="404997"/>
                </a:lnTo>
                <a:lnTo>
                  <a:pt x="4763033" y="383240"/>
                </a:lnTo>
                <a:lnTo>
                  <a:pt x="4726795" y="361839"/>
                </a:lnTo>
                <a:lnTo>
                  <a:pt x="4688336" y="340817"/>
                </a:lnTo>
                <a:lnTo>
                  <a:pt x="4647672" y="320194"/>
                </a:lnTo>
                <a:lnTo>
                  <a:pt x="4604821" y="299991"/>
                </a:lnTo>
                <a:lnTo>
                  <a:pt x="4559799" y="280230"/>
                </a:lnTo>
                <a:lnTo>
                  <a:pt x="4512625" y="260931"/>
                </a:lnTo>
                <a:lnTo>
                  <a:pt x="4463314" y="242115"/>
                </a:lnTo>
                <a:lnTo>
                  <a:pt x="4411884" y="223805"/>
                </a:lnTo>
                <a:lnTo>
                  <a:pt x="4358352" y="206020"/>
                </a:lnTo>
                <a:lnTo>
                  <a:pt x="4302735" y="188782"/>
                </a:lnTo>
                <a:lnTo>
                  <a:pt x="4245050" y="172112"/>
                </a:lnTo>
                <a:lnTo>
                  <a:pt x="4185314" y="156031"/>
                </a:lnTo>
                <a:lnTo>
                  <a:pt x="4123545" y="140561"/>
                </a:lnTo>
                <a:lnTo>
                  <a:pt x="4059759" y="125722"/>
                </a:lnTo>
                <a:lnTo>
                  <a:pt x="3993973" y="111535"/>
                </a:lnTo>
                <a:lnTo>
                  <a:pt x="3926204" y="98022"/>
                </a:lnTo>
                <a:lnTo>
                  <a:pt x="3874968" y="88508"/>
                </a:lnTo>
                <a:lnTo>
                  <a:pt x="3823299" y="79493"/>
                </a:lnTo>
                <a:lnTo>
                  <a:pt x="3771223" y="70975"/>
                </a:lnTo>
                <a:lnTo>
                  <a:pt x="3718765" y="62952"/>
                </a:lnTo>
                <a:lnTo>
                  <a:pt x="3665953" y="55422"/>
                </a:lnTo>
                <a:lnTo>
                  <a:pt x="3559367" y="41830"/>
                </a:lnTo>
                <a:lnTo>
                  <a:pt x="3451673" y="30180"/>
                </a:lnTo>
                <a:lnTo>
                  <a:pt x="3343080" y="20453"/>
                </a:lnTo>
                <a:lnTo>
                  <a:pt x="3233795" y="12633"/>
                </a:lnTo>
                <a:lnTo>
                  <a:pt x="3124027" y="6699"/>
                </a:lnTo>
                <a:lnTo>
                  <a:pt x="3013983" y="2634"/>
                </a:lnTo>
                <a:lnTo>
                  <a:pt x="2903872" y="419"/>
                </a:lnTo>
                <a:lnTo>
                  <a:pt x="2848857" y="0"/>
                </a:lnTo>
                <a:close/>
              </a:path>
            </a:pathLst>
          </a:custGeom>
          <a:solidFill>
            <a:srgbClr val="FB0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5819" y="2224934"/>
            <a:ext cx="5028565" cy="1461770"/>
          </a:xfrm>
          <a:custGeom>
            <a:avLst/>
            <a:gdLst/>
            <a:ahLst/>
            <a:cxnLst/>
            <a:rect l="l" t="t" r="r" b="b"/>
            <a:pathLst>
              <a:path w="5028565" h="1461770">
                <a:moveTo>
                  <a:pt x="0" y="408410"/>
                </a:moveTo>
                <a:lnTo>
                  <a:pt x="914653" y="365357"/>
                </a:lnTo>
                <a:lnTo>
                  <a:pt x="944692" y="348625"/>
                </a:lnTo>
                <a:lnTo>
                  <a:pt x="975859" y="332255"/>
                </a:lnTo>
                <a:lnTo>
                  <a:pt x="1041473" y="300606"/>
                </a:lnTo>
                <a:lnTo>
                  <a:pt x="1111287" y="270429"/>
                </a:lnTo>
                <a:lnTo>
                  <a:pt x="1147704" y="255899"/>
                </a:lnTo>
                <a:lnTo>
                  <a:pt x="1185093" y="241743"/>
                </a:lnTo>
                <a:lnTo>
                  <a:pt x="1223428" y="227965"/>
                </a:lnTo>
                <a:lnTo>
                  <a:pt x="1262682" y="214566"/>
                </a:lnTo>
                <a:lnTo>
                  <a:pt x="1302831" y="201549"/>
                </a:lnTo>
                <a:lnTo>
                  <a:pt x="1343848" y="188916"/>
                </a:lnTo>
                <a:lnTo>
                  <a:pt x="1385706" y="176670"/>
                </a:lnTo>
                <a:lnTo>
                  <a:pt x="1428381" y="164813"/>
                </a:lnTo>
                <a:lnTo>
                  <a:pt x="1471845" y="153346"/>
                </a:lnTo>
                <a:lnTo>
                  <a:pt x="1516073" y="142273"/>
                </a:lnTo>
                <a:lnTo>
                  <a:pt x="1561038" y="131596"/>
                </a:lnTo>
                <a:lnTo>
                  <a:pt x="1606716" y="121316"/>
                </a:lnTo>
                <a:lnTo>
                  <a:pt x="1653079" y="111437"/>
                </a:lnTo>
                <a:lnTo>
                  <a:pt x="1700102" y="101960"/>
                </a:lnTo>
                <a:lnTo>
                  <a:pt x="1747759" y="92889"/>
                </a:lnTo>
                <a:lnTo>
                  <a:pt x="1796023" y="84224"/>
                </a:lnTo>
                <a:lnTo>
                  <a:pt x="1844869" y="75969"/>
                </a:lnTo>
                <a:lnTo>
                  <a:pt x="1894271" y="68126"/>
                </a:lnTo>
                <a:lnTo>
                  <a:pt x="1944202" y="60697"/>
                </a:lnTo>
                <a:lnTo>
                  <a:pt x="1994637" y="53685"/>
                </a:lnTo>
                <a:lnTo>
                  <a:pt x="2045550" y="47091"/>
                </a:lnTo>
                <a:lnTo>
                  <a:pt x="2096914" y="40918"/>
                </a:lnTo>
                <a:lnTo>
                  <a:pt x="2148704" y="35169"/>
                </a:lnTo>
                <a:lnTo>
                  <a:pt x="2200893" y="29845"/>
                </a:lnTo>
                <a:lnTo>
                  <a:pt x="2253456" y="24949"/>
                </a:lnTo>
                <a:lnTo>
                  <a:pt x="2306366" y="20484"/>
                </a:lnTo>
                <a:lnTo>
                  <a:pt x="2359598" y="16451"/>
                </a:lnTo>
                <a:lnTo>
                  <a:pt x="2413125" y="12853"/>
                </a:lnTo>
                <a:lnTo>
                  <a:pt x="2466922" y="9692"/>
                </a:lnTo>
                <a:lnTo>
                  <a:pt x="2520962" y="6970"/>
                </a:lnTo>
                <a:lnTo>
                  <a:pt x="2575219" y="4690"/>
                </a:lnTo>
                <a:lnTo>
                  <a:pt x="2629668" y="2855"/>
                </a:lnTo>
                <a:lnTo>
                  <a:pt x="2684282" y="1466"/>
                </a:lnTo>
                <a:lnTo>
                  <a:pt x="2739036" y="525"/>
                </a:lnTo>
                <a:lnTo>
                  <a:pt x="2793903" y="36"/>
                </a:lnTo>
                <a:lnTo>
                  <a:pt x="2848857" y="0"/>
                </a:lnTo>
                <a:lnTo>
                  <a:pt x="2903872" y="419"/>
                </a:lnTo>
                <a:lnTo>
                  <a:pt x="2958923" y="1296"/>
                </a:lnTo>
                <a:lnTo>
                  <a:pt x="3013983" y="2634"/>
                </a:lnTo>
                <a:lnTo>
                  <a:pt x="3069026" y="4434"/>
                </a:lnTo>
                <a:lnTo>
                  <a:pt x="3124027" y="6699"/>
                </a:lnTo>
                <a:lnTo>
                  <a:pt x="3178958" y="9431"/>
                </a:lnTo>
                <a:lnTo>
                  <a:pt x="3233795" y="12633"/>
                </a:lnTo>
                <a:lnTo>
                  <a:pt x="3288511" y="16306"/>
                </a:lnTo>
                <a:lnTo>
                  <a:pt x="3343080" y="20453"/>
                </a:lnTo>
                <a:lnTo>
                  <a:pt x="3397476" y="25077"/>
                </a:lnTo>
                <a:lnTo>
                  <a:pt x="3451673" y="30180"/>
                </a:lnTo>
                <a:lnTo>
                  <a:pt x="3505646" y="35763"/>
                </a:lnTo>
                <a:lnTo>
                  <a:pt x="3559367" y="41830"/>
                </a:lnTo>
                <a:lnTo>
                  <a:pt x="3612811" y="48382"/>
                </a:lnTo>
                <a:lnTo>
                  <a:pt x="3665953" y="55422"/>
                </a:lnTo>
                <a:lnTo>
                  <a:pt x="3718765" y="62952"/>
                </a:lnTo>
                <a:lnTo>
                  <a:pt x="3771223" y="70975"/>
                </a:lnTo>
                <a:lnTo>
                  <a:pt x="3823299" y="79493"/>
                </a:lnTo>
                <a:lnTo>
                  <a:pt x="3874968" y="88508"/>
                </a:lnTo>
                <a:lnTo>
                  <a:pt x="3926204" y="98022"/>
                </a:lnTo>
                <a:lnTo>
                  <a:pt x="3993973" y="111535"/>
                </a:lnTo>
                <a:lnTo>
                  <a:pt x="4059759" y="125722"/>
                </a:lnTo>
                <a:lnTo>
                  <a:pt x="4123545" y="140561"/>
                </a:lnTo>
                <a:lnTo>
                  <a:pt x="4185314" y="156031"/>
                </a:lnTo>
                <a:lnTo>
                  <a:pt x="4245050" y="172112"/>
                </a:lnTo>
                <a:lnTo>
                  <a:pt x="4302735" y="188782"/>
                </a:lnTo>
                <a:lnTo>
                  <a:pt x="4358352" y="206020"/>
                </a:lnTo>
                <a:lnTo>
                  <a:pt x="4411884" y="223805"/>
                </a:lnTo>
                <a:lnTo>
                  <a:pt x="4463314" y="242115"/>
                </a:lnTo>
                <a:lnTo>
                  <a:pt x="4512625" y="260931"/>
                </a:lnTo>
                <a:lnTo>
                  <a:pt x="4559799" y="280230"/>
                </a:lnTo>
                <a:lnTo>
                  <a:pt x="4604821" y="299991"/>
                </a:lnTo>
                <a:lnTo>
                  <a:pt x="4647672" y="320194"/>
                </a:lnTo>
                <a:lnTo>
                  <a:pt x="4688336" y="340817"/>
                </a:lnTo>
                <a:lnTo>
                  <a:pt x="4726795" y="361839"/>
                </a:lnTo>
                <a:lnTo>
                  <a:pt x="4763033" y="383240"/>
                </a:lnTo>
                <a:lnTo>
                  <a:pt x="4797032" y="404997"/>
                </a:lnTo>
                <a:lnTo>
                  <a:pt x="4828776" y="427090"/>
                </a:lnTo>
                <a:lnTo>
                  <a:pt x="4885428" y="472200"/>
                </a:lnTo>
                <a:lnTo>
                  <a:pt x="4932853" y="518399"/>
                </a:lnTo>
                <a:lnTo>
                  <a:pt x="4970915" y="565520"/>
                </a:lnTo>
                <a:lnTo>
                  <a:pt x="4999475" y="613394"/>
                </a:lnTo>
                <a:lnTo>
                  <a:pt x="5018399" y="661851"/>
                </a:lnTo>
                <a:lnTo>
                  <a:pt x="5027550" y="710723"/>
                </a:lnTo>
                <a:lnTo>
                  <a:pt x="5028417" y="735261"/>
                </a:lnTo>
                <a:lnTo>
                  <a:pt x="5026790" y="759841"/>
                </a:lnTo>
                <a:lnTo>
                  <a:pt x="5015985" y="809036"/>
                </a:lnTo>
                <a:lnTo>
                  <a:pt x="4994996" y="858139"/>
                </a:lnTo>
                <a:lnTo>
                  <a:pt x="4963687" y="906981"/>
                </a:lnTo>
                <a:lnTo>
                  <a:pt x="4921923" y="955394"/>
                </a:lnTo>
                <a:lnTo>
                  <a:pt x="4869566" y="1003209"/>
                </a:lnTo>
                <a:lnTo>
                  <a:pt x="4839372" y="1026840"/>
                </a:lnTo>
                <a:lnTo>
                  <a:pt x="4806479" y="1050257"/>
                </a:lnTo>
                <a:lnTo>
                  <a:pt x="4770870" y="1073441"/>
                </a:lnTo>
                <a:lnTo>
                  <a:pt x="4732528" y="1096369"/>
                </a:lnTo>
                <a:lnTo>
                  <a:pt x="4671322" y="1129471"/>
                </a:lnTo>
                <a:lnTo>
                  <a:pt x="4605708" y="1161120"/>
                </a:lnTo>
                <a:lnTo>
                  <a:pt x="4535894" y="1191296"/>
                </a:lnTo>
                <a:lnTo>
                  <a:pt x="4499477" y="1205827"/>
                </a:lnTo>
                <a:lnTo>
                  <a:pt x="4462088" y="1219982"/>
                </a:lnTo>
                <a:lnTo>
                  <a:pt x="4423753" y="1233761"/>
                </a:lnTo>
                <a:lnTo>
                  <a:pt x="4384499" y="1247160"/>
                </a:lnTo>
                <a:lnTo>
                  <a:pt x="4344350" y="1260176"/>
                </a:lnTo>
                <a:lnTo>
                  <a:pt x="4303333" y="1272809"/>
                </a:lnTo>
                <a:lnTo>
                  <a:pt x="4261475" y="1285056"/>
                </a:lnTo>
                <a:lnTo>
                  <a:pt x="4218800" y="1296913"/>
                </a:lnTo>
                <a:lnTo>
                  <a:pt x="4175336" y="1308380"/>
                </a:lnTo>
                <a:lnTo>
                  <a:pt x="4131108" y="1319453"/>
                </a:lnTo>
                <a:lnTo>
                  <a:pt x="4086143" y="1330130"/>
                </a:lnTo>
                <a:lnTo>
                  <a:pt x="4040465" y="1340410"/>
                </a:lnTo>
                <a:lnTo>
                  <a:pt x="3994102" y="1350289"/>
                </a:lnTo>
                <a:lnTo>
                  <a:pt x="3947079" y="1359765"/>
                </a:lnTo>
                <a:lnTo>
                  <a:pt x="3899422" y="1368837"/>
                </a:lnTo>
                <a:lnTo>
                  <a:pt x="3851158" y="1377501"/>
                </a:lnTo>
                <a:lnTo>
                  <a:pt x="3802312" y="1385756"/>
                </a:lnTo>
                <a:lnTo>
                  <a:pt x="3752910" y="1393599"/>
                </a:lnTo>
                <a:lnTo>
                  <a:pt x="3702979" y="1401028"/>
                </a:lnTo>
                <a:lnTo>
                  <a:pt x="3652544" y="1408041"/>
                </a:lnTo>
                <a:lnTo>
                  <a:pt x="3601631" y="1414635"/>
                </a:lnTo>
                <a:lnTo>
                  <a:pt x="3550267" y="1420807"/>
                </a:lnTo>
                <a:lnTo>
                  <a:pt x="3498477" y="1426557"/>
                </a:lnTo>
                <a:lnTo>
                  <a:pt x="3446288" y="1431881"/>
                </a:lnTo>
                <a:lnTo>
                  <a:pt x="3393725" y="1436776"/>
                </a:lnTo>
                <a:lnTo>
                  <a:pt x="3340815" y="1441242"/>
                </a:lnTo>
                <a:lnTo>
                  <a:pt x="3287583" y="1445275"/>
                </a:lnTo>
                <a:lnTo>
                  <a:pt x="3234056" y="1448873"/>
                </a:lnTo>
                <a:lnTo>
                  <a:pt x="3180259" y="1452034"/>
                </a:lnTo>
                <a:lnTo>
                  <a:pt x="3126219" y="1454756"/>
                </a:lnTo>
                <a:lnTo>
                  <a:pt x="3071962" y="1457035"/>
                </a:lnTo>
                <a:lnTo>
                  <a:pt x="3017513" y="1458871"/>
                </a:lnTo>
                <a:lnTo>
                  <a:pt x="2962899" y="1460260"/>
                </a:lnTo>
                <a:lnTo>
                  <a:pt x="2908145" y="1461201"/>
                </a:lnTo>
                <a:lnTo>
                  <a:pt x="2853278" y="1461690"/>
                </a:lnTo>
                <a:lnTo>
                  <a:pt x="2798324" y="1461726"/>
                </a:lnTo>
                <a:lnTo>
                  <a:pt x="2743309" y="1461307"/>
                </a:lnTo>
                <a:lnTo>
                  <a:pt x="2688258" y="1460429"/>
                </a:lnTo>
                <a:lnTo>
                  <a:pt x="2633198" y="1459092"/>
                </a:lnTo>
                <a:lnTo>
                  <a:pt x="2578155" y="1457292"/>
                </a:lnTo>
                <a:lnTo>
                  <a:pt x="2523154" y="1455027"/>
                </a:lnTo>
                <a:lnTo>
                  <a:pt x="2468223" y="1452295"/>
                </a:lnTo>
                <a:lnTo>
                  <a:pt x="2413386" y="1449093"/>
                </a:lnTo>
                <a:lnTo>
                  <a:pt x="2358670" y="1445420"/>
                </a:lnTo>
                <a:lnTo>
                  <a:pt x="2304101" y="1441272"/>
                </a:lnTo>
                <a:lnTo>
                  <a:pt x="2249705" y="1436649"/>
                </a:lnTo>
                <a:lnTo>
                  <a:pt x="2195508" y="1431546"/>
                </a:lnTo>
                <a:lnTo>
                  <a:pt x="2141535" y="1425963"/>
                </a:lnTo>
                <a:lnTo>
                  <a:pt x="2087814" y="1419896"/>
                </a:lnTo>
                <a:lnTo>
                  <a:pt x="2034370" y="1413344"/>
                </a:lnTo>
                <a:lnTo>
                  <a:pt x="1981228" y="1406304"/>
                </a:lnTo>
                <a:lnTo>
                  <a:pt x="1928416" y="1398773"/>
                </a:lnTo>
                <a:lnTo>
                  <a:pt x="1875958" y="1390750"/>
                </a:lnTo>
                <a:lnTo>
                  <a:pt x="1823882" y="1382233"/>
                </a:lnTo>
                <a:lnTo>
                  <a:pt x="1772213" y="1373218"/>
                </a:lnTo>
                <a:lnTo>
                  <a:pt x="1720977" y="1363704"/>
                </a:lnTo>
                <a:lnTo>
                  <a:pt x="1649060" y="1349316"/>
                </a:lnTo>
                <a:lnTo>
                  <a:pt x="1579236" y="1334123"/>
                </a:lnTo>
                <a:lnTo>
                  <a:pt x="1511540" y="1318153"/>
                </a:lnTo>
                <a:lnTo>
                  <a:pt x="1446009" y="1301428"/>
                </a:lnTo>
                <a:lnTo>
                  <a:pt x="1382681" y="1283975"/>
                </a:lnTo>
                <a:lnTo>
                  <a:pt x="1321593" y="1265818"/>
                </a:lnTo>
                <a:lnTo>
                  <a:pt x="1262781" y="1246983"/>
                </a:lnTo>
                <a:lnTo>
                  <a:pt x="1206283" y="1227494"/>
                </a:lnTo>
                <a:lnTo>
                  <a:pt x="1152136" y="1207378"/>
                </a:lnTo>
                <a:lnTo>
                  <a:pt x="1100375" y="1186658"/>
                </a:lnTo>
                <a:lnTo>
                  <a:pt x="1051040" y="1165360"/>
                </a:lnTo>
                <a:lnTo>
                  <a:pt x="1004166" y="1143509"/>
                </a:lnTo>
                <a:lnTo>
                  <a:pt x="959790" y="1121130"/>
                </a:lnTo>
                <a:lnTo>
                  <a:pt x="917951" y="1098249"/>
                </a:lnTo>
                <a:lnTo>
                  <a:pt x="878683" y="1074889"/>
                </a:lnTo>
                <a:lnTo>
                  <a:pt x="842025" y="1051077"/>
                </a:lnTo>
                <a:lnTo>
                  <a:pt x="808014" y="1026838"/>
                </a:lnTo>
                <a:lnTo>
                  <a:pt x="776686" y="1002196"/>
                </a:lnTo>
                <a:lnTo>
                  <a:pt x="722229" y="951806"/>
                </a:lnTo>
                <a:lnTo>
                  <a:pt x="678951" y="900107"/>
                </a:lnTo>
                <a:lnTo>
                  <a:pt x="647146" y="847300"/>
                </a:lnTo>
                <a:lnTo>
                  <a:pt x="627111" y="793586"/>
                </a:lnTo>
                <a:lnTo>
                  <a:pt x="619143" y="739166"/>
                </a:lnTo>
                <a:lnTo>
                  <a:pt x="619776" y="711753"/>
                </a:lnTo>
                <a:lnTo>
                  <a:pt x="623536" y="684240"/>
                </a:lnTo>
                <a:lnTo>
                  <a:pt x="630461" y="656650"/>
                </a:lnTo>
                <a:lnTo>
                  <a:pt x="640588" y="629009"/>
                </a:lnTo>
                <a:lnTo>
                  <a:pt x="0" y="408410"/>
                </a:lnTo>
                <a:close/>
              </a:path>
            </a:pathLst>
          </a:custGeom>
          <a:ln w="57911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8660" y="2325116"/>
            <a:ext cx="28416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Danh sách các tiến trình  đang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bị block đợi  semaphore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nhận ra giá</a:t>
            </a:r>
            <a:r>
              <a:rPr sz="20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trị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dương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32" y="340233"/>
            <a:ext cx="6567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(Sleep &amp;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Wakeup)</a:t>
            </a:r>
          </a:p>
        </p:txBody>
      </p:sp>
      <p:sp>
        <p:nvSpPr>
          <p:cNvPr id="3" name="object 3"/>
          <p:cNvSpPr/>
          <p:nvPr/>
        </p:nvSpPr>
        <p:spPr>
          <a:xfrm>
            <a:off x="268224" y="1496567"/>
            <a:ext cx="3944620" cy="4356100"/>
          </a:xfrm>
          <a:custGeom>
            <a:avLst/>
            <a:gdLst/>
            <a:ahLst/>
            <a:cxnLst/>
            <a:rect l="l" t="t" r="r" b="b"/>
            <a:pathLst>
              <a:path w="3944620" h="4356100">
                <a:moveTo>
                  <a:pt x="0" y="657352"/>
                </a:moveTo>
                <a:lnTo>
                  <a:pt x="1803" y="608287"/>
                </a:lnTo>
                <a:lnTo>
                  <a:pt x="7127" y="560202"/>
                </a:lnTo>
                <a:lnTo>
                  <a:pt x="15846" y="513225"/>
                </a:lnTo>
                <a:lnTo>
                  <a:pt x="27831" y="467482"/>
                </a:lnTo>
                <a:lnTo>
                  <a:pt x="42957" y="423101"/>
                </a:lnTo>
                <a:lnTo>
                  <a:pt x="61096" y="380208"/>
                </a:lnTo>
                <a:lnTo>
                  <a:pt x="82121" y="338930"/>
                </a:lnTo>
                <a:lnTo>
                  <a:pt x="105904" y="299395"/>
                </a:lnTo>
                <a:lnTo>
                  <a:pt x="132320" y="261730"/>
                </a:lnTo>
                <a:lnTo>
                  <a:pt x="161239" y="226061"/>
                </a:lnTo>
                <a:lnTo>
                  <a:pt x="192536" y="192516"/>
                </a:lnTo>
                <a:lnTo>
                  <a:pt x="226084" y="161221"/>
                </a:lnTo>
                <a:lnTo>
                  <a:pt x="261754" y="132304"/>
                </a:lnTo>
                <a:lnTo>
                  <a:pt x="299421" y="105891"/>
                </a:lnTo>
                <a:lnTo>
                  <a:pt x="338957" y="82110"/>
                </a:lnTo>
                <a:lnTo>
                  <a:pt x="380235" y="61088"/>
                </a:lnTo>
                <a:lnTo>
                  <a:pt x="423127" y="42951"/>
                </a:lnTo>
                <a:lnTo>
                  <a:pt x="467508" y="27827"/>
                </a:lnTo>
                <a:lnTo>
                  <a:pt x="513249" y="15843"/>
                </a:lnTo>
                <a:lnTo>
                  <a:pt x="560223" y="7126"/>
                </a:lnTo>
                <a:lnTo>
                  <a:pt x="608304" y="1802"/>
                </a:lnTo>
                <a:lnTo>
                  <a:pt x="657364" y="0"/>
                </a:lnTo>
                <a:lnTo>
                  <a:pt x="3286760" y="0"/>
                </a:lnTo>
                <a:lnTo>
                  <a:pt x="3335824" y="1802"/>
                </a:lnTo>
                <a:lnTo>
                  <a:pt x="3383909" y="7126"/>
                </a:lnTo>
                <a:lnTo>
                  <a:pt x="3430886" y="15843"/>
                </a:lnTo>
                <a:lnTo>
                  <a:pt x="3476629" y="27827"/>
                </a:lnTo>
                <a:lnTo>
                  <a:pt x="3521010" y="42951"/>
                </a:lnTo>
                <a:lnTo>
                  <a:pt x="3563903" y="61088"/>
                </a:lnTo>
                <a:lnTo>
                  <a:pt x="3605181" y="82110"/>
                </a:lnTo>
                <a:lnTo>
                  <a:pt x="3644716" y="105891"/>
                </a:lnTo>
                <a:lnTo>
                  <a:pt x="3682381" y="132304"/>
                </a:lnTo>
                <a:lnTo>
                  <a:pt x="3718050" y="161221"/>
                </a:lnTo>
                <a:lnTo>
                  <a:pt x="3751595" y="192516"/>
                </a:lnTo>
                <a:lnTo>
                  <a:pt x="3782890" y="226061"/>
                </a:lnTo>
                <a:lnTo>
                  <a:pt x="3811807" y="261730"/>
                </a:lnTo>
                <a:lnTo>
                  <a:pt x="3838220" y="299395"/>
                </a:lnTo>
                <a:lnTo>
                  <a:pt x="3862001" y="338930"/>
                </a:lnTo>
                <a:lnTo>
                  <a:pt x="3883023" y="380208"/>
                </a:lnTo>
                <a:lnTo>
                  <a:pt x="3901160" y="423101"/>
                </a:lnTo>
                <a:lnTo>
                  <a:pt x="3916284" y="467482"/>
                </a:lnTo>
                <a:lnTo>
                  <a:pt x="3928268" y="513225"/>
                </a:lnTo>
                <a:lnTo>
                  <a:pt x="3936985" y="560202"/>
                </a:lnTo>
                <a:lnTo>
                  <a:pt x="3942309" y="608287"/>
                </a:lnTo>
                <a:lnTo>
                  <a:pt x="3944112" y="657352"/>
                </a:lnTo>
                <a:lnTo>
                  <a:pt x="3944112" y="3698240"/>
                </a:lnTo>
                <a:lnTo>
                  <a:pt x="3942309" y="3747304"/>
                </a:lnTo>
                <a:lnTo>
                  <a:pt x="3936985" y="3795389"/>
                </a:lnTo>
                <a:lnTo>
                  <a:pt x="3928268" y="3842366"/>
                </a:lnTo>
                <a:lnTo>
                  <a:pt x="3916284" y="3888109"/>
                </a:lnTo>
                <a:lnTo>
                  <a:pt x="3901160" y="3932490"/>
                </a:lnTo>
                <a:lnTo>
                  <a:pt x="3883023" y="3975383"/>
                </a:lnTo>
                <a:lnTo>
                  <a:pt x="3862001" y="4016661"/>
                </a:lnTo>
                <a:lnTo>
                  <a:pt x="3838220" y="4056196"/>
                </a:lnTo>
                <a:lnTo>
                  <a:pt x="3811807" y="4093861"/>
                </a:lnTo>
                <a:lnTo>
                  <a:pt x="3782890" y="4129530"/>
                </a:lnTo>
                <a:lnTo>
                  <a:pt x="3751595" y="4163075"/>
                </a:lnTo>
                <a:lnTo>
                  <a:pt x="3718050" y="4194370"/>
                </a:lnTo>
                <a:lnTo>
                  <a:pt x="3682381" y="4223287"/>
                </a:lnTo>
                <a:lnTo>
                  <a:pt x="3644716" y="4249700"/>
                </a:lnTo>
                <a:lnTo>
                  <a:pt x="3605181" y="4273481"/>
                </a:lnTo>
                <a:lnTo>
                  <a:pt x="3563903" y="4294503"/>
                </a:lnTo>
                <a:lnTo>
                  <a:pt x="3521010" y="4312640"/>
                </a:lnTo>
                <a:lnTo>
                  <a:pt x="3476629" y="4327764"/>
                </a:lnTo>
                <a:lnTo>
                  <a:pt x="3430886" y="4339748"/>
                </a:lnTo>
                <a:lnTo>
                  <a:pt x="3383909" y="4348465"/>
                </a:lnTo>
                <a:lnTo>
                  <a:pt x="3335824" y="4353789"/>
                </a:lnTo>
                <a:lnTo>
                  <a:pt x="3286760" y="4355592"/>
                </a:lnTo>
                <a:lnTo>
                  <a:pt x="657364" y="4355592"/>
                </a:lnTo>
                <a:lnTo>
                  <a:pt x="608304" y="4353789"/>
                </a:lnTo>
                <a:lnTo>
                  <a:pt x="560223" y="4348465"/>
                </a:lnTo>
                <a:lnTo>
                  <a:pt x="513249" y="4339748"/>
                </a:lnTo>
                <a:lnTo>
                  <a:pt x="467508" y="4327764"/>
                </a:lnTo>
                <a:lnTo>
                  <a:pt x="423127" y="4312640"/>
                </a:lnTo>
                <a:lnTo>
                  <a:pt x="380235" y="4294503"/>
                </a:lnTo>
                <a:lnTo>
                  <a:pt x="338957" y="4273481"/>
                </a:lnTo>
                <a:lnTo>
                  <a:pt x="299421" y="4249700"/>
                </a:lnTo>
                <a:lnTo>
                  <a:pt x="261754" y="4223287"/>
                </a:lnTo>
                <a:lnTo>
                  <a:pt x="226084" y="4194370"/>
                </a:lnTo>
                <a:lnTo>
                  <a:pt x="192536" y="4163075"/>
                </a:lnTo>
                <a:lnTo>
                  <a:pt x="161239" y="4129530"/>
                </a:lnTo>
                <a:lnTo>
                  <a:pt x="132320" y="4093861"/>
                </a:lnTo>
                <a:lnTo>
                  <a:pt x="105904" y="4056196"/>
                </a:lnTo>
                <a:lnTo>
                  <a:pt x="82121" y="4016661"/>
                </a:lnTo>
                <a:lnTo>
                  <a:pt x="61096" y="3975383"/>
                </a:lnTo>
                <a:lnTo>
                  <a:pt x="42957" y="3932490"/>
                </a:lnTo>
                <a:lnTo>
                  <a:pt x="27831" y="3888109"/>
                </a:lnTo>
                <a:lnTo>
                  <a:pt x="15846" y="3842366"/>
                </a:lnTo>
                <a:lnTo>
                  <a:pt x="7127" y="3795389"/>
                </a:lnTo>
                <a:lnTo>
                  <a:pt x="1803" y="3747304"/>
                </a:lnTo>
                <a:lnTo>
                  <a:pt x="0" y="3698240"/>
                </a:lnTo>
                <a:lnTo>
                  <a:pt x="0" y="657352"/>
                </a:lnTo>
                <a:close/>
              </a:path>
            </a:pathLst>
          </a:custGeom>
          <a:ln w="57912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597" y="1723389"/>
            <a:ext cx="29146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mic Sans MS"/>
                <a:cs typeface="Comic Sans MS"/>
              </a:rPr>
              <a:t>Down </a:t>
            </a:r>
            <a:r>
              <a:rPr sz="2800" b="1" spc="-10" dirty="0">
                <a:latin typeface="Comic Sans MS"/>
                <a:cs typeface="Comic Sans MS"/>
              </a:rPr>
              <a:t>(S)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{</a:t>
            </a:r>
            <a:endParaRPr sz="2800">
              <a:latin typeface="Comic Sans MS"/>
              <a:cs typeface="Comic Sans MS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mic Sans MS"/>
                <a:cs typeface="Comic Sans MS"/>
              </a:rPr>
              <a:t>S.value</a:t>
            </a:r>
            <a:r>
              <a:rPr sz="2800" b="1" spc="-15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--;</a:t>
            </a:r>
            <a:endParaRPr sz="2800">
              <a:latin typeface="Comic Sans MS"/>
              <a:cs typeface="Comic Sans MS"/>
            </a:endParaRPr>
          </a:p>
          <a:p>
            <a:pPr marL="474345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if </a:t>
            </a:r>
            <a:r>
              <a:rPr sz="2800" b="1" i="1" spc="-10" dirty="0">
                <a:latin typeface="Comic Sans MS"/>
                <a:cs typeface="Comic Sans MS"/>
              </a:rPr>
              <a:t>S.value </a:t>
            </a:r>
            <a:r>
              <a:rPr sz="2800" b="1" spc="-5" dirty="0">
                <a:latin typeface="Comic Sans MS"/>
                <a:cs typeface="Comic Sans MS"/>
              </a:rPr>
              <a:t>&lt;</a:t>
            </a:r>
            <a:r>
              <a:rPr sz="2800" b="1" spc="-4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  <a:p>
            <a:pPr marL="474345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{</a:t>
            </a:r>
            <a:endParaRPr sz="2800">
              <a:latin typeface="Comic Sans MS"/>
              <a:cs typeface="Comic Sans MS"/>
            </a:endParaRPr>
          </a:p>
          <a:p>
            <a:pPr marL="782320">
              <a:lnSpc>
                <a:spcPct val="100000"/>
              </a:lnSpc>
            </a:pPr>
            <a:r>
              <a:rPr sz="2800" b="1" spc="-10" dirty="0">
                <a:latin typeface="Comic Sans MS"/>
                <a:cs typeface="Comic Sans MS"/>
              </a:rPr>
              <a:t>Add(P,</a:t>
            </a:r>
            <a:r>
              <a:rPr sz="2800" b="1" i="1" spc="-10" dirty="0">
                <a:latin typeface="Comic Sans MS"/>
                <a:cs typeface="Comic Sans MS"/>
              </a:rPr>
              <a:t>S</a:t>
            </a:r>
            <a:r>
              <a:rPr sz="2800" b="1" spc="-10" dirty="0">
                <a:latin typeface="Comic Sans MS"/>
                <a:cs typeface="Comic Sans MS"/>
              </a:rPr>
              <a:t>.L);</a:t>
            </a:r>
            <a:endParaRPr sz="2800">
              <a:latin typeface="Comic Sans MS"/>
              <a:cs typeface="Comic Sans MS"/>
            </a:endParaRPr>
          </a:p>
          <a:p>
            <a:pPr marL="710565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Sleep();</a:t>
            </a:r>
            <a:endParaRPr sz="2800">
              <a:latin typeface="Comic Sans MS"/>
              <a:cs typeface="Comic Sans MS"/>
            </a:endParaRPr>
          </a:p>
          <a:p>
            <a:pPr marL="474345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3879" y="1520952"/>
            <a:ext cx="4464050" cy="4392295"/>
          </a:xfrm>
          <a:custGeom>
            <a:avLst/>
            <a:gdLst/>
            <a:ahLst/>
            <a:cxnLst/>
            <a:rect l="l" t="t" r="r" b="b"/>
            <a:pathLst>
              <a:path w="4464050" h="4392295">
                <a:moveTo>
                  <a:pt x="0" y="732027"/>
                </a:moveTo>
                <a:lnTo>
                  <a:pt x="1557" y="683902"/>
                </a:lnTo>
                <a:lnTo>
                  <a:pt x="6164" y="636606"/>
                </a:lnTo>
                <a:lnTo>
                  <a:pt x="13726" y="590238"/>
                </a:lnTo>
                <a:lnTo>
                  <a:pt x="24144" y="544893"/>
                </a:lnTo>
                <a:lnTo>
                  <a:pt x="37323" y="500668"/>
                </a:lnTo>
                <a:lnTo>
                  <a:pt x="53167" y="457660"/>
                </a:lnTo>
                <a:lnTo>
                  <a:pt x="71578" y="415964"/>
                </a:lnTo>
                <a:lnTo>
                  <a:pt x="92460" y="375678"/>
                </a:lnTo>
                <a:lnTo>
                  <a:pt x="115717" y="336899"/>
                </a:lnTo>
                <a:lnTo>
                  <a:pt x="141252" y="299722"/>
                </a:lnTo>
                <a:lnTo>
                  <a:pt x="168969" y="264243"/>
                </a:lnTo>
                <a:lnTo>
                  <a:pt x="198770" y="230561"/>
                </a:lnTo>
                <a:lnTo>
                  <a:pt x="230561" y="198770"/>
                </a:lnTo>
                <a:lnTo>
                  <a:pt x="264243" y="168969"/>
                </a:lnTo>
                <a:lnTo>
                  <a:pt x="299722" y="141252"/>
                </a:lnTo>
                <a:lnTo>
                  <a:pt x="336899" y="115717"/>
                </a:lnTo>
                <a:lnTo>
                  <a:pt x="375678" y="92460"/>
                </a:lnTo>
                <a:lnTo>
                  <a:pt x="415964" y="71578"/>
                </a:lnTo>
                <a:lnTo>
                  <a:pt x="457660" y="53167"/>
                </a:lnTo>
                <a:lnTo>
                  <a:pt x="500668" y="37323"/>
                </a:lnTo>
                <a:lnTo>
                  <a:pt x="544893" y="24144"/>
                </a:lnTo>
                <a:lnTo>
                  <a:pt x="590238" y="13726"/>
                </a:lnTo>
                <a:lnTo>
                  <a:pt x="636606" y="6164"/>
                </a:lnTo>
                <a:lnTo>
                  <a:pt x="683902" y="1557"/>
                </a:lnTo>
                <a:lnTo>
                  <a:pt x="732028" y="0"/>
                </a:lnTo>
                <a:lnTo>
                  <a:pt x="3731768" y="0"/>
                </a:lnTo>
                <a:lnTo>
                  <a:pt x="3779893" y="1557"/>
                </a:lnTo>
                <a:lnTo>
                  <a:pt x="3827189" y="6164"/>
                </a:lnTo>
                <a:lnTo>
                  <a:pt x="3873557" y="13726"/>
                </a:lnTo>
                <a:lnTo>
                  <a:pt x="3918902" y="24144"/>
                </a:lnTo>
                <a:lnTo>
                  <a:pt x="3963127" y="37323"/>
                </a:lnTo>
                <a:lnTo>
                  <a:pt x="4006135" y="53167"/>
                </a:lnTo>
                <a:lnTo>
                  <a:pt x="4047831" y="71578"/>
                </a:lnTo>
                <a:lnTo>
                  <a:pt x="4088117" y="92460"/>
                </a:lnTo>
                <a:lnTo>
                  <a:pt x="4126896" y="115717"/>
                </a:lnTo>
                <a:lnTo>
                  <a:pt x="4164073" y="141252"/>
                </a:lnTo>
                <a:lnTo>
                  <a:pt x="4199552" y="168969"/>
                </a:lnTo>
                <a:lnTo>
                  <a:pt x="4233234" y="198770"/>
                </a:lnTo>
                <a:lnTo>
                  <a:pt x="4265025" y="230561"/>
                </a:lnTo>
                <a:lnTo>
                  <a:pt x="4294826" y="264243"/>
                </a:lnTo>
                <a:lnTo>
                  <a:pt x="4322543" y="299722"/>
                </a:lnTo>
                <a:lnTo>
                  <a:pt x="4348078" y="336899"/>
                </a:lnTo>
                <a:lnTo>
                  <a:pt x="4371335" y="375678"/>
                </a:lnTo>
                <a:lnTo>
                  <a:pt x="4392217" y="415964"/>
                </a:lnTo>
                <a:lnTo>
                  <a:pt x="4410628" y="457660"/>
                </a:lnTo>
                <a:lnTo>
                  <a:pt x="4426472" y="500668"/>
                </a:lnTo>
                <a:lnTo>
                  <a:pt x="4439651" y="544893"/>
                </a:lnTo>
                <a:lnTo>
                  <a:pt x="4450069" y="590238"/>
                </a:lnTo>
                <a:lnTo>
                  <a:pt x="4457631" y="636606"/>
                </a:lnTo>
                <a:lnTo>
                  <a:pt x="4462238" y="683902"/>
                </a:lnTo>
                <a:lnTo>
                  <a:pt x="4463796" y="732027"/>
                </a:lnTo>
                <a:lnTo>
                  <a:pt x="4463796" y="3660140"/>
                </a:lnTo>
                <a:lnTo>
                  <a:pt x="4462238" y="3708265"/>
                </a:lnTo>
                <a:lnTo>
                  <a:pt x="4457631" y="3755561"/>
                </a:lnTo>
                <a:lnTo>
                  <a:pt x="4450069" y="3801929"/>
                </a:lnTo>
                <a:lnTo>
                  <a:pt x="4439651" y="3847274"/>
                </a:lnTo>
                <a:lnTo>
                  <a:pt x="4426472" y="3891499"/>
                </a:lnTo>
                <a:lnTo>
                  <a:pt x="4410628" y="3934507"/>
                </a:lnTo>
                <a:lnTo>
                  <a:pt x="4392217" y="3976203"/>
                </a:lnTo>
                <a:lnTo>
                  <a:pt x="4371335" y="4016489"/>
                </a:lnTo>
                <a:lnTo>
                  <a:pt x="4348078" y="4055268"/>
                </a:lnTo>
                <a:lnTo>
                  <a:pt x="4322543" y="4092445"/>
                </a:lnTo>
                <a:lnTo>
                  <a:pt x="4294826" y="4127924"/>
                </a:lnTo>
                <a:lnTo>
                  <a:pt x="4265025" y="4161606"/>
                </a:lnTo>
                <a:lnTo>
                  <a:pt x="4233234" y="4193397"/>
                </a:lnTo>
                <a:lnTo>
                  <a:pt x="4199552" y="4223198"/>
                </a:lnTo>
                <a:lnTo>
                  <a:pt x="4164073" y="4250915"/>
                </a:lnTo>
                <a:lnTo>
                  <a:pt x="4126896" y="4276450"/>
                </a:lnTo>
                <a:lnTo>
                  <a:pt x="4088117" y="4299707"/>
                </a:lnTo>
                <a:lnTo>
                  <a:pt x="4047831" y="4320589"/>
                </a:lnTo>
                <a:lnTo>
                  <a:pt x="4006135" y="4339000"/>
                </a:lnTo>
                <a:lnTo>
                  <a:pt x="3963127" y="4354844"/>
                </a:lnTo>
                <a:lnTo>
                  <a:pt x="3918902" y="4368023"/>
                </a:lnTo>
                <a:lnTo>
                  <a:pt x="3873557" y="4378441"/>
                </a:lnTo>
                <a:lnTo>
                  <a:pt x="3827189" y="4386003"/>
                </a:lnTo>
                <a:lnTo>
                  <a:pt x="3779893" y="4390610"/>
                </a:lnTo>
                <a:lnTo>
                  <a:pt x="3731768" y="4392168"/>
                </a:lnTo>
                <a:lnTo>
                  <a:pt x="732028" y="4392168"/>
                </a:lnTo>
                <a:lnTo>
                  <a:pt x="683902" y="4390610"/>
                </a:lnTo>
                <a:lnTo>
                  <a:pt x="636606" y="4386003"/>
                </a:lnTo>
                <a:lnTo>
                  <a:pt x="590238" y="4378441"/>
                </a:lnTo>
                <a:lnTo>
                  <a:pt x="544893" y="4368023"/>
                </a:lnTo>
                <a:lnTo>
                  <a:pt x="500668" y="4354844"/>
                </a:lnTo>
                <a:lnTo>
                  <a:pt x="457660" y="4339000"/>
                </a:lnTo>
                <a:lnTo>
                  <a:pt x="415964" y="4320589"/>
                </a:lnTo>
                <a:lnTo>
                  <a:pt x="375678" y="4299707"/>
                </a:lnTo>
                <a:lnTo>
                  <a:pt x="336899" y="4276450"/>
                </a:lnTo>
                <a:lnTo>
                  <a:pt x="299722" y="4250915"/>
                </a:lnTo>
                <a:lnTo>
                  <a:pt x="264243" y="4223198"/>
                </a:lnTo>
                <a:lnTo>
                  <a:pt x="230561" y="4193397"/>
                </a:lnTo>
                <a:lnTo>
                  <a:pt x="198770" y="4161606"/>
                </a:lnTo>
                <a:lnTo>
                  <a:pt x="168969" y="4127924"/>
                </a:lnTo>
                <a:lnTo>
                  <a:pt x="141252" y="4092445"/>
                </a:lnTo>
                <a:lnTo>
                  <a:pt x="115717" y="4055268"/>
                </a:lnTo>
                <a:lnTo>
                  <a:pt x="92460" y="4016489"/>
                </a:lnTo>
                <a:lnTo>
                  <a:pt x="71578" y="3976203"/>
                </a:lnTo>
                <a:lnTo>
                  <a:pt x="53167" y="3934507"/>
                </a:lnTo>
                <a:lnTo>
                  <a:pt x="37323" y="3891499"/>
                </a:lnTo>
                <a:lnTo>
                  <a:pt x="24144" y="3847274"/>
                </a:lnTo>
                <a:lnTo>
                  <a:pt x="13726" y="3801929"/>
                </a:lnTo>
                <a:lnTo>
                  <a:pt x="6164" y="3755561"/>
                </a:lnTo>
                <a:lnTo>
                  <a:pt x="1557" y="3708265"/>
                </a:lnTo>
                <a:lnTo>
                  <a:pt x="0" y="3660140"/>
                </a:lnTo>
                <a:lnTo>
                  <a:pt x="0" y="732027"/>
                </a:lnTo>
                <a:close/>
              </a:path>
            </a:pathLst>
          </a:custGeom>
          <a:ln w="57911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7503" y="1766442"/>
            <a:ext cx="34067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mic Sans MS"/>
                <a:cs typeface="Comic Sans MS"/>
              </a:rPr>
              <a:t>Up(S)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{</a:t>
            </a:r>
            <a:endParaRPr sz="2800">
              <a:latin typeface="Comic Sans MS"/>
              <a:cs typeface="Comic Sans MS"/>
            </a:endParaRPr>
          </a:p>
          <a:p>
            <a:pPr marL="32004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S.value</a:t>
            </a:r>
            <a:r>
              <a:rPr sz="2800" b="1" spc="-25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++;</a:t>
            </a:r>
            <a:endParaRPr sz="2800">
              <a:latin typeface="Comic Sans MS"/>
              <a:cs typeface="Comic Sans MS"/>
            </a:endParaRPr>
          </a:p>
          <a:p>
            <a:pPr marL="330835">
              <a:lnSpc>
                <a:spcPts val="3350"/>
              </a:lnSpc>
              <a:spcBef>
                <a:spcPts val="25"/>
              </a:spcBef>
              <a:tabLst>
                <a:tab pos="2519680" algn="l"/>
              </a:tabLst>
            </a:pPr>
            <a:r>
              <a:rPr sz="2800" spc="-5" dirty="0">
                <a:latin typeface="Comic Sans MS"/>
                <a:cs typeface="Comic Sans MS"/>
              </a:rPr>
              <a:t>if</a:t>
            </a:r>
            <a:r>
              <a:rPr sz="2800" spc="390" dirty="0">
                <a:latin typeface="Comic Sans MS"/>
                <a:cs typeface="Comic Sans MS"/>
              </a:rPr>
              <a:t> </a:t>
            </a:r>
            <a:r>
              <a:rPr sz="2800" b="1" i="1" spc="-5" dirty="0">
                <a:latin typeface="Comic Sans MS"/>
                <a:cs typeface="Comic Sans MS"/>
              </a:rPr>
              <a:t>S.value </a:t>
            </a:r>
            <a:r>
              <a:rPr sz="2800" b="1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  <a:p>
            <a:pPr marR="2319655" algn="ctr">
              <a:lnSpc>
                <a:spcPts val="3350"/>
              </a:lnSpc>
            </a:pPr>
            <a:r>
              <a:rPr sz="2800" b="1" spc="-5" dirty="0">
                <a:latin typeface="Comic Sans MS"/>
                <a:cs typeface="Comic Sans MS"/>
              </a:rPr>
              <a:t>{</a:t>
            </a:r>
            <a:endParaRPr sz="2800">
              <a:latin typeface="Comic Sans MS"/>
              <a:cs typeface="Comic Sans MS"/>
            </a:endParaRPr>
          </a:p>
          <a:p>
            <a:pPr marL="710565" marR="5080" indent="71120">
              <a:lnSpc>
                <a:spcPct val="100000"/>
              </a:lnSpc>
            </a:pPr>
            <a:r>
              <a:rPr sz="2800" b="1" spc="-10" dirty="0">
                <a:latin typeface="Comic Sans MS"/>
                <a:cs typeface="Comic Sans MS"/>
              </a:rPr>
              <a:t>Rem</a:t>
            </a:r>
            <a:r>
              <a:rPr sz="2800" b="1" dirty="0">
                <a:latin typeface="Comic Sans MS"/>
                <a:cs typeface="Comic Sans MS"/>
              </a:rPr>
              <a:t>o</a:t>
            </a:r>
            <a:r>
              <a:rPr sz="2800" b="1" spc="-10" dirty="0">
                <a:latin typeface="Comic Sans MS"/>
                <a:cs typeface="Comic Sans MS"/>
              </a:rPr>
              <a:t>ve</a:t>
            </a:r>
            <a:r>
              <a:rPr sz="2800" b="1" spc="-20" dirty="0">
                <a:latin typeface="Comic Sans MS"/>
                <a:cs typeface="Comic Sans MS"/>
              </a:rPr>
              <a:t>(</a:t>
            </a:r>
            <a:r>
              <a:rPr sz="2800" b="1" i="1" spc="-10" dirty="0">
                <a:latin typeface="Comic Sans MS"/>
                <a:cs typeface="Comic Sans MS"/>
              </a:rPr>
              <a:t>P,</a:t>
            </a:r>
            <a:r>
              <a:rPr sz="2800" b="1" dirty="0">
                <a:latin typeface="Comic Sans MS"/>
                <a:cs typeface="Comic Sans MS"/>
              </a:rPr>
              <a:t>S</a:t>
            </a:r>
            <a:r>
              <a:rPr sz="2800" b="1" i="1" spc="-5" dirty="0">
                <a:latin typeface="Comic Sans MS"/>
                <a:cs typeface="Comic Sans MS"/>
              </a:rPr>
              <a:t>.L</a:t>
            </a:r>
            <a:r>
              <a:rPr sz="2800" b="1" i="1" spc="-15" dirty="0">
                <a:latin typeface="Comic Sans MS"/>
                <a:cs typeface="Comic Sans MS"/>
              </a:rPr>
              <a:t>)</a:t>
            </a:r>
            <a:r>
              <a:rPr sz="2800" b="1" spc="-5" dirty="0">
                <a:latin typeface="Comic Sans MS"/>
                <a:cs typeface="Comic Sans MS"/>
              </a:rPr>
              <a:t>;  </a:t>
            </a:r>
            <a:r>
              <a:rPr sz="2800" b="1" spc="-10" dirty="0">
                <a:latin typeface="Comic Sans MS"/>
                <a:cs typeface="Comic Sans MS"/>
              </a:rPr>
              <a:t>Wakeup(P);</a:t>
            </a:r>
            <a:endParaRPr sz="2800">
              <a:latin typeface="Comic Sans MS"/>
              <a:cs typeface="Comic Sans MS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023" y="340233"/>
            <a:ext cx="441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Sử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dụng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</a:p>
        </p:txBody>
      </p:sp>
      <p:sp>
        <p:nvSpPr>
          <p:cNvPr id="3" name="object 3"/>
          <p:cNvSpPr/>
          <p:nvPr/>
        </p:nvSpPr>
        <p:spPr>
          <a:xfrm>
            <a:off x="5544311" y="1260347"/>
            <a:ext cx="3348354" cy="2045335"/>
          </a:xfrm>
          <a:custGeom>
            <a:avLst/>
            <a:gdLst/>
            <a:ahLst/>
            <a:cxnLst/>
            <a:rect l="l" t="t" r="r" b="b"/>
            <a:pathLst>
              <a:path w="3348354" h="2045335">
                <a:moveTo>
                  <a:pt x="0" y="340867"/>
                </a:moveTo>
                <a:lnTo>
                  <a:pt x="3112" y="294623"/>
                </a:lnTo>
                <a:lnTo>
                  <a:pt x="12179" y="250266"/>
                </a:lnTo>
                <a:lnTo>
                  <a:pt x="26793" y="208204"/>
                </a:lnTo>
                <a:lnTo>
                  <a:pt x="46547" y="168844"/>
                </a:lnTo>
                <a:lnTo>
                  <a:pt x="71036" y="132591"/>
                </a:lnTo>
                <a:lnTo>
                  <a:pt x="99853" y="99853"/>
                </a:lnTo>
                <a:lnTo>
                  <a:pt x="132591" y="71036"/>
                </a:lnTo>
                <a:lnTo>
                  <a:pt x="168844" y="46547"/>
                </a:lnTo>
                <a:lnTo>
                  <a:pt x="208204" y="26793"/>
                </a:lnTo>
                <a:lnTo>
                  <a:pt x="250266" y="12179"/>
                </a:lnTo>
                <a:lnTo>
                  <a:pt x="294623" y="3112"/>
                </a:lnTo>
                <a:lnTo>
                  <a:pt x="340867" y="0"/>
                </a:lnTo>
                <a:lnTo>
                  <a:pt x="3007360" y="0"/>
                </a:lnTo>
                <a:lnTo>
                  <a:pt x="3053604" y="3112"/>
                </a:lnTo>
                <a:lnTo>
                  <a:pt x="3097961" y="12179"/>
                </a:lnTo>
                <a:lnTo>
                  <a:pt x="3140023" y="26793"/>
                </a:lnTo>
                <a:lnTo>
                  <a:pt x="3179383" y="46547"/>
                </a:lnTo>
                <a:lnTo>
                  <a:pt x="3215636" y="71036"/>
                </a:lnTo>
                <a:lnTo>
                  <a:pt x="3248374" y="99853"/>
                </a:lnTo>
                <a:lnTo>
                  <a:pt x="3277191" y="132591"/>
                </a:lnTo>
                <a:lnTo>
                  <a:pt x="3301680" y="168844"/>
                </a:lnTo>
                <a:lnTo>
                  <a:pt x="3321434" y="208204"/>
                </a:lnTo>
                <a:lnTo>
                  <a:pt x="3336048" y="250266"/>
                </a:lnTo>
                <a:lnTo>
                  <a:pt x="3345115" y="294623"/>
                </a:lnTo>
                <a:lnTo>
                  <a:pt x="3348228" y="340867"/>
                </a:lnTo>
                <a:lnTo>
                  <a:pt x="3348228" y="1704339"/>
                </a:lnTo>
                <a:lnTo>
                  <a:pt x="3345115" y="1750584"/>
                </a:lnTo>
                <a:lnTo>
                  <a:pt x="3336048" y="1794941"/>
                </a:lnTo>
                <a:lnTo>
                  <a:pt x="3321434" y="1837003"/>
                </a:lnTo>
                <a:lnTo>
                  <a:pt x="3301680" y="1876363"/>
                </a:lnTo>
                <a:lnTo>
                  <a:pt x="3277191" y="1912616"/>
                </a:lnTo>
                <a:lnTo>
                  <a:pt x="3248374" y="1945354"/>
                </a:lnTo>
                <a:lnTo>
                  <a:pt x="3215636" y="1974171"/>
                </a:lnTo>
                <a:lnTo>
                  <a:pt x="3179383" y="1998660"/>
                </a:lnTo>
                <a:lnTo>
                  <a:pt x="3140023" y="2018414"/>
                </a:lnTo>
                <a:lnTo>
                  <a:pt x="3097961" y="2033028"/>
                </a:lnTo>
                <a:lnTo>
                  <a:pt x="3053604" y="2042095"/>
                </a:lnTo>
                <a:lnTo>
                  <a:pt x="3007360" y="2045207"/>
                </a:lnTo>
                <a:lnTo>
                  <a:pt x="340867" y="2045207"/>
                </a:lnTo>
                <a:lnTo>
                  <a:pt x="294623" y="2042095"/>
                </a:lnTo>
                <a:lnTo>
                  <a:pt x="250266" y="2033028"/>
                </a:lnTo>
                <a:lnTo>
                  <a:pt x="208204" y="2018414"/>
                </a:lnTo>
                <a:lnTo>
                  <a:pt x="168844" y="1998660"/>
                </a:lnTo>
                <a:lnTo>
                  <a:pt x="132591" y="1974171"/>
                </a:lnTo>
                <a:lnTo>
                  <a:pt x="99853" y="1945354"/>
                </a:lnTo>
                <a:lnTo>
                  <a:pt x="71036" y="1912616"/>
                </a:lnTo>
                <a:lnTo>
                  <a:pt x="46547" y="1876363"/>
                </a:lnTo>
                <a:lnTo>
                  <a:pt x="26793" y="1837003"/>
                </a:lnTo>
                <a:lnTo>
                  <a:pt x="12179" y="1794941"/>
                </a:lnTo>
                <a:lnTo>
                  <a:pt x="3112" y="1750584"/>
                </a:lnTo>
                <a:lnTo>
                  <a:pt x="0" y="1704339"/>
                </a:lnTo>
                <a:lnTo>
                  <a:pt x="0" y="340867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793" y="1281811"/>
            <a:ext cx="542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"/>
              <a:tabLst>
                <a:tab pos="256540" algn="l"/>
                <a:tab pos="515175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Tổ chức</a:t>
            </a:r>
            <a:r>
              <a:rPr sz="2800" b="1" dirty="0">
                <a:latin typeface="Times New Roman"/>
                <a:cs typeface="Times New Roman"/>
              </a:rPr>
              <a:t> “</a:t>
            </a:r>
            <a:r>
              <a:rPr sz="2800" b="1" spc="-10" dirty="0">
                <a:latin typeface="Times New Roman"/>
                <a:cs typeface="Times New Roman"/>
              </a:rPr>
              <a:t>đ</a:t>
            </a:r>
            <a:r>
              <a:rPr sz="2800" b="1" dirty="0">
                <a:latin typeface="Times New Roman"/>
                <a:cs typeface="Times New Roman"/>
              </a:rPr>
              <a:t>ộ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 q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yền truy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ấ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”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4200" b="1" spc="-7" baseline="-17857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spc="7" baseline="-40540" dirty="0">
                <a:solidFill>
                  <a:srgbClr val="006600"/>
                </a:solidFill>
                <a:latin typeface="Comic Sans MS"/>
                <a:cs typeface="Comic Sans MS"/>
              </a:rPr>
              <a:t>i</a:t>
            </a:r>
            <a:endParaRPr sz="2775" baseline="-4054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761" y="1825498"/>
            <a:ext cx="1485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Comic Sans MS"/>
                <a:cs typeface="Comic Sans MS"/>
              </a:rPr>
              <a:t>Down</a:t>
            </a:r>
            <a:r>
              <a:rPr sz="2800" b="1" spc="-7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omic Sans MS"/>
                <a:cs typeface="Comic Sans MS"/>
              </a:rPr>
              <a:t>(s)  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CS;</a:t>
            </a:r>
            <a:endParaRPr sz="2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FFC000"/>
                </a:solidFill>
                <a:latin typeface="Comic Sans MS"/>
                <a:cs typeface="Comic Sans MS"/>
              </a:rPr>
              <a:t>Up(s)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528440"/>
            <a:ext cx="296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"/>
              <a:tabLst>
                <a:tab pos="2571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Tổ chức “hò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hẹn”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0332" y="4439411"/>
            <a:ext cx="1981200" cy="1569720"/>
          </a:xfrm>
          <a:custGeom>
            <a:avLst/>
            <a:gdLst/>
            <a:ahLst/>
            <a:cxnLst/>
            <a:rect l="l" t="t" r="r" b="b"/>
            <a:pathLst>
              <a:path w="1981200" h="1569720">
                <a:moveTo>
                  <a:pt x="0" y="261619"/>
                </a:moveTo>
                <a:lnTo>
                  <a:pt x="4213" y="214583"/>
                </a:lnTo>
                <a:lnTo>
                  <a:pt x="16363" y="170317"/>
                </a:lnTo>
                <a:lnTo>
                  <a:pt x="35710" y="129558"/>
                </a:lnTo>
                <a:lnTo>
                  <a:pt x="61517" y="93046"/>
                </a:lnTo>
                <a:lnTo>
                  <a:pt x="93046" y="61517"/>
                </a:lnTo>
                <a:lnTo>
                  <a:pt x="129558" y="35710"/>
                </a:lnTo>
                <a:lnTo>
                  <a:pt x="170317" y="16363"/>
                </a:lnTo>
                <a:lnTo>
                  <a:pt x="214583" y="4213"/>
                </a:lnTo>
                <a:lnTo>
                  <a:pt x="261619" y="0"/>
                </a:lnTo>
                <a:lnTo>
                  <a:pt x="1719579" y="0"/>
                </a:lnTo>
                <a:lnTo>
                  <a:pt x="1766616" y="4213"/>
                </a:lnTo>
                <a:lnTo>
                  <a:pt x="1810882" y="16363"/>
                </a:lnTo>
                <a:lnTo>
                  <a:pt x="1851641" y="35710"/>
                </a:lnTo>
                <a:lnTo>
                  <a:pt x="1888153" y="61517"/>
                </a:lnTo>
                <a:lnTo>
                  <a:pt x="1919682" y="93046"/>
                </a:lnTo>
                <a:lnTo>
                  <a:pt x="1945489" y="129558"/>
                </a:lnTo>
                <a:lnTo>
                  <a:pt x="1964836" y="170317"/>
                </a:lnTo>
                <a:lnTo>
                  <a:pt x="1976986" y="214583"/>
                </a:lnTo>
                <a:lnTo>
                  <a:pt x="1981200" y="261619"/>
                </a:lnTo>
                <a:lnTo>
                  <a:pt x="1981200" y="1308100"/>
                </a:lnTo>
                <a:lnTo>
                  <a:pt x="1976986" y="1355126"/>
                </a:lnTo>
                <a:lnTo>
                  <a:pt x="1964836" y="1399387"/>
                </a:lnTo>
                <a:lnTo>
                  <a:pt x="1945489" y="1440144"/>
                </a:lnTo>
                <a:lnTo>
                  <a:pt x="1919682" y="1476658"/>
                </a:lnTo>
                <a:lnTo>
                  <a:pt x="1888153" y="1508189"/>
                </a:lnTo>
                <a:lnTo>
                  <a:pt x="1851641" y="1534001"/>
                </a:lnTo>
                <a:lnTo>
                  <a:pt x="1810882" y="1553352"/>
                </a:lnTo>
                <a:lnTo>
                  <a:pt x="1766616" y="1565504"/>
                </a:lnTo>
                <a:lnTo>
                  <a:pt x="1719579" y="1569720"/>
                </a:lnTo>
                <a:lnTo>
                  <a:pt x="261619" y="1569720"/>
                </a:lnTo>
                <a:lnTo>
                  <a:pt x="214583" y="1565504"/>
                </a:lnTo>
                <a:lnTo>
                  <a:pt x="170317" y="1553352"/>
                </a:lnTo>
                <a:lnTo>
                  <a:pt x="129558" y="1534001"/>
                </a:lnTo>
                <a:lnTo>
                  <a:pt x="93046" y="1508189"/>
                </a:lnTo>
                <a:lnTo>
                  <a:pt x="61517" y="1476658"/>
                </a:lnTo>
                <a:lnTo>
                  <a:pt x="35710" y="1440144"/>
                </a:lnTo>
                <a:lnTo>
                  <a:pt x="16363" y="1399387"/>
                </a:lnTo>
                <a:lnTo>
                  <a:pt x="4213" y="1355126"/>
                </a:lnTo>
                <a:lnTo>
                  <a:pt x="0" y="1308100"/>
                </a:lnTo>
                <a:lnTo>
                  <a:pt x="0" y="261619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35907" y="4553458"/>
            <a:ext cx="14439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2800" b="1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baseline="-15015" dirty="0">
                <a:solidFill>
                  <a:srgbClr val="006600"/>
                </a:solidFill>
                <a:latin typeface="Comic Sans MS"/>
                <a:cs typeface="Comic Sans MS"/>
              </a:rPr>
              <a:t>1	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546100" marR="5080" indent="-213360">
              <a:lnSpc>
                <a:spcPct val="100000"/>
              </a:lnSpc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Job1;  </a:t>
            </a:r>
            <a:r>
              <a:rPr sz="2800" b="1" spc="-5" dirty="0">
                <a:solidFill>
                  <a:srgbClr val="FFC000"/>
                </a:solidFill>
                <a:latin typeface="Comic Sans MS"/>
                <a:cs typeface="Comic Sans MS"/>
              </a:rPr>
              <a:t>Up(s)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9607" y="4440935"/>
            <a:ext cx="2059305" cy="1569720"/>
          </a:xfrm>
          <a:custGeom>
            <a:avLst/>
            <a:gdLst/>
            <a:ahLst/>
            <a:cxnLst/>
            <a:rect l="l" t="t" r="r" b="b"/>
            <a:pathLst>
              <a:path w="2059304" h="1569720">
                <a:moveTo>
                  <a:pt x="0" y="261619"/>
                </a:moveTo>
                <a:lnTo>
                  <a:pt x="4213" y="214583"/>
                </a:lnTo>
                <a:lnTo>
                  <a:pt x="16363" y="170317"/>
                </a:lnTo>
                <a:lnTo>
                  <a:pt x="35710" y="129558"/>
                </a:lnTo>
                <a:lnTo>
                  <a:pt x="61517" y="93046"/>
                </a:lnTo>
                <a:lnTo>
                  <a:pt x="93046" y="61517"/>
                </a:lnTo>
                <a:lnTo>
                  <a:pt x="129558" y="35710"/>
                </a:lnTo>
                <a:lnTo>
                  <a:pt x="170317" y="16363"/>
                </a:lnTo>
                <a:lnTo>
                  <a:pt x="214583" y="4213"/>
                </a:lnTo>
                <a:lnTo>
                  <a:pt x="261620" y="0"/>
                </a:lnTo>
                <a:lnTo>
                  <a:pt x="1797303" y="0"/>
                </a:lnTo>
                <a:lnTo>
                  <a:pt x="1844340" y="4213"/>
                </a:lnTo>
                <a:lnTo>
                  <a:pt x="1888606" y="16363"/>
                </a:lnTo>
                <a:lnTo>
                  <a:pt x="1929365" y="35710"/>
                </a:lnTo>
                <a:lnTo>
                  <a:pt x="1965877" y="61517"/>
                </a:lnTo>
                <a:lnTo>
                  <a:pt x="1997406" y="93046"/>
                </a:lnTo>
                <a:lnTo>
                  <a:pt x="2023213" y="129558"/>
                </a:lnTo>
                <a:lnTo>
                  <a:pt x="2042560" y="170317"/>
                </a:lnTo>
                <a:lnTo>
                  <a:pt x="2054710" y="214583"/>
                </a:lnTo>
                <a:lnTo>
                  <a:pt x="2058924" y="261619"/>
                </a:lnTo>
                <a:lnTo>
                  <a:pt x="2058924" y="1308087"/>
                </a:lnTo>
                <a:lnTo>
                  <a:pt x="2054710" y="1355117"/>
                </a:lnTo>
                <a:lnTo>
                  <a:pt x="2042560" y="1399381"/>
                </a:lnTo>
                <a:lnTo>
                  <a:pt x="2023213" y="1440140"/>
                </a:lnTo>
                <a:lnTo>
                  <a:pt x="1997406" y="1476655"/>
                </a:lnTo>
                <a:lnTo>
                  <a:pt x="1965877" y="1508188"/>
                </a:lnTo>
                <a:lnTo>
                  <a:pt x="1929365" y="1534000"/>
                </a:lnTo>
                <a:lnTo>
                  <a:pt x="1888606" y="1553352"/>
                </a:lnTo>
                <a:lnTo>
                  <a:pt x="1844340" y="1565504"/>
                </a:lnTo>
                <a:lnTo>
                  <a:pt x="1797303" y="1569720"/>
                </a:lnTo>
                <a:lnTo>
                  <a:pt x="261620" y="1569720"/>
                </a:lnTo>
                <a:lnTo>
                  <a:pt x="214583" y="1565504"/>
                </a:lnTo>
                <a:lnTo>
                  <a:pt x="170317" y="1553352"/>
                </a:lnTo>
                <a:lnTo>
                  <a:pt x="129558" y="1534000"/>
                </a:lnTo>
                <a:lnTo>
                  <a:pt x="93046" y="1508188"/>
                </a:lnTo>
                <a:lnTo>
                  <a:pt x="61517" y="1476655"/>
                </a:lnTo>
                <a:lnTo>
                  <a:pt x="35710" y="1440140"/>
                </a:lnTo>
                <a:lnTo>
                  <a:pt x="16363" y="1399381"/>
                </a:lnTo>
                <a:lnTo>
                  <a:pt x="4213" y="1355117"/>
                </a:lnTo>
                <a:lnTo>
                  <a:pt x="0" y="1308087"/>
                </a:lnTo>
                <a:lnTo>
                  <a:pt x="0" y="261619"/>
                </a:lnTo>
                <a:close/>
              </a:path>
            </a:pathLst>
          </a:custGeom>
          <a:ln w="57912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5818" y="4554677"/>
            <a:ext cx="169418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baseline="-15015" dirty="0">
                <a:solidFill>
                  <a:srgbClr val="006600"/>
                </a:solidFill>
                <a:latin typeface="Comic Sans MS"/>
                <a:cs typeface="Comic Sans MS"/>
              </a:rPr>
              <a:t>2</a:t>
            </a:r>
            <a:r>
              <a:rPr sz="2800" b="1" dirty="0">
                <a:solidFill>
                  <a:srgbClr val="0066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370205" marR="5080" indent="-30353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C000"/>
                </a:solidFill>
                <a:latin typeface="Comic Sans MS"/>
                <a:cs typeface="Comic Sans MS"/>
              </a:rPr>
              <a:t>Down</a:t>
            </a:r>
            <a:r>
              <a:rPr sz="2800" b="1" spc="-7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omic Sans MS"/>
                <a:cs typeface="Comic Sans MS"/>
              </a:rPr>
              <a:t>(s);  </a:t>
            </a:r>
            <a:r>
              <a:rPr sz="2800" b="1" spc="-10" dirty="0">
                <a:solidFill>
                  <a:srgbClr val="006600"/>
                </a:solidFill>
                <a:latin typeface="Comic Sans MS"/>
                <a:cs typeface="Comic Sans MS"/>
              </a:rPr>
              <a:t>Job2;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9690" y="5244846"/>
            <a:ext cx="1090295" cy="443865"/>
          </a:xfrm>
          <a:custGeom>
            <a:avLst/>
            <a:gdLst/>
            <a:ahLst/>
            <a:cxnLst/>
            <a:rect l="l" t="t" r="r" b="b"/>
            <a:pathLst>
              <a:path w="1090295" h="443864">
                <a:moveTo>
                  <a:pt x="861610" y="71967"/>
                </a:moveTo>
                <a:lnTo>
                  <a:pt x="0" y="371690"/>
                </a:lnTo>
                <a:lnTo>
                  <a:pt x="25146" y="443649"/>
                </a:lnTo>
                <a:lnTo>
                  <a:pt x="886642" y="143850"/>
                </a:lnTo>
                <a:lnTo>
                  <a:pt x="861610" y="71967"/>
                </a:lnTo>
                <a:close/>
              </a:path>
              <a:path w="1090295" h="443864">
                <a:moveTo>
                  <a:pt x="1064073" y="59435"/>
                </a:moveTo>
                <a:lnTo>
                  <a:pt x="897636" y="59435"/>
                </a:lnTo>
                <a:lnTo>
                  <a:pt x="922655" y="131317"/>
                </a:lnTo>
                <a:lnTo>
                  <a:pt x="886642" y="143850"/>
                </a:lnTo>
                <a:lnTo>
                  <a:pt x="911733" y="215899"/>
                </a:lnTo>
                <a:lnTo>
                  <a:pt x="1064073" y="59435"/>
                </a:lnTo>
                <a:close/>
              </a:path>
              <a:path w="1090295" h="443864">
                <a:moveTo>
                  <a:pt x="897636" y="59435"/>
                </a:moveTo>
                <a:lnTo>
                  <a:pt x="861610" y="71967"/>
                </a:lnTo>
                <a:lnTo>
                  <a:pt x="886642" y="143850"/>
                </a:lnTo>
                <a:lnTo>
                  <a:pt x="922655" y="131317"/>
                </a:lnTo>
                <a:lnTo>
                  <a:pt x="897636" y="59435"/>
                </a:lnTo>
                <a:close/>
              </a:path>
              <a:path w="1090295" h="443864">
                <a:moveTo>
                  <a:pt x="836549" y="0"/>
                </a:moveTo>
                <a:lnTo>
                  <a:pt x="861610" y="71967"/>
                </a:lnTo>
                <a:lnTo>
                  <a:pt x="897636" y="59435"/>
                </a:lnTo>
                <a:lnTo>
                  <a:pt x="1064073" y="59435"/>
                </a:lnTo>
                <a:lnTo>
                  <a:pt x="1090040" y="32765"/>
                </a:lnTo>
                <a:lnTo>
                  <a:pt x="83654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2583" y="2161032"/>
            <a:ext cx="3382010" cy="623570"/>
          </a:xfrm>
          <a:custGeom>
            <a:avLst/>
            <a:gdLst/>
            <a:ahLst/>
            <a:cxnLst/>
            <a:rect l="l" t="t" r="r" b="b"/>
            <a:pathLst>
              <a:path w="3382010" h="623569">
                <a:moveTo>
                  <a:pt x="0" y="103885"/>
                </a:moveTo>
                <a:lnTo>
                  <a:pt x="8163" y="63436"/>
                </a:lnTo>
                <a:lnTo>
                  <a:pt x="30426" y="30416"/>
                </a:lnTo>
                <a:lnTo>
                  <a:pt x="63447" y="8159"/>
                </a:lnTo>
                <a:lnTo>
                  <a:pt x="103885" y="0"/>
                </a:lnTo>
                <a:lnTo>
                  <a:pt x="3277869" y="0"/>
                </a:lnTo>
                <a:lnTo>
                  <a:pt x="3318319" y="8159"/>
                </a:lnTo>
                <a:lnTo>
                  <a:pt x="3351339" y="30416"/>
                </a:lnTo>
                <a:lnTo>
                  <a:pt x="3373596" y="63436"/>
                </a:lnTo>
                <a:lnTo>
                  <a:pt x="3381755" y="103885"/>
                </a:lnTo>
                <a:lnTo>
                  <a:pt x="3381755" y="519429"/>
                </a:lnTo>
                <a:lnTo>
                  <a:pt x="3373596" y="559879"/>
                </a:lnTo>
                <a:lnTo>
                  <a:pt x="3351339" y="592899"/>
                </a:lnTo>
                <a:lnTo>
                  <a:pt x="3318319" y="615156"/>
                </a:lnTo>
                <a:lnTo>
                  <a:pt x="3277869" y="623315"/>
                </a:lnTo>
                <a:lnTo>
                  <a:pt x="103885" y="623315"/>
                </a:lnTo>
                <a:lnTo>
                  <a:pt x="63447" y="615156"/>
                </a:lnTo>
                <a:lnTo>
                  <a:pt x="30426" y="592899"/>
                </a:lnTo>
                <a:lnTo>
                  <a:pt x="8163" y="559879"/>
                </a:lnTo>
                <a:lnTo>
                  <a:pt x="0" y="519429"/>
                </a:lnTo>
                <a:lnTo>
                  <a:pt x="0" y="103885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1499" y="2228849"/>
            <a:ext cx="2591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600"/>
                </a:solidFill>
                <a:latin typeface="Comic Sans MS"/>
                <a:cs typeface="Comic Sans MS"/>
              </a:rPr>
              <a:t>Semaphore 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s</a:t>
            </a:r>
            <a:r>
              <a:rPr sz="2800" b="1" spc="-55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3897" y="2205312"/>
            <a:ext cx="201295" cy="495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?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4364" y="2231135"/>
            <a:ext cx="370840" cy="45720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823" y="4866132"/>
            <a:ext cx="3383279" cy="623570"/>
          </a:xfrm>
          <a:custGeom>
            <a:avLst/>
            <a:gdLst/>
            <a:ahLst/>
            <a:cxnLst/>
            <a:rect l="l" t="t" r="r" b="b"/>
            <a:pathLst>
              <a:path w="3383279" h="623570">
                <a:moveTo>
                  <a:pt x="0" y="103886"/>
                </a:moveTo>
                <a:lnTo>
                  <a:pt x="8163" y="63436"/>
                </a:lnTo>
                <a:lnTo>
                  <a:pt x="30426" y="30416"/>
                </a:lnTo>
                <a:lnTo>
                  <a:pt x="63447" y="8159"/>
                </a:lnTo>
                <a:lnTo>
                  <a:pt x="103886" y="0"/>
                </a:lnTo>
                <a:lnTo>
                  <a:pt x="3279393" y="0"/>
                </a:lnTo>
                <a:lnTo>
                  <a:pt x="3319843" y="8159"/>
                </a:lnTo>
                <a:lnTo>
                  <a:pt x="3352863" y="30416"/>
                </a:lnTo>
                <a:lnTo>
                  <a:pt x="3375120" y="63436"/>
                </a:lnTo>
                <a:lnTo>
                  <a:pt x="3383279" y="103886"/>
                </a:lnTo>
                <a:lnTo>
                  <a:pt x="3383279" y="519430"/>
                </a:lnTo>
                <a:lnTo>
                  <a:pt x="3375120" y="559879"/>
                </a:lnTo>
                <a:lnTo>
                  <a:pt x="3352863" y="592899"/>
                </a:lnTo>
                <a:lnTo>
                  <a:pt x="3319843" y="615156"/>
                </a:lnTo>
                <a:lnTo>
                  <a:pt x="3279393" y="623316"/>
                </a:lnTo>
                <a:lnTo>
                  <a:pt x="103886" y="623316"/>
                </a:lnTo>
                <a:lnTo>
                  <a:pt x="63447" y="615156"/>
                </a:lnTo>
                <a:lnTo>
                  <a:pt x="30426" y="592899"/>
                </a:lnTo>
                <a:lnTo>
                  <a:pt x="8163" y="559879"/>
                </a:lnTo>
                <a:lnTo>
                  <a:pt x="0" y="519430"/>
                </a:lnTo>
                <a:lnTo>
                  <a:pt x="0" y="103886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6044" y="4933899"/>
            <a:ext cx="259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7714" algn="l"/>
              </a:tabLst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Semaphore	s</a:t>
            </a:r>
            <a:r>
              <a:rPr sz="2800" b="1" spc="-85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2664" y="4910330"/>
            <a:ext cx="201295" cy="495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?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0128" y="4936235"/>
            <a:ext cx="370840" cy="45720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417" y="291211"/>
            <a:ext cx="475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Nhận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xét</a:t>
            </a:r>
            <a:r>
              <a:rPr i="0" spc="-5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6755765" cy="43453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Là một cơ chế tốt để thực hiện đồng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bộ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Dễ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cho N tiến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Nhưng ý nghĩa </a:t>
            </a:r>
            <a:r>
              <a:rPr sz="3200" spc="-5" dirty="0">
                <a:latin typeface="Times New Roman"/>
                <a:cs typeface="Times New Roman"/>
              </a:rPr>
              <a:t>sử </a:t>
            </a:r>
            <a:r>
              <a:rPr sz="3200" dirty="0">
                <a:latin typeface="Times New Roman"/>
                <a:cs typeface="Times New Roman"/>
              </a:rPr>
              <a:t>dụng không </a:t>
            </a:r>
            <a:r>
              <a:rPr sz="3200" spc="-5" dirty="0">
                <a:latin typeface="Times New Roman"/>
                <a:cs typeface="Times New Roman"/>
              </a:rPr>
              <a:t>rõ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ràng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MutualExclusion : Down &amp;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Rendez-vous : Down &amp; Up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Chưa phân biệt qua </a:t>
            </a:r>
            <a:r>
              <a:rPr sz="2800" spc="-15" dirty="0">
                <a:latin typeface="Times New Roman"/>
                <a:cs typeface="Times New Roman"/>
              </a:rPr>
              <a:t>mô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Khó sử dụng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đúng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Nhầm</a:t>
            </a:r>
            <a:r>
              <a:rPr sz="2800" spc="-5" dirty="0">
                <a:latin typeface="Times New Roman"/>
                <a:cs typeface="Times New Roman"/>
              </a:rPr>
              <a:t> lẫn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143709"/>
            <a:ext cx="2915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5.5</a:t>
            </a:r>
            <a:r>
              <a:rPr sz="4400" b="0" i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Monitors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838" y="291211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o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589" y="1247110"/>
            <a:ext cx="7640320" cy="3100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Đề </a:t>
            </a:r>
            <a:r>
              <a:rPr sz="3200" dirty="0">
                <a:latin typeface="Times New Roman"/>
                <a:cs typeface="Times New Roman"/>
              </a:rPr>
              <a:t>xuất bởi Hoare(1974) &amp; Brinch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(1975)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Là cơ chế đồng bộ hóa do NNLT cung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cấp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Hỗ trợ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chức năng như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Semaphore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Dễ sử dụng và kiểm soát hơn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Semaphore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Đảm </a:t>
            </a:r>
            <a:r>
              <a:rPr sz="2400" dirty="0">
                <a:latin typeface="Times New Roman"/>
                <a:cs typeface="Times New Roman"/>
              </a:rPr>
              <a:t>bảo </a:t>
            </a:r>
            <a:r>
              <a:rPr sz="2400" spc="-5" dirty="0">
                <a:latin typeface="Times New Roman"/>
                <a:cs typeface="Times New Roman"/>
              </a:rPr>
              <a:t>Mutual </a:t>
            </a:r>
            <a:r>
              <a:rPr sz="2400" dirty="0">
                <a:latin typeface="Times New Roman"/>
                <a:cs typeface="Times New Roman"/>
              </a:rPr>
              <a:t>Exclusion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cách tự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động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biến điều kiện để thực hiện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Synchronization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6" y="291211"/>
            <a:ext cx="780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Ngữ nghĩa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và tính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chất(1)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373" y="1486280"/>
            <a:ext cx="4890135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3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module </a:t>
            </a:r>
            <a:r>
              <a:rPr sz="2400" dirty="0">
                <a:latin typeface="Times New Roman"/>
                <a:cs typeface="Times New Roman"/>
              </a:rPr>
              <a:t>chương trình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  nghĩa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Các CTDL,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đối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tượng </a:t>
            </a:r>
            <a:r>
              <a:rPr sz="2000" spc="5" dirty="0">
                <a:latin typeface="Times New Roman"/>
                <a:cs typeface="Times New Roman"/>
              </a:rPr>
              <a:t>dùng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chung</a:t>
            </a:r>
            <a:endParaRPr sz="2000">
              <a:latin typeface="Times New Roman"/>
              <a:cs typeface="Times New Roman"/>
            </a:endParaRPr>
          </a:p>
          <a:p>
            <a:pPr marL="756285" marR="32956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Các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phương thức </a:t>
            </a:r>
            <a:r>
              <a:rPr sz="2000" dirty="0">
                <a:latin typeface="Times New Roman"/>
                <a:cs typeface="Times New Roman"/>
              </a:rPr>
              <a:t>xử lý các </a:t>
            </a:r>
            <a:r>
              <a:rPr sz="2000" spc="5" dirty="0">
                <a:latin typeface="Times New Roman"/>
                <a:cs typeface="Times New Roman"/>
              </a:rPr>
              <a:t>đối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tượng  này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Đảm bảo </a:t>
            </a:r>
            <a:r>
              <a:rPr sz="2000" spc="-5" dirty="0">
                <a:latin typeface="Times New Roman"/>
                <a:cs typeface="Times New Roman"/>
              </a:rPr>
              <a:t>tính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encapsulation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Các tiến trình </a:t>
            </a:r>
            <a:r>
              <a:rPr sz="2400" spc="-5" dirty="0">
                <a:latin typeface="Times New Roman"/>
                <a:cs typeface="Times New Roman"/>
              </a:rPr>
              <a:t>muốn </a:t>
            </a:r>
            <a:r>
              <a:rPr sz="2400" dirty="0">
                <a:latin typeface="Times New Roman"/>
                <a:cs typeface="Times New Roman"/>
              </a:rPr>
              <a:t>truy xuất dữ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  bên trong </a:t>
            </a:r>
            <a:r>
              <a:rPr sz="2400" spc="-5" dirty="0">
                <a:latin typeface="Times New Roman"/>
                <a:cs typeface="Times New Roman"/>
              </a:rPr>
              <a:t>monitor </a:t>
            </a:r>
            <a:r>
              <a:rPr sz="2400" dirty="0">
                <a:latin typeface="Times New Roman"/>
                <a:cs typeface="Times New Roman"/>
              </a:rPr>
              <a:t>phải dung các  phương thức của </a:t>
            </a:r>
            <a:r>
              <a:rPr sz="2400" spc="-5" dirty="0">
                <a:latin typeface="Times New Roman"/>
                <a:cs typeface="Times New Roman"/>
              </a:rPr>
              <a:t>monitor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P1 : M.C() //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i=5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/>
                <a:cs typeface="Times New Roman"/>
              </a:rPr>
              <a:t>P2: </a:t>
            </a:r>
            <a:r>
              <a:rPr sz="2000" dirty="0">
                <a:latin typeface="Times New Roman"/>
                <a:cs typeface="Times New Roman"/>
              </a:rPr>
              <a:t>M.B() //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printf(j)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2541270" y="0"/>
                </a:moveTo>
                <a:lnTo>
                  <a:pt x="508266" y="0"/>
                </a:lnTo>
                <a:lnTo>
                  <a:pt x="459317" y="2326"/>
                </a:lnTo>
                <a:lnTo>
                  <a:pt x="411684" y="9165"/>
                </a:lnTo>
                <a:lnTo>
                  <a:pt x="365580" y="20303"/>
                </a:lnTo>
                <a:lnTo>
                  <a:pt x="321219" y="35526"/>
                </a:lnTo>
                <a:lnTo>
                  <a:pt x="278813" y="54621"/>
                </a:lnTo>
                <a:lnTo>
                  <a:pt x="238576" y="77376"/>
                </a:lnTo>
                <a:lnTo>
                  <a:pt x="200720" y="103578"/>
                </a:lnTo>
                <a:lnTo>
                  <a:pt x="165459" y="133012"/>
                </a:lnTo>
                <a:lnTo>
                  <a:pt x="133005" y="165467"/>
                </a:lnTo>
                <a:lnTo>
                  <a:pt x="103571" y="200728"/>
                </a:lnTo>
                <a:lnTo>
                  <a:pt x="77371" y="238584"/>
                </a:lnTo>
                <a:lnTo>
                  <a:pt x="54617" y="278820"/>
                </a:lnTo>
                <a:lnTo>
                  <a:pt x="35523" y="321224"/>
                </a:lnTo>
                <a:lnTo>
                  <a:pt x="20301" y="365582"/>
                </a:lnTo>
                <a:lnTo>
                  <a:pt x="9164" y="411682"/>
                </a:lnTo>
                <a:lnTo>
                  <a:pt x="2326" y="459310"/>
                </a:lnTo>
                <a:lnTo>
                  <a:pt x="0" y="508253"/>
                </a:lnTo>
                <a:lnTo>
                  <a:pt x="0" y="4498073"/>
                </a:lnTo>
                <a:lnTo>
                  <a:pt x="2326" y="4547022"/>
                </a:lnTo>
                <a:lnTo>
                  <a:pt x="9164" y="4594655"/>
                </a:lnTo>
                <a:lnTo>
                  <a:pt x="20301" y="4640759"/>
                </a:lnTo>
                <a:lnTo>
                  <a:pt x="35523" y="4685120"/>
                </a:lnTo>
                <a:lnTo>
                  <a:pt x="54617" y="4727526"/>
                </a:lnTo>
                <a:lnTo>
                  <a:pt x="77371" y="4767763"/>
                </a:lnTo>
                <a:lnTo>
                  <a:pt x="103571" y="4805619"/>
                </a:lnTo>
                <a:lnTo>
                  <a:pt x="133005" y="4840880"/>
                </a:lnTo>
                <a:lnTo>
                  <a:pt x="165459" y="4873334"/>
                </a:lnTo>
                <a:lnTo>
                  <a:pt x="200720" y="4902768"/>
                </a:lnTo>
                <a:lnTo>
                  <a:pt x="238576" y="4928968"/>
                </a:lnTo>
                <a:lnTo>
                  <a:pt x="278813" y="4951722"/>
                </a:lnTo>
                <a:lnTo>
                  <a:pt x="321219" y="4970816"/>
                </a:lnTo>
                <a:lnTo>
                  <a:pt x="365580" y="4986038"/>
                </a:lnTo>
                <a:lnTo>
                  <a:pt x="411684" y="4997175"/>
                </a:lnTo>
                <a:lnTo>
                  <a:pt x="459317" y="5004013"/>
                </a:lnTo>
                <a:lnTo>
                  <a:pt x="508266" y="5006340"/>
                </a:lnTo>
                <a:lnTo>
                  <a:pt x="2541270" y="5006340"/>
                </a:lnTo>
                <a:lnTo>
                  <a:pt x="2590213" y="5004013"/>
                </a:lnTo>
                <a:lnTo>
                  <a:pt x="2637841" y="4997175"/>
                </a:lnTo>
                <a:lnTo>
                  <a:pt x="2683941" y="4986038"/>
                </a:lnTo>
                <a:lnTo>
                  <a:pt x="2728299" y="4970816"/>
                </a:lnTo>
                <a:lnTo>
                  <a:pt x="2770703" y="4951722"/>
                </a:lnTo>
                <a:lnTo>
                  <a:pt x="2810939" y="4928968"/>
                </a:lnTo>
                <a:lnTo>
                  <a:pt x="2848795" y="4902768"/>
                </a:lnTo>
                <a:lnTo>
                  <a:pt x="2884056" y="4873334"/>
                </a:lnTo>
                <a:lnTo>
                  <a:pt x="2916511" y="4840880"/>
                </a:lnTo>
                <a:lnTo>
                  <a:pt x="2945945" y="4805619"/>
                </a:lnTo>
                <a:lnTo>
                  <a:pt x="2972147" y="4767763"/>
                </a:lnTo>
                <a:lnTo>
                  <a:pt x="2994902" y="4727526"/>
                </a:lnTo>
                <a:lnTo>
                  <a:pt x="3013997" y="4685120"/>
                </a:lnTo>
                <a:lnTo>
                  <a:pt x="3029220" y="4640759"/>
                </a:lnTo>
                <a:lnTo>
                  <a:pt x="3040358" y="4594655"/>
                </a:lnTo>
                <a:lnTo>
                  <a:pt x="3047197" y="4547022"/>
                </a:lnTo>
                <a:lnTo>
                  <a:pt x="3049524" y="4498073"/>
                </a:lnTo>
                <a:lnTo>
                  <a:pt x="3049524" y="508253"/>
                </a:lnTo>
                <a:lnTo>
                  <a:pt x="3047197" y="459310"/>
                </a:lnTo>
                <a:lnTo>
                  <a:pt x="3040358" y="411682"/>
                </a:lnTo>
                <a:lnTo>
                  <a:pt x="3029220" y="365582"/>
                </a:lnTo>
                <a:lnTo>
                  <a:pt x="3013997" y="321224"/>
                </a:lnTo>
                <a:lnTo>
                  <a:pt x="2994902" y="278820"/>
                </a:lnTo>
                <a:lnTo>
                  <a:pt x="2972147" y="238584"/>
                </a:lnTo>
                <a:lnTo>
                  <a:pt x="2945945" y="200728"/>
                </a:lnTo>
                <a:lnTo>
                  <a:pt x="2916511" y="165467"/>
                </a:lnTo>
                <a:lnTo>
                  <a:pt x="2884056" y="133012"/>
                </a:lnTo>
                <a:lnTo>
                  <a:pt x="2848795" y="103578"/>
                </a:lnTo>
                <a:lnTo>
                  <a:pt x="2810939" y="77376"/>
                </a:lnTo>
                <a:lnTo>
                  <a:pt x="2770703" y="54621"/>
                </a:lnTo>
                <a:lnTo>
                  <a:pt x="2728299" y="35526"/>
                </a:lnTo>
                <a:lnTo>
                  <a:pt x="2683941" y="20303"/>
                </a:lnTo>
                <a:lnTo>
                  <a:pt x="2637841" y="9165"/>
                </a:lnTo>
                <a:lnTo>
                  <a:pt x="2590213" y="2326"/>
                </a:lnTo>
                <a:lnTo>
                  <a:pt x="2541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0" y="508253"/>
                </a:moveTo>
                <a:lnTo>
                  <a:pt x="2326" y="459310"/>
                </a:lnTo>
                <a:lnTo>
                  <a:pt x="9164" y="411682"/>
                </a:lnTo>
                <a:lnTo>
                  <a:pt x="20301" y="365582"/>
                </a:lnTo>
                <a:lnTo>
                  <a:pt x="35523" y="321224"/>
                </a:lnTo>
                <a:lnTo>
                  <a:pt x="54617" y="278820"/>
                </a:lnTo>
                <a:lnTo>
                  <a:pt x="77371" y="238584"/>
                </a:lnTo>
                <a:lnTo>
                  <a:pt x="103571" y="200728"/>
                </a:lnTo>
                <a:lnTo>
                  <a:pt x="133005" y="165467"/>
                </a:lnTo>
                <a:lnTo>
                  <a:pt x="165459" y="133012"/>
                </a:lnTo>
                <a:lnTo>
                  <a:pt x="200720" y="103578"/>
                </a:lnTo>
                <a:lnTo>
                  <a:pt x="238576" y="77376"/>
                </a:lnTo>
                <a:lnTo>
                  <a:pt x="278813" y="54621"/>
                </a:lnTo>
                <a:lnTo>
                  <a:pt x="321219" y="35526"/>
                </a:lnTo>
                <a:lnTo>
                  <a:pt x="365580" y="20303"/>
                </a:lnTo>
                <a:lnTo>
                  <a:pt x="411684" y="9165"/>
                </a:lnTo>
                <a:lnTo>
                  <a:pt x="459317" y="2326"/>
                </a:lnTo>
                <a:lnTo>
                  <a:pt x="508266" y="0"/>
                </a:lnTo>
                <a:lnTo>
                  <a:pt x="2541270" y="0"/>
                </a:lnTo>
                <a:lnTo>
                  <a:pt x="2590213" y="2326"/>
                </a:lnTo>
                <a:lnTo>
                  <a:pt x="2637841" y="9165"/>
                </a:lnTo>
                <a:lnTo>
                  <a:pt x="2683941" y="20303"/>
                </a:lnTo>
                <a:lnTo>
                  <a:pt x="2728299" y="35526"/>
                </a:lnTo>
                <a:lnTo>
                  <a:pt x="2770703" y="54621"/>
                </a:lnTo>
                <a:lnTo>
                  <a:pt x="2810939" y="77376"/>
                </a:lnTo>
                <a:lnTo>
                  <a:pt x="2848795" y="103578"/>
                </a:lnTo>
                <a:lnTo>
                  <a:pt x="2884056" y="133012"/>
                </a:lnTo>
                <a:lnTo>
                  <a:pt x="2916511" y="165467"/>
                </a:lnTo>
                <a:lnTo>
                  <a:pt x="2945945" y="200728"/>
                </a:lnTo>
                <a:lnTo>
                  <a:pt x="2972147" y="238584"/>
                </a:lnTo>
                <a:lnTo>
                  <a:pt x="2994902" y="278820"/>
                </a:lnTo>
                <a:lnTo>
                  <a:pt x="3013997" y="321224"/>
                </a:lnTo>
                <a:lnTo>
                  <a:pt x="3029220" y="365582"/>
                </a:lnTo>
                <a:lnTo>
                  <a:pt x="3040358" y="411682"/>
                </a:lnTo>
                <a:lnTo>
                  <a:pt x="3047197" y="459310"/>
                </a:lnTo>
                <a:lnTo>
                  <a:pt x="3049524" y="508253"/>
                </a:lnTo>
                <a:lnTo>
                  <a:pt x="3049524" y="4498073"/>
                </a:lnTo>
                <a:lnTo>
                  <a:pt x="3047197" y="4547022"/>
                </a:lnTo>
                <a:lnTo>
                  <a:pt x="3040358" y="4594655"/>
                </a:lnTo>
                <a:lnTo>
                  <a:pt x="3029220" y="4640759"/>
                </a:lnTo>
                <a:lnTo>
                  <a:pt x="3013997" y="4685120"/>
                </a:lnTo>
                <a:lnTo>
                  <a:pt x="2994902" y="4727526"/>
                </a:lnTo>
                <a:lnTo>
                  <a:pt x="2972147" y="4767763"/>
                </a:lnTo>
                <a:lnTo>
                  <a:pt x="2945945" y="4805619"/>
                </a:lnTo>
                <a:lnTo>
                  <a:pt x="2916511" y="4840880"/>
                </a:lnTo>
                <a:lnTo>
                  <a:pt x="2884056" y="4873334"/>
                </a:lnTo>
                <a:lnTo>
                  <a:pt x="2848795" y="4902768"/>
                </a:lnTo>
                <a:lnTo>
                  <a:pt x="2810939" y="4928968"/>
                </a:lnTo>
                <a:lnTo>
                  <a:pt x="2770703" y="4951722"/>
                </a:lnTo>
                <a:lnTo>
                  <a:pt x="2728299" y="4970816"/>
                </a:lnTo>
                <a:lnTo>
                  <a:pt x="2683941" y="4986038"/>
                </a:lnTo>
                <a:lnTo>
                  <a:pt x="2637841" y="4997175"/>
                </a:lnTo>
                <a:lnTo>
                  <a:pt x="2590213" y="5004013"/>
                </a:lnTo>
                <a:lnTo>
                  <a:pt x="2541270" y="5006340"/>
                </a:lnTo>
                <a:lnTo>
                  <a:pt x="508266" y="5006340"/>
                </a:lnTo>
                <a:lnTo>
                  <a:pt x="459317" y="5004013"/>
                </a:lnTo>
                <a:lnTo>
                  <a:pt x="411684" y="4997175"/>
                </a:lnTo>
                <a:lnTo>
                  <a:pt x="365580" y="4986038"/>
                </a:lnTo>
                <a:lnTo>
                  <a:pt x="321219" y="4970816"/>
                </a:lnTo>
                <a:lnTo>
                  <a:pt x="278813" y="4951722"/>
                </a:lnTo>
                <a:lnTo>
                  <a:pt x="238576" y="4928968"/>
                </a:lnTo>
                <a:lnTo>
                  <a:pt x="200720" y="4902768"/>
                </a:lnTo>
                <a:lnTo>
                  <a:pt x="165459" y="4873334"/>
                </a:lnTo>
                <a:lnTo>
                  <a:pt x="133005" y="4840880"/>
                </a:lnTo>
                <a:lnTo>
                  <a:pt x="103571" y="4805619"/>
                </a:lnTo>
                <a:lnTo>
                  <a:pt x="77371" y="4767763"/>
                </a:lnTo>
                <a:lnTo>
                  <a:pt x="54617" y="4727526"/>
                </a:lnTo>
                <a:lnTo>
                  <a:pt x="35523" y="4685120"/>
                </a:lnTo>
                <a:lnTo>
                  <a:pt x="20301" y="4640759"/>
                </a:lnTo>
                <a:lnTo>
                  <a:pt x="9164" y="4594655"/>
                </a:lnTo>
                <a:lnTo>
                  <a:pt x="2326" y="4547022"/>
                </a:lnTo>
                <a:lnTo>
                  <a:pt x="0" y="4498073"/>
                </a:lnTo>
                <a:lnTo>
                  <a:pt x="0" y="508253"/>
                </a:lnTo>
                <a:close/>
              </a:path>
            </a:pathLst>
          </a:custGeom>
          <a:ln w="6400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FA4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940" y="3851147"/>
            <a:ext cx="1963420" cy="365760"/>
          </a:xfrm>
          <a:prstGeom prst="rect">
            <a:avLst/>
          </a:prstGeom>
          <a:solidFill>
            <a:srgbClr val="FA488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7845">
              <a:lnSpc>
                <a:spcPts val="2155"/>
              </a:lnSpc>
            </a:pPr>
            <a:r>
              <a:rPr sz="1800" dirty="0">
                <a:latin typeface="Tahoma"/>
                <a:cs typeface="Tahoma"/>
              </a:rPr>
              <a:t>MethodA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708" y="4673742"/>
            <a:ext cx="34290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i=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539" y="4216908"/>
            <a:ext cx="1734820" cy="398145"/>
          </a:xfrm>
          <a:prstGeom prst="rect">
            <a:avLst/>
          </a:prstGeom>
          <a:solidFill>
            <a:srgbClr val="3333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115">
              <a:lnSpc>
                <a:spcPts val="2150"/>
              </a:lnSpc>
            </a:pPr>
            <a:r>
              <a:rPr sz="1800" dirty="0">
                <a:latin typeface="Tahoma"/>
                <a:cs typeface="Tahoma"/>
              </a:rPr>
              <a:t>MethodB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0952" y="5038867"/>
            <a:ext cx="70739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prinf</a:t>
            </a:r>
            <a:r>
              <a:rPr sz="1800" spc="4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j)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09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07008" y="4614671"/>
            <a:ext cx="1431925" cy="94488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6575" algn="ctr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et</a:t>
            </a:r>
            <a:r>
              <a:rPr sz="1800" spc="5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odC</a:t>
            </a:r>
            <a:endParaRPr sz="18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543560" marR="3175" algn="ctr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i=5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091" y="1837181"/>
            <a:ext cx="2048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0214" algn="l"/>
              </a:tabLst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Shar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1600" b="1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v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riabl</a:t>
            </a:r>
            <a:r>
              <a:rPr sz="1600" b="1" spc="-1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r>
              <a:rPr sz="1600" b="1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i,</a:t>
            </a:r>
            <a:r>
              <a:rPr sz="1600" b="1" dirty="0">
                <a:solidFill>
                  <a:srgbClr val="3333CC"/>
                </a:solidFill>
                <a:latin typeface="Comic Sans MS"/>
                <a:cs typeface="Comic Sans MS"/>
              </a:rPr>
              <a:t>j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;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7817" y="1197101"/>
            <a:ext cx="1247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100" dirty="0">
                <a:latin typeface="Times New Roman"/>
                <a:cs typeface="Times New Roman"/>
              </a:rPr>
              <a:t>Monitor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6" y="291211"/>
            <a:ext cx="780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Ngữ nghĩa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và tính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chất(2)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6773" y="1620977"/>
            <a:ext cx="4871720" cy="525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391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Tự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động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bảo đảm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Mutual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Exclusion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Tại 1 thời điểm chỉ có 1 tiến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  thực hiện các phương thức của  Monitor</a:t>
            </a:r>
            <a:endParaRPr sz="2400">
              <a:latin typeface="Times New Roman"/>
              <a:cs typeface="Times New Roman"/>
            </a:endParaRPr>
          </a:p>
          <a:p>
            <a:pPr marL="756285" marR="290830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Các tiến trình không vào được  </a:t>
            </a:r>
            <a:r>
              <a:rPr sz="2400" spc="-5" dirty="0">
                <a:latin typeface="Times New Roman"/>
                <a:cs typeface="Times New Roman"/>
              </a:rPr>
              <a:t>Monitor sẽ </a:t>
            </a:r>
            <a:r>
              <a:rPr sz="2400" dirty="0">
                <a:latin typeface="Times New Roman"/>
                <a:cs typeface="Times New Roman"/>
              </a:rPr>
              <a:t>được đưa vào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Entry  </a:t>
            </a:r>
            <a:r>
              <a:rPr sz="2400" dirty="0">
                <a:latin typeface="Times New Roman"/>
                <a:cs typeface="Times New Roman"/>
              </a:rPr>
              <a:t>queue của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Ví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P1 :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M.A();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P6 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M.B();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P7 :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M.A();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P8 :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M.C();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2541270" y="0"/>
                </a:moveTo>
                <a:lnTo>
                  <a:pt x="508266" y="0"/>
                </a:lnTo>
                <a:lnTo>
                  <a:pt x="459317" y="2326"/>
                </a:lnTo>
                <a:lnTo>
                  <a:pt x="411684" y="9165"/>
                </a:lnTo>
                <a:lnTo>
                  <a:pt x="365580" y="20303"/>
                </a:lnTo>
                <a:lnTo>
                  <a:pt x="321219" y="35526"/>
                </a:lnTo>
                <a:lnTo>
                  <a:pt x="278813" y="54621"/>
                </a:lnTo>
                <a:lnTo>
                  <a:pt x="238576" y="77376"/>
                </a:lnTo>
                <a:lnTo>
                  <a:pt x="200720" y="103578"/>
                </a:lnTo>
                <a:lnTo>
                  <a:pt x="165459" y="133012"/>
                </a:lnTo>
                <a:lnTo>
                  <a:pt x="133005" y="165467"/>
                </a:lnTo>
                <a:lnTo>
                  <a:pt x="103571" y="200728"/>
                </a:lnTo>
                <a:lnTo>
                  <a:pt x="77371" y="238584"/>
                </a:lnTo>
                <a:lnTo>
                  <a:pt x="54617" y="278820"/>
                </a:lnTo>
                <a:lnTo>
                  <a:pt x="35523" y="321224"/>
                </a:lnTo>
                <a:lnTo>
                  <a:pt x="20301" y="365582"/>
                </a:lnTo>
                <a:lnTo>
                  <a:pt x="9164" y="411682"/>
                </a:lnTo>
                <a:lnTo>
                  <a:pt x="2326" y="459310"/>
                </a:lnTo>
                <a:lnTo>
                  <a:pt x="0" y="508253"/>
                </a:lnTo>
                <a:lnTo>
                  <a:pt x="0" y="4498073"/>
                </a:lnTo>
                <a:lnTo>
                  <a:pt x="2326" y="4547022"/>
                </a:lnTo>
                <a:lnTo>
                  <a:pt x="9164" y="4594655"/>
                </a:lnTo>
                <a:lnTo>
                  <a:pt x="20301" y="4640759"/>
                </a:lnTo>
                <a:lnTo>
                  <a:pt x="35523" y="4685120"/>
                </a:lnTo>
                <a:lnTo>
                  <a:pt x="54617" y="4727526"/>
                </a:lnTo>
                <a:lnTo>
                  <a:pt x="77371" y="4767763"/>
                </a:lnTo>
                <a:lnTo>
                  <a:pt x="103571" y="4805619"/>
                </a:lnTo>
                <a:lnTo>
                  <a:pt x="133005" y="4840880"/>
                </a:lnTo>
                <a:lnTo>
                  <a:pt x="165459" y="4873334"/>
                </a:lnTo>
                <a:lnTo>
                  <a:pt x="200720" y="4902768"/>
                </a:lnTo>
                <a:lnTo>
                  <a:pt x="238576" y="4928968"/>
                </a:lnTo>
                <a:lnTo>
                  <a:pt x="278813" y="4951722"/>
                </a:lnTo>
                <a:lnTo>
                  <a:pt x="321219" y="4970816"/>
                </a:lnTo>
                <a:lnTo>
                  <a:pt x="365580" y="4986038"/>
                </a:lnTo>
                <a:lnTo>
                  <a:pt x="411684" y="4997175"/>
                </a:lnTo>
                <a:lnTo>
                  <a:pt x="459317" y="5004013"/>
                </a:lnTo>
                <a:lnTo>
                  <a:pt x="508266" y="5006340"/>
                </a:lnTo>
                <a:lnTo>
                  <a:pt x="2541270" y="5006340"/>
                </a:lnTo>
                <a:lnTo>
                  <a:pt x="2590213" y="5004013"/>
                </a:lnTo>
                <a:lnTo>
                  <a:pt x="2637841" y="4997175"/>
                </a:lnTo>
                <a:lnTo>
                  <a:pt x="2683941" y="4986038"/>
                </a:lnTo>
                <a:lnTo>
                  <a:pt x="2728299" y="4970816"/>
                </a:lnTo>
                <a:lnTo>
                  <a:pt x="2770703" y="4951722"/>
                </a:lnTo>
                <a:lnTo>
                  <a:pt x="2810939" y="4928968"/>
                </a:lnTo>
                <a:lnTo>
                  <a:pt x="2848795" y="4902768"/>
                </a:lnTo>
                <a:lnTo>
                  <a:pt x="2884056" y="4873334"/>
                </a:lnTo>
                <a:lnTo>
                  <a:pt x="2916511" y="4840880"/>
                </a:lnTo>
                <a:lnTo>
                  <a:pt x="2945945" y="4805619"/>
                </a:lnTo>
                <a:lnTo>
                  <a:pt x="2972147" y="4767763"/>
                </a:lnTo>
                <a:lnTo>
                  <a:pt x="2994902" y="4727526"/>
                </a:lnTo>
                <a:lnTo>
                  <a:pt x="3013997" y="4685120"/>
                </a:lnTo>
                <a:lnTo>
                  <a:pt x="3029220" y="4640759"/>
                </a:lnTo>
                <a:lnTo>
                  <a:pt x="3040358" y="4594655"/>
                </a:lnTo>
                <a:lnTo>
                  <a:pt x="3047197" y="4547022"/>
                </a:lnTo>
                <a:lnTo>
                  <a:pt x="3049524" y="4498073"/>
                </a:lnTo>
                <a:lnTo>
                  <a:pt x="3049524" y="508253"/>
                </a:lnTo>
                <a:lnTo>
                  <a:pt x="3047197" y="459310"/>
                </a:lnTo>
                <a:lnTo>
                  <a:pt x="3040358" y="411682"/>
                </a:lnTo>
                <a:lnTo>
                  <a:pt x="3029220" y="365582"/>
                </a:lnTo>
                <a:lnTo>
                  <a:pt x="3013997" y="321224"/>
                </a:lnTo>
                <a:lnTo>
                  <a:pt x="2994902" y="278820"/>
                </a:lnTo>
                <a:lnTo>
                  <a:pt x="2972147" y="238584"/>
                </a:lnTo>
                <a:lnTo>
                  <a:pt x="2945945" y="200728"/>
                </a:lnTo>
                <a:lnTo>
                  <a:pt x="2916511" y="165467"/>
                </a:lnTo>
                <a:lnTo>
                  <a:pt x="2884056" y="133012"/>
                </a:lnTo>
                <a:lnTo>
                  <a:pt x="2848795" y="103578"/>
                </a:lnTo>
                <a:lnTo>
                  <a:pt x="2810939" y="77376"/>
                </a:lnTo>
                <a:lnTo>
                  <a:pt x="2770703" y="54621"/>
                </a:lnTo>
                <a:lnTo>
                  <a:pt x="2728299" y="35526"/>
                </a:lnTo>
                <a:lnTo>
                  <a:pt x="2683941" y="20303"/>
                </a:lnTo>
                <a:lnTo>
                  <a:pt x="2637841" y="9165"/>
                </a:lnTo>
                <a:lnTo>
                  <a:pt x="2590213" y="2326"/>
                </a:lnTo>
                <a:lnTo>
                  <a:pt x="2541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0" y="508253"/>
                </a:moveTo>
                <a:lnTo>
                  <a:pt x="2326" y="459310"/>
                </a:lnTo>
                <a:lnTo>
                  <a:pt x="9164" y="411682"/>
                </a:lnTo>
                <a:lnTo>
                  <a:pt x="20301" y="365582"/>
                </a:lnTo>
                <a:lnTo>
                  <a:pt x="35523" y="321224"/>
                </a:lnTo>
                <a:lnTo>
                  <a:pt x="54617" y="278820"/>
                </a:lnTo>
                <a:lnTo>
                  <a:pt x="77371" y="238584"/>
                </a:lnTo>
                <a:lnTo>
                  <a:pt x="103571" y="200728"/>
                </a:lnTo>
                <a:lnTo>
                  <a:pt x="133005" y="165467"/>
                </a:lnTo>
                <a:lnTo>
                  <a:pt x="165459" y="133012"/>
                </a:lnTo>
                <a:lnTo>
                  <a:pt x="200720" y="103578"/>
                </a:lnTo>
                <a:lnTo>
                  <a:pt x="238576" y="77376"/>
                </a:lnTo>
                <a:lnTo>
                  <a:pt x="278813" y="54621"/>
                </a:lnTo>
                <a:lnTo>
                  <a:pt x="321219" y="35526"/>
                </a:lnTo>
                <a:lnTo>
                  <a:pt x="365580" y="20303"/>
                </a:lnTo>
                <a:lnTo>
                  <a:pt x="411684" y="9165"/>
                </a:lnTo>
                <a:lnTo>
                  <a:pt x="459317" y="2326"/>
                </a:lnTo>
                <a:lnTo>
                  <a:pt x="508266" y="0"/>
                </a:lnTo>
                <a:lnTo>
                  <a:pt x="2541270" y="0"/>
                </a:lnTo>
                <a:lnTo>
                  <a:pt x="2590213" y="2326"/>
                </a:lnTo>
                <a:lnTo>
                  <a:pt x="2637841" y="9165"/>
                </a:lnTo>
                <a:lnTo>
                  <a:pt x="2683941" y="20303"/>
                </a:lnTo>
                <a:lnTo>
                  <a:pt x="2728299" y="35526"/>
                </a:lnTo>
                <a:lnTo>
                  <a:pt x="2770703" y="54621"/>
                </a:lnTo>
                <a:lnTo>
                  <a:pt x="2810939" y="77376"/>
                </a:lnTo>
                <a:lnTo>
                  <a:pt x="2848795" y="103578"/>
                </a:lnTo>
                <a:lnTo>
                  <a:pt x="2884056" y="133012"/>
                </a:lnTo>
                <a:lnTo>
                  <a:pt x="2916511" y="165467"/>
                </a:lnTo>
                <a:lnTo>
                  <a:pt x="2945945" y="200728"/>
                </a:lnTo>
                <a:lnTo>
                  <a:pt x="2972147" y="238584"/>
                </a:lnTo>
                <a:lnTo>
                  <a:pt x="2994902" y="278820"/>
                </a:lnTo>
                <a:lnTo>
                  <a:pt x="3013997" y="321224"/>
                </a:lnTo>
                <a:lnTo>
                  <a:pt x="3029220" y="365582"/>
                </a:lnTo>
                <a:lnTo>
                  <a:pt x="3040358" y="411682"/>
                </a:lnTo>
                <a:lnTo>
                  <a:pt x="3047197" y="459310"/>
                </a:lnTo>
                <a:lnTo>
                  <a:pt x="3049524" y="508253"/>
                </a:lnTo>
                <a:lnTo>
                  <a:pt x="3049524" y="4498073"/>
                </a:lnTo>
                <a:lnTo>
                  <a:pt x="3047197" y="4547022"/>
                </a:lnTo>
                <a:lnTo>
                  <a:pt x="3040358" y="4594655"/>
                </a:lnTo>
                <a:lnTo>
                  <a:pt x="3029220" y="4640759"/>
                </a:lnTo>
                <a:lnTo>
                  <a:pt x="3013997" y="4685120"/>
                </a:lnTo>
                <a:lnTo>
                  <a:pt x="2994902" y="4727526"/>
                </a:lnTo>
                <a:lnTo>
                  <a:pt x="2972147" y="4767763"/>
                </a:lnTo>
                <a:lnTo>
                  <a:pt x="2945945" y="4805619"/>
                </a:lnTo>
                <a:lnTo>
                  <a:pt x="2916511" y="4840880"/>
                </a:lnTo>
                <a:lnTo>
                  <a:pt x="2884056" y="4873334"/>
                </a:lnTo>
                <a:lnTo>
                  <a:pt x="2848795" y="4902768"/>
                </a:lnTo>
                <a:lnTo>
                  <a:pt x="2810939" y="4928968"/>
                </a:lnTo>
                <a:lnTo>
                  <a:pt x="2770703" y="4951722"/>
                </a:lnTo>
                <a:lnTo>
                  <a:pt x="2728299" y="4970816"/>
                </a:lnTo>
                <a:lnTo>
                  <a:pt x="2683941" y="4986038"/>
                </a:lnTo>
                <a:lnTo>
                  <a:pt x="2637841" y="4997175"/>
                </a:lnTo>
                <a:lnTo>
                  <a:pt x="2590213" y="5004013"/>
                </a:lnTo>
                <a:lnTo>
                  <a:pt x="2541270" y="5006340"/>
                </a:lnTo>
                <a:lnTo>
                  <a:pt x="508266" y="5006340"/>
                </a:lnTo>
                <a:lnTo>
                  <a:pt x="459317" y="5004013"/>
                </a:lnTo>
                <a:lnTo>
                  <a:pt x="411684" y="4997175"/>
                </a:lnTo>
                <a:lnTo>
                  <a:pt x="365580" y="4986038"/>
                </a:lnTo>
                <a:lnTo>
                  <a:pt x="321219" y="4970816"/>
                </a:lnTo>
                <a:lnTo>
                  <a:pt x="278813" y="4951722"/>
                </a:lnTo>
                <a:lnTo>
                  <a:pt x="238576" y="4928968"/>
                </a:lnTo>
                <a:lnTo>
                  <a:pt x="200720" y="4902768"/>
                </a:lnTo>
                <a:lnTo>
                  <a:pt x="165459" y="4873334"/>
                </a:lnTo>
                <a:lnTo>
                  <a:pt x="133005" y="4840880"/>
                </a:lnTo>
                <a:lnTo>
                  <a:pt x="103571" y="4805619"/>
                </a:lnTo>
                <a:lnTo>
                  <a:pt x="77371" y="4767763"/>
                </a:lnTo>
                <a:lnTo>
                  <a:pt x="54617" y="4727526"/>
                </a:lnTo>
                <a:lnTo>
                  <a:pt x="35523" y="4685120"/>
                </a:lnTo>
                <a:lnTo>
                  <a:pt x="20301" y="4640759"/>
                </a:lnTo>
                <a:lnTo>
                  <a:pt x="9164" y="4594655"/>
                </a:lnTo>
                <a:lnTo>
                  <a:pt x="2326" y="4547022"/>
                </a:lnTo>
                <a:lnTo>
                  <a:pt x="0" y="4498073"/>
                </a:lnTo>
                <a:lnTo>
                  <a:pt x="0" y="508253"/>
                </a:lnTo>
                <a:close/>
              </a:path>
            </a:pathLst>
          </a:custGeom>
          <a:ln w="6400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FA4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940" y="3851147"/>
            <a:ext cx="1963420" cy="365760"/>
          </a:xfrm>
          <a:prstGeom prst="rect">
            <a:avLst/>
          </a:prstGeom>
          <a:solidFill>
            <a:srgbClr val="FA488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7845">
              <a:lnSpc>
                <a:spcPts val="2155"/>
              </a:lnSpc>
            </a:pPr>
            <a:r>
              <a:rPr sz="1800" dirty="0">
                <a:latin typeface="Tahoma"/>
                <a:cs typeface="Tahoma"/>
              </a:rPr>
              <a:t>MethodA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2080" y="4398736"/>
            <a:ext cx="486409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539" y="4216908"/>
            <a:ext cx="1734820" cy="368935"/>
          </a:xfrm>
          <a:prstGeom prst="rect">
            <a:avLst/>
          </a:prstGeom>
          <a:solidFill>
            <a:srgbClr val="3333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115">
              <a:lnSpc>
                <a:spcPts val="2150"/>
              </a:lnSpc>
            </a:pPr>
            <a:r>
              <a:rPr sz="1800" dirty="0">
                <a:latin typeface="Tahoma"/>
                <a:cs typeface="Tahoma"/>
              </a:rPr>
              <a:t>MethodB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1996" y="4764547"/>
            <a:ext cx="76454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printf(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7383" y="4585715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4"/>
                </a:moveTo>
                <a:lnTo>
                  <a:pt x="1961388" y="1708404"/>
                </a:lnTo>
                <a:lnTo>
                  <a:pt x="1961388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solidFill>
            <a:srgbClr val="09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383" y="4585715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4"/>
                </a:moveTo>
                <a:lnTo>
                  <a:pt x="1961388" y="1708404"/>
                </a:lnTo>
                <a:lnTo>
                  <a:pt x="1961388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7383" y="4585715"/>
            <a:ext cx="1458595" cy="97409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MethodC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503555" algn="ctr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i=5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8879" y="5628132"/>
            <a:ext cx="394970" cy="411480"/>
          </a:xfrm>
          <a:custGeom>
            <a:avLst/>
            <a:gdLst/>
            <a:ahLst/>
            <a:cxnLst/>
            <a:rect l="l" t="t" r="r" b="b"/>
            <a:pathLst>
              <a:path w="394969" h="411479">
                <a:moveTo>
                  <a:pt x="0" y="411480"/>
                </a:moveTo>
                <a:lnTo>
                  <a:pt x="394716" y="411480"/>
                </a:lnTo>
                <a:lnTo>
                  <a:pt x="394716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8879" y="5628132"/>
            <a:ext cx="394970" cy="411480"/>
          </a:xfrm>
          <a:custGeom>
            <a:avLst/>
            <a:gdLst/>
            <a:ahLst/>
            <a:cxnLst/>
            <a:rect l="l" t="t" r="r" b="b"/>
            <a:pathLst>
              <a:path w="394969" h="411479">
                <a:moveTo>
                  <a:pt x="0" y="411480"/>
                </a:moveTo>
                <a:lnTo>
                  <a:pt x="394716" y="411480"/>
                </a:lnTo>
                <a:lnTo>
                  <a:pt x="394716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3451" y="5632703"/>
            <a:ext cx="372110" cy="28829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70485">
              <a:lnSpc>
                <a:spcPts val="1985"/>
              </a:lnSpc>
              <a:spcBef>
                <a:spcPts val="284"/>
              </a:spcBef>
            </a:pP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5779" y="1245108"/>
            <a:ext cx="394970" cy="410209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omic Sans MS"/>
                <a:cs typeface="Comic Sans MS"/>
              </a:rPr>
              <a:t>P8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0376" y="1252727"/>
            <a:ext cx="394970" cy="411480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P7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1632" y="1261872"/>
            <a:ext cx="394970" cy="411480"/>
          </a:xfrm>
          <a:custGeom>
            <a:avLst/>
            <a:gdLst/>
            <a:ahLst/>
            <a:cxnLst/>
            <a:rect l="l" t="t" r="r" b="b"/>
            <a:pathLst>
              <a:path w="394970" h="411480">
                <a:moveTo>
                  <a:pt x="0" y="411479"/>
                </a:moveTo>
                <a:lnTo>
                  <a:pt x="394716" y="411479"/>
                </a:lnTo>
                <a:lnTo>
                  <a:pt x="394716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D5B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51632" y="1261872"/>
            <a:ext cx="394970" cy="411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1296" y="1376680"/>
            <a:ext cx="196595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5091" y="1367536"/>
            <a:ext cx="19812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5091" y="1837181"/>
            <a:ext cx="155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Share</a:t>
            </a:r>
            <a:r>
              <a:rPr sz="1600" b="1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variable: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2816" y="1130554"/>
            <a:ext cx="61595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mic Sans MS"/>
                <a:cs typeface="Comic Sans MS"/>
              </a:rPr>
              <a:t>En</a:t>
            </a:r>
            <a:r>
              <a:rPr sz="1600" b="1" dirty="0">
                <a:latin typeface="Comic Sans MS"/>
                <a:cs typeface="Comic Sans MS"/>
              </a:rPr>
              <a:t>t</a:t>
            </a:r>
            <a:r>
              <a:rPr sz="1600" b="1" spc="-10" dirty="0">
                <a:latin typeface="Comic Sans MS"/>
                <a:cs typeface="Comic Sans MS"/>
              </a:rPr>
              <a:t>ry  </a:t>
            </a:r>
            <a:r>
              <a:rPr sz="1600" b="1" spc="-5" dirty="0">
                <a:latin typeface="Comic Sans MS"/>
                <a:cs typeface="Comic Sans MS"/>
              </a:rPr>
              <a:t>qu</a:t>
            </a:r>
            <a:r>
              <a:rPr sz="1600" b="1" spc="-15" dirty="0">
                <a:latin typeface="Comic Sans MS"/>
                <a:cs typeface="Comic Sans MS"/>
              </a:rPr>
              <a:t>e</a:t>
            </a:r>
            <a:r>
              <a:rPr sz="1600" b="1" spc="-5" dirty="0">
                <a:latin typeface="Comic Sans MS"/>
                <a:cs typeface="Comic Sans MS"/>
              </a:rPr>
              <a:t>ue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i,j;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74" y="291211"/>
            <a:ext cx="76089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Tổng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quan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về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giao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tiếp tiến</a:t>
            </a:r>
            <a:r>
              <a:rPr i="0" spc="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5702"/>
            <a:ext cx="7874000" cy="527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002060"/>
                </a:solidFill>
                <a:latin typeface="Times New Roman"/>
                <a:cs typeface="Times New Roman"/>
              </a:rPr>
              <a:t>Tiến </a:t>
            </a:r>
            <a:r>
              <a:rPr sz="2800" i="1" dirty="0">
                <a:solidFill>
                  <a:srgbClr val="002060"/>
                </a:solidFill>
                <a:latin typeface="Times New Roman"/>
                <a:cs typeface="Times New Roman"/>
              </a:rPr>
              <a:t>trình độc </a:t>
            </a:r>
            <a:r>
              <a:rPr sz="2800" i="1" spc="-5" dirty="0">
                <a:solidFill>
                  <a:srgbClr val="002060"/>
                </a:solidFill>
                <a:latin typeface="Times New Roman"/>
                <a:cs typeface="Times New Roman"/>
              </a:rPr>
              <a:t>lập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ảnh hưởng và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bị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ảnh  hưởng bởi việc thực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355600" marR="50165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2060"/>
                </a:solidFill>
                <a:latin typeface="Times New Roman"/>
                <a:cs typeface="Times New Roman"/>
              </a:rPr>
              <a:t>Tiến </a:t>
            </a:r>
            <a:r>
              <a:rPr sz="2800" i="1" dirty="0">
                <a:solidFill>
                  <a:srgbClr val="002060"/>
                </a:solidFill>
                <a:latin typeface="Times New Roman"/>
                <a:cs typeface="Times New Roman"/>
              </a:rPr>
              <a:t>trình </a:t>
            </a:r>
            <a:r>
              <a:rPr sz="2800" i="1" spc="-5" dirty="0">
                <a:solidFill>
                  <a:srgbClr val="002060"/>
                </a:solidFill>
                <a:latin typeface="Times New Roman"/>
                <a:cs typeface="Times New Roman"/>
              </a:rPr>
              <a:t>hợp </a:t>
            </a:r>
            <a:r>
              <a:rPr sz="2800" i="1" dirty="0">
                <a:solidFill>
                  <a:srgbClr val="002060"/>
                </a:solidFill>
                <a:latin typeface="Times New Roman"/>
                <a:cs typeface="Times New Roman"/>
              </a:rPr>
              <a:t>tác </a:t>
            </a:r>
            <a:r>
              <a:rPr sz="2800" i="1" spc="-5" dirty="0">
                <a:solidFill>
                  <a:srgbClr val="002060"/>
                </a:solidFill>
                <a:latin typeface="Times New Roman"/>
                <a:cs typeface="Times New Roman"/>
              </a:rPr>
              <a:t>(không độc lập)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có thể ảnh hưởng  và bị ảnh hưởng bởi việc thực thi 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trình  khác.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2060"/>
                </a:solidFill>
                <a:latin typeface="Times New Roman"/>
                <a:cs typeface="Times New Roman"/>
              </a:rPr>
              <a:t>Ưu điểm của việc hợp tác tiến</a:t>
            </a:r>
            <a:r>
              <a:rPr sz="2800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trình:</a:t>
            </a:r>
            <a:endParaRPr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Chia </a:t>
            </a:r>
            <a:r>
              <a:rPr sz="2400" spc="-5" dirty="0">
                <a:latin typeface="Times New Roman"/>
                <a:cs typeface="Times New Roman"/>
              </a:rPr>
              <a:t>sẻ </a:t>
            </a: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Tăng tốc tính toán (xử lý </a:t>
            </a:r>
            <a:r>
              <a:rPr sz="2400" spc="-5" dirty="0">
                <a:latin typeface="Times New Roman"/>
                <a:cs typeface="Times New Roman"/>
              </a:rPr>
              <a:t>song song): </a:t>
            </a:r>
            <a:r>
              <a:rPr sz="2400" dirty="0">
                <a:latin typeface="Times New Roman"/>
                <a:cs typeface="Times New Roman"/>
              </a:rPr>
              <a:t>thời gian I/O </a:t>
            </a:r>
            <a:r>
              <a:rPr sz="2400" spc="-5" dirty="0">
                <a:latin typeface="Times New Roman"/>
                <a:cs typeface="Times New Roman"/>
              </a:rPr>
              <a:t>và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gian</a:t>
            </a:r>
            <a:r>
              <a:rPr sz="2400" spc="-5" dirty="0">
                <a:latin typeface="Times New Roman"/>
                <a:cs typeface="Times New Roman"/>
              </a:rPr>
              <a:t> CPU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Tính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hóa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Tiện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lợi</a:t>
            </a:r>
            <a:endParaRPr sz="2400">
              <a:latin typeface="Times New Roman"/>
              <a:cs typeface="Times New Roman"/>
            </a:endParaRPr>
          </a:p>
          <a:p>
            <a:pPr marR="1330325" algn="r">
              <a:lnSpc>
                <a:spcPct val="100000"/>
              </a:lnSpc>
              <a:spcBef>
                <a:spcPts val="720"/>
              </a:spcBef>
            </a:pP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6" y="291211"/>
            <a:ext cx="780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Ngữ nghĩa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và tính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chất(3)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4478" y="1966087"/>
            <a:ext cx="4827905" cy="424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Hỗ </a:t>
            </a:r>
            <a:r>
              <a:rPr sz="3200" dirty="0">
                <a:latin typeface="Times New Roman"/>
                <a:cs typeface="Times New Roman"/>
              </a:rPr>
              <a:t>trợ Synchronization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với  các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condition</a:t>
            </a:r>
            <a:r>
              <a:rPr sz="32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  <a:p>
            <a:pPr marL="756285" marR="4889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Wait(c) </a:t>
            </a:r>
            <a:r>
              <a:rPr sz="2800" spc="-5" dirty="0">
                <a:latin typeface="Times New Roman"/>
                <a:cs typeface="Times New Roman"/>
              </a:rPr>
              <a:t>: Tiến trình </a:t>
            </a:r>
            <a:r>
              <a:rPr sz="2800" dirty="0">
                <a:latin typeface="Times New Roman"/>
                <a:cs typeface="Times New Roman"/>
              </a:rPr>
              <a:t>gọi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hàm  sẽ bị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blocked</a:t>
            </a:r>
            <a:endParaRPr sz="2800">
              <a:latin typeface="Times New Roman"/>
              <a:cs typeface="Times New Roman"/>
            </a:endParaRPr>
          </a:p>
          <a:p>
            <a:pPr marL="756285" marR="952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Signal(c): </a:t>
            </a:r>
            <a:r>
              <a:rPr sz="2800" spc="-10" dirty="0">
                <a:latin typeface="Times New Roman"/>
                <a:cs typeface="Times New Roman"/>
              </a:rPr>
              <a:t>Giải </a:t>
            </a:r>
            <a:r>
              <a:rPr sz="2800" dirty="0">
                <a:latin typeface="Times New Roman"/>
                <a:cs typeface="Times New Roman"/>
              </a:rPr>
              <a:t>phóng </a:t>
            </a:r>
            <a:r>
              <a:rPr sz="2800" spc="-5" dirty="0">
                <a:latin typeface="Times New Roman"/>
                <a:cs typeface="Times New Roman"/>
              </a:rPr>
              <a:t>1 tiến  trình đang bị blocked trên  biến điều kiện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756285" marR="2286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C.queue </a:t>
            </a:r>
            <a:r>
              <a:rPr sz="2800" spc="-5" dirty="0">
                <a:latin typeface="Times New Roman"/>
                <a:cs typeface="Times New Roman"/>
              </a:rPr>
              <a:t>: danh </a:t>
            </a:r>
            <a:r>
              <a:rPr sz="2800" spc="-10" dirty="0">
                <a:latin typeface="Times New Roman"/>
                <a:cs typeface="Times New Roman"/>
              </a:rPr>
              <a:t>sách các </a:t>
            </a:r>
            <a:r>
              <a:rPr sz="2800" spc="-5" dirty="0">
                <a:latin typeface="Times New Roman"/>
                <a:cs typeface="Times New Roman"/>
              </a:rPr>
              <a:t>tiến  </a:t>
            </a:r>
            <a:r>
              <a:rPr sz="2800" dirty="0">
                <a:latin typeface="Times New Roman"/>
                <a:cs typeface="Times New Roman"/>
              </a:rPr>
              <a:t>trình blocked 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2541270" y="0"/>
                </a:moveTo>
                <a:lnTo>
                  <a:pt x="508266" y="0"/>
                </a:lnTo>
                <a:lnTo>
                  <a:pt x="459317" y="2326"/>
                </a:lnTo>
                <a:lnTo>
                  <a:pt x="411684" y="9165"/>
                </a:lnTo>
                <a:lnTo>
                  <a:pt x="365580" y="20303"/>
                </a:lnTo>
                <a:lnTo>
                  <a:pt x="321219" y="35526"/>
                </a:lnTo>
                <a:lnTo>
                  <a:pt x="278813" y="54621"/>
                </a:lnTo>
                <a:lnTo>
                  <a:pt x="238576" y="77376"/>
                </a:lnTo>
                <a:lnTo>
                  <a:pt x="200720" y="103578"/>
                </a:lnTo>
                <a:lnTo>
                  <a:pt x="165459" y="133012"/>
                </a:lnTo>
                <a:lnTo>
                  <a:pt x="133005" y="165467"/>
                </a:lnTo>
                <a:lnTo>
                  <a:pt x="103571" y="200728"/>
                </a:lnTo>
                <a:lnTo>
                  <a:pt x="77371" y="238584"/>
                </a:lnTo>
                <a:lnTo>
                  <a:pt x="54617" y="278820"/>
                </a:lnTo>
                <a:lnTo>
                  <a:pt x="35523" y="321224"/>
                </a:lnTo>
                <a:lnTo>
                  <a:pt x="20301" y="365582"/>
                </a:lnTo>
                <a:lnTo>
                  <a:pt x="9164" y="411682"/>
                </a:lnTo>
                <a:lnTo>
                  <a:pt x="2326" y="459310"/>
                </a:lnTo>
                <a:lnTo>
                  <a:pt x="0" y="508253"/>
                </a:lnTo>
                <a:lnTo>
                  <a:pt x="0" y="4498073"/>
                </a:lnTo>
                <a:lnTo>
                  <a:pt x="2326" y="4547022"/>
                </a:lnTo>
                <a:lnTo>
                  <a:pt x="9164" y="4594655"/>
                </a:lnTo>
                <a:lnTo>
                  <a:pt x="20301" y="4640759"/>
                </a:lnTo>
                <a:lnTo>
                  <a:pt x="35523" y="4685120"/>
                </a:lnTo>
                <a:lnTo>
                  <a:pt x="54617" y="4727526"/>
                </a:lnTo>
                <a:lnTo>
                  <a:pt x="77371" y="4767763"/>
                </a:lnTo>
                <a:lnTo>
                  <a:pt x="103571" y="4805619"/>
                </a:lnTo>
                <a:lnTo>
                  <a:pt x="133005" y="4840880"/>
                </a:lnTo>
                <a:lnTo>
                  <a:pt x="165459" y="4873334"/>
                </a:lnTo>
                <a:lnTo>
                  <a:pt x="200720" y="4902768"/>
                </a:lnTo>
                <a:lnTo>
                  <a:pt x="238576" y="4928968"/>
                </a:lnTo>
                <a:lnTo>
                  <a:pt x="278813" y="4951722"/>
                </a:lnTo>
                <a:lnTo>
                  <a:pt x="321219" y="4970816"/>
                </a:lnTo>
                <a:lnTo>
                  <a:pt x="365580" y="4986038"/>
                </a:lnTo>
                <a:lnTo>
                  <a:pt x="411684" y="4997175"/>
                </a:lnTo>
                <a:lnTo>
                  <a:pt x="459317" y="5004013"/>
                </a:lnTo>
                <a:lnTo>
                  <a:pt x="508266" y="5006340"/>
                </a:lnTo>
                <a:lnTo>
                  <a:pt x="2541270" y="5006340"/>
                </a:lnTo>
                <a:lnTo>
                  <a:pt x="2590213" y="5004013"/>
                </a:lnTo>
                <a:lnTo>
                  <a:pt x="2637841" y="4997175"/>
                </a:lnTo>
                <a:lnTo>
                  <a:pt x="2683941" y="4986038"/>
                </a:lnTo>
                <a:lnTo>
                  <a:pt x="2728299" y="4970816"/>
                </a:lnTo>
                <a:lnTo>
                  <a:pt x="2770703" y="4951722"/>
                </a:lnTo>
                <a:lnTo>
                  <a:pt x="2810939" y="4928968"/>
                </a:lnTo>
                <a:lnTo>
                  <a:pt x="2848795" y="4902768"/>
                </a:lnTo>
                <a:lnTo>
                  <a:pt x="2884056" y="4873334"/>
                </a:lnTo>
                <a:lnTo>
                  <a:pt x="2916511" y="4840880"/>
                </a:lnTo>
                <a:lnTo>
                  <a:pt x="2945945" y="4805619"/>
                </a:lnTo>
                <a:lnTo>
                  <a:pt x="2972147" y="4767763"/>
                </a:lnTo>
                <a:lnTo>
                  <a:pt x="2994902" y="4727526"/>
                </a:lnTo>
                <a:lnTo>
                  <a:pt x="3013997" y="4685120"/>
                </a:lnTo>
                <a:lnTo>
                  <a:pt x="3029220" y="4640759"/>
                </a:lnTo>
                <a:lnTo>
                  <a:pt x="3040358" y="4594655"/>
                </a:lnTo>
                <a:lnTo>
                  <a:pt x="3047197" y="4547022"/>
                </a:lnTo>
                <a:lnTo>
                  <a:pt x="3049524" y="4498073"/>
                </a:lnTo>
                <a:lnTo>
                  <a:pt x="3049524" y="508253"/>
                </a:lnTo>
                <a:lnTo>
                  <a:pt x="3047197" y="459310"/>
                </a:lnTo>
                <a:lnTo>
                  <a:pt x="3040358" y="411682"/>
                </a:lnTo>
                <a:lnTo>
                  <a:pt x="3029220" y="365582"/>
                </a:lnTo>
                <a:lnTo>
                  <a:pt x="3013997" y="321224"/>
                </a:lnTo>
                <a:lnTo>
                  <a:pt x="2994902" y="278820"/>
                </a:lnTo>
                <a:lnTo>
                  <a:pt x="2972147" y="238584"/>
                </a:lnTo>
                <a:lnTo>
                  <a:pt x="2945945" y="200728"/>
                </a:lnTo>
                <a:lnTo>
                  <a:pt x="2916511" y="165467"/>
                </a:lnTo>
                <a:lnTo>
                  <a:pt x="2884056" y="133012"/>
                </a:lnTo>
                <a:lnTo>
                  <a:pt x="2848795" y="103578"/>
                </a:lnTo>
                <a:lnTo>
                  <a:pt x="2810939" y="77376"/>
                </a:lnTo>
                <a:lnTo>
                  <a:pt x="2770703" y="54621"/>
                </a:lnTo>
                <a:lnTo>
                  <a:pt x="2728299" y="35526"/>
                </a:lnTo>
                <a:lnTo>
                  <a:pt x="2683941" y="20303"/>
                </a:lnTo>
                <a:lnTo>
                  <a:pt x="2637841" y="9165"/>
                </a:lnTo>
                <a:lnTo>
                  <a:pt x="2590213" y="2326"/>
                </a:lnTo>
                <a:lnTo>
                  <a:pt x="2541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0" y="508253"/>
                </a:moveTo>
                <a:lnTo>
                  <a:pt x="2326" y="459310"/>
                </a:lnTo>
                <a:lnTo>
                  <a:pt x="9164" y="411682"/>
                </a:lnTo>
                <a:lnTo>
                  <a:pt x="20301" y="365582"/>
                </a:lnTo>
                <a:lnTo>
                  <a:pt x="35523" y="321224"/>
                </a:lnTo>
                <a:lnTo>
                  <a:pt x="54617" y="278820"/>
                </a:lnTo>
                <a:lnTo>
                  <a:pt x="77371" y="238584"/>
                </a:lnTo>
                <a:lnTo>
                  <a:pt x="103571" y="200728"/>
                </a:lnTo>
                <a:lnTo>
                  <a:pt x="133005" y="165467"/>
                </a:lnTo>
                <a:lnTo>
                  <a:pt x="165459" y="133012"/>
                </a:lnTo>
                <a:lnTo>
                  <a:pt x="200720" y="103578"/>
                </a:lnTo>
                <a:lnTo>
                  <a:pt x="238576" y="77376"/>
                </a:lnTo>
                <a:lnTo>
                  <a:pt x="278813" y="54621"/>
                </a:lnTo>
                <a:lnTo>
                  <a:pt x="321219" y="35526"/>
                </a:lnTo>
                <a:lnTo>
                  <a:pt x="365580" y="20303"/>
                </a:lnTo>
                <a:lnTo>
                  <a:pt x="411684" y="9165"/>
                </a:lnTo>
                <a:lnTo>
                  <a:pt x="459317" y="2326"/>
                </a:lnTo>
                <a:lnTo>
                  <a:pt x="508266" y="0"/>
                </a:lnTo>
                <a:lnTo>
                  <a:pt x="2541270" y="0"/>
                </a:lnTo>
                <a:lnTo>
                  <a:pt x="2590213" y="2326"/>
                </a:lnTo>
                <a:lnTo>
                  <a:pt x="2637841" y="9165"/>
                </a:lnTo>
                <a:lnTo>
                  <a:pt x="2683941" y="20303"/>
                </a:lnTo>
                <a:lnTo>
                  <a:pt x="2728299" y="35526"/>
                </a:lnTo>
                <a:lnTo>
                  <a:pt x="2770703" y="54621"/>
                </a:lnTo>
                <a:lnTo>
                  <a:pt x="2810939" y="77376"/>
                </a:lnTo>
                <a:lnTo>
                  <a:pt x="2848795" y="103578"/>
                </a:lnTo>
                <a:lnTo>
                  <a:pt x="2884056" y="133012"/>
                </a:lnTo>
                <a:lnTo>
                  <a:pt x="2916511" y="165467"/>
                </a:lnTo>
                <a:lnTo>
                  <a:pt x="2945945" y="200728"/>
                </a:lnTo>
                <a:lnTo>
                  <a:pt x="2972147" y="238584"/>
                </a:lnTo>
                <a:lnTo>
                  <a:pt x="2994902" y="278820"/>
                </a:lnTo>
                <a:lnTo>
                  <a:pt x="3013997" y="321224"/>
                </a:lnTo>
                <a:lnTo>
                  <a:pt x="3029220" y="365582"/>
                </a:lnTo>
                <a:lnTo>
                  <a:pt x="3040358" y="411682"/>
                </a:lnTo>
                <a:lnTo>
                  <a:pt x="3047197" y="459310"/>
                </a:lnTo>
                <a:lnTo>
                  <a:pt x="3049524" y="508253"/>
                </a:lnTo>
                <a:lnTo>
                  <a:pt x="3049524" y="4498073"/>
                </a:lnTo>
                <a:lnTo>
                  <a:pt x="3047197" y="4547022"/>
                </a:lnTo>
                <a:lnTo>
                  <a:pt x="3040358" y="4594655"/>
                </a:lnTo>
                <a:lnTo>
                  <a:pt x="3029220" y="4640759"/>
                </a:lnTo>
                <a:lnTo>
                  <a:pt x="3013997" y="4685120"/>
                </a:lnTo>
                <a:lnTo>
                  <a:pt x="2994902" y="4727526"/>
                </a:lnTo>
                <a:lnTo>
                  <a:pt x="2972147" y="4767763"/>
                </a:lnTo>
                <a:lnTo>
                  <a:pt x="2945945" y="4805619"/>
                </a:lnTo>
                <a:lnTo>
                  <a:pt x="2916511" y="4840880"/>
                </a:lnTo>
                <a:lnTo>
                  <a:pt x="2884056" y="4873334"/>
                </a:lnTo>
                <a:lnTo>
                  <a:pt x="2848795" y="4902768"/>
                </a:lnTo>
                <a:lnTo>
                  <a:pt x="2810939" y="4928968"/>
                </a:lnTo>
                <a:lnTo>
                  <a:pt x="2770703" y="4951722"/>
                </a:lnTo>
                <a:lnTo>
                  <a:pt x="2728299" y="4970816"/>
                </a:lnTo>
                <a:lnTo>
                  <a:pt x="2683941" y="4986038"/>
                </a:lnTo>
                <a:lnTo>
                  <a:pt x="2637841" y="4997175"/>
                </a:lnTo>
                <a:lnTo>
                  <a:pt x="2590213" y="5004013"/>
                </a:lnTo>
                <a:lnTo>
                  <a:pt x="2541270" y="5006340"/>
                </a:lnTo>
                <a:lnTo>
                  <a:pt x="508266" y="5006340"/>
                </a:lnTo>
                <a:lnTo>
                  <a:pt x="459317" y="5004013"/>
                </a:lnTo>
                <a:lnTo>
                  <a:pt x="411684" y="4997175"/>
                </a:lnTo>
                <a:lnTo>
                  <a:pt x="365580" y="4986038"/>
                </a:lnTo>
                <a:lnTo>
                  <a:pt x="321219" y="4970816"/>
                </a:lnTo>
                <a:lnTo>
                  <a:pt x="278813" y="4951722"/>
                </a:lnTo>
                <a:lnTo>
                  <a:pt x="238576" y="4928968"/>
                </a:lnTo>
                <a:lnTo>
                  <a:pt x="200720" y="4902768"/>
                </a:lnTo>
                <a:lnTo>
                  <a:pt x="165459" y="4873334"/>
                </a:lnTo>
                <a:lnTo>
                  <a:pt x="133005" y="4840880"/>
                </a:lnTo>
                <a:lnTo>
                  <a:pt x="103571" y="4805619"/>
                </a:lnTo>
                <a:lnTo>
                  <a:pt x="77371" y="4767763"/>
                </a:lnTo>
                <a:lnTo>
                  <a:pt x="54617" y="4727526"/>
                </a:lnTo>
                <a:lnTo>
                  <a:pt x="35523" y="4685120"/>
                </a:lnTo>
                <a:lnTo>
                  <a:pt x="20301" y="4640759"/>
                </a:lnTo>
                <a:lnTo>
                  <a:pt x="9164" y="4594655"/>
                </a:lnTo>
                <a:lnTo>
                  <a:pt x="2326" y="4547022"/>
                </a:lnTo>
                <a:lnTo>
                  <a:pt x="0" y="4498073"/>
                </a:lnTo>
                <a:lnTo>
                  <a:pt x="0" y="508253"/>
                </a:lnTo>
                <a:close/>
              </a:path>
            </a:pathLst>
          </a:custGeom>
          <a:ln w="6400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FA4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940" y="3851147"/>
            <a:ext cx="1963420" cy="365760"/>
          </a:xfrm>
          <a:prstGeom prst="rect">
            <a:avLst/>
          </a:prstGeom>
          <a:solidFill>
            <a:srgbClr val="FA488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7845">
              <a:lnSpc>
                <a:spcPts val="2155"/>
              </a:lnSpc>
            </a:pPr>
            <a:r>
              <a:rPr sz="1800" dirty="0">
                <a:latin typeface="Tahoma"/>
                <a:cs typeface="Tahoma"/>
              </a:rPr>
              <a:t>MethodA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144" y="4398736"/>
            <a:ext cx="985519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i=0;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ahoma"/>
                <a:cs typeface="Tahoma"/>
              </a:rPr>
              <a:t>signal(c</a:t>
            </a:r>
            <a:r>
              <a:rPr sz="1800" dirty="0">
                <a:latin typeface="Tahoma"/>
                <a:cs typeface="Tahoma"/>
              </a:rPr>
              <a:t>1)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539" y="4216908"/>
            <a:ext cx="1734820" cy="398145"/>
          </a:xfrm>
          <a:prstGeom prst="rect">
            <a:avLst/>
          </a:prstGeom>
          <a:solidFill>
            <a:srgbClr val="3333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115">
              <a:lnSpc>
                <a:spcPts val="2150"/>
              </a:lnSpc>
            </a:pPr>
            <a:r>
              <a:rPr sz="1800" dirty="0">
                <a:latin typeface="Tahoma"/>
                <a:cs typeface="Tahoma"/>
              </a:rPr>
              <a:t>MethodB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09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60447" y="510920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7008" y="4614671"/>
            <a:ext cx="1431925" cy="94488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6575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et</a:t>
            </a:r>
            <a:r>
              <a:rPr sz="1800" spc="5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odC</a:t>
            </a:r>
            <a:endParaRPr sz="18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809625" marR="55244" indent="-296545">
              <a:lnSpc>
                <a:spcPts val="2050"/>
              </a:lnSpc>
              <a:spcBef>
                <a:spcPts val="5"/>
              </a:spcBef>
            </a:pP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w</a:t>
            </a:r>
            <a:r>
              <a:rPr sz="1800" dirty="0">
                <a:solidFill>
                  <a:srgbClr val="663300"/>
                </a:solidFill>
                <a:latin typeface="Tahoma"/>
                <a:cs typeface="Tahoma"/>
              </a:rPr>
              <a:t>ait</a:t>
            </a:r>
            <a:r>
              <a:rPr sz="1800" spc="-5" dirty="0">
                <a:solidFill>
                  <a:srgbClr val="663300"/>
                </a:solidFill>
                <a:latin typeface="Tahoma"/>
                <a:cs typeface="Tahoma"/>
              </a:rPr>
              <a:t>(</a:t>
            </a: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663300"/>
                </a:solidFill>
                <a:latin typeface="Tahoma"/>
                <a:cs typeface="Tahoma"/>
              </a:rPr>
              <a:t>1</a:t>
            </a:r>
            <a:r>
              <a:rPr sz="1800" spc="-10" dirty="0">
                <a:solidFill>
                  <a:srgbClr val="663300"/>
                </a:solidFill>
                <a:latin typeface="Tahoma"/>
                <a:cs typeface="Tahoma"/>
              </a:rPr>
              <a:t>)  </a:t>
            </a:r>
            <a:r>
              <a:rPr sz="1800" spc="-5" dirty="0">
                <a:solidFill>
                  <a:srgbClr val="CCCCFF"/>
                </a:solidFill>
                <a:latin typeface="Tahoma"/>
                <a:cs typeface="Tahoma"/>
              </a:rPr>
              <a:t>i=5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7008" y="5559552"/>
            <a:ext cx="1647825" cy="36576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solidFill>
                  <a:srgbClr val="663300"/>
                </a:solidFill>
                <a:latin typeface="Tahoma"/>
                <a:cs typeface="Tahoma"/>
              </a:rPr>
              <a:t>signal(C2</a:t>
            </a:r>
            <a:r>
              <a:rPr sz="1800" spc="-40" dirty="0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3300"/>
                </a:solidFill>
                <a:latin typeface="Tahoma"/>
                <a:cs typeface="Tahoma"/>
              </a:rPr>
              <a:t>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640" y="2697861"/>
            <a:ext cx="3619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C1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C2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1170" y="3175254"/>
            <a:ext cx="394970" cy="302260"/>
          </a:xfrm>
          <a:prstGeom prst="rect">
            <a:avLst/>
          </a:prstGeom>
          <a:solidFill>
            <a:srgbClr val="FA377C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2882" y="2722626"/>
            <a:ext cx="396240" cy="302260"/>
          </a:xfrm>
          <a:prstGeom prst="rect">
            <a:avLst/>
          </a:prstGeom>
          <a:solidFill>
            <a:srgbClr val="00FF00"/>
          </a:solidFill>
          <a:ln w="38100">
            <a:solidFill>
              <a:srgbClr val="3333CC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4"/>
              </a:spcBef>
            </a:pPr>
            <a:r>
              <a:rPr sz="1400" b="1" spc="-5" dirty="0">
                <a:latin typeface="Comic Sans MS"/>
                <a:cs typeface="Comic Sans MS"/>
              </a:rPr>
              <a:t>P4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7967" y="4725923"/>
            <a:ext cx="396240" cy="411480"/>
          </a:xfrm>
          <a:prstGeom prst="rect">
            <a:avLst/>
          </a:prstGeom>
          <a:solidFill>
            <a:srgbClr val="CCCCFF"/>
          </a:solidFill>
          <a:ln w="9144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1089" y="3164585"/>
            <a:ext cx="394970" cy="302260"/>
          </a:xfrm>
          <a:prstGeom prst="rect">
            <a:avLst/>
          </a:prstGeom>
          <a:solidFill>
            <a:srgbClr val="FA377C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994" y="2705861"/>
            <a:ext cx="394970" cy="302260"/>
          </a:xfrm>
          <a:prstGeom prst="rect">
            <a:avLst/>
          </a:prstGeom>
          <a:solidFill>
            <a:srgbClr val="00FF00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17141" y="2749295"/>
            <a:ext cx="19659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0833" y="2738627"/>
            <a:ext cx="19659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094" y="3189732"/>
            <a:ext cx="208787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5779" y="1245108"/>
            <a:ext cx="394970" cy="410209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omic Sans MS"/>
                <a:cs typeface="Comic Sans MS"/>
              </a:rPr>
              <a:t>P8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0376" y="1252727"/>
            <a:ext cx="394970" cy="411480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P7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51632" y="1261872"/>
            <a:ext cx="394970" cy="411480"/>
          </a:xfrm>
          <a:custGeom>
            <a:avLst/>
            <a:gdLst/>
            <a:ahLst/>
            <a:cxnLst/>
            <a:rect l="l" t="t" r="r" b="b"/>
            <a:pathLst>
              <a:path w="394970" h="411480">
                <a:moveTo>
                  <a:pt x="0" y="411479"/>
                </a:moveTo>
                <a:lnTo>
                  <a:pt x="394716" y="411479"/>
                </a:lnTo>
                <a:lnTo>
                  <a:pt x="394716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D5B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51632" y="1261872"/>
            <a:ext cx="394970" cy="411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11296" y="1376680"/>
            <a:ext cx="196595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5091" y="1367536"/>
            <a:ext cx="19812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5091" y="1837181"/>
            <a:ext cx="155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Share</a:t>
            </a:r>
            <a:r>
              <a:rPr sz="1600" b="1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variable: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2816" y="1130554"/>
            <a:ext cx="61595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mic Sans MS"/>
                <a:cs typeface="Comic Sans MS"/>
              </a:rPr>
              <a:t>En</a:t>
            </a:r>
            <a:r>
              <a:rPr sz="1600" b="1" dirty="0">
                <a:latin typeface="Comic Sans MS"/>
                <a:cs typeface="Comic Sans MS"/>
              </a:rPr>
              <a:t>t</a:t>
            </a:r>
            <a:r>
              <a:rPr sz="1600" b="1" spc="-10" dirty="0">
                <a:latin typeface="Comic Sans MS"/>
                <a:cs typeface="Comic Sans MS"/>
              </a:rPr>
              <a:t>ry  </a:t>
            </a:r>
            <a:r>
              <a:rPr sz="1600" b="1" spc="-5" dirty="0">
                <a:latin typeface="Comic Sans MS"/>
                <a:cs typeface="Comic Sans MS"/>
              </a:rPr>
              <a:t>qu</a:t>
            </a:r>
            <a:r>
              <a:rPr sz="1600" b="1" spc="-15" dirty="0">
                <a:latin typeface="Comic Sans MS"/>
                <a:cs typeface="Comic Sans MS"/>
              </a:rPr>
              <a:t>e</a:t>
            </a:r>
            <a:r>
              <a:rPr sz="1600" b="1" spc="-5" dirty="0">
                <a:latin typeface="Comic Sans MS"/>
                <a:cs typeface="Comic Sans MS"/>
              </a:rPr>
              <a:t>ue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i,j;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5091" y="2325116"/>
            <a:ext cx="1849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Condition</a:t>
            </a:r>
            <a:r>
              <a:rPr sz="1600" b="1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variable: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5238" y="2725673"/>
            <a:ext cx="394970" cy="300355"/>
          </a:xfrm>
          <a:prstGeom prst="rect">
            <a:avLst/>
          </a:prstGeom>
          <a:solidFill>
            <a:srgbClr val="CCCCFF"/>
          </a:solidFill>
          <a:ln w="38100">
            <a:solidFill>
              <a:srgbClr val="3333C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omic Sans MS"/>
                <a:cs typeface="Comic Sans MS"/>
              </a:rPr>
              <a:t>P1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6" y="291211"/>
            <a:ext cx="780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 :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Ngữ nghĩa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và tính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chất(3)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4478" y="1966087"/>
            <a:ext cx="4907915" cy="3307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Trạng thái tiến trình </a:t>
            </a:r>
            <a:r>
              <a:rPr sz="3200" spc="-5" dirty="0">
                <a:latin typeface="Times New Roman"/>
                <a:cs typeface="Times New Roman"/>
              </a:rPr>
              <a:t>sau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khi  gọi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Signal?</a:t>
            </a:r>
            <a:endParaRPr sz="3200">
              <a:latin typeface="Times New Roman"/>
              <a:cs typeface="Times New Roman"/>
            </a:endParaRPr>
          </a:p>
          <a:p>
            <a:pPr marL="756285" marR="558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Blocked. </a:t>
            </a:r>
            <a:r>
              <a:rPr sz="2800" spc="-10" dirty="0">
                <a:latin typeface="Times New Roman"/>
                <a:cs typeface="Times New Roman"/>
              </a:rPr>
              <a:t>Nhường </a:t>
            </a:r>
            <a:r>
              <a:rPr sz="2800" spc="-5" dirty="0">
                <a:latin typeface="Times New Roman"/>
                <a:cs typeface="Times New Roman"/>
              </a:rPr>
              <a:t>quyền vào  monitor cho tiến trình được  đánh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thức.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Tiếp tục xử lý hết chu </a:t>
            </a:r>
            <a:r>
              <a:rPr sz="2800" dirty="0">
                <a:latin typeface="Times New Roman"/>
                <a:cs typeface="Times New Roman"/>
              </a:rPr>
              <a:t>kỳ,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rồi  </a:t>
            </a:r>
            <a:r>
              <a:rPr sz="2800" spc="-5" dirty="0">
                <a:latin typeface="Times New Roman"/>
                <a:cs typeface="Times New Roman"/>
              </a:rPr>
              <a:t>blocked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2541270" y="0"/>
                </a:moveTo>
                <a:lnTo>
                  <a:pt x="508266" y="0"/>
                </a:lnTo>
                <a:lnTo>
                  <a:pt x="459317" y="2326"/>
                </a:lnTo>
                <a:lnTo>
                  <a:pt x="411684" y="9165"/>
                </a:lnTo>
                <a:lnTo>
                  <a:pt x="365580" y="20303"/>
                </a:lnTo>
                <a:lnTo>
                  <a:pt x="321219" y="35526"/>
                </a:lnTo>
                <a:lnTo>
                  <a:pt x="278813" y="54621"/>
                </a:lnTo>
                <a:lnTo>
                  <a:pt x="238576" y="77376"/>
                </a:lnTo>
                <a:lnTo>
                  <a:pt x="200720" y="103578"/>
                </a:lnTo>
                <a:lnTo>
                  <a:pt x="165459" y="133012"/>
                </a:lnTo>
                <a:lnTo>
                  <a:pt x="133005" y="165467"/>
                </a:lnTo>
                <a:lnTo>
                  <a:pt x="103571" y="200728"/>
                </a:lnTo>
                <a:lnTo>
                  <a:pt x="77371" y="238584"/>
                </a:lnTo>
                <a:lnTo>
                  <a:pt x="54617" y="278820"/>
                </a:lnTo>
                <a:lnTo>
                  <a:pt x="35523" y="321224"/>
                </a:lnTo>
                <a:lnTo>
                  <a:pt x="20301" y="365582"/>
                </a:lnTo>
                <a:lnTo>
                  <a:pt x="9164" y="411682"/>
                </a:lnTo>
                <a:lnTo>
                  <a:pt x="2326" y="459310"/>
                </a:lnTo>
                <a:lnTo>
                  <a:pt x="0" y="508253"/>
                </a:lnTo>
                <a:lnTo>
                  <a:pt x="0" y="4498073"/>
                </a:lnTo>
                <a:lnTo>
                  <a:pt x="2326" y="4547022"/>
                </a:lnTo>
                <a:lnTo>
                  <a:pt x="9164" y="4594655"/>
                </a:lnTo>
                <a:lnTo>
                  <a:pt x="20301" y="4640759"/>
                </a:lnTo>
                <a:lnTo>
                  <a:pt x="35523" y="4685120"/>
                </a:lnTo>
                <a:lnTo>
                  <a:pt x="54617" y="4727526"/>
                </a:lnTo>
                <a:lnTo>
                  <a:pt x="77371" y="4767763"/>
                </a:lnTo>
                <a:lnTo>
                  <a:pt x="103571" y="4805619"/>
                </a:lnTo>
                <a:lnTo>
                  <a:pt x="133005" y="4840880"/>
                </a:lnTo>
                <a:lnTo>
                  <a:pt x="165459" y="4873334"/>
                </a:lnTo>
                <a:lnTo>
                  <a:pt x="200720" y="4902768"/>
                </a:lnTo>
                <a:lnTo>
                  <a:pt x="238576" y="4928968"/>
                </a:lnTo>
                <a:lnTo>
                  <a:pt x="278813" y="4951722"/>
                </a:lnTo>
                <a:lnTo>
                  <a:pt x="321219" y="4970816"/>
                </a:lnTo>
                <a:lnTo>
                  <a:pt x="365580" y="4986038"/>
                </a:lnTo>
                <a:lnTo>
                  <a:pt x="411684" y="4997175"/>
                </a:lnTo>
                <a:lnTo>
                  <a:pt x="459317" y="5004013"/>
                </a:lnTo>
                <a:lnTo>
                  <a:pt x="508266" y="5006340"/>
                </a:lnTo>
                <a:lnTo>
                  <a:pt x="2541270" y="5006340"/>
                </a:lnTo>
                <a:lnTo>
                  <a:pt x="2590213" y="5004013"/>
                </a:lnTo>
                <a:lnTo>
                  <a:pt x="2637841" y="4997175"/>
                </a:lnTo>
                <a:lnTo>
                  <a:pt x="2683941" y="4986038"/>
                </a:lnTo>
                <a:lnTo>
                  <a:pt x="2728299" y="4970816"/>
                </a:lnTo>
                <a:lnTo>
                  <a:pt x="2770703" y="4951722"/>
                </a:lnTo>
                <a:lnTo>
                  <a:pt x="2810939" y="4928968"/>
                </a:lnTo>
                <a:lnTo>
                  <a:pt x="2848795" y="4902768"/>
                </a:lnTo>
                <a:lnTo>
                  <a:pt x="2884056" y="4873334"/>
                </a:lnTo>
                <a:lnTo>
                  <a:pt x="2916511" y="4840880"/>
                </a:lnTo>
                <a:lnTo>
                  <a:pt x="2945945" y="4805619"/>
                </a:lnTo>
                <a:lnTo>
                  <a:pt x="2972147" y="4767763"/>
                </a:lnTo>
                <a:lnTo>
                  <a:pt x="2994902" y="4727526"/>
                </a:lnTo>
                <a:lnTo>
                  <a:pt x="3013997" y="4685120"/>
                </a:lnTo>
                <a:lnTo>
                  <a:pt x="3029220" y="4640759"/>
                </a:lnTo>
                <a:lnTo>
                  <a:pt x="3040358" y="4594655"/>
                </a:lnTo>
                <a:lnTo>
                  <a:pt x="3047197" y="4547022"/>
                </a:lnTo>
                <a:lnTo>
                  <a:pt x="3049524" y="4498073"/>
                </a:lnTo>
                <a:lnTo>
                  <a:pt x="3049524" y="508253"/>
                </a:lnTo>
                <a:lnTo>
                  <a:pt x="3047197" y="459310"/>
                </a:lnTo>
                <a:lnTo>
                  <a:pt x="3040358" y="411682"/>
                </a:lnTo>
                <a:lnTo>
                  <a:pt x="3029220" y="365582"/>
                </a:lnTo>
                <a:lnTo>
                  <a:pt x="3013997" y="321224"/>
                </a:lnTo>
                <a:lnTo>
                  <a:pt x="2994902" y="278820"/>
                </a:lnTo>
                <a:lnTo>
                  <a:pt x="2972147" y="238584"/>
                </a:lnTo>
                <a:lnTo>
                  <a:pt x="2945945" y="200728"/>
                </a:lnTo>
                <a:lnTo>
                  <a:pt x="2916511" y="165467"/>
                </a:lnTo>
                <a:lnTo>
                  <a:pt x="2884056" y="133012"/>
                </a:lnTo>
                <a:lnTo>
                  <a:pt x="2848795" y="103578"/>
                </a:lnTo>
                <a:lnTo>
                  <a:pt x="2810939" y="77376"/>
                </a:lnTo>
                <a:lnTo>
                  <a:pt x="2770703" y="54621"/>
                </a:lnTo>
                <a:lnTo>
                  <a:pt x="2728299" y="35526"/>
                </a:lnTo>
                <a:lnTo>
                  <a:pt x="2683941" y="20303"/>
                </a:lnTo>
                <a:lnTo>
                  <a:pt x="2637841" y="9165"/>
                </a:lnTo>
                <a:lnTo>
                  <a:pt x="2590213" y="2326"/>
                </a:lnTo>
                <a:lnTo>
                  <a:pt x="2541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1664207"/>
            <a:ext cx="3049905" cy="5006340"/>
          </a:xfrm>
          <a:custGeom>
            <a:avLst/>
            <a:gdLst/>
            <a:ahLst/>
            <a:cxnLst/>
            <a:rect l="l" t="t" r="r" b="b"/>
            <a:pathLst>
              <a:path w="3049904" h="5006340">
                <a:moveTo>
                  <a:pt x="0" y="508253"/>
                </a:moveTo>
                <a:lnTo>
                  <a:pt x="2326" y="459310"/>
                </a:lnTo>
                <a:lnTo>
                  <a:pt x="9164" y="411682"/>
                </a:lnTo>
                <a:lnTo>
                  <a:pt x="20301" y="365582"/>
                </a:lnTo>
                <a:lnTo>
                  <a:pt x="35523" y="321224"/>
                </a:lnTo>
                <a:lnTo>
                  <a:pt x="54617" y="278820"/>
                </a:lnTo>
                <a:lnTo>
                  <a:pt x="77371" y="238584"/>
                </a:lnTo>
                <a:lnTo>
                  <a:pt x="103571" y="200728"/>
                </a:lnTo>
                <a:lnTo>
                  <a:pt x="133005" y="165467"/>
                </a:lnTo>
                <a:lnTo>
                  <a:pt x="165459" y="133012"/>
                </a:lnTo>
                <a:lnTo>
                  <a:pt x="200720" y="103578"/>
                </a:lnTo>
                <a:lnTo>
                  <a:pt x="238576" y="77376"/>
                </a:lnTo>
                <a:lnTo>
                  <a:pt x="278813" y="54621"/>
                </a:lnTo>
                <a:lnTo>
                  <a:pt x="321219" y="35526"/>
                </a:lnTo>
                <a:lnTo>
                  <a:pt x="365580" y="20303"/>
                </a:lnTo>
                <a:lnTo>
                  <a:pt x="411684" y="9165"/>
                </a:lnTo>
                <a:lnTo>
                  <a:pt x="459317" y="2326"/>
                </a:lnTo>
                <a:lnTo>
                  <a:pt x="508266" y="0"/>
                </a:lnTo>
                <a:lnTo>
                  <a:pt x="2541270" y="0"/>
                </a:lnTo>
                <a:lnTo>
                  <a:pt x="2590213" y="2326"/>
                </a:lnTo>
                <a:lnTo>
                  <a:pt x="2637841" y="9165"/>
                </a:lnTo>
                <a:lnTo>
                  <a:pt x="2683941" y="20303"/>
                </a:lnTo>
                <a:lnTo>
                  <a:pt x="2728299" y="35526"/>
                </a:lnTo>
                <a:lnTo>
                  <a:pt x="2770703" y="54621"/>
                </a:lnTo>
                <a:lnTo>
                  <a:pt x="2810939" y="77376"/>
                </a:lnTo>
                <a:lnTo>
                  <a:pt x="2848795" y="103578"/>
                </a:lnTo>
                <a:lnTo>
                  <a:pt x="2884056" y="133012"/>
                </a:lnTo>
                <a:lnTo>
                  <a:pt x="2916511" y="165467"/>
                </a:lnTo>
                <a:lnTo>
                  <a:pt x="2945945" y="200728"/>
                </a:lnTo>
                <a:lnTo>
                  <a:pt x="2972147" y="238584"/>
                </a:lnTo>
                <a:lnTo>
                  <a:pt x="2994902" y="278820"/>
                </a:lnTo>
                <a:lnTo>
                  <a:pt x="3013997" y="321224"/>
                </a:lnTo>
                <a:lnTo>
                  <a:pt x="3029220" y="365582"/>
                </a:lnTo>
                <a:lnTo>
                  <a:pt x="3040358" y="411682"/>
                </a:lnTo>
                <a:lnTo>
                  <a:pt x="3047197" y="459310"/>
                </a:lnTo>
                <a:lnTo>
                  <a:pt x="3049524" y="508253"/>
                </a:lnTo>
                <a:lnTo>
                  <a:pt x="3049524" y="4498073"/>
                </a:lnTo>
                <a:lnTo>
                  <a:pt x="3047197" y="4547022"/>
                </a:lnTo>
                <a:lnTo>
                  <a:pt x="3040358" y="4594655"/>
                </a:lnTo>
                <a:lnTo>
                  <a:pt x="3029220" y="4640759"/>
                </a:lnTo>
                <a:lnTo>
                  <a:pt x="3013997" y="4685120"/>
                </a:lnTo>
                <a:lnTo>
                  <a:pt x="2994902" y="4727526"/>
                </a:lnTo>
                <a:lnTo>
                  <a:pt x="2972147" y="4767763"/>
                </a:lnTo>
                <a:lnTo>
                  <a:pt x="2945945" y="4805619"/>
                </a:lnTo>
                <a:lnTo>
                  <a:pt x="2916511" y="4840880"/>
                </a:lnTo>
                <a:lnTo>
                  <a:pt x="2884056" y="4873334"/>
                </a:lnTo>
                <a:lnTo>
                  <a:pt x="2848795" y="4902768"/>
                </a:lnTo>
                <a:lnTo>
                  <a:pt x="2810939" y="4928968"/>
                </a:lnTo>
                <a:lnTo>
                  <a:pt x="2770703" y="4951722"/>
                </a:lnTo>
                <a:lnTo>
                  <a:pt x="2728299" y="4970816"/>
                </a:lnTo>
                <a:lnTo>
                  <a:pt x="2683941" y="4986038"/>
                </a:lnTo>
                <a:lnTo>
                  <a:pt x="2637841" y="4997175"/>
                </a:lnTo>
                <a:lnTo>
                  <a:pt x="2590213" y="5004013"/>
                </a:lnTo>
                <a:lnTo>
                  <a:pt x="2541270" y="5006340"/>
                </a:lnTo>
                <a:lnTo>
                  <a:pt x="508266" y="5006340"/>
                </a:lnTo>
                <a:lnTo>
                  <a:pt x="459317" y="5004013"/>
                </a:lnTo>
                <a:lnTo>
                  <a:pt x="411684" y="4997175"/>
                </a:lnTo>
                <a:lnTo>
                  <a:pt x="365580" y="4986038"/>
                </a:lnTo>
                <a:lnTo>
                  <a:pt x="321219" y="4970816"/>
                </a:lnTo>
                <a:lnTo>
                  <a:pt x="278813" y="4951722"/>
                </a:lnTo>
                <a:lnTo>
                  <a:pt x="238576" y="4928968"/>
                </a:lnTo>
                <a:lnTo>
                  <a:pt x="200720" y="4902768"/>
                </a:lnTo>
                <a:lnTo>
                  <a:pt x="165459" y="4873334"/>
                </a:lnTo>
                <a:lnTo>
                  <a:pt x="133005" y="4840880"/>
                </a:lnTo>
                <a:lnTo>
                  <a:pt x="103571" y="4805619"/>
                </a:lnTo>
                <a:lnTo>
                  <a:pt x="77371" y="4767763"/>
                </a:lnTo>
                <a:lnTo>
                  <a:pt x="54617" y="4727526"/>
                </a:lnTo>
                <a:lnTo>
                  <a:pt x="35523" y="4685120"/>
                </a:lnTo>
                <a:lnTo>
                  <a:pt x="20301" y="4640759"/>
                </a:lnTo>
                <a:lnTo>
                  <a:pt x="9164" y="4594655"/>
                </a:lnTo>
                <a:lnTo>
                  <a:pt x="2326" y="4547022"/>
                </a:lnTo>
                <a:lnTo>
                  <a:pt x="0" y="4498073"/>
                </a:lnTo>
                <a:lnTo>
                  <a:pt x="0" y="508253"/>
                </a:lnTo>
                <a:close/>
              </a:path>
            </a:pathLst>
          </a:custGeom>
          <a:ln w="6400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836" y="3764279"/>
            <a:ext cx="2722245" cy="2630805"/>
          </a:xfrm>
          <a:custGeom>
            <a:avLst/>
            <a:gdLst/>
            <a:ahLst/>
            <a:cxnLst/>
            <a:rect l="l" t="t" r="r" b="b"/>
            <a:pathLst>
              <a:path w="2722245" h="2630804">
                <a:moveTo>
                  <a:pt x="0" y="2630424"/>
                </a:moveTo>
                <a:lnTo>
                  <a:pt x="2721864" y="2630424"/>
                </a:lnTo>
                <a:lnTo>
                  <a:pt x="2721864" y="0"/>
                </a:lnTo>
                <a:lnTo>
                  <a:pt x="0" y="0"/>
                </a:lnTo>
                <a:lnTo>
                  <a:pt x="0" y="26304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FA4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" y="3851147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3"/>
                </a:moveTo>
                <a:lnTo>
                  <a:pt x="1962912" y="1708403"/>
                </a:lnTo>
                <a:lnTo>
                  <a:pt x="1962912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940" y="3851147"/>
            <a:ext cx="1963420" cy="365760"/>
          </a:xfrm>
          <a:prstGeom prst="rect">
            <a:avLst/>
          </a:prstGeom>
          <a:solidFill>
            <a:srgbClr val="FA488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7845">
              <a:lnSpc>
                <a:spcPts val="2155"/>
              </a:lnSpc>
            </a:pPr>
            <a:r>
              <a:rPr sz="1800" dirty="0">
                <a:latin typeface="Tahoma"/>
                <a:cs typeface="Tahoma"/>
              </a:rPr>
              <a:t>MethodA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144" y="4398736"/>
            <a:ext cx="985519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i=0;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ahoma"/>
                <a:cs typeface="Tahoma"/>
              </a:rPr>
              <a:t>signal(c</a:t>
            </a:r>
            <a:r>
              <a:rPr sz="1800" dirty="0">
                <a:latin typeface="Tahoma"/>
                <a:cs typeface="Tahoma"/>
              </a:rPr>
              <a:t>1)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4216908"/>
            <a:ext cx="1963420" cy="1708785"/>
          </a:xfrm>
          <a:custGeom>
            <a:avLst/>
            <a:gdLst/>
            <a:ahLst/>
            <a:cxnLst/>
            <a:rect l="l" t="t" r="r" b="b"/>
            <a:pathLst>
              <a:path w="1963420" h="1708785">
                <a:moveTo>
                  <a:pt x="0" y="1708404"/>
                </a:moveTo>
                <a:lnTo>
                  <a:pt x="1962912" y="1708404"/>
                </a:lnTo>
                <a:lnTo>
                  <a:pt x="1962912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539" y="4216908"/>
            <a:ext cx="1734820" cy="398145"/>
          </a:xfrm>
          <a:prstGeom prst="rect">
            <a:avLst/>
          </a:prstGeom>
          <a:solidFill>
            <a:srgbClr val="3333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115">
              <a:lnSpc>
                <a:spcPts val="2150"/>
              </a:lnSpc>
            </a:pPr>
            <a:r>
              <a:rPr sz="1800" dirty="0">
                <a:latin typeface="Tahoma"/>
                <a:cs typeface="Tahoma"/>
              </a:rPr>
              <a:t>MethodB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solidFill>
            <a:srgbClr val="09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7008" y="4614671"/>
            <a:ext cx="1961514" cy="1708785"/>
          </a:xfrm>
          <a:custGeom>
            <a:avLst/>
            <a:gdLst/>
            <a:ahLst/>
            <a:cxnLst/>
            <a:rect l="l" t="t" r="r" b="b"/>
            <a:pathLst>
              <a:path w="1961514" h="1708785">
                <a:moveTo>
                  <a:pt x="0" y="1708403"/>
                </a:moveTo>
                <a:lnTo>
                  <a:pt x="1961388" y="1708403"/>
                </a:lnTo>
                <a:lnTo>
                  <a:pt x="1961388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60447" y="510920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7008" y="4614671"/>
            <a:ext cx="1431925" cy="94488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6575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et</a:t>
            </a:r>
            <a:r>
              <a:rPr sz="1800" spc="5" dirty="0">
                <a:latin typeface="Tahoma"/>
                <a:cs typeface="Tahoma"/>
              </a:rPr>
              <a:t>h</a:t>
            </a:r>
            <a:r>
              <a:rPr sz="1800" spc="-5" dirty="0">
                <a:latin typeface="Tahoma"/>
                <a:cs typeface="Tahoma"/>
              </a:rPr>
              <a:t>odC</a:t>
            </a:r>
            <a:endParaRPr sz="18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809625" marR="55244" indent="-296545">
              <a:lnSpc>
                <a:spcPts val="2050"/>
              </a:lnSpc>
              <a:spcBef>
                <a:spcPts val="5"/>
              </a:spcBef>
            </a:pP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w</a:t>
            </a:r>
            <a:r>
              <a:rPr sz="1800" dirty="0">
                <a:solidFill>
                  <a:srgbClr val="663300"/>
                </a:solidFill>
                <a:latin typeface="Tahoma"/>
                <a:cs typeface="Tahoma"/>
              </a:rPr>
              <a:t>ait</a:t>
            </a:r>
            <a:r>
              <a:rPr sz="1800" spc="-5" dirty="0">
                <a:solidFill>
                  <a:srgbClr val="663300"/>
                </a:solidFill>
                <a:latin typeface="Tahoma"/>
                <a:cs typeface="Tahoma"/>
              </a:rPr>
              <a:t>(</a:t>
            </a:r>
            <a:r>
              <a:rPr sz="1800" spc="-15" dirty="0">
                <a:solidFill>
                  <a:srgbClr val="663300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663300"/>
                </a:solidFill>
                <a:latin typeface="Tahoma"/>
                <a:cs typeface="Tahoma"/>
              </a:rPr>
              <a:t>1</a:t>
            </a:r>
            <a:r>
              <a:rPr sz="1800" spc="-10" dirty="0">
                <a:solidFill>
                  <a:srgbClr val="663300"/>
                </a:solidFill>
                <a:latin typeface="Tahoma"/>
                <a:cs typeface="Tahoma"/>
              </a:rPr>
              <a:t>)  </a:t>
            </a:r>
            <a:r>
              <a:rPr sz="1800" spc="-5" dirty="0">
                <a:solidFill>
                  <a:srgbClr val="CCCCFF"/>
                </a:solidFill>
                <a:latin typeface="Tahoma"/>
                <a:cs typeface="Tahoma"/>
              </a:rPr>
              <a:t>i=5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7008" y="5559552"/>
            <a:ext cx="1647825" cy="365760"/>
          </a:xfrm>
          <a:prstGeom prst="rect">
            <a:avLst/>
          </a:prstGeom>
          <a:solidFill>
            <a:srgbClr val="09DADA"/>
          </a:solidFill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solidFill>
                  <a:srgbClr val="663300"/>
                </a:solidFill>
                <a:latin typeface="Tahoma"/>
                <a:cs typeface="Tahoma"/>
              </a:rPr>
              <a:t>signal(C2</a:t>
            </a:r>
            <a:r>
              <a:rPr sz="1800" spc="-40" dirty="0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3300"/>
                </a:solidFill>
                <a:latin typeface="Tahoma"/>
                <a:cs typeface="Tahoma"/>
              </a:rPr>
              <a:t>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640" y="2697861"/>
            <a:ext cx="3619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C1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C2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1170" y="3175254"/>
            <a:ext cx="394970" cy="302260"/>
          </a:xfrm>
          <a:prstGeom prst="rect">
            <a:avLst/>
          </a:prstGeom>
          <a:solidFill>
            <a:srgbClr val="FA377C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2882" y="2722626"/>
            <a:ext cx="396240" cy="302260"/>
          </a:xfrm>
          <a:prstGeom prst="rect">
            <a:avLst/>
          </a:prstGeom>
          <a:solidFill>
            <a:srgbClr val="00FF00"/>
          </a:solidFill>
          <a:ln w="38100">
            <a:solidFill>
              <a:srgbClr val="3333CC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4"/>
              </a:spcBef>
            </a:pPr>
            <a:r>
              <a:rPr sz="1400" b="1" spc="-5" dirty="0">
                <a:latin typeface="Comic Sans MS"/>
                <a:cs typeface="Comic Sans MS"/>
              </a:rPr>
              <a:t>P4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7967" y="4725923"/>
            <a:ext cx="396240" cy="411480"/>
          </a:xfrm>
          <a:prstGeom prst="rect">
            <a:avLst/>
          </a:prstGeom>
          <a:solidFill>
            <a:srgbClr val="CCCCFF"/>
          </a:solidFill>
          <a:ln w="9144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1089" y="3164585"/>
            <a:ext cx="394970" cy="302260"/>
          </a:xfrm>
          <a:prstGeom prst="rect">
            <a:avLst/>
          </a:prstGeom>
          <a:solidFill>
            <a:srgbClr val="FA377C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994" y="2705861"/>
            <a:ext cx="394970" cy="302260"/>
          </a:xfrm>
          <a:prstGeom prst="rect">
            <a:avLst/>
          </a:prstGeom>
          <a:solidFill>
            <a:srgbClr val="00FF00"/>
          </a:solidFill>
          <a:ln w="38100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omic Sans MS"/>
                <a:cs typeface="Comic Sans MS"/>
              </a:rPr>
              <a:t>P2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17141" y="2749295"/>
            <a:ext cx="19659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0833" y="2738627"/>
            <a:ext cx="19659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094" y="3189732"/>
            <a:ext cx="208787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5779" y="1245108"/>
            <a:ext cx="394970" cy="410209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omic Sans MS"/>
                <a:cs typeface="Comic Sans MS"/>
              </a:rPr>
              <a:t>P8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0376" y="1252727"/>
            <a:ext cx="394970" cy="411480"/>
          </a:xfrm>
          <a:prstGeom prst="rect">
            <a:avLst/>
          </a:prstGeom>
          <a:solidFill>
            <a:srgbClr val="D5B574"/>
          </a:solidFill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P7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51632" y="1261872"/>
            <a:ext cx="394970" cy="411480"/>
          </a:xfrm>
          <a:custGeom>
            <a:avLst/>
            <a:gdLst/>
            <a:ahLst/>
            <a:cxnLst/>
            <a:rect l="l" t="t" r="r" b="b"/>
            <a:pathLst>
              <a:path w="394970" h="411480">
                <a:moveTo>
                  <a:pt x="0" y="411479"/>
                </a:moveTo>
                <a:lnTo>
                  <a:pt x="394716" y="411479"/>
                </a:lnTo>
                <a:lnTo>
                  <a:pt x="394716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D5B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51632" y="1261872"/>
            <a:ext cx="394970" cy="411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mic Sans MS"/>
                <a:cs typeface="Comic Sans MS"/>
              </a:rPr>
              <a:t>P6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11296" y="1376680"/>
            <a:ext cx="196595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5091" y="1367536"/>
            <a:ext cx="19812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5091" y="1837181"/>
            <a:ext cx="155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Share</a:t>
            </a:r>
            <a:r>
              <a:rPr sz="1600" b="1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Comic Sans MS"/>
                <a:cs typeface="Comic Sans MS"/>
              </a:rPr>
              <a:t>variable: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2816" y="1130554"/>
            <a:ext cx="61595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mic Sans MS"/>
                <a:cs typeface="Comic Sans MS"/>
              </a:rPr>
              <a:t>En</a:t>
            </a:r>
            <a:r>
              <a:rPr sz="1600" b="1" dirty="0">
                <a:latin typeface="Comic Sans MS"/>
                <a:cs typeface="Comic Sans MS"/>
              </a:rPr>
              <a:t>t</a:t>
            </a:r>
            <a:r>
              <a:rPr sz="1600" b="1" spc="-10" dirty="0">
                <a:latin typeface="Comic Sans MS"/>
                <a:cs typeface="Comic Sans MS"/>
              </a:rPr>
              <a:t>ry  </a:t>
            </a:r>
            <a:r>
              <a:rPr sz="1600" b="1" spc="-5" dirty="0">
                <a:latin typeface="Comic Sans MS"/>
                <a:cs typeface="Comic Sans MS"/>
              </a:rPr>
              <a:t>qu</a:t>
            </a:r>
            <a:r>
              <a:rPr sz="1600" b="1" spc="-15" dirty="0">
                <a:latin typeface="Comic Sans MS"/>
                <a:cs typeface="Comic Sans MS"/>
              </a:rPr>
              <a:t>e</a:t>
            </a:r>
            <a:r>
              <a:rPr sz="1600" b="1" spc="-5" dirty="0">
                <a:latin typeface="Comic Sans MS"/>
                <a:cs typeface="Comic Sans MS"/>
              </a:rPr>
              <a:t>ue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i,j;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5091" y="2325116"/>
            <a:ext cx="1849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Condition</a:t>
            </a:r>
            <a:r>
              <a:rPr sz="1600" b="1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Comic Sans MS"/>
                <a:cs typeface="Comic Sans MS"/>
              </a:rPr>
              <a:t>variable: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5238" y="2725673"/>
            <a:ext cx="394970" cy="300355"/>
          </a:xfrm>
          <a:prstGeom prst="rect">
            <a:avLst/>
          </a:prstGeom>
          <a:solidFill>
            <a:srgbClr val="CCCCFF"/>
          </a:solidFill>
          <a:ln w="38100">
            <a:solidFill>
              <a:srgbClr val="3333C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omic Sans MS"/>
                <a:cs typeface="Comic Sans MS"/>
              </a:rPr>
              <a:t>P1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794" y="340233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Sử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dụng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793" y="1294003"/>
            <a:ext cx="5626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"/>
              <a:tabLst>
                <a:tab pos="293370" algn="l"/>
              </a:tabLst>
            </a:pPr>
            <a:r>
              <a:rPr sz="2800" i="1" spc="-335" dirty="0">
                <a:latin typeface="Times New Roman"/>
                <a:cs typeface="Times New Roman"/>
              </a:rPr>
              <a:t>Toå </a:t>
            </a:r>
            <a:r>
              <a:rPr sz="2800" i="1" spc="-65" dirty="0">
                <a:latin typeface="Times New Roman"/>
                <a:cs typeface="Times New Roman"/>
              </a:rPr>
              <a:t>chöùc </a:t>
            </a:r>
            <a:r>
              <a:rPr sz="2800" i="1" spc="-130" dirty="0">
                <a:latin typeface="Verdana"/>
                <a:cs typeface="Verdana"/>
              </a:rPr>
              <a:t>“</a:t>
            </a:r>
            <a:r>
              <a:rPr sz="2800" i="1" spc="-130" dirty="0">
                <a:latin typeface="Times New Roman"/>
                <a:cs typeface="Times New Roman"/>
              </a:rPr>
              <a:t>ñoäc </a:t>
            </a:r>
            <a:r>
              <a:rPr sz="2800" i="1" spc="60" dirty="0">
                <a:latin typeface="Times New Roman"/>
                <a:cs typeface="Times New Roman"/>
              </a:rPr>
              <a:t>quyeàn </a:t>
            </a:r>
            <a:r>
              <a:rPr sz="2800" i="1" spc="265" dirty="0">
                <a:latin typeface="Times New Roman"/>
                <a:cs typeface="Times New Roman"/>
              </a:rPr>
              <a:t>truy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xuaát</a:t>
            </a:r>
            <a:r>
              <a:rPr sz="2800" i="1" spc="-20" dirty="0"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59" y="1856232"/>
            <a:ext cx="4152900" cy="1027430"/>
          </a:xfrm>
          <a:custGeom>
            <a:avLst/>
            <a:gdLst/>
            <a:ahLst/>
            <a:cxnLst/>
            <a:rect l="l" t="t" r="r" b="b"/>
            <a:pathLst>
              <a:path w="4152900" h="1027430">
                <a:moveTo>
                  <a:pt x="0" y="171195"/>
                </a:moveTo>
                <a:lnTo>
                  <a:pt x="6119" y="125706"/>
                </a:lnTo>
                <a:lnTo>
                  <a:pt x="23386" y="84817"/>
                </a:lnTo>
                <a:lnTo>
                  <a:pt x="50164" y="50164"/>
                </a:lnTo>
                <a:lnTo>
                  <a:pt x="84817" y="23386"/>
                </a:lnTo>
                <a:lnTo>
                  <a:pt x="125706" y="6119"/>
                </a:lnTo>
                <a:lnTo>
                  <a:pt x="171195" y="0"/>
                </a:lnTo>
                <a:lnTo>
                  <a:pt x="3981704" y="0"/>
                </a:lnTo>
                <a:lnTo>
                  <a:pt x="4027193" y="6119"/>
                </a:lnTo>
                <a:lnTo>
                  <a:pt x="4068082" y="23386"/>
                </a:lnTo>
                <a:lnTo>
                  <a:pt x="4102735" y="50164"/>
                </a:lnTo>
                <a:lnTo>
                  <a:pt x="4129513" y="84817"/>
                </a:lnTo>
                <a:lnTo>
                  <a:pt x="4146780" y="125706"/>
                </a:lnTo>
                <a:lnTo>
                  <a:pt x="4152899" y="171195"/>
                </a:lnTo>
                <a:lnTo>
                  <a:pt x="4152899" y="855979"/>
                </a:lnTo>
                <a:lnTo>
                  <a:pt x="4146780" y="901469"/>
                </a:lnTo>
                <a:lnTo>
                  <a:pt x="4129513" y="942358"/>
                </a:lnTo>
                <a:lnTo>
                  <a:pt x="4102735" y="977011"/>
                </a:lnTo>
                <a:lnTo>
                  <a:pt x="4068082" y="1003789"/>
                </a:lnTo>
                <a:lnTo>
                  <a:pt x="4027193" y="1021056"/>
                </a:lnTo>
                <a:lnTo>
                  <a:pt x="3981704" y="1027176"/>
                </a:lnTo>
                <a:lnTo>
                  <a:pt x="171195" y="1027176"/>
                </a:lnTo>
                <a:lnTo>
                  <a:pt x="125706" y="1021056"/>
                </a:lnTo>
                <a:lnTo>
                  <a:pt x="84817" y="1003789"/>
                </a:lnTo>
                <a:lnTo>
                  <a:pt x="50164" y="977011"/>
                </a:lnTo>
                <a:lnTo>
                  <a:pt x="23386" y="942358"/>
                </a:lnTo>
                <a:lnTo>
                  <a:pt x="6119" y="901469"/>
                </a:lnTo>
                <a:lnTo>
                  <a:pt x="0" y="855979"/>
                </a:lnTo>
                <a:lnTo>
                  <a:pt x="0" y="171195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14391" y="1942592"/>
            <a:ext cx="3752215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spc="-7" baseline="-13513" dirty="0">
                <a:solidFill>
                  <a:srgbClr val="006600"/>
                </a:solidFill>
                <a:latin typeface="Comic Sans MS"/>
                <a:cs typeface="Comic Sans MS"/>
              </a:rPr>
              <a:t>i</a:t>
            </a:r>
            <a:endParaRPr sz="2775" baseline="-13513">
              <a:latin typeface="Comic Sans MS"/>
              <a:cs typeface="Comic Sans MS"/>
            </a:endParaRPr>
          </a:p>
          <a:p>
            <a:pPr marL="15430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M.AccessMutual();</a:t>
            </a:r>
            <a:r>
              <a:rPr sz="2400" b="1" spc="-3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mic Sans MS"/>
                <a:cs typeface="Comic Sans MS"/>
              </a:rPr>
              <a:t>//CS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28" y="3334258"/>
            <a:ext cx="330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"/>
              <a:tabLst>
                <a:tab pos="293370" algn="l"/>
              </a:tabLst>
            </a:pPr>
            <a:r>
              <a:rPr sz="2800" i="1" spc="-335" dirty="0">
                <a:latin typeface="Times New Roman"/>
                <a:cs typeface="Times New Roman"/>
              </a:rPr>
              <a:t>Toå </a:t>
            </a:r>
            <a:r>
              <a:rPr sz="2800" i="1" spc="-65" dirty="0">
                <a:latin typeface="Times New Roman"/>
                <a:cs typeface="Times New Roman"/>
              </a:rPr>
              <a:t>chöùc </a:t>
            </a:r>
            <a:r>
              <a:rPr sz="2800" i="1" spc="-210" dirty="0">
                <a:latin typeface="Verdana"/>
                <a:cs typeface="Verdana"/>
              </a:rPr>
              <a:t>“</a:t>
            </a:r>
            <a:r>
              <a:rPr sz="2800" i="1" spc="-210" dirty="0">
                <a:latin typeface="Times New Roman"/>
                <a:cs typeface="Times New Roman"/>
              </a:rPr>
              <a:t>hoø</a:t>
            </a:r>
            <a:r>
              <a:rPr sz="2800" i="1" spc="-395" dirty="0">
                <a:latin typeface="Times New Roman"/>
                <a:cs typeface="Times New Roman"/>
              </a:rPr>
              <a:t> </a:t>
            </a:r>
            <a:r>
              <a:rPr sz="2800" i="1" spc="70" dirty="0">
                <a:latin typeface="Times New Roman"/>
                <a:cs typeface="Times New Roman"/>
              </a:rPr>
              <a:t>heïn</a:t>
            </a:r>
            <a:r>
              <a:rPr sz="2800" i="1" spc="70" dirty="0"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01667" y="4674108"/>
            <a:ext cx="1937385" cy="1099185"/>
          </a:xfrm>
          <a:custGeom>
            <a:avLst/>
            <a:gdLst/>
            <a:ahLst/>
            <a:cxnLst/>
            <a:rect l="l" t="t" r="r" b="b"/>
            <a:pathLst>
              <a:path w="1937385" h="1099185">
                <a:moveTo>
                  <a:pt x="0" y="183134"/>
                </a:moveTo>
                <a:lnTo>
                  <a:pt x="6545" y="134467"/>
                </a:lnTo>
                <a:lnTo>
                  <a:pt x="25014" y="90725"/>
                </a:lnTo>
                <a:lnTo>
                  <a:pt x="53657" y="53657"/>
                </a:lnTo>
                <a:lnTo>
                  <a:pt x="90725" y="25014"/>
                </a:lnTo>
                <a:lnTo>
                  <a:pt x="134467" y="6545"/>
                </a:lnTo>
                <a:lnTo>
                  <a:pt x="183134" y="0"/>
                </a:lnTo>
                <a:lnTo>
                  <a:pt x="1753870" y="0"/>
                </a:lnTo>
                <a:lnTo>
                  <a:pt x="1802536" y="6545"/>
                </a:lnTo>
                <a:lnTo>
                  <a:pt x="1846278" y="25014"/>
                </a:lnTo>
                <a:lnTo>
                  <a:pt x="1883346" y="53657"/>
                </a:lnTo>
                <a:lnTo>
                  <a:pt x="1911989" y="90725"/>
                </a:lnTo>
                <a:lnTo>
                  <a:pt x="1930458" y="134467"/>
                </a:lnTo>
                <a:lnTo>
                  <a:pt x="1937004" y="183134"/>
                </a:lnTo>
                <a:lnTo>
                  <a:pt x="1937004" y="915670"/>
                </a:lnTo>
                <a:lnTo>
                  <a:pt x="1930458" y="964354"/>
                </a:lnTo>
                <a:lnTo>
                  <a:pt x="1911989" y="1008101"/>
                </a:lnTo>
                <a:lnTo>
                  <a:pt x="1883346" y="1045165"/>
                </a:lnTo>
                <a:lnTo>
                  <a:pt x="1846278" y="1073800"/>
                </a:lnTo>
                <a:lnTo>
                  <a:pt x="1802536" y="1092262"/>
                </a:lnTo>
                <a:lnTo>
                  <a:pt x="1753870" y="1098804"/>
                </a:lnTo>
                <a:lnTo>
                  <a:pt x="183134" y="1098804"/>
                </a:lnTo>
                <a:lnTo>
                  <a:pt x="134467" y="1092262"/>
                </a:lnTo>
                <a:lnTo>
                  <a:pt x="90725" y="1073800"/>
                </a:lnTo>
                <a:lnTo>
                  <a:pt x="53657" y="1045165"/>
                </a:lnTo>
                <a:lnTo>
                  <a:pt x="25014" y="1008101"/>
                </a:lnTo>
                <a:lnTo>
                  <a:pt x="6545" y="964354"/>
                </a:lnTo>
                <a:lnTo>
                  <a:pt x="0" y="915670"/>
                </a:lnTo>
                <a:lnTo>
                  <a:pt x="0" y="183134"/>
                </a:lnTo>
                <a:close/>
              </a:path>
            </a:pathLst>
          </a:custGeom>
          <a:ln w="57911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35271" y="4766309"/>
            <a:ext cx="13373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99745" algn="l"/>
              </a:tabLst>
            </a:pPr>
            <a:r>
              <a:rPr sz="2800" b="1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baseline="-15015" dirty="0">
                <a:solidFill>
                  <a:srgbClr val="006600"/>
                </a:solidFill>
                <a:latin typeface="Comic Sans MS"/>
                <a:cs typeface="Comic Sans MS"/>
              </a:rPr>
              <a:t>1	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:  </a:t>
            </a:r>
            <a:r>
              <a:rPr sz="2800" b="1" spc="-5" dirty="0">
                <a:solidFill>
                  <a:srgbClr val="0000FF"/>
                </a:solidFill>
                <a:latin typeface="Comic Sans MS"/>
                <a:cs typeface="Comic Sans MS"/>
              </a:rPr>
              <a:t>M.</a:t>
            </a:r>
            <a:r>
              <a:rPr sz="2800" b="1" spc="-10" dirty="0">
                <a:solidFill>
                  <a:srgbClr val="0000FF"/>
                </a:solidFill>
                <a:latin typeface="Comic Sans MS"/>
                <a:cs typeface="Comic Sans MS"/>
              </a:rPr>
              <a:t>F1();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9607" y="4675632"/>
            <a:ext cx="2059305" cy="1099185"/>
          </a:xfrm>
          <a:custGeom>
            <a:avLst/>
            <a:gdLst/>
            <a:ahLst/>
            <a:cxnLst/>
            <a:rect l="l" t="t" r="r" b="b"/>
            <a:pathLst>
              <a:path w="2059304" h="1099185">
                <a:moveTo>
                  <a:pt x="0" y="183134"/>
                </a:moveTo>
                <a:lnTo>
                  <a:pt x="6545" y="134467"/>
                </a:lnTo>
                <a:lnTo>
                  <a:pt x="25014" y="90725"/>
                </a:lnTo>
                <a:lnTo>
                  <a:pt x="53657" y="53657"/>
                </a:lnTo>
                <a:lnTo>
                  <a:pt x="90725" y="25014"/>
                </a:lnTo>
                <a:lnTo>
                  <a:pt x="134467" y="6545"/>
                </a:lnTo>
                <a:lnTo>
                  <a:pt x="183134" y="0"/>
                </a:lnTo>
                <a:lnTo>
                  <a:pt x="1875790" y="0"/>
                </a:lnTo>
                <a:lnTo>
                  <a:pt x="1924456" y="6545"/>
                </a:lnTo>
                <a:lnTo>
                  <a:pt x="1968198" y="25014"/>
                </a:lnTo>
                <a:lnTo>
                  <a:pt x="2005266" y="53657"/>
                </a:lnTo>
                <a:lnTo>
                  <a:pt x="2033909" y="90725"/>
                </a:lnTo>
                <a:lnTo>
                  <a:pt x="2052378" y="134467"/>
                </a:lnTo>
                <a:lnTo>
                  <a:pt x="2058924" y="183134"/>
                </a:lnTo>
                <a:lnTo>
                  <a:pt x="2058924" y="915670"/>
                </a:lnTo>
                <a:lnTo>
                  <a:pt x="2052378" y="964354"/>
                </a:lnTo>
                <a:lnTo>
                  <a:pt x="2033909" y="1008101"/>
                </a:lnTo>
                <a:lnTo>
                  <a:pt x="2005266" y="1045165"/>
                </a:lnTo>
                <a:lnTo>
                  <a:pt x="1968198" y="1073800"/>
                </a:lnTo>
                <a:lnTo>
                  <a:pt x="1924456" y="1092262"/>
                </a:lnTo>
                <a:lnTo>
                  <a:pt x="1875790" y="1098804"/>
                </a:lnTo>
                <a:lnTo>
                  <a:pt x="183134" y="1098804"/>
                </a:lnTo>
                <a:lnTo>
                  <a:pt x="134467" y="1092262"/>
                </a:lnTo>
                <a:lnTo>
                  <a:pt x="90725" y="1073800"/>
                </a:lnTo>
                <a:lnTo>
                  <a:pt x="53657" y="1045165"/>
                </a:lnTo>
                <a:lnTo>
                  <a:pt x="25014" y="1008101"/>
                </a:lnTo>
                <a:lnTo>
                  <a:pt x="6545" y="964354"/>
                </a:lnTo>
                <a:lnTo>
                  <a:pt x="0" y="915670"/>
                </a:lnTo>
                <a:lnTo>
                  <a:pt x="0" y="183134"/>
                </a:lnTo>
                <a:close/>
              </a:path>
            </a:pathLst>
          </a:custGeom>
          <a:ln w="57912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02577" y="4767834"/>
            <a:ext cx="1565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r>
              <a:rPr sz="2775" b="1" spc="-7" baseline="-15015" dirty="0">
                <a:solidFill>
                  <a:srgbClr val="006600"/>
                </a:solidFill>
                <a:latin typeface="Comic Sans MS"/>
                <a:cs typeface="Comic Sans MS"/>
              </a:rPr>
              <a:t>2</a:t>
            </a:r>
            <a:r>
              <a:rPr sz="2800" b="1" spc="-5" dirty="0">
                <a:solidFill>
                  <a:srgbClr val="0066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239395">
              <a:lnSpc>
                <a:spcPct val="100000"/>
              </a:lnSpc>
            </a:pPr>
            <a:r>
              <a:rPr sz="2800" b="1" spc="-5" dirty="0">
                <a:solidFill>
                  <a:srgbClr val="0000FF"/>
                </a:solidFill>
                <a:latin typeface="Comic Sans MS"/>
                <a:cs typeface="Comic Sans MS"/>
              </a:rPr>
              <a:t>M.F2</a:t>
            </a:r>
            <a:r>
              <a:rPr sz="2800" b="1" spc="-15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sz="2800" b="1" spc="-10" dirty="0">
                <a:solidFill>
                  <a:srgbClr val="0000FF"/>
                </a:solidFill>
                <a:latin typeface="Comic Sans MS"/>
                <a:cs typeface="Comic Sans MS"/>
              </a:rPr>
              <a:t>);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7433" y="5330063"/>
            <a:ext cx="1224915" cy="228600"/>
          </a:xfrm>
          <a:custGeom>
            <a:avLst/>
            <a:gdLst/>
            <a:ahLst/>
            <a:cxnLst/>
            <a:rect l="l" t="t" r="r" b="b"/>
            <a:pathLst>
              <a:path w="1224915" h="228600">
                <a:moveTo>
                  <a:pt x="1151405" y="75565"/>
                </a:moveTo>
                <a:lnTo>
                  <a:pt x="1033271" y="75565"/>
                </a:lnTo>
                <a:lnTo>
                  <a:pt x="1034541" y="151765"/>
                </a:lnTo>
                <a:lnTo>
                  <a:pt x="996484" y="152382"/>
                </a:lnTo>
                <a:lnTo>
                  <a:pt x="997712" y="228600"/>
                </a:lnTo>
                <a:lnTo>
                  <a:pt x="1224407" y="110617"/>
                </a:lnTo>
                <a:lnTo>
                  <a:pt x="1151405" y="75565"/>
                </a:lnTo>
                <a:close/>
              </a:path>
              <a:path w="1224915" h="228600">
                <a:moveTo>
                  <a:pt x="995256" y="76181"/>
                </a:moveTo>
                <a:lnTo>
                  <a:pt x="0" y="92328"/>
                </a:lnTo>
                <a:lnTo>
                  <a:pt x="1269" y="168528"/>
                </a:lnTo>
                <a:lnTo>
                  <a:pt x="996484" y="152382"/>
                </a:lnTo>
                <a:lnTo>
                  <a:pt x="995256" y="76181"/>
                </a:lnTo>
                <a:close/>
              </a:path>
              <a:path w="1224915" h="228600">
                <a:moveTo>
                  <a:pt x="1033271" y="75565"/>
                </a:moveTo>
                <a:lnTo>
                  <a:pt x="995256" y="76181"/>
                </a:lnTo>
                <a:lnTo>
                  <a:pt x="996484" y="152382"/>
                </a:lnTo>
                <a:lnTo>
                  <a:pt x="1034541" y="151765"/>
                </a:lnTo>
                <a:lnTo>
                  <a:pt x="1033271" y="75565"/>
                </a:lnTo>
                <a:close/>
              </a:path>
              <a:path w="1224915" h="228600">
                <a:moveTo>
                  <a:pt x="994028" y="0"/>
                </a:moveTo>
                <a:lnTo>
                  <a:pt x="995256" y="76181"/>
                </a:lnTo>
                <a:lnTo>
                  <a:pt x="1033271" y="75565"/>
                </a:lnTo>
                <a:lnTo>
                  <a:pt x="1151405" y="75565"/>
                </a:lnTo>
                <a:lnTo>
                  <a:pt x="99402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647" y="1839467"/>
            <a:ext cx="4304030" cy="1503045"/>
          </a:xfrm>
          <a:custGeom>
            <a:avLst/>
            <a:gdLst/>
            <a:ahLst/>
            <a:cxnLst/>
            <a:rect l="l" t="t" r="r" b="b"/>
            <a:pathLst>
              <a:path w="4304030" h="1503045">
                <a:moveTo>
                  <a:pt x="0" y="250444"/>
                </a:moveTo>
                <a:lnTo>
                  <a:pt x="4035" y="205429"/>
                </a:lnTo>
                <a:lnTo>
                  <a:pt x="15668" y="163061"/>
                </a:lnTo>
                <a:lnTo>
                  <a:pt x="34193" y="124046"/>
                </a:lnTo>
                <a:lnTo>
                  <a:pt x="58901" y="89091"/>
                </a:lnTo>
                <a:lnTo>
                  <a:pt x="89086" y="58905"/>
                </a:lnTo>
                <a:lnTo>
                  <a:pt x="124040" y="34195"/>
                </a:lnTo>
                <a:lnTo>
                  <a:pt x="163056" y="15669"/>
                </a:lnTo>
                <a:lnTo>
                  <a:pt x="205426" y="4035"/>
                </a:lnTo>
                <a:lnTo>
                  <a:pt x="250444" y="0"/>
                </a:lnTo>
                <a:lnTo>
                  <a:pt x="4053331" y="0"/>
                </a:lnTo>
                <a:lnTo>
                  <a:pt x="4098346" y="4035"/>
                </a:lnTo>
                <a:lnTo>
                  <a:pt x="4140714" y="15669"/>
                </a:lnTo>
                <a:lnTo>
                  <a:pt x="4179729" y="34195"/>
                </a:lnTo>
                <a:lnTo>
                  <a:pt x="4214684" y="58905"/>
                </a:lnTo>
                <a:lnTo>
                  <a:pt x="4244870" y="89091"/>
                </a:lnTo>
                <a:lnTo>
                  <a:pt x="4269580" y="124046"/>
                </a:lnTo>
                <a:lnTo>
                  <a:pt x="4288106" y="163061"/>
                </a:lnTo>
                <a:lnTo>
                  <a:pt x="4299740" y="205429"/>
                </a:lnTo>
                <a:lnTo>
                  <a:pt x="4303776" y="250444"/>
                </a:lnTo>
                <a:lnTo>
                  <a:pt x="4303776" y="1252220"/>
                </a:lnTo>
                <a:lnTo>
                  <a:pt x="4299740" y="1297234"/>
                </a:lnTo>
                <a:lnTo>
                  <a:pt x="4288106" y="1339602"/>
                </a:lnTo>
                <a:lnTo>
                  <a:pt x="4269580" y="1378617"/>
                </a:lnTo>
                <a:lnTo>
                  <a:pt x="4244870" y="1413572"/>
                </a:lnTo>
                <a:lnTo>
                  <a:pt x="4214684" y="1443758"/>
                </a:lnTo>
                <a:lnTo>
                  <a:pt x="4179729" y="1468468"/>
                </a:lnTo>
                <a:lnTo>
                  <a:pt x="4140714" y="1486994"/>
                </a:lnTo>
                <a:lnTo>
                  <a:pt x="4098346" y="1498628"/>
                </a:lnTo>
                <a:lnTo>
                  <a:pt x="4053331" y="1502664"/>
                </a:lnTo>
                <a:lnTo>
                  <a:pt x="250444" y="1502664"/>
                </a:lnTo>
                <a:lnTo>
                  <a:pt x="205426" y="1498628"/>
                </a:lnTo>
                <a:lnTo>
                  <a:pt x="163056" y="1486994"/>
                </a:lnTo>
                <a:lnTo>
                  <a:pt x="124040" y="1468468"/>
                </a:lnTo>
                <a:lnTo>
                  <a:pt x="89086" y="1443758"/>
                </a:lnTo>
                <a:lnTo>
                  <a:pt x="58901" y="1413572"/>
                </a:lnTo>
                <a:lnTo>
                  <a:pt x="34193" y="1378617"/>
                </a:lnTo>
                <a:lnTo>
                  <a:pt x="15668" y="1339602"/>
                </a:lnTo>
                <a:lnTo>
                  <a:pt x="4035" y="1297234"/>
                </a:lnTo>
                <a:lnTo>
                  <a:pt x="0" y="1252220"/>
                </a:lnTo>
                <a:lnTo>
                  <a:pt x="0" y="250444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844" y="1954733"/>
            <a:ext cx="383921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9560" algn="l"/>
              </a:tabLst>
            </a:pP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Monitor	</a:t>
            </a:r>
            <a:r>
              <a:rPr sz="2000" spc="5" dirty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  <a:p>
            <a:pPr marL="12700" marR="941705">
              <a:lnSpc>
                <a:spcPct val="100000"/>
              </a:lnSpc>
              <a:spcBef>
                <a:spcPts val="5"/>
              </a:spcBef>
              <a:tabLst>
                <a:tab pos="1247140" algn="l"/>
              </a:tabLst>
            </a:pP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&lt;resource type&gt; 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RC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;  Fu</a:t>
            </a:r>
            <a:r>
              <a:rPr sz="2000" spc="-10" dirty="0">
                <a:solidFill>
                  <a:srgbClr val="006600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ct</a:t>
            </a: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io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n	</a:t>
            </a:r>
            <a:r>
              <a:rPr sz="2000" spc="-5" dirty="0">
                <a:solidFill>
                  <a:srgbClr val="0000FF"/>
                </a:solidFill>
                <a:latin typeface="Comic Sans MS"/>
                <a:cs typeface="Comic Sans MS"/>
              </a:rPr>
              <a:t>Acce</a:t>
            </a:r>
            <a:r>
              <a:rPr sz="2000" spc="-10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000" spc="-10" dirty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utual</a:t>
            </a:r>
            <a:endParaRPr sz="2000">
              <a:latin typeface="Comic Sans MS"/>
              <a:cs typeface="Comic Sans MS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CS;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//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access</a:t>
            </a:r>
            <a:r>
              <a:rPr sz="2000" spc="-9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RC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" y="3749040"/>
            <a:ext cx="3587750" cy="2854960"/>
          </a:xfrm>
          <a:custGeom>
            <a:avLst/>
            <a:gdLst/>
            <a:ahLst/>
            <a:cxnLst/>
            <a:rect l="l" t="t" r="r" b="b"/>
            <a:pathLst>
              <a:path w="3587750" h="2854959">
                <a:moveTo>
                  <a:pt x="0" y="475742"/>
                </a:moveTo>
                <a:lnTo>
                  <a:pt x="2456" y="427097"/>
                </a:lnTo>
                <a:lnTo>
                  <a:pt x="9665" y="379858"/>
                </a:lnTo>
                <a:lnTo>
                  <a:pt x="21389" y="334264"/>
                </a:lnTo>
                <a:lnTo>
                  <a:pt x="37387" y="290554"/>
                </a:lnTo>
                <a:lnTo>
                  <a:pt x="57421" y="248967"/>
                </a:lnTo>
                <a:lnTo>
                  <a:pt x="81251" y="209742"/>
                </a:lnTo>
                <a:lnTo>
                  <a:pt x="108639" y="173118"/>
                </a:lnTo>
                <a:lnTo>
                  <a:pt x="139345" y="139334"/>
                </a:lnTo>
                <a:lnTo>
                  <a:pt x="173131" y="108630"/>
                </a:lnTo>
                <a:lnTo>
                  <a:pt x="209756" y="81244"/>
                </a:lnTo>
                <a:lnTo>
                  <a:pt x="248982" y="57415"/>
                </a:lnTo>
                <a:lnTo>
                  <a:pt x="290570" y="37383"/>
                </a:lnTo>
                <a:lnTo>
                  <a:pt x="334280" y="21386"/>
                </a:lnTo>
                <a:lnTo>
                  <a:pt x="379874" y="9664"/>
                </a:lnTo>
                <a:lnTo>
                  <a:pt x="427111" y="2456"/>
                </a:lnTo>
                <a:lnTo>
                  <a:pt x="475754" y="0"/>
                </a:lnTo>
                <a:lnTo>
                  <a:pt x="3111754" y="0"/>
                </a:lnTo>
                <a:lnTo>
                  <a:pt x="3160398" y="2456"/>
                </a:lnTo>
                <a:lnTo>
                  <a:pt x="3207637" y="9664"/>
                </a:lnTo>
                <a:lnTo>
                  <a:pt x="3253231" y="21386"/>
                </a:lnTo>
                <a:lnTo>
                  <a:pt x="3296941" y="37383"/>
                </a:lnTo>
                <a:lnTo>
                  <a:pt x="3338528" y="57415"/>
                </a:lnTo>
                <a:lnTo>
                  <a:pt x="3377753" y="81244"/>
                </a:lnTo>
                <a:lnTo>
                  <a:pt x="3414377" y="108630"/>
                </a:lnTo>
                <a:lnTo>
                  <a:pt x="3448161" y="139334"/>
                </a:lnTo>
                <a:lnTo>
                  <a:pt x="3478865" y="173118"/>
                </a:lnTo>
                <a:lnTo>
                  <a:pt x="3506251" y="209742"/>
                </a:lnTo>
                <a:lnTo>
                  <a:pt x="3530080" y="248967"/>
                </a:lnTo>
                <a:lnTo>
                  <a:pt x="3550112" y="290554"/>
                </a:lnTo>
                <a:lnTo>
                  <a:pt x="3566109" y="334264"/>
                </a:lnTo>
                <a:lnTo>
                  <a:pt x="3577831" y="379858"/>
                </a:lnTo>
                <a:lnTo>
                  <a:pt x="3585039" y="427097"/>
                </a:lnTo>
                <a:lnTo>
                  <a:pt x="3587496" y="475742"/>
                </a:lnTo>
                <a:lnTo>
                  <a:pt x="3587496" y="2378697"/>
                </a:lnTo>
                <a:lnTo>
                  <a:pt x="3585039" y="2427340"/>
                </a:lnTo>
                <a:lnTo>
                  <a:pt x="3577831" y="2474577"/>
                </a:lnTo>
                <a:lnTo>
                  <a:pt x="3566109" y="2520171"/>
                </a:lnTo>
                <a:lnTo>
                  <a:pt x="3550112" y="2563881"/>
                </a:lnTo>
                <a:lnTo>
                  <a:pt x="3530080" y="2605469"/>
                </a:lnTo>
                <a:lnTo>
                  <a:pt x="3506251" y="2644695"/>
                </a:lnTo>
                <a:lnTo>
                  <a:pt x="3478865" y="2681320"/>
                </a:lnTo>
                <a:lnTo>
                  <a:pt x="3448161" y="2715106"/>
                </a:lnTo>
                <a:lnTo>
                  <a:pt x="3414377" y="2745812"/>
                </a:lnTo>
                <a:lnTo>
                  <a:pt x="3377753" y="2773200"/>
                </a:lnTo>
                <a:lnTo>
                  <a:pt x="3338528" y="2797030"/>
                </a:lnTo>
                <a:lnTo>
                  <a:pt x="3296941" y="2817064"/>
                </a:lnTo>
                <a:lnTo>
                  <a:pt x="3253231" y="2833062"/>
                </a:lnTo>
                <a:lnTo>
                  <a:pt x="3207637" y="2844786"/>
                </a:lnTo>
                <a:lnTo>
                  <a:pt x="3160398" y="2851995"/>
                </a:lnTo>
                <a:lnTo>
                  <a:pt x="3111754" y="2854452"/>
                </a:lnTo>
                <a:lnTo>
                  <a:pt x="475754" y="2854452"/>
                </a:lnTo>
                <a:lnTo>
                  <a:pt x="427111" y="2851995"/>
                </a:lnTo>
                <a:lnTo>
                  <a:pt x="379874" y="2844786"/>
                </a:lnTo>
                <a:lnTo>
                  <a:pt x="334280" y="2833062"/>
                </a:lnTo>
                <a:lnTo>
                  <a:pt x="290570" y="2817064"/>
                </a:lnTo>
                <a:lnTo>
                  <a:pt x="248982" y="2797030"/>
                </a:lnTo>
                <a:lnTo>
                  <a:pt x="209756" y="2773200"/>
                </a:lnTo>
                <a:lnTo>
                  <a:pt x="173131" y="2745812"/>
                </a:lnTo>
                <a:lnTo>
                  <a:pt x="139345" y="2715106"/>
                </a:lnTo>
                <a:lnTo>
                  <a:pt x="108639" y="2681320"/>
                </a:lnTo>
                <a:lnTo>
                  <a:pt x="81251" y="2644695"/>
                </a:lnTo>
                <a:lnTo>
                  <a:pt x="57421" y="2605469"/>
                </a:lnTo>
                <a:lnTo>
                  <a:pt x="37387" y="2563881"/>
                </a:lnTo>
                <a:lnTo>
                  <a:pt x="21389" y="2520171"/>
                </a:lnTo>
                <a:lnTo>
                  <a:pt x="9665" y="2474577"/>
                </a:lnTo>
                <a:lnTo>
                  <a:pt x="2456" y="2427340"/>
                </a:lnTo>
                <a:lnTo>
                  <a:pt x="0" y="2378697"/>
                </a:lnTo>
                <a:lnTo>
                  <a:pt x="0" y="475742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359" y="3932046"/>
            <a:ext cx="1492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4760" algn="l"/>
              </a:tabLst>
            </a:pP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Monitor	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M  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Condi</a:t>
            </a:r>
            <a:r>
              <a:rPr sz="2000" spc="5" dirty="0">
                <a:solidFill>
                  <a:srgbClr val="006600"/>
                </a:solidFill>
                <a:latin typeface="Comic Sans MS"/>
                <a:cs typeface="Comic Sans MS"/>
              </a:rPr>
              <a:t>t</a:t>
            </a: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io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n	</a:t>
            </a:r>
            <a:r>
              <a:rPr sz="2000" spc="-54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359" y="4541342"/>
            <a:ext cx="204978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6505" algn="l"/>
              </a:tabLst>
            </a:pPr>
            <a:r>
              <a:rPr sz="2000" dirty="0">
                <a:solidFill>
                  <a:srgbClr val="006600"/>
                </a:solidFill>
                <a:latin typeface="Comic Sans MS"/>
                <a:cs typeface="Comic Sans MS"/>
              </a:rPr>
              <a:t>Function	F1</a:t>
            </a:r>
            <a:endParaRPr sz="2000">
              <a:latin typeface="Comic Sans MS"/>
              <a:cs typeface="Comic Sans MS"/>
            </a:endParaRPr>
          </a:p>
          <a:p>
            <a:pPr marL="927100" marR="5080">
              <a:lnSpc>
                <a:spcPct val="100000"/>
              </a:lnSpc>
            </a:pP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Job1;  </a:t>
            </a:r>
            <a:r>
              <a:rPr sz="2000" spc="-5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ign</a:t>
            </a:r>
            <a:r>
              <a:rPr sz="2000" spc="-1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l(c);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Function</a:t>
            </a:r>
            <a:r>
              <a:rPr sz="2000" spc="-35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F2</a:t>
            </a:r>
            <a:endParaRPr sz="20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omic Sans MS"/>
                <a:cs typeface="Comic Sans MS"/>
              </a:rPr>
              <a:t>Wait(c);</a:t>
            </a:r>
            <a:endParaRPr sz="20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006600"/>
                </a:solidFill>
                <a:latin typeface="Comic Sans MS"/>
                <a:cs typeface="Comic Sans MS"/>
              </a:rPr>
              <a:t>Job2;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622" y="291211"/>
            <a:ext cx="7207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5.6 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trao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đổi thông</a:t>
            </a:r>
            <a:r>
              <a:rPr i="0" spc="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điệp</a:t>
            </a:r>
          </a:p>
        </p:txBody>
      </p:sp>
      <p:sp>
        <p:nvSpPr>
          <p:cNvPr id="3" name="object 3"/>
          <p:cNvSpPr/>
          <p:nvPr/>
        </p:nvSpPr>
        <p:spPr>
          <a:xfrm>
            <a:off x="1410461" y="4702302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571500" y="0"/>
                </a:moveTo>
                <a:lnTo>
                  <a:pt x="519487" y="2024"/>
                </a:lnTo>
                <a:lnTo>
                  <a:pt x="468781" y="7979"/>
                </a:lnTo>
                <a:lnTo>
                  <a:pt x="419585" y="17691"/>
                </a:lnTo>
                <a:lnTo>
                  <a:pt x="372099" y="30985"/>
                </a:lnTo>
                <a:lnTo>
                  <a:pt x="326526" y="47687"/>
                </a:lnTo>
                <a:lnTo>
                  <a:pt x="283068" y="67620"/>
                </a:lnTo>
                <a:lnTo>
                  <a:pt x="241927" y="90611"/>
                </a:lnTo>
                <a:lnTo>
                  <a:pt x="203304" y="116484"/>
                </a:lnTo>
                <a:lnTo>
                  <a:pt x="167401" y="145065"/>
                </a:lnTo>
                <a:lnTo>
                  <a:pt x="134421" y="176179"/>
                </a:lnTo>
                <a:lnTo>
                  <a:pt x="104564" y="209652"/>
                </a:lnTo>
                <a:lnTo>
                  <a:pt x="78034" y="245307"/>
                </a:lnTo>
                <a:lnTo>
                  <a:pt x="55031" y="282971"/>
                </a:lnTo>
                <a:lnTo>
                  <a:pt x="35758" y="322469"/>
                </a:lnTo>
                <a:lnTo>
                  <a:pt x="20417" y="363625"/>
                </a:lnTo>
                <a:lnTo>
                  <a:pt x="9208" y="406266"/>
                </a:lnTo>
                <a:lnTo>
                  <a:pt x="2335" y="450215"/>
                </a:lnTo>
                <a:lnTo>
                  <a:pt x="0" y="495300"/>
                </a:lnTo>
                <a:lnTo>
                  <a:pt x="2335" y="540384"/>
                </a:lnTo>
                <a:lnTo>
                  <a:pt x="9208" y="584333"/>
                </a:lnTo>
                <a:lnTo>
                  <a:pt x="20417" y="626974"/>
                </a:lnTo>
                <a:lnTo>
                  <a:pt x="35758" y="668130"/>
                </a:lnTo>
                <a:lnTo>
                  <a:pt x="55031" y="707628"/>
                </a:lnTo>
                <a:lnTo>
                  <a:pt x="78034" y="745292"/>
                </a:lnTo>
                <a:lnTo>
                  <a:pt x="104564" y="780947"/>
                </a:lnTo>
                <a:lnTo>
                  <a:pt x="134421" y="814420"/>
                </a:lnTo>
                <a:lnTo>
                  <a:pt x="167401" y="845534"/>
                </a:lnTo>
                <a:lnTo>
                  <a:pt x="203304" y="874115"/>
                </a:lnTo>
                <a:lnTo>
                  <a:pt x="241927" y="899988"/>
                </a:lnTo>
                <a:lnTo>
                  <a:pt x="283068" y="922979"/>
                </a:lnTo>
                <a:lnTo>
                  <a:pt x="326526" y="942912"/>
                </a:lnTo>
                <a:lnTo>
                  <a:pt x="372099" y="959614"/>
                </a:lnTo>
                <a:lnTo>
                  <a:pt x="419585" y="972908"/>
                </a:lnTo>
                <a:lnTo>
                  <a:pt x="468781" y="982620"/>
                </a:lnTo>
                <a:lnTo>
                  <a:pt x="519487" y="988575"/>
                </a:lnTo>
                <a:lnTo>
                  <a:pt x="571500" y="990600"/>
                </a:lnTo>
                <a:lnTo>
                  <a:pt x="623512" y="988575"/>
                </a:lnTo>
                <a:lnTo>
                  <a:pt x="674218" y="982620"/>
                </a:lnTo>
                <a:lnTo>
                  <a:pt x="723414" y="972908"/>
                </a:lnTo>
                <a:lnTo>
                  <a:pt x="770900" y="959614"/>
                </a:lnTo>
                <a:lnTo>
                  <a:pt x="816473" y="942912"/>
                </a:lnTo>
                <a:lnTo>
                  <a:pt x="859931" y="922979"/>
                </a:lnTo>
                <a:lnTo>
                  <a:pt x="901072" y="899988"/>
                </a:lnTo>
                <a:lnTo>
                  <a:pt x="939695" y="874115"/>
                </a:lnTo>
                <a:lnTo>
                  <a:pt x="975598" y="845534"/>
                </a:lnTo>
                <a:lnTo>
                  <a:pt x="1008578" y="814420"/>
                </a:lnTo>
                <a:lnTo>
                  <a:pt x="1038435" y="780947"/>
                </a:lnTo>
                <a:lnTo>
                  <a:pt x="1064965" y="745292"/>
                </a:lnTo>
                <a:lnTo>
                  <a:pt x="1087968" y="707628"/>
                </a:lnTo>
                <a:lnTo>
                  <a:pt x="1107241" y="668130"/>
                </a:lnTo>
                <a:lnTo>
                  <a:pt x="1122582" y="626974"/>
                </a:lnTo>
                <a:lnTo>
                  <a:pt x="1133791" y="584333"/>
                </a:lnTo>
                <a:lnTo>
                  <a:pt x="1140664" y="540384"/>
                </a:lnTo>
                <a:lnTo>
                  <a:pt x="1143000" y="495300"/>
                </a:lnTo>
                <a:lnTo>
                  <a:pt x="1140664" y="450215"/>
                </a:lnTo>
                <a:lnTo>
                  <a:pt x="1133791" y="406266"/>
                </a:lnTo>
                <a:lnTo>
                  <a:pt x="1122582" y="363625"/>
                </a:lnTo>
                <a:lnTo>
                  <a:pt x="1107241" y="322469"/>
                </a:lnTo>
                <a:lnTo>
                  <a:pt x="1087968" y="282971"/>
                </a:lnTo>
                <a:lnTo>
                  <a:pt x="1064965" y="245307"/>
                </a:lnTo>
                <a:lnTo>
                  <a:pt x="1038435" y="209652"/>
                </a:lnTo>
                <a:lnTo>
                  <a:pt x="1008578" y="176179"/>
                </a:lnTo>
                <a:lnTo>
                  <a:pt x="975598" y="145065"/>
                </a:lnTo>
                <a:lnTo>
                  <a:pt x="939695" y="116484"/>
                </a:lnTo>
                <a:lnTo>
                  <a:pt x="901072" y="90611"/>
                </a:lnTo>
                <a:lnTo>
                  <a:pt x="859931" y="67620"/>
                </a:lnTo>
                <a:lnTo>
                  <a:pt x="816473" y="47687"/>
                </a:lnTo>
                <a:lnTo>
                  <a:pt x="770900" y="30985"/>
                </a:lnTo>
                <a:lnTo>
                  <a:pt x="723414" y="17691"/>
                </a:lnTo>
                <a:lnTo>
                  <a:pt x="674218" y="7979"/>
                </a:lnTo>
                <a:lnTo>
                  <a:pt x="623512" y="2024"/>
                </a:lnTo>
                <a:lnTo>
                  <a:pt x="5715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0461" y="4702302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502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5900" y="5006340"/>
            <a:ext cx="990600" cy="367665"/>
          </a:xfrm>
          <a:custGeom>
            <a:avLst/>
            <a:gdLst/>
            <a:ahLst/>
            <a:cxnLst/>
            <a:rect l="l" t="t" r="r" b="b"/>
            <a:pathLst>
              <a:path w="990600" h="367664">
                <a:moveTo>
                  <a:pt x="0" y="367284"/>
                </a:moveTo>
                <a:lnTo>
                  <a:pt x="990600" y="367284"/>
                </a:lnTo>
                <a:lnTo>
                  <a:pt x="9906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6008" y="5028946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4461" y="4702302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609600" y="0"/>
                </a:moveTo>
                <a:lnTo>
                  <a:pt x="559602" y="1767"/>
                </a:lnTo>
                <a:lnTo>
                  <a:pt x="510718" y="6979"/>
                </a:lnTo>
                <a:lnTo>
                  <a:pt x="463104" y="15499"/>
                </a:lnTo>
                <a:lnTo>
                  <a:pt x="416917" y="27188"/>
                </a:lnTo>
                <a:lnTo>
                  <a:pt x="372314" y="41910"/>
                </a:lnTo>
                <a:lnTo>
                  <a:pt x="329451" y="59527"/>
                </a:lnTo>
                <a:lnTo>
                  <a:pt x="288486" y="79903"/>
                </a:lnTo>
                <a:lnTo>
                  <a:pt x="249576" y="102900"/>
                </a:lnTo>
                <a:lnTo>
                  <a:pt x="212877" y="128381"/>
                </a:lnTo>
                <a:lnTo>
                  <a:pt x="178546" y="156210"/>
                </a:lnTo>
                <a:lnTo>
                  <a:pt x="146740" y="186248"/>
                </a:lnTo>
                <a:lnTo>
                  <a:pt x="117616" y="218358"/>
                </a:lnTo>
                <a:lnTo>
                  <a:pt x="91331" y="252404"/>
                </a:lnTo>
                <a:lnTo>
                  <a:pt x="68041" y="288249"/>
                </a:lnTo>
                <a:lnTo>
                  <a:pt x="47904" y="325755"/>
                </a:lnTo>
                <a:lnTo>
                  <a:pt x="31077" y="364784"/>
                </a:lnTo>
                <a:lnTo>
                  <a:pt x="17716" y="405201"/>
                </a:lnTo>
                <a:lnTo>
                  <a:pt x="7978" y="446867"/>
                </a:lnTo>
                <a:lnTo>
                  <a:pt x="2020" y="489645"/>
                </a:lnTo>
                <a:lnTo>
                  <a:pt x="0" y="533400"/>
                </a:lnTo>
                <a:lnTo>
                  <a:pt x="2020" y="577154"/>
                </a:lnTo>
                <a:lnTo>
                  <a:pt x="7978" y="619932"/>
                </a:lnTo>
                <a:lnTo>
                  <a:pt x="17716" y="661598"/>
                </a:lnTo>
                <a:lnTo>
                  <a:pt x="31077" y="702015"/>
                </a:lnTo>
                <a:lnTo>
                  <a:pt x="47904" y="741045"/>
                </a:lnTo>
                <a:lnTo>
                  <a:pt x="68041" y="778550"/>
                </a:lnTo>
                <a:lnTo>
                  <a:pt x="91331" y="814395"/>
                </a:lnTo>
                <a:lnTo>
                  <a:pt x="117616" y="848441"/>
                </a:lnTo>
                <a:lnTo>
                  <a:pt x="146740" y="880551"/>
                </a:lnTo>
                <a:lnTo>
                  <a:pt x="178546" y="910590"/>
                </a:lnTo>
                <a:lnTo>
                  <a:pt x="212877" y="938418"/>
                </a:lnTo>
                <a:lnTo>
                  <a:pt x="249576" y="963899"/>
                </a:lnTo>
                <a:lnTo>
                  <a:pt x="288486" y="986896"/>
                </a:lnTo>
                <a:lnTo>
                  <a:pt x="329451" y="1007272"/>
                </a:lnTo>
                <a:lnTo>
                  <a:pt x="372314" y="1024890"/>
                </a:lnTo>
                <a:lnTo>
                  <a:pt x="416917" y="1039611"/>
                </a:lnTo>
                <a:lnTo>
                  <a:pt x="463104" y="1051300"/>
                </a:lnTo>
                <a:lnTo>
                  <a:pt x="510718" y="1059820"/>
                </a:lnTo>
                <a:lnTo>
                  <a:pt x="559602" y="1065032"/>
                </a:lnTo>
                <a:lnTo>
                  <a:pt x="609600" y="1066800"/>
                </a:lnTo>
                <a:lnTo>
                  <a:pt x="659597" y="1065032"/>
                </a:lnTo>
                <a:lnTo>
                  <a:pt x="708481" y="1059820"/>
                </a:lnTo>
                <a:lnTo>
                  <a:pt x="756095" y="1051300"/>
                </a:lnTo>
                <a:lnTo>
                  <a:pt x="802282" y="1039611"/>
                </a:lnTo>
                <a:lnTo>
                  <a:pt x="846885" y="1024890"/>
                </a:lnTo>
                <a:lnTo>
                  <a:pt x="889748" y="1007272"/>
                </a:lnTo>
                <a:lnTo>
                  <a:pt x="930713" y="986896"/>
                </a:lnTo>
                <a:lnTo>
                  <a:pt x="969623" y="963899"/>
                </a:lnTo>
                <a:lnTo>
                  <a:pt x="1006322" y="938418"/>
                </a:lnTo>
                <a:lnTo>
                  <a:pt x="1040653" y="910590"/>
                </a:lnTo>
                <a:lnTo>
                  <a:pt x="1072459" y="880551"/>
                </a:lnTo>
                <a:lnTo>
                  <a:pt x="1101583" y="848441"/>
                </a:lnTo>
                <a:lnTo>
                  <a:pt x="1127868" y="814395"/>
                </a:lnTo>
                <a:lnTo>
                  <a:pt x="1151158" y="778550"/>
                </a:lnTo>
                <a:lnTo>
                  <a:pt x="1171295" y="741045"/>
                </a:lnTo>
                <a:lnTo>
                  <a:pt x="1188122" y="702015"/>
                </a:lnTo>
                <a:lnTo>
                  <a:pt x="1201483" y="661598"/>
                </a:lnTo>
                <a:lnTo>
                  <a:pt x="1211221" y="619932"/>
                </a:lnTo>
                <a:lnTo>
                  <a:pt x="1217179" y="577154"/>
                </a:lnTo>
                <a:lnTo>
                  <a:pt x="1219200" y="533400"/>
                </a:lnTo>
                <a:lnTo>
                  <a:pt x="1217179" y="489645"/>
                </a:lnTo>
                <a:lnTo>
                  <a:pt x="1211221" y="446867"/>
                </a:lnTo>
                <a:lnTo>
                  <a:pt x="1201483" y="405201"/>
                </a:lnTo>
                <a:lnTo>
                  <a:pt x="1188122" y="364784"/>
                </a:lnTo>
                <a:lnTo>
                  <a:pt x="1171295" y="325755"/>
                </a:lnTo>
                <a:lnTo>
                  <a:pt x="1151158" y="288249"/>
                </a:lnTo>
                <a:lnTo>
                  <a:pt x="1127868" y="252404"/>
                </a:lnTo>
                <a:lnTo>
                  <a:pt x="1101583" y="218358"/>
                </a:lnTo>
                <a:lnTo>
                  <a:pt x="1072459" y="186248"/>
                </a:lnTo>
                <a:lnTo>
                  <a:pt x="1040653" y="156210"/>
                </a:lnTo>
                <a:lnTo>
                  <a:pt x="1006322" y="128381"/>
                </a:lnTo>
                <a:lnTo>
                  <a:pt x="969623" y="102900"/>
                </a:lnTo>
                <a:lnTo>
                  <a:pt x="930713" y="79903"/>
                </a:lnTo>
                <a:lnTo>
                  <a:pt x="889748" y="59527"/>
                </a:lnTo>
                <a:lnTo>
                  <a:pt x="846885" y="41910"/>
                </a:lnTo>
                <a:lnTo>
                  <a:pt x="802282" y="27188"/>
                </a:lnTo>
                <a:lnTo>
                  <a:pt x="756095" y="15499"/>
                </a:lnTo>
                <a:lnTo>
                  <a:pt x="708481" y="6979"/>
                </a:lnTo>
                <a:lnTo>
                  <a:pt x="659597" y="1767"/>
                </a:lnTo>
                <a:lnTo>
                  <a:pt x="6096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4461" y="4702302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533400"/>
                </a:moveTo>
                <a:lnTo>
                  <a:pt x="2020" y="489645"/>
                </a:lnTo>
                <a:lnTo>
                  <a:pt x="7978" y="446867"/>
                </a:lnTo>
                <a:lnTo>
                  <a:pt x="17716" y="405201"/>
                </a:lnTo>
                <a:lnTo>
                  <a:pt x="31077" y="364784"/>
                </a:lnTo>
                <a:lnTo>
                  <a:pt x="47904" y="325754"/>
                </a:lnTo>
                <a:lnTo>
                  <a:pt x="68041" y="288249"/>
                </a:lnTo>
                <a:lnTo>
                  <a:pt x="91331" y="252404"/>
                </a:lnTo>
                <a:lnTo>
                  <a:pt x="117616" y="218358"/>
                </a:lnTo>
                <a:lnTo>
                  <a:pt x="146740" y="186248"/>
                </a:lnTo>
                <a:lnTo>
                  <a:pt x="178546" y="156209"/>
                </a:lnTo>
                <a:lnTo>
                  <a:pt x="212877" y="128381"/>
                </a:lnTo>
                <a:lnTo>
                  <a:pt x="249576" y="102900"/>
                </a:lnTo>
                <a:lnTo>
                  <a:pt x="288486" y="79903"/>
                </a:lnTo>
                <a:lnTo>
                  <a:pt x="329451" y="59527"/>
                </a:lnTo>
                <a:lnTo>
                  <a:pt x="372314" y="41909"/>
                </a:lnTo>
                <a:lnTo>
                  <a:pt x="416917" y="27188"/>
                </a:lnTo>
                <a:lnTo>
                  <a:pt x="463104" y="15499"/>
                </a:lnTo>
                <a:lnTo>
                  <a:pt x="510718" y="6979"/>
                </a:lnTo>
                <a:lnTo>
                  <a:pt x="559602" y="1767"/>
                </a:lnTo>
                <a:lnTo>
                  <a:pt x="609600" y="0"/>
                </a:lnTo>
                <a:lnTo>
                  <a:pt x="659597" y="1767"/>
                </a:lnTo>
                <a:lnTo>
                  <a:pt x="708481" y="6979"/>
                </a:lnTo>
                <a:lnTo>
                  <a:pt x="756095" y="15499"/>
                </a:lnTo>
                <a:lnTo>
                  <a:pt x="802282" y="27188"/>
                </a:lnTo>
                <a:lnTo>
                  <a:pt x="846885" y="41910"/>
                </a:lnTo>
                <a:lnTo>
                  <a:pt x="889748" y="59527"/>
                </a:lnTo>
                <a:lnTo>
                  <a:pt x="930713" y="79903"/>
                </a:lnTo>
                <a:lnTo>
                  <a:pt x="969623" y="102900"/>
                </a:lnTo>
                <a:lnTo>
                  <a:pt x="1006322" y="128381"/>
                </a:lnTo>
                <a:lnTo>
                  <a:pt x="1040653" y="156210"/>
                </a:lnTo>
                <a:lnTo>
                  <a:pt x="1072459" y="186248"/>
                </a:lnTo>
                <a:lnTo>
                  <a:pt x="1101583" y="218358"/>
                </a:lnTo>
                <a:lnTo>
                  <a:pt x="1127868" y="252404"/>
                </a:lnTo>
                <a:lnTo>
                  <a:pt x="1151158" y="288249"/>
                </a:lnTo>
                <a:lnTo>
                  <a:pt x="1171295" y="325755"/>
                </a:lnTo>
                <a:lnTo>
                  <a:pt x="1188122" y="364784"/>
                </a:lnTo>
                <a:lnTo>
                  <a:pt x="1201483" y="405201"/>
                </a:lnTo>
                <a:lnTo>
                  <a:pt x="1211221" y="446867"/>
                </a:lnTo>
                <a:lnTo>
                  <a:pt x="1217179" y="489645"/>
                </a:lnTo>
                <a:lnTo>
                  <a:pt x="1219200" y="533400"/>
                </a:lnTo>
                <a:lnTo>
                  <a:pt x="1217179" y="577154"/>
                </a:lnTo>
                <a:lnTo>
                  <a:pt x="1211221" y="619932"/>
                </a:lnTo>
                <a:lnTo>
                  <a:pt x="1201483" y="661598"/>
                </a:lnTo>
                <a:lnTo>
                  <a:pt x="1188122" y="702015"/>
                </a:lnTo>
                <a:lnTo>
                  <a:pt x="1171295" y="741045"/>
                </a:lnTo>
                <a:lnTo>
                  <a:pt x="1151158" y="778550"/>
                </a:lnTo>
                <a:lnTo>
                  <a:pt x="1127868" y="814395"/>
                </a:lnTo>
                <a:lnTo>
                  <a:pt x="1101583" y="848441"/>
                </a:lnTo>
                <a:lnTo>
                  <a:pt x="1072459" y="880551"/>
                </a:lnTo>
                <a:lnTo>
                  <a:pt x="1040653" y="910590"/>
                </a:lnTo>
                <a:lnTo>
                  <a:pt x="1006322" y="938418"/>
                </a:lnTo>
                <a:lnTo>
                  <a:pt x="969623" y="963899"/>
                </a:lnTo>
                <a:lnTo>
                  <a:pt x="930713" y="986896"/>
                </a:lnTo>
                <a:lnTo>
                  <a:pt x="889748" y="1007272"/>
                </a:lnTo>
                <a:lnTo>
                  <a:pt x="846885" y="1024890"/>
                </a:lnTo>
                <a:lnTo>
                  <a:pt x="802282" y="1039611"/>
                </a:lnTo>
                <a:lnTo>
                  <a:pt x="756095" y="1051300"/>
                </a:lnTo>
                <a:lnTo>
                  <a:pt x="708481" y="1059820"/>
                </a:lnTo>
                <a:lnTo>
                  <a:pt x="659597" y="1065032"/>
                </a:lnTo>
                <a:lnTo>
                  <a:pt x="609600" y="1066800"/>
                </a:lnTo>
                <a:lnTo>
                  <a:pt x="559602" y="1065032"/>
                </a:lnTo>
                <a:lnTo>
                  <a:pt x="510718" y="1059820"/>
                </a:lnTo>
                <a:lnTo>
                  <a:pt x="463104" y="1051300"/>
                </a:lnTo>
                <a:lnTo>
                  <a:pt x="416917" y="1039611"/>
                </a:lnTo>
                <a:lnTo>
                  <a:pt x="372314" y="1024890"/>
                </a:lnTo>
                <a:lnTo>
                  <a:pt x="329451" y="1007272"/>
                </a:lnTo>
                <a:lnTo>
                  <a:pt x="288486" y="986896"/>
                </a:lnTo>
                <a:lnTo>
                  <a:pt x="249576" y="963899"/>
                </a:lnTo>
                <a:lnTo>
                  <a:pt x="212877" y="938418"/>
                </a:lnTo>
                <a:lnTo>
                  <a:pt x="178546" y="910590"/>
                </a:lnTo>
                <a:lnTo>
                  <a:pt x="146740" y="880551"/>
                </a:lnTo>
                <a:lnTo>
                  <a:pt x="117616" y="848441"/>
                </a:lnTo>
                <a:lnTo>
                  <a:pt x="91331" y="814395"/>
                </a:lnTo>
                <a:lnTo>
                  <a:pt x="68041" y="778550"/>
                </a:lnTo>
                <a:lnTo>
                  <a:pt x="47904" y="741045"/>
                </a:lnTo>
                <a:lnTo>
                  <a:pt x="31077" y="702015"/>
                </a:lnTo>
                <a:lnTo>
                  <a:pt x="17716" y="661598"/>
                </a:lnTo>
                <a:lnTo>
                  <a:pt x="7978" y="619932"/>
                </a:lnTo>
                <a:lnTo>
                  <a:pt x="2020" y="577154"/>
                </a:lnTo>
                <a:lnTo>
                  <a:pt x="0" y="5334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6100" y="5006340"/>
            <a:ext cx="838200" cy="367665"/>
          </a:xfrm>
          <a:custGeom>
            <a:avLst/>
            <a:gdLst/>
            <a:ahLst/>
            <a:cxnLst/>
            <a:rect l="l" t="t" r="r" b="b"/>
            <a:pathLst>
              <a:path w="838200" h="367664">
                <a:moveTo>
                  <a:pt x="0" y="367284"/>
                </a:moveTo>
                <a:lnTo>
                  <a:pt x="838200" y="367284"/>
                </a:lnTo>
                <a:lnTo>
                  <a:pt x="8382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41793" y="502894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600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6523" y="3783076"/>
            <a:ext cx="5473065" cy="896619"/>
          </a:xfrm>
          <a:custGeom>
            <a:avLst/>
            <a:gdLst/>
            <a:ahLst/>
            <a:cxnLst/>
            <a:rect l="l" t="t" r="r" b="b"/>
            <a:pathLst>
              <a:path w="5473065" h="896620">
                <a:moveTo>
                  <a:pt x="50292" y="644906"/>
                </a:moveTo>
                <a:lnTo>
                  <a:pt x="0" y="644906"/>
                </a:lnTo>
                <a:lnTo>
                  <a:pt x="75437" y="896366"/>
                </a:lnTo>
                <a:lnTo>
                  <a:pt x="143332" y="670051"/>
                </a:lnTo>
                <a:lnTo>
                  <a:pt x="50292" y="670051"/>
                </a:lnTo>
                <a:lnTo>
                  <a:pt x="50292" y="644906"/>
                </a:lnTo>
                <a:close/>
              </a:path>
              <a:path w="5473065" h="896620">
                <a:moveTo>
                  <a:pt x="5422392" y="25146"/>
                </a:moveTo>
                <a:lnTo>
                  <a:pt x="5422392" y="894842"/>
                </a:lnTo>
                <a:lnTo>
                  <a:pt x="5472683" y="894842"/>
                </a:lnTo>
                <a:lnTo>
                  <a:pt x="5472683" y="50292"/>
                </a:lnTo>
                <a:lnTo>
                  <a:pt x="5447537" y="50292"/>
                </a:lnTo>
                <a:lnTo>
                  <a:pt x="5422392" y="25146"/>
                </a:lnTo>
                <a:close/>
              </a:path>
              <a:path w="5473065" h="896620">
                <a:moveTo>
                  <a:pt x="5472683" y="0"/>
                </a:moveTo>
                <a:lnTo>
                  <a:pt x="50292" y="0"/>
                </a:lnTo>
                <a:lnTo>
                  <a:pt x="50292" y="670051"/>
                </a:lnTo>
                <a:lnTo>
                  <a:pt x="100583" y="670051"/>
                </a:lnTo>
                <a:lnTo>
                  <a:pt x="100583" y="50292"/>
                </a:lnTo>
                <a:lnTo>
                  <a:pt x="75437" y="50292"/>
                </a:lnTo>
                <a:lnTo>
                  <a:pt x="100583" y="25146"/>
                </a:lnTo>
                <a:lnTo>
                  <a:pt x="5472683" y="25146"/>
                </a:lnTo>
                <a:lnTo>
                  <a:pt x="5472683" y="0"/>
                </a:lnTo>
                <a:close/>
              </a:path>
              <a:path w="5473065" h="896620">
                <a:moveTo>
                  <a:pt x="150875" y="644906"/>
                </a:moveTo>
                <a:lnTo>
                  <a:pt x="100583" y="644906"/>
                </a:lnTo>
                <a:lnTo>
                  <a:pt x="100583" y="670051"/>
                </a:lnTo>
                <a:lnTo>
                  <a:pt x="143332" y="670051"/>
                </a:lnTo>
                <a:lnTo>
                  <a:pt x="150875" y="644906"/>
                </a:lnTo>
                <a:close/>
              </a:path>
              <a:path w="5473065" h="896620">
                <a:moveTo>
                  <a:pt x="100583" y="25146"/>
                </a:moveTo>
                <a:lnTo>
                  <a:pt x="75437" y="50292"/>
                </a:lnTo>
                <a:lnTo>
                  <a:pt x="100583" y="50292"/>
                </a:lnTo>
                <a:lnTo>
                  <a:pt x="100583" y="25146"/>
                </a:lnTo>
                <a:close/>
              </a:path>
              <a:path w="5473065" h="896620">
                <a:moveTo>
                  <a:pt x="5422392" y="25146"/>
                </a:moveTo>
                <a:lnTo>
                  <a:pt x="100583" y="25146"/>
                </a:lnTo>
                <a:lnTo>
                  <a:pt x="100583" y="50292"/>
                </a:lnTo>
                <a:lnTo>
                  <a:pt x="5422392" y="50292"/>
                </a:lnTo>
                <a:lnTo>
                  <a:pt x="5422392" y="25146"/>
                </a:lnTo>
                <a:close/>
              </a:path>
              <a:path w="5473065" h="896620">
                <a:moveTo>
                  <a:pt x="5472683" y="25146"/>
                </a:moveTo>
                <a:lnTo>
                  <a:pt x="5422392" y="25146"/>
                </a:lnTo>
                <a:lnTo>
                  <a:pt x="5447537" y="50292"/>
                </a:lnTo>
                <a:lnTo>
                  <a:pt x="5472683" y="50292"/>
                </a:lnTo>
                <a:lnTo>
                  <a:pt x="5472683" y="251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6816" y="5718809"/>
            <a:ext cx="5473065" cy="1139190"/>
          </a:xfrm>
          <a:custGeom>
            <a:avLst/>
            <a:gdLst/>
            <a:ahLst/>
            <a:cxnLst/>
            <a:rect l="l" t="t" r="r" b="b"/>
            <a:pathLst>
              <a:path w="5473065" h="1139190">
                <a:moveTo>
                  <a:pt x="50291" y="0"/>
                </a:moveTo>
                <a:lnTo>
                  <a:pt x="0" y="0"/>
                </a:lnTo>
                <a:lnTo>
                  <a:pt x="0" y="1139189"/>
                </a:lnTo>
                <a:lnTo>
                  <a:pt x="5422391" y="1139189"/>
                </a:lnTo>
                <a:lnTo>
                  <a:pt x="5422391" y="1135055"/>
                </a:lnTo>
                <a:lnTo>
                  <a:pt x="50291" y="1135055"/>
                </a:lnTo>
                <a:lnTo>
                  <a:pt x="25145" y="1109908"/>
                </a:lnTo>
                <a:lnTo>
                  <a:pt x="50291" y="1109908"/>
                </a:lnTo>
                <a:lnTo>
                  <a:pt x="50291" y="0"/>
                </a:lnTo>
                <a:close/>
              </a:path>
              <a:path w="5473065" h="1139190">
                <a:moveTo>
                  <a:pt x="50291" y="1109908"/>
                </a:moveTo>
                <a:lnTo>
                  <a:pt x="25145" y="1109908"/>
                </a:lnTo>
                <a:lnTo>
                  <a:pt x="50291" y="1135055"/>
                </a:lnTo>
                <a:lnTo>
                  <a:pt x="50291" y="1109908"/>
                </a:lnTo>
                <a:close/>
              </a:path>
              <a:path w="5473065" h="1139190">
                <a:moveTo>
                  <a:pt x="5372100" y="1109908"/>
                </a:moveTo>
                <a:lnTo>
                  <a:pt x="50291" y="1109908"/>
                </a:lnTo>
                <a:lnTo>
                  <a:pt x="50291" y="1135055"/>
                </a:lnTo>
                <a:lnTo>
                  <a:pt x="5372100" y="1135055"/>
                </a:lnTo>
                <a:lnTo>
                  <a:pt x="5372100" y="1109908"/>
                </a:lnTo>
                <a:close/>
              </a:path>
              <a:path w="5473065" h="1139190">
                <a:moveTo>
                  <a:pt x="5422391" y="302513"/>
                </a:moveTo>
                <a:lnTo>
                  <a:pt x="5372100" y="302513"/>
                </a:lnTo>
                <a:lnTo>
                  <a:pt x="5372100" y="1135055"/>
                </a:lnTo>
                <a:lnTo>
                  <a:pt x="5397245" y="1109908"/>
                </a:lnTo>
                <a:lnTo>
                  <a:pt x="5422391" y="1109908"/>
                </a:lnTo>
                <a:lnTo>
                  <a:pt x="5422391" y="302513"/>
                </a:lnTo>
                <a:close/>
              </a:path>
              <a:path w="5473065" h="1139190">
                <a:moveTo>
                  <a:pt x="5422391" y="1109908"/>
                </a:moveTo>
                <a:lnTo>
                  <a:pt x="5397245" y="1109908"/>
                </a:lnTo>
                <a:lnTo>
                  <a:pt x="5372100" y="1135055"/>
                </a:lnTo>
                <a:lnTo>
                  <a:pt x="5422391" y="1135055"/>
                </a:lnTo>
                <a:lnTo>
                  <a:pt x="5422391" y="1109908"/>
                </a:lnTo>
                <a:close/>
              </a:path>
              <a:path w="5473065" h="1139190">
                <a:moveTo>
                  <a:pt x="5397245" y="76199"/>
                </a:moveTo>
                <a:lnTo>
                  <a:pt x="5321808" y="327659"/>
                </a:lnTo>
                <a:lnTo>
                  <a:pt x="5372100" y="327659"/>
                </a:lnTo>
                <a:lnTo>
                  <a:pt x="5372100" y="302513"/>
                </a:lnTo>
                <a:lnTo>
                  <a:pt x="5465140" y="302513"/>
                </a:lnTo>
                <a:lnTo>
                  <a:pt x="5397245" y="76199"/>
                </a:lnTo>
                <a:close/>
              </a:path>
              <a:path w="5473065" h="1139190">
                <a:moveTo>
                  <a:pt x="5465140" y="302513"/>
                </a:moveTo>
                <a:lnTo>
                  <a:pt x="5422391" y="302513"/>
                </a:lnTo>
                <a:lnTo>
                  <a:pt x="5422391" y="327659"/>
                </a:lnTo>
                <a:lnTo>
                  <a:pt x="5472683" y="327659"/>
                </a:lnTo>
                <a:lnTo>
                  <a:pt x="5465140" y="30251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7261" y="5118734"/>
            <a:ext cx="4242435" cy="151130"/>
          </a:xfrm>
          <a:custGeom>
            <a:avLst/>
            <a:gdLst/>
            <a:ahLst/>
            <a:cxnLst/>
            <a:rect l="l" t="t" r="r" b="b"/>
            <a:pathLst>
              <a:path w="4242434" h="151129">
                <a:moveTo>
                  <a:pt x="252221" y="0"/>
                </a:moveTo>
                <a:lnTo>
                  <a:pt x="0" y="72770"/>
                </a:lnTo>
                <a:lnTo>
                  <a:pt x="250698" y="150875"/>
                </a:lnTo>
                <a:lnTo>
                  <a:pt x="251205" y="100593"/>
                </a:lnTo>
                <a:lnTo>
                  <a:pt x="226060" y="100329"/>
                </a:lnTo>
                <a:lnTo>
                  <a:pt x="226568" y="50037"/>
                </a:lnTo>
                <a:lnTo>
                  <a:pt x="251716" y="50037"/>
                </a:lnTo>
                <a:lnTo>
                  <a:pt x="252221" y="0"/>
                </a:lnTo>
                <a:close/>
              </a:path>
              <a:path w="4242434" h="151129">
                <a:moveTo>
                  <a:pt x="251713" y="50301"/>
                </a:moveTo>
                <a:lnTo>
                  <a:pt x="251205" y="100593"/>
                </a:lnTo>
                <a:lnTo>
                  <a:pt x="4241545" y="142366"/>
                </a:lnTo>
                <a:lnTo>
                  <a:pt x="4242054" y="92075"/>
                </a:lnTo>
                <a:lnTo>
                  <a:pt x="251713" y="50301"/>
                </a:lnTo>
                <a:close/>
              </a:path>
              <a:path w="4242434" h="151129">
                <a:moveTo>
                  <a:pt x="226568" y="50037"/>
                </a:moveTo>
                <a:lnTo>
                  <a:pt x="226060" y="100329"/>
                </a:lnTo>
                <a:lnTo>
                  <a:pt x="251205" y="100593"/>
                </a:lnTo>
                <a:lnTo>
                  <a:pt x="251713" y="50301"/>
                </a:lnTo>
                <a:lnTo>
                  <a:pt x="226568" y="50037"/>
                </a:lnTo>
                <a:close/>
              </a:path>
              <a:path w="4242434" h="151129">
                <a:moveTo>
                  <a:pt x="251716" y="50037"/>
                </a:moveTo>
                <a:lnTo>
                  <a:pt x="226568" y="50037"/>
                </a:lnTo>
                <a:lnTo>
                  <a:pt x="251713" y="50301"/>
                </a:lnTo>
                <a:lnTo>
                  <a:pt x="251716" y="500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3010" y="6405473"/>
            <a:ext cx="2266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omic Sans MS"/>
                <a:cs typeface="Comic Sans MS"/>
              </a:rPr>
              <a:t>2. Receive</a:t>
            </a:r>
            <a:r>
              <a:rPr sz="2000" b="1" i="1" spc="-100" dirty="0">
                <a:latin typeface="Comic Sans MS"/>
                <a:cs typeface="Comic Sans MS"/>
              </a:rPr>
              <a:t> </a:t>
            </a:r>
            <a:r>
              <a:rPr sz="2000" b="1" i="1" spc="-5" dirty="0">
                <a:latin typeface="Comic Sans MS"/>
                <a:cs typeface="Comic Sans MS"/>
              </a:rPr>
              <a:t>Accept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522133"/>
            <a:ext cx="7203440" cy="36137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57834" indent="-445134">
              <a:lnSpc>
                <a:spcPct val="100000"/>
              </a:lnSpc>
              <a:spcBef>
                <a:spcPts val="869"/>
              </a:spcBef>
              <a:buFont typeface="Times New Roman"/>
              <a:buChar char="•"/>
              <a:tabLst>
                <a:tab pos="457834" algn="l"/>
                <a:tab pos="458470" algn="l"/>
              </a:tabLst>
            </a:pPr>
            <a:r>
              <a:rPr sz="3200" b="1" dirty="0">
                <a:latin typeface="Times New Roman"/>
                <a:cs typeface="Times New Roman"/>
              </a:rPr>
              <a:t>Được </a:t>
            </a:r>
            <a:r>
              <a:rPr sz="3200" b="1" spc="-10" dirty="0">
                <a:latin typeface="Times New Roman"/>
                <a:cs typeface="Times New Roman"/>
              </a:rPr>
              <a:t>hỗ </a:t>
            </a:r>
            <a:r>
              <a:rPr sz="3200" b="1" spc="-5" dirty="0">
                <a:latin typeface="Times New Roman"/>
                <a:cs typeface="Times New Roman"/>
              </a:rPr>
              <a:t>trợ bởi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HĐH</a:t>
            </a:r>
            <a:endParaRPr sz="32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457834" algn="l"/>
                <a:tab pos="45847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Đồng bộ hóa </a:t>
            </a:r>
            <a:r>
              <a:rPr sz="3200" b="1" dirty="0">
                <a:latin typeface="Times New Roman"/>
                <a:cs typeface="Times New Roman"/>
              </a:rPr>
              <a:t>trên </a:t>
            </a:r>
            <a:r>
              <a:rPr sz="3200" b="1" spc="-5" dirty="0">
                <a:latin typeface="Times New Roman"/>
                <a:cs typeface="Times New Roman"/>
              </a:rPr>
              <a:t>môi trường phân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tán</a:t>
            </a:r>
            <a:endParaRPr sz="32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457834" algn="l"/>
                <a:tab pos="458470" algn="l"/>
              </a:tabLst>
            </a:pPr>
            <a:r>
              <a:rPr sz="3200" b="1" dirty="0">
                <a:latin typeface="Times New Roman"/>
                <a:cs typeface="Times New Roman"/>
              </a:rPr>
              <a:t>2 primitive Send &amp;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Receive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Cài đặt theo </a:t>
            </a:r>
            <a:r>
              <a:rPr sz="2800" b="1" dirty="0">
                <a:latin typeface="Times New Roman"/>
                <a:cs typeface="Times New Roman"/>
              </a:rPr>
              <a:t>mode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blocking</a:t>
            </a:r>
            <a:endParaRPr sz="2800">
              <a:latin typeface="Times New Roman"/>
              <a:cs typeface="Times New Roman"/>
            </a:endParaRPr>
          </a:p>
          <a:p>
            <a:pPr marL="3416935" lvl="2" indent="-37338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3417570" algn="l"/>
              </a:tabLst>
            </a:pPr>
            <a:r>
              <a:rPr sz="2000" b="1" i="1" spc="-5" dirty="0">
                <a:latin typeface="Comic Sans MS"/>
                <a:cs typeface="Comic Sans MS"/>
              </a:rPr>
              <a:t>Send</a:t>
            </a:r>
            <a:r>
              <a:rPr sz="2000" b="1" i="1" spc="-20" dirty="0">
                <a:latin typeface="Comic Sans MS"/>
                <a:cs typeface="Comic Sans MS"/>
              </a:rPr>
              <a:t> </a:t>
            </a:r>
            <a:r>
              <a:rPr sz="2000" b="1" i="1" spc="-5" dirty="0">
                <a:latin typeface="Comic Sans MS"/>
                <a:cs typeface="Comic Sans MS"/>
              </a:rPr>
              <a:t>Request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3068320">
              <a:lnSpc>
                <a:spcPct val="100000"/>
              </a:lnSpc>
            </a:pPr>
            <a:r>
              <a:rPr sz="2000" b="1" i="1" dirty="0">
                <a:latin typeface="Comic Sans MS"/>
                <a:cs typeface="Comic Sans MS"/>
              </a:rPr>
              <a:t>3. </a:t>
            </a:r>
            <a:r>
              <a:rPr sz="2000" b="1" i="1" spc="-5" dirty="0">
                <a:latin typeface="Comic Sans MS"/>
                <a:cs typeface="Comic Sans MS"/>
              </a:rPr>
              <a:t>Send</a:t>
            </a:r>
            <a:r>
              <a:rPr sz="2000" b="1" i="1" spc="-45" dirty="0">
                <a:latin typeface="Comic Sans MS"/>
                <a:cs typeface="Comic Sans MS"/>
              </a:rPr>
              <a:t> </a:t>
            </a:r>
            <a:r>
              <a:rPr sz="2000" b="1" i="1" dirty="0">
                <a:latin typeface="Comic Sans MS"/>
                <a:cs typeface="Comic Sans MS"/>
              </a:rPr>
              <a:t>Finish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2143709"/>
            <a:ext cx="4357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5.7 Ví dụ kinh</a:t>
            </a:r>
            <a:r>
              <a:rPr sz="4400" b="0" i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000000"/>
                </a:solidFill>
                <a:latin typeface="Times New Roman"/>
                <a:cs typeface="Times New Roman"/>
              </a:rPr>
              <a:t>điển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291211"/>
            <a:ext cx="7715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Các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bài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đồng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hóa kinh</a:t>
            </a:r>
            <a:r>
              <a:rPr i="0" spc="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391731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Producer –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Consumer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Readers –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Writers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Dinning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Philosophers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21" y="398475"/>
            <a:ext cx="8548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- Consumer (Bounded-Buffer</a:t>
            </a:r>
            <a:r>
              <a:rPr sz="3200" i="0" spc="-3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Problem)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7907" y="2950464"/>
            <a:ext cx="736092" cy="76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6759" y="2924555"/>
            <a:ext cx="777240" cy="748665"/>
          </a:xfrm>
          <a:custGeom>
            <a:avLst/>
            <a:gdLst/>
            <a:ahLst/>
            <a:cxnLst/>
            <a:rect l="l" t="t" r="r" b="b"/>
            <a:pathLst>
              <a:path w="777240" h="748664">
                <a:moveTo>
                  <a:pt x="388620" y="0"/>
                </a:moveTo>
                <a:lnTo>
                  <a:pt x="339872" y="2915"/>
                </a:lnTo>
                <a:lnTo>
                  <a:pt x="292931" y="11426"/>
                </a:lnTo>
                <a:lnTo>
                  <a:pt x="248161" y="25184"/>
                </a:lnTo>
                <a:lnTo>
                  <a:pt x="205927" y="43837"/>
                </a:lnTo>
                <a:lnTo>
                  <a:pt x="166592" y="67034"/>
                </a:lnTo>
                <a:lnTo>
                  <a:pt x="130521" y="94426"/>
                </a:lnTo>
                <a:lnTo>
                  <a:pt x="98078" y="125660"/>
                </a:lnTo>
                <a:lnTo>
                  <a:pt x="69627" y="160388"/>
                </a:lnTo>
                <a:lnTo>
                  <a:pt x="45532" y="198257"/>
                </a:lnTo>
                <a:lnTo>
                  <a:pt x="26158" y="238918"/>
                </a:lnTo>
                <a:lnTo>
                  <a:pt x="11868" y="282019"/>
                </a:lnTo>
                <a:lnTo>
                  <a:pt x="3027" y="327211"/>
                </a:lnTo>
                <a:lnTo>
                  <a:pt x="0" y="374142"/>
                </a:lnTo>
                <a:lnTo>
                  <a:pt x="3027" y="421072"/>
                </a:lnTo>
                <a:lnTo>
                  <a:pt x="11868" y="466264"/>
                </a:lnTo>
                <a:lnTo>
                  <a:pt x="26158" y="509365"/>
                </a:lnTo>
                <a:lnTo>
                  <a:pt x="45532" y="550026"/>
                </a:lnTo>
                <a:lnTo>
                  <a:pt x="69627" y="587895"/>
                </a:lnTo>
                <a:lnTo>
                  <a:pt x="98078" y="622623"/>
                </a:lnTo>
                <a:lnTo>
                  <a:pt x="130521" y="653857"/>
                </a:lnTo>
                <a:lnTo>
                  <a:pt x="166592" y="681249"/>
                </a:lnTo>
                <a:lnTo>
                  <a:pt x="205927" y="704446"/>
                </a:lnTo>
                <a:lnTo>
                  <a:pt x="248161" y="723099"/>
                </a:lnTo>
                <a:lnTo>
                  <a:pt x="292931" y="736857"/>
                </a:lnTo>
                <a:lnTo>
                  <a:pt x="339872" y="745368"/>
                </a:lnTo>
                <a:lnTo>
                  <a:pt x="388620" y="748284"/>
                </a:lnTo>
                <a:lnTo>
                  <a:pt x="437367" y="745368"/>
                </a:lnTo>
                <a:lnTo>
                  <a:pt x="484308" y="736857"/>
                </a:lnTo>
                <a:lnTo>
                  <a:pt x="529078" y="723099"/>
                </a:lnTo>
                <a:lnTo>
                  <a:pt x="571312" y="704446"/>
                </a:lnTo>
                <a:lnTo>
                  <a:pt x="610647" y="681249"/>
                </a:lnTo>
                <a:lnTo>
                  <a:pt x="646718" y="653857"/>
                </a:lnTo>
                <a:lnTo>
                  <a:pt x="679161" y="622623"/>
                </a:lnTo>
                <a:lnTo>
                  <a:pt x="707612" y="587895"/>
                </a:lnTo>
                <a:lnTo>
                  <a:pt x="731707" y="550026"/>
                </a:lnTo>
                <a:lnTo>
                  <a:pt x="751081" y="509365"/>
                </a:lnTo>
                <a:lnTo>
                  <a:pt x="765371" y="466264"/>
                </a:lnTo>
                <a:lnTo>
                  <a:pt x="774212" y="421072"/>
                </a:lnTo>
                <a:lnTo>
                  <a:pt x="777240" y="374142"/>
                </a:lnTo>
                <a:lnTo>
                  <a:pt x="774212" y="327211"/>
                </a:lnTo>
                <a:lnTo>
                  <a:pt x="765371" y="282019"/>
                </a:lnTo>
                <a:lnTo>
                  <a:pt x="751081" y="238918"/>
                </a:lnTo>
                <a:lnTo>
                  <a:pt x="731707" y="198257"/>
                </a:lnTo>
                <a:lnTo>
                  <a:pt x="707612" y="160388"/>
                </a:lnTo>
                <a:lnTo>
                  <a:pt x="679161" y="125660"/>
                </a:lnTo>
                <a:lnTo>
                  <a:pt x="646718" y="94426"/>
                </a:lnTo>
                <a:lnTo>
                  <a:pt x="610647" y="67034"/>
                </a:lnTo>
                <a:lnTo>
                  <a:pt x="571312" y="43837"/>
                </a:lnTo>
                <a:lnTo>
                  <a:pt x="529078" y="25184"/>
                </a:lnTo>
                <a:lnTo>
                  <a:pt x="484308" y="11426"/>
                </a:lnTo>
                <a:lnTo>
                  <a:pt x="437367" y="2915"/>
                </a:lnTo>
                <a:lnTo>
                  <a:pt x="38862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6759" y="2924555"/>
            <a:ext cx="777240" cy="748665"/>
          </a:xfrm>
          <a:custGeom>
            <a:avLst/>
            <a:gdLst/>
            <a:ahLst/>
            <a:cxnLst/>
            <a:rect l="l" t="t" r="r" b="b"/>
            <a:pathLst>
              <a:path w="777240" h="748664">
                <a:moveTo>
                  <a:pt x="0" y="374142"/>
                </a:moveTo>
                <a:lnTo>
                  <a:pt x="3027" y="327211"/>
                </a:lnTo>
                <a:lnTo>
                  <a:pt x="11868" y="282019"/>
                </a:lnTo>
                <a:lnTo>
                  <a:pt x="26158" y="238918"/>
                </a:lnTo>
                <a:lnTo>
                  <a:pt x="45532" y="198257"/>
                </a:lnTo>
                <a:lnTo>
                  <a:pt x="69627" y="160388"/>
                </a:lnTo>
                <a:lnTo>
                  <a:pt x="98078" y="125660"/>
                </a:lnTo>
                <a:lnTo>
                  <a:pt x="130521" y="94426"/>
                </a:lnTo>
                <a:lnTo>
                  <a:pt x="166592" y="67034"/>
                </a:lnTo>
                <a:lnTo>
                  <a:pt x="205927" y="43837"/>
                </a:lnTo>
                <a:lnTo>
                  <a:pt x="248161" y="25184"/>
                </a:lnTo>
                <a:lnTo>
                  <a:pt x="292931" y="11426"/>
                </a:lnTo>
                <a:lnTo>
                  <a:pt x="339872" y="2915"/>
                </a:lnTo>
                <a:lnTo>
                  <a:pt x="388620" y="0"/>
                </a:lnTo>
                <a:lnTo>
                  <a:pt x="437367" y="2915"/>
                </a:lnTo>
                <a:lnTo>
                  <a:pt x="484308" y="11426"/>
                </a:lnTo>
                <a:lnTo>
                  <a:pt x="529078" y="25184"/>
                </a:lnTo>
                <a:lnTo>
                  <a:pt x="571312" y="43837"/>
                </a:lnTo>
                <a:lnTo>
                  <a:pt x="610647" y="67034"/>
                </a:lnTo>
                <a:lnTo>
                  <a:pt x="646718" y="94426"/>
                </a:lnTo>
                <a:lnTo>
                  <a:pt x="679161" y="125660"/>
                </a:lnTo>
                <a:lnTo>
                  <a:pt x="707612" y="160388"/>
                </a:lnTo>
                <a:lnTo>
                  <a:pt x="731707" y="198257"/>
                </a:lnTo>
                <a:lnTo>
                  <a:pt x="751081" y="238918"/>
                </a:lnTo>
                <a:lnTo>
                  <a:pt x="765371" y="282019"/>
                </a:lnTo>
                <a:lnTo>
                  <a:pt x="774212" y="327211"/>
                </a:lnTo>
                <a:lnTo>
                  <a:pt x="777240" y="374142"/>
                </a:lnTo>
                <a:lnTo>
                  <a:pt x="774212" y="421072"/>
                </a:lnTo>
                <a:lnTo>
                  <a:pt x="765371" y="466264"/>
                </a:lnTo>
                <a:lnTo>
                  <a:pt x="751081" y="509365"/>
                </a:lnTo>
                <a:lnTo>
                  <a:pt x="731707" y="550026"/>
                </a:lnTo>
                <a:lnTo>
                  <a:pt x="707612" y="587895"/>
                </a:lnTo>
                <a:lnTo>
                  <a:pt x="679161" y="622623"/>
                </a:lnTo>
                <a:lnTo>
                  <a:pt x="646718" y="653857"/>
                </a:lnTo>
                <a:lnTo>
                  <a:pt x="610647" y="681249"/>
                </a:lnTo>
                <a:lnTo>
                  <a:pt x="571312" y="704446"/>
                </a:lnTo>
                <a:lnTo>
                  <a:pt x="529078" y="723099"/>
                </a:lnTo>
                <a:lnTo>
                  <a:pt x="484308" y="736857"/>
                </a:lnTo>
                <a:lnTo>
                  <a:pt x="437367" y="745368"/>
                </a:lnTo>
                <a:lnTo>
                  <a:pt x="388620" y="748284"/>
                </a:lnTo>
                <a:lnTo>
                  <a:pt x="339872" y="745368"/>
                </a:lnTo>
                <a:lnTo>
                  <a:pt x="292931" y="736857"/>
                </a:lnTo>
                <a:lnTo>
                  <a:pt x="248161" y="723099"/>
                </a:lnTo>
                <a:lnTo>
                  <a:pt x="205927" y="704446"/>
                </a:lnTo>
                <a:lnTo>
                  <a:pt x="166592" y="681249"/>
                </a:lnTo>
                <a:lnTo>
                  <a:pt x="130521" y="653857"/>
                </a:lnTo>
                <a:lnTo>
                  <a:pt x="98078" y="622623"/>
                </a:lnTo>
                <a:lnTo>
                  <a:pt x="69627" y="587895"/>
                </a:lnTo>
                <a:lnTo>
                  <a:pt x="45532" y="550026"/>
                </a:lnTo>
                <a:lnTo>
                  <a:pt x="26158" y="509365"/>
                </a:lnTo>
                <a:lnTo>
                  <a:pt x="11868" y="466264"/>
                </a:lnTo>
                <a:lnTo>
                  <a:pt x="3027" y="421072"/>
                </a:lnTo>
                <a:lnTo>
                  <a:pt x="0" y="374142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7547" y="2362200"/>
            <a:ext cx="789431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2336292"/>
            <a:ext cx="777240" cy="749935"/>
          </a:xfrm>
          <a:custGeom>
            <a:avLst/>
            <a:gdLst/>
            <a:ahLst/>
            <a:cxnLst/>
            <a:rect l="l" t="t" r="r" b="b"/>
            <a:pathLst>
              <a:path w="777239" h="749935">
                <a:moveTo>
                  <a:pt x="388620" y="0"/>
                </a:moveTo>
                <a:lnTo>
                  <a:pt x="339872" y="2921"/>
                </a:lnTo>
                <a:lnTo>
                  <a:pt x="292931" y="11452"/>
                </a:lnTo>
                <a:lnTo>
                  <a:pt x="248161" y="25240"/>
                </a:lnTo>
                <a:lnTo>
                  <a:pt x="205927" y="43934"/>
                </a:lnTo>
                <a:lnTo>
                  <a:pt x="166592" y="67182"/>
                </a:lnTo>
                <a:lnTo>
                  <a:pt x="130521" y="94632"/>
                </a:lnTo>
                <a:lnTo>
                  <a:pt x="98078" y="125932"/>
                </a:lnTo>
                <a:lnTo>
                  <a:pt x="69627" y="160732"/>
                </a:lnTo>
                <a:lnTo>
                  <a:pt x="45532" y="198679"/>
                </a:lnTo>
                <a:lnTo>
                  <a:pt x="26158" y="239421"/>
                </a:lnTo>
                <a:lnTo>
                  <a:pt x="11868" y="282607"/>
                </a:lnTo>
                <a:lnTo>
                  <a:pt x="3027" y="327885"/>
                </a:lnTo>
                <a:lnTo>
                  <a:pt x="0" y="374904"/>
                </a:lnTo>
                <a:lnTo>
                  <a:pt x="3027" y="421922"/>
                </a:lnTo>
                <a:lnTo>
                  <a:pt x="11868" y="467200"/>
                </a:lnTo>
                <a:lnTo>
                  <a:pt x="26158" y="510386"/>
                </a:lnTo>
                <a:lnTo>
                  <a:pt x="45532" y="551128"/>
                </a:lnTo>
                <a:lnTo>
                  <a:pt x="69627" y="589075"/>
                </a:lnTo>
                <a:lnTo>
                  <a:pt x="98078" y="623875"/>
                </a:lnTo>
                <a:lnTo>
                  <a:pt x="130521" y="655175"/>
                </a:lnTo>
                <a:lnTo>
                  <a:pt x="166592" y="682625"/>
                </a:lnTo>
                <a:lnTo>
                  <a:pt x="205927" y="705873"/>
                </a:lnTo>
                <a:lnTo>
                  <a:pt x="248161" y="724567"/>
                </a:lnTo>
                <a:lnTo>
                  <a:pt x="292931" y="738355"/>
                </a:lnTo>
                <a:lnTo>
                  <a:pt x="339872" y="746886"/>
                </a:lnTo>
                <a:lnTo>
                  <a:pt x="388620" y="749808"/>
                </a:lnTo>
                <a:lnTo>
                  <a:pt x="437367" y="746886"/>
                </a:lnTo>
                <a:lnTo>
                  <a:pt x="484308" y="738355"/>
                </a:lnTo>
                <a:lnTo>
                  <a:pt x="529078" y="724567"/>
                </a:lnTo>
                <a:lnTo>
                  <a:pt x="571312" y="705873"/>
                </a:lnTo>
                <a:lnTo>
                  <a:pt x="610647" y="682625"/>
                </a:lnTo>
                <a:lnTo>
                  <a:pt x="646718" y="655175"/>
                </a:lnTo>
                <a:lnTo>
                  <a:pt x="679161" y="623875"/>
                </a:lnTo>
                <a:lnTo>
                  <a:pt x="707612" y="589075"/>
                </a:lnTo>
                <a:lnTo>
                  <a:pt x="731707" y="551128"/>
                </a:lnTo>
                <a:lnTo>
                  <a:pt x="751081" y="510386"/>
                </a:lnTo>
                <a:lnTo>
                  <a:pt x="765371" y="467200"/>
                </a:lnTo>
                <a:lnTo>
                  <a:pt x="774212" y="421922"/>
                </a:lnTo>
                <a:lnTo>
                  <a:pt x="777239" y="374904"/>
                </a:lnTo>
                <a:lnTo>
                  <a:pt x="774212" y="327885"/>
                </a:lnTo>
                <a:lnTo>
                  <a:pt x="765371" y="282607"/>
                </a:lnTo>
                <a:lnTo>
                  <a:pt x="751081" y="239421"/>
                </a:lnTo>
                <a:lnTo>
                  <a:pt x="731707" y="198679"/>
                </a:lnTo>
                <a:lnTo>
                  <a:pt x="707612" y="160732"/>
                </a:lnTo>
                <a:lnTo>
                  <a:pt x="679161" y="125932"/>
                </a:lnTo>
                <a:lnTo>
                  <a:pt x="646718" y="94632"/>
                </a:lnTo>
                <a:lnTo>
                  <a:pt x="610647" y="67182"/>
                </a:lnTo>
                <a:lnTo>
                  <a:pt x="571312" y="43934"/>
                </a:lnTo>
                <a:lnTo>
                  <a:pt x="529078" y="25240"/>
                </a:lnTo>
                <a:lnTo>
                  <a:pt x="484308" y="11452"/>
                </a:lnTo>
                <a:lnTo>
                  <a:pt x="437367" y="2921"/>
                </a:lnTo>
                <a:lnTo>
                  <a:pt x="38862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2336292"/>
            <a:ext cx="777240" cy="749935"/>
          </a:xfrm>
          <a:custGeom>
            <a:avLst/>
            <a:gdLst/>
            <a:ahLst/>
            <a:cxnLst/>
            <a:rect l="l" t="t" r="r" b="b"/>
            <a:pathLst>
              <a:path w="777239" h="749935">
                <a:moveTo>
                  <a:pt x="0" y="374904"/>
                </a:moveTo>
                <a:lnTo>
                  <a:pt x="3027" y="327885"/>
                </a:lnTo>
                <a:lnTo>
                  <a:pt x="11868" y="282607"/>
                </a:lnTo>
                <a:lnTo>
                  <a:pt x="26158" y="239421"/>
                </a:lnTo>
                <a:lnTo>
                  <a:pt x="45532" y="198679"/>
                </a:lnTo>
                <a:lnTo>
                  <a:pt x="69627" y="160732"/>
                </a:lnTo>
                <a:lnTo>
                  <a:pt x="98078" y="125932"/>
                </a:lnTo>
                <a:lnTo>
                  <a:pt x="130521" y="94632"/>
                </a:lnTo>
                <a:lnTo>
                  <a:pt x="166592" y="67182"/>
                </a:lnTo>
                <a:lnTo>
                  <a:pt x="205927" y="43934"/>
                </a:lnTo>
                <a:lnTo>
                  <a:pt x="248161" y="25240"/>
                </a:lnTo>
                <a:lnTo>
                  <a:pt x="292931" y="11452"/>
                </a:lnTo>
                <a:lnTo>
                  <a:pt x="339872" y="2921"/>
                </a:lnTo>
                <a:lnTo>
                  <a:pt x="388620" y="0"/>
                </a:lnTo>
                <a:lnTo>
                  <a:pt x="437367" y="2921"/>
                </a:lnTo>
                <a:lnTo>
                  <a:pt x="484308" y="11452"/>
                </a:lnTo>
                <a:lnTo>
                  <a:pt x="529078" y="25240"/>
                </a:lnTo>
                <a:lnTo>
                  <a:pt x="571312" y="43934"/>
                </a:lnTo>
                <a:lnTo>
                  <a:pt x="610647" y="67182"/>
                </a:lnTo>
                <a:lnTo>
                  <a:pt x="646718" y="94632"/>
                </a:lnTo>
                <a:lnTo>
                  <a:pt x="679161" y="125932"/>
                </a:lnTo>
                <a:lnTo>
                  <a:pt x="707612" y="160732"/>
                </a:lnTo>
                <a:lnTo>
                  <a:pt x="731707" y="198679"/>
                </a:lnTo>
                <a:lnTo>
                  <a:pt x="751081" y="239421"/>
                </a:lnTo>
                <a:lnTo>
                  <a:pt x="765371" y="282607"/>
                </a:lnTo>
                <a:lnTo>
                  <a:pt x="774212" y="327885"/>
                </a:lnTo>
                <a:lnTo>
                  <a:pt x="777239" y="374904"/>
                </a:lnTo>
                <a:lnTo>
                  <a:pt x="774212" y="421922"/>
                </a:lnTo>
                <a:lnTo>
                  <a:pt x="765371" y="467200"/>
                </a:lnTo>
                <a:lnTo>
                  <a:pt x="751081" y="510386"/>
                </a:lnTo>
                <a:lnTo>
                  <a:pt x="731707" y="551128"/>
                </a:lnTo>
                <a:lnTo>
                  <a:pt x="707612" y="589075"/>
                </a:lnTo>
                <a:lnTo>
                  <a:pt x="679161" y="623875"/>
                </a:lnTo>
                <a:lnTo>
                  <a:pt x="646718" y="655175"/>
                </a:lnTo>
                <a:lnTo>
                  <a:pt x="610647" y="682625"/>
                </a:lnTo>
                <a:lnTo>
                  <a:pt x="571312" y="705873"/>
                </a:lnTo>
                <a:lnTo>
                  <a:pt x="529078" y="724567"/>
                </a:lnTo>
                <a:lnTo>
                  <a:pt x="484308" y="738355"/>
                </a:lnTo>
                <a:lnTo>
                  <a:pt x="437367" y="746886"/>
                </a:lnTo>
                <a:lnTo>
                  <a:pt x="388620" y="749808"/>
                </a:lnTo>
                <a:lnTo>
                  <a:pt x="339872" y="746886"/>
                </a:lnTo>
                <a:lnTo>
                  <a:pt x="292931" y="738355"/>
                </a:lnTo>
                <a:lnTo>
                  <a:pt x="248161" y="724567"/>
                </a:lnTo>
                <a:lnTo>
                  <a:pt x="205927" y="705873"/>
                </a:lnTo>
                <a:lnTo>
                  <a:pt x="166592" y="682625"/>
                </a:lnTo>
                <a:lnTo>
                  <a:pt x="130521" y="655175"/>
                </a:lnTo>
                <a:lnTo>
                  <a:pt x="98078" y="623875"/>
                </a:lnTo>
                <a:lnTo>
                  <a:pt x="69627" y="589075"/>
                </a:lnTo>
                <a:lnTo>
                  <a:pt x="45532" y="551128"/>
                </a:lnTo>
                <a:lnTo>
                  <a:pt x="26158" y="510386"/>
                </a:lnTo>
                <a:lnTo>
                  <a:pt x="11868" y="467200"/>
                </a:lnTo>
                <a:lnTo>
                  <a:pt x="3027" y="421922"/>
                </a:lnTo>
                <a:lnTo>
                  <a:pt x="0" y="374904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3644" y="2601467"/>
            <a:ext cx="649605" cy="228600"/>
          </a:xfrm>
          <a:custGeom>
            <a:avLst/>
            <a:gdLst/>
            <a:ahLst/>
            <a:cxnLst/>
            <a:rect l="l" t="t" r="r" b="b"/>
            <a:pathLst>
              <a:path w="649604" h="228600">
                <a:moveTo>
                  <a:pt x="0" y="228600"/>
                </a:moveTo>
                <a:lnTo>
                  <a:pt x="649224" y="228600"/>
                </a:lnTo>
                <a:lnTo>
                  <a:pt x="64922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9389" y="2588132"/>
            <a:ext cx="158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3366"/>
                </a:solidFill>
                <a:latin typeface="Comic Sans MS"/>
                <a:cs typeface="Comic Sans MS"/>
              </a:rPr>
              <a:t>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5047" y="3209544"/>
            <a:ext cx="745490" cy="233679"/>
          </a:xfrm>
          <a:custGeom>
            <a:avLst/>
            <a:gdLst/>
            <a:ahLst/>
            <a:cxnLst/>
            <a:rect l="l" t="t" r="r" b="b"/>
            <a:pathLst>
              <a:path w="745490" h="233679">
                <a:moveTo>
                  <a:pt x="0" y="233172"/>
                </a:moveTo>
                <a:lnTo>
                  <a:pt x="745235" y="233172"/>
                </a:lnTo>
                <a:lnTo>
                  <a:pt x="74523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5047" y="3209544"/>
            <a:ext cx="745490" cy="233679"/>
          </a:xfrm>
          <a:custGeom>
            <a:avLst/>
            <a:gdLst/>
            <a:ahLst/>
            <a:cxnLst/>
            <a:rect l="l" t="t" r="r" b="b"/>
            <a:pathLst>
              <a:path w="745490" h="233679">
                <a:moveTo>
                  <a:pt x="0" y="233172"/>
                </a:moveTo>
                <a:lnTo>
                  <a:pt x="745235" y="233172"/>
                </a:lnTo>
                <a:lnTo>
                  <a:pt x="74523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74989" y="3197733"/>
            <a:ext cx="16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600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27876" y="2814827"/>
            <a:ext cx="1517903" cy="573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5871" y="2892551"/>
            <a:ext cx="158343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6728" y="2788920"/>
            <a:ext cx="1506220" cy="561340"/>
          </a:xfrm>
          <a:prstGeom prst="rect">
            <a:avLst/>
          </a:prstGeom>
          <a:solidFill>
            <a:srgbClr val="3333CC"/>
          </a:solidFill>
          <a:ln w="9144">
            <a:solidFill>
              <a:srgbClr val="00CC99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5728" y="2875026"/>
            <a:ext cx="366395" cy="249554"/>
          </a:xfrm>
          <a:custGeom>
            <a:avLst/>
            <a:gdLst/>
            <a:ahLst/>
            <a:cxnLst/>
            <a:rect l="l" t="t" r="r" b="b"/>
            <a:pathLst>
              <a:path w="366395" h="249555">
                <a:moveTo>
                  <a:pt x="293879" y="173100"/>
                </a:moveTo>
                <a:lnTo>
                  <a:pt x="239649" y="173100"/>
                </a:lnTo>
                <a:lnTo>
                  <a:pt x="240919" y="223393"/>
                </a:lnTo>
                <a:lnTo>
                  <a:pt x="215773" y="224031"/>
                </a:lnTo>
                <a:lnTo>
                  <a:pt x="216408" y="249174"/>
                </a:lnTo>
                <a:lnTo>
                  <a:pt x="366014" y="195199"/>
                </a:lnTo>
                <a:lnTo>
                  <a:pt x="293879" y="173100"/>
                </a:lnTo>
                <a:close/>
              </a:path>
              <a:path w="366395" h="249555">
                <a:moveTo>
                  <a:pt x="50292" y="0"/>
                </a:moveTo>
                <a:lnTo>
                  <a:pt x="0" y="0"/>
                </a:lnTo>
                <a:lnTo>
                  <a:pt x="0" y="210438"/>
                </a:lnTo>
                <a:lnTo>
                  <a:pt x="2794" y="216915"/>
                </a:lnTo>
                <a:lnTo>
                  <a:pt x="7620" y="221614"/>
                </a:lnTo>
                <a:lnTo>
                  <a:pt x="12446" y="226440"/>
                </a:lnTo>
                <a:lnTo>
                  <a:pt x="19050" y="228981"/>
                </a:lnTo>
                <a:lnTo>
                  <a:pt x="215773" y="224031"/>
                </a:lnTo>
                <a:lnTo>
                  <a:pt x="215259" y="203708"/>
                </a:lnTo>
                <a:lnTo>
                  <a:pt x="50292" y="203708"/>
                </a:lnTo>
                <a:lnTo>
                  <a:pt x="24511" y="178562"/>
                </a:lnTo>
                <a:lnTo>
                  <a:pt x="50292" y="177907"/>
                </a:lnTo>
                <a:lnTo>
                  <a:pt x="50292" y="0"/>
                </a:lnTo>
                <a:close/>
              </a:path>
              <a:path w="366395" h="249555">
                <a:moveTo>
                  <a:pt x="239649" y="173100"/>
                </a:moveTo>
                <a:lnTo>
                  <a:pt x="214503" y="173739"/>
                </a:lnTo>
                <a:lnTo>
                  <a:pt x="215773" y="224031"/>
                </a:lnTo>
                <a:lnTo>
                  <a:pt x="240919" y="223393"/>
                </a:lnTo>
                <a:lnTo>
                  <a:pt x="239649" y="173100"/>
                </a:lnTo>
                <a:close/>
              </a:path>
              <a:path w="366395" h="249555">
                <a:moveTo>
                  <a:pt x="50292" y="177907"/>
                </a:moveTo>
                <a:lnTo>
                  <a:pt x="24511" y="178562"/>
                </a:lnTo>
                <a:lnTo>
                  <a:pt x="50292" y="203708"/>
                </a:lnTo>
                <a:lnTo>
                  <a:pt x="50292" y="177907"/>
                </a:lnTo>
                <a:close/>
              </a:path>
              <a:path w="366395" h="249555">
                <a:moveTo>
                  <a:pt x="214503" y="173739"/>
                </a:moveTo>
                <a:lnTo>
                  <a:pt x="50292" y="177907"/>
                </a:lnTo>
                <a:lnTo>
                  <a:pt x="50292" y="203708"/>
                </a:lnTo>
                <a:lnTo>
                  <a:pt x="215259" y="203708"/>
                </a:lnTo>
                <a:lnTo>
                  <a:pt x="214503" y="173739"/>
                </a:lnTo>
                <a:close/>
              </a:path>
              <a:path w="366395" h="249555">
                <a:moveTo>
                  <a:pt x="213868" y="148589"/>
                </a:moveTo>
                <a:lnTo>
                  <a:pt x="214503" y="173739"/>
                </a:lnTo>
                <a:lnTo>
                  <a:pt x="239649" y="173100"/>
                </a:lnTo>
                <a:lnTo>
                  <a:pt x="293879" y="173100"/>
                </a:lnTo>
                <a:lnTo>
                  <a:pt x="213868" y="14858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09966" y="3026664"/>
            <a:ext cx="354965" cy="613410"/>
          </a:xfrm>
          <a:custGeom>
            <a:avLst/>
            <a:gdLst/>
            <a:ahLst/>
            <a:cxnLst/>
            <a:rect l="l" t="t" r="r" b="b"/>
            <a:pathLst>
              <a:path w="354965" h="613410">
                <a:moveTo>
                  <a:pt x="203707" y="512318"/>
                </a:moveTo>
                <a:lnTo>
                  <a:pt x="203707" y="612902"/>
                </a:lnTo>
                <a:lnTo>
                  <a:pt x="279146" y="587756"/>
                </a:lnTo>
                <a:lnTo>
                  <a:pt x="228853" y="587756"/>
                </a:lnTo>
                <a:lnTo>
                  <a:pt x="228853" y="537463"/>
                </a:lnTo>
                <a:lnTo>
                  <a:pt x="279145" y="537463"/>
                </a:lnTo>
                <a:lnTo>
                  <a:pt x="203707" y="512318"/>
                </a:lnTo>
                <a:close/>
              </a:path>
              <a:path w="354965" h="613410">
                <a:moveTo>
                  <a:pt x="111886" y="25146"/>
                </a:moveTo>
                <a:lnTo>
                  <a:pt x="111886" y="562610"/>
                </a:lnTo>
                <a:lnTo>
                  <a:pt x="113851" y="572379"/>
                </a:lnTo>
                <a:lnTo>
                  <a:pt x="119221" y="580374"/>
                </a:lnTo>
                <a:lnTo>
                  <a:pt x="127210" y="585773"/>
                </a:lnTo>
                <a:lnTo>
                  <a:pt x="137032" y="587756"/>
                </a:lnTo>
                <a:lnTo>
                  <a:pt x="203707" y="587756"/>
                </a:lnTo>
                <a:lnTo>
                  <a:pt x="203707" y="562610"/>
                </a:lnTo>
                <a:lnTo>
                  <a:pt x="162178" y="562610"/>
                </a:lnTo>
                <a:lnTo>
                  <a:pt x="137032" y="537463"/>
                </a:lnTo>
                <a:lnTo>
                  <a:pt x="162178" y="537463"/>
                </a:lnTo>
                <a:lnTo>
                  <a:pt x="162178" y="50291"/>
                </a:lnTo>
                <a:lnTo>
                  <a:pt x="137032" y="50291"/>
                </a:lnTo>
                <a:lnTo>
                  <a:pt x="111886" y="25146"/>
                </a:lnTo>
                <a:close/>
              </a:path>
              <a:path w="354965" h="613410">
                <a:moveTo>
                  <a:pt x="279145" y="537463"/>
                </a:moveTo>
                <a:lnTo>
                  <a:pt x="228853" y="537463"/>
                </a:lnTo>
                <a:lnTo>
                  <a:pt x="228853" y="587756"/>
                </a:lnTo>
                <a:lnTo>
                  <a:pt x="279146" y="587756"/>
                </a:lnTo>
                <a:lnTo>
                  <a:pt x="354583" y="562610"/>
                </a:lnTo>
                <a:lnTo>
                  <a:pt x="279145" y="537463"/>
                </a:lnTo>
                <a:close/>
              </a:path>
              <a:path w="354965" h="613410">
                <a:moveTo>
                  <a:pt x="162178" y="537463"/>
                </a:moveTo>
                <a:lnTo>
                  <a:pt x="137032" y="537463"/>
                </a:lnTo>
                <a:lnTo>
                  <a:pt x="162178" y="562610"/>
                </a:lnTo>
                <a:lnTo>
                  <a:pt x="162178" y="537463"/>
                </a:lnTo>
                <a:close/>
              </a:path>
              <a:path w="354965" h="613410">
                <a:moveTo>
                  <a:pt x="203707" y="537463"/>
                </a:moveTo>
                <a:lnTo>
                  <a:pt x="162178" y="537463"/>
                </a:lnTo>
                <a:lnTo>
                  <a:pt x="162178" y="562610"/>
                </a:lnTo>
                <a:lnTo>
                  <a:pt x="203707" y="562610"/>
                </a:lnTo>
                <a:lnTo>
                  <a:pt x="203707" y="537463"/>
                </a:lnTo>
                <a:close/>
              </a:path>
              <a:path w="354965" h="613410">
                <a:moveTo>
                  <a:pt x="137032" y="0"/>
                </a:moveTo>
                <a:lnTo>
                  <a:pt x="0" y="0"/>
                </a:lnTo>
                <a:lnTo>
                  <a:pt x="0" y="50291"/>
                </a:lnTo>
                <a:lnTo>
                  <a:pt x="111886" y="50291"/>
                </a:lnTo>
                <a:lnTo>
                  <a:pt x="111886" y="25146"/>
                </a:lnTo>
                <a:lnTo>
                  <a:pt x="162178" y="25146"/>
                </a:lnTo>
                <a:lnTo>
                  <a:pt x="160196" y="15376"/>
                </a:lnTo>
                <a:lnTo>
                  <a:pt x="154797" y="7381"/>
                </a:lnTo>
                <a:lnTo>
                  <a:pt x="146802" y="1982"/>
                </a:lnTo>
                <a:lnTo>
                  <a:pt x="137032" y="0"/>
                </a:lnTo>
                <a:close/>
              </a:path>
              <a:path w="354965" h="613410">
                <a:moveTo>
                  <a:pt x="162178" y="25146"/>
                </a:moveTo>
                <a:lnTo>
                  <a:pt x="111886" y="25146"/>
                </a:lnTo>
                <a:lnTo>
                  <a:pt x="137032" y="50291"/>
                </a:lnTo>
                <a:lnTo>
                  <a:pt x="162178" y="50291"/>
                </a:lnTo>
                <a:lnTo>
                  <a:pt x="162178" y="2514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8767" y="1229404"/>
            <a:ext cx="6189345" cy="11995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Mô </a:t>
            </a:r>
            <a:r>
              <a:rPr sz="2400" dirty="0">
                <a:latin typeface="Times New Roman"/>
                <a:cs typeface="Times New Roman"/>
              </a:rPr>
              <a:t>tả : 2 tiến trình </a:t>
            </a:r>
            <a:r>
              <a:rPr sz="2400" spc="-5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và C hoạt động đồng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spc="-5" dirty="0">
                <a:latin typeface="Times New Roman"/>
                <a:cs typeface="Times New Roman"/>
              </a:rPr>
              <a:t>sản </a:t>
            </a:r>
            <a:r>
              <a:rPr sz="2000" dirty="0">
                <a:latin typeface="Times New Roman"/>
                <a:cs typeface="Times New Roman"/>
              </a:rPr>
              <a:t>xuất hàng và đặt vào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 </a:t>
            </a:r>
            <a:r>
              <a:rPr sz="2000" spc="-5" dirty="0">
                <a:latin typeface="Times New Roman"/>
                <a:cs typeface="Times New Roman"/>
              </a:rPr>
              <a:t>lấy </a:t>
            </a:r>
            <a:r>
              <a:rPr sz="2000" dirty="0">
                <a:latin typeface="Times New Roman"/>
                <a:cs typeface="Times New Roman"/>
              </a:rPr>
              <a:t>hàng từ Buffer đi </a:t>
            </a:r>
            <a:r>
              <a:rPr sz="2000" spc="-5" dirty="0">
                <a:latin typeface="Times New Roman"/>
                <a:cs typeface="Times New Roman"/>
              </a:rPr>
              <a:t>tiêu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thụ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767" y="2404499"/>
            <a:ext cx="4273550" cy="192658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Buffer có kích thước giới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hạn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Tình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huống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 và C đồng thời truy cập Buffer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 thêm hàng vào Buffer đầy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 </a:t>
            </a:r>
            <a:r>
              <a:rPr sz="2000" spc="-5" dirty="0">
                <a:latin typeface="Times New Roman"/>
                <a:cs typeface="Times New Roman"/>
              </a:rPr>
              <a:t>lấy </a:t>
            </a:r>
            <a:r>
              <a:rPr sz="2000" dirty="0">
                <a:latin typeface="Times New Roman"/>
                <a:cs typeface="Times New Roman"/>
              </a:rPr>
              <a:t>hàng từ Buffer trống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427" y="4803647"/>
            <a:ext cx="8501380" cy="1323340"/>
          </a:xfrm>
          <a:prstGeom prst="rect">
            <a:avLst/>
          </a:prstGeom>
          <a:solidFill>
            <a:srgbClr val="F1F1F1"/>
          </a:solidFill>
          <a:ln w="57911">
            <a:solidFill>
              <a:srgbClr val="008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359"/>
              </a:spcBef>
              <a:buClr>
                <a:srgbClr val="008000"/>
              </a:buClr>
              <a:buFont typeface="Wingdings"/>
              <a:buChar char=""/>
              <a:tabLst>
                <a:tab pos="462915" algn="l"/>
                <a:tab pos="4635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P </a:t>
            </a:r>
            <a:r>
              <a:rPr sz="2000" i="1" spc="25" dirty="0">
                <a:latin typeface="Times New Roman"/>
                <a:cs typeface="Times New Roman"/>
              </a:rPr>
              <a:t>khoâng </a:t>
            </a:r>
            <a:r>
              <a:rPr sz="2000" i="1" spc="50" dirty="0">
                <a:latin typeface="Times New Roman"/>
                <a:cs typeface="Times New Roman"/>
              </a:rPr>
              <a:t>ñöôïc </a:t>
            </a:r>
            <a:r>
              <a:rPr sz="2000" i="1" spc="140" dirty="0">
                <a:latin typeface="Times New Roman"/>
                <a:cs typeface="Times New Roman"/>
              </a:rPr>
              <a:t>ghi </a:t>
            </a:r>
            <a:r>
              <a:rPr sz="2000" i="1" spc="-130" dirty="0">
                <a:latin typeface="Times New Roman"/>
                <a:cs typeface="Times New Roman"/>
              </a:rPr>
              <a:t>döõ </a:t>
            </a:r>
            <a:r>
              <a:rPr sz="2000" i="1" spc="-85" dirty="0">
                <a:latin typeface="Times New Roman"/>
                <a:cs typeface="Times New Roman"/>
              </a:rPr>
              <a:t>lieäu </a:t>
            </a:r>
            <a:r>
              <a:rPr sz="2000" i="1" spc="-95" dirty="0">
                <a:latin typeface="Times New Roman"/>
                <a:cs typeface="Times New Roman"/>
              </a:rPr>
              <a:t>vaøo </a:t>
            </a:r>
            <a:r>
              <a:rPr sz="2000" i="1" spc="160" dirty="0">
                <a:latin typeface="Times New Roman"/>
                <a:cs typeface="Times New Roman"/>
              </a:rPr>
              <a:t>buffer </a:t>
            </a:r>
            <a:r>
              <a:rPr sz="2000" i="1" spc="-120" dirty="0">
                <a:latin typeface="Times New Roman"/>
                <a:cs typeface="Times New Roman"/>
              </a:rPr>
              <a:t>ñaõ </a:t>
            </a:r>
            <a:r>
              <a:rPr sz="2000" i="1" spc="-5" dirty="0">
                <a:latin typeface="Times New Roman"/>
                <a:cs typeface="Times New Roman"/>
              </a:rPr>
              <a:t>ñaày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160" dirty="0">
                <a:solidFill>
                  <a:srgbClr val="FF3300"/>
                </a:solidFill>
                <a:latin typeface="Times New Roman"/>
                <a:cs typeface="Times New Roman"/>
              </a:rPr>
              <a:t>(Rendez-vous)</a:t>
            </a:r>
            <a:endParaRPr sz="2000">
              <a:latin typeface="Times New Roman"/>
              <a:cs typeface="Times New Roman"/>
            </a:endParaRPr>
          </a:p>
          <a:p>
            <a:pPr marL="379095" indent="-287655">
              <a:lnSpc>
                <a:spcPct val="100000"/>
              </a:lnSpc>
              <a:buClr>
                <a:srgbClr val="008000"/>
              </a:buClr>
              <a:buFont typeface="Wingdings"/>
              <a:buChar char=""/>
              <a:tabLst>
                <a:tab pos="462915" algn="l"/>
                <a:tab pos="463550" algn="l"/>
              </a:tabLst>
            </a:pPr>
            <a:r>
              <a:rPr sz="2000" i="1" spc="120" dirty="0">
                <a:latin typeface="Times New Roman"/>
                <a:cs typeface="Times New Roman"/>
              </a:rPr>
              <a:t>C </a:t>
            </a:r>
            <a:r>
              <a:rPr sz="2000" i="1" spc="25" dirty="0">
                <a:latin typeface="Times New Roman"/>
                <a:cs typeface="Times New Roman"/>
              </a:rPr>
              <a:t>khoâng </a:t>
            </a:r>
            <a:r>
              <a:rPr sz="2000" i="1" spc="50" dirty="0">
                <a:latin typeface="Times New Roman"/>
                <a:cs typeface="Times New Roman"/>
              </a:rPr>
              <a:t>ñöôïc </a:t>
            </a:r>
            <a:r>
              <a:rPr sz="2000" i="1" spc="5" dirty="0">
                <a:latin typeface="Times New Roman"/>
                <a:cs typeface="Times New Roman"/>
              </a:rPr>
              <a:t>ñoïc </a:t>
            </a:r>
            <a:r>
              <a:rPr sz="2000" i="1" spc="-130" dirty="0">
                <a:latin typeface="Times New Roman"/>
                <a:cs typeface="Times New Roman"/>
              </a:rPr>
              <a:t>döõ </a:t>
            </a:r>
            <a:r>
              <a:rPr sz="2000" i="1" spc="-85" dirty="0">
                <a:latin typeface="Times New Roman"/>
                <a:cs typeface="Times New Roman"/>
              </a:rPr>
              <a:t>lieäu </a:t>
            </a:r>
            <a:r>
              <a:rPr sz="2000" i="1" spc="-190" dirty="0">
                <a:latin typeface="Times New Roman"/>
                <a:cs typeface="Times New Roman"/>
              </a:rPr>
              <a:t>töø </a:t>
            </a:r>
            <a:r>
              <a:rPr sz="2000" i="1" spc="160" dirty="0">
                <a:latin typeface="Times New Roman"/>
                <a:cs typeface="Times New Roman"/>
              </a:rPr>
              <a:t>buffer </a:t>
            </a:r>
            <a:r>
              <a:rPr sz="2000" i="1" spc="240" dirty="0">
                <a:latin typeface="Times New Roman"/>
                <a:cs typeface="Times New Roman"/>
              </a:rPr>
              <a:t>ñang </a:t>
            </a:r>
            <a:r>
              <a:rPr sz="2000" i="1" spc="-45" dirty="0">
                <a:latin typeface="Times New Roman"/>
                <a:cs typeface="Times New Roman"/>
              </a:rPr>
              <a:t>troáng</a:t>
            </a:r>
            <a:r>
              <a:rPr sz="2000" i="1" spc="215" dirty="0">
                <a:latin typeface="Times New Roman"/>
                <a:cs typeface="Times New Roman"/>
              </a:rPr>
              <a:t> </a:t>
            </a:r>
            <a:r>
              <a:rPr sz="2000" i="1" spc="160" dirty="0">
                <a:solidFill>
                  <a:srgbClr val="FF3300"/>
                </a:solidFill>
                <a:latin typeface="Times New Roman"/>
                <a:cs typeface="Times New Roman"/>
              </a:rPr>
              <a:t>(Rendez-vous)</a:t>
            </a:r>
            <a:endParaRPr sz="2000">
              <a:latin typeface="Times New Roman"/>
              <a:cs typeface="Times New Roman"/>
            </a:endParaRPr>
          </a:p>
          <a:p>
            <a:pPr marL="379095" marR="1037590" indent="-287655">
              <a:lnSpc>
                <a:spcPct val="100000"/>
              </a:lnSpc>
              <a:buClr>
                <a:srgbClr val="008000"/>
              </a:buClr>
              <a:buFont typeface="Wingdings"/>
              <a:buChar char=""/>
              <a:tabLst>
                <a:tab pos="462915" algn="l"/>
                <a:tab pos="4635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P </a:t>
            </a:r>
            <a:r>
              <a:rPr sz="2000" i="1" spc="-155" dirty="0">
                <a:latin typeface="Times New Roman"/>
                <a:cs typeface="Times New Roman"/>
              </a:rPr>
              <a:t>vaø </a:t>
            </a:r>
            <a:r>
              <a:rPr sz="2000" i="1" spc="120" dirty="0">
                <a:latin typeface="Times New Roman"/>
                <a:cs typeface="Times New Roman"/>
              </a:rPr>
              <a:t>C </a:t>
            </a:r>
            <a:r>
              <a:rPr sz="2000" i="1" spc="25" dirty="0">
                <a:latin typeface="Times New Roman"/>
                <a:cs typeface="Times New Roman"/>
              </a:rPr>
              <a:t>khoâng </a:t>
            </a:r>
            <a:r>
              <a:rPr sz="2000" i="1" spc="45" dirty="0">
                <a:latin typeface="Times New Roman"/>
                <a:cs typeface="Times New Roman"/>
              </a:rPr>
              <a:t>ñöôïc </a:t>
            </a:r>
            <a:r>
              <a:rPr sz="2000" i="1" spc="180" dirty="0">
                <a:latin typeface="Times New Roman"/>
                <a:cs typeface="Times New Roman"/>
              </a:rPr>
              <a:t>thao </a:t>
            </a:r>
            <a:r>
              <a:rPr sz="2000" i="1" spc="-110" dirty="0">
                <a:latin typeface="Times New Roman"/>
                <a:cs typeface="Times New Roman"/>
              </a:rPr>
              <a:t>taùc </a:t>
            </a:r>
            <a:r>
              <a:rPr sz="2000" i="1" spc="-60" dirty="0">
                <a:latin typeface="Times New Roman"/>
                <a:cs typeface="Times New Roman"/>
              </a:rPr>
              <a:t>treân </a:t>
            </a:r>
            <a:r>
              <a:rPr sz="2000" i="1" spc="160" dirty="0">
                <a:latin typeface="Times New Roman"/>
                <a:cs typeface="Times New Roman"/>
              </a:rPr>
              <a:t>buffer </a:t>
            </a:r>
            <a:r>
              <a:rPr sz="2000" i="1" spc="-35" dirty="0">
                <a:latin typeface="Times New Roman"/>
                <a:cs typeface="Times New Roman"/>
              </a:rPr>
              <a:t>cuøng </a:t>
            </a:r>
            <a:r>
              <a:rPr sz="2000" i="1" spc="-135" dirty="0">
                <a:latin typeface="Times New Roman"/>
                <a:cs typeface="Times New Roman"/>
              </a:rPr>
              <a:t>luùc </a:t>
            </a:r>
            <a:r>
              <a:rPr sz="2000" i="1" spc="125" dirty="0">
                <a:solidFill>
                  <a:srgbClr val="FF3300"/>
                </a:solidFill>
                <a:latin typeface="Times New Roman"/>
                <a:cs typeface="Times New Roman"/>
              </a:rPr>
              <a:t>(Mutual  </a:t>
            </a:r>
            <a:r>
              <a:rPr sz="2000" i="1" spc="130" dirty="0">
                <a:solidFill>
                  <a:srgbClr val="FF3300"/>
                </a:solidFill>
                <a:latin typeface="Times New Roman"/>
                <a:cs typeface="Times New Roman"/>
              </a:rPr>
              <a:t>Exclusion)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459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95"/>
              </a:spcBef>
              <a:buChar char="•"/>
              <a:tabLst>
                <a:tab pos="622300" algn="l"/>
                <a:tab pos="622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biến </a:t>
            </a:r>
            <a:r>
              <a:rPr sz="2800" spc="-5" dirty="0">
                <a:latin typeface="Times New Roman"/>
                <a:cs typeface="Times New Roman"/>
              </a:rPr>
              <a:t>chung giữa P và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828" y="2049907"/>
            <a:ext cx="312801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//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chỗ trong bộ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đệm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// kiểm </a:t>
            </a:r>
            <a:r>
              <a:rPr sz="2400" spc="-5" dirty="0">
                <a:latin typeface="Times New Roman"/>
                <a:cs typeface="Times New Roman"/>
              </a:rPr>
              <a:t>soát </a:t>
            </a:r>
            <a:r>
              <a:rPr sz="2400" dirty="0">
                <a:latin typeface="Times New Roman"/>
                <a:cs typeface="Times New Roman"/>
              </a:rPr>
              <a:t>truy xuất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độc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049907"/>
            <a:ext cx="335216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675"/>
              </a:spcBef>
              <a:buChar char="–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BufferSize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 marL="545465" marR="5080" indent="-532765">
              <a:lnSpc>
                <a:spcPct val="100000"/>
              </a:lnSpc>
              <a:spcBef>
                <a:spcPts val="575"/>
              </a:spcBef>
              <a:buChar char="–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semaphore mutex </a:t>
            </a:r>
            <a:r>
              <a:rPr sz="2400" dirty="0">
                <a:latin typeface="Times New Roman"/>
                <a:cs typeface="Times New Roman"/>
              </a:rPr>
              <a:t>= 1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  quyền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292919"/>
            <a:ext cx="6807834" cy="13430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680"/>
              </a:spcBef>
              <a:buChar char="–"/>
              <a:tabLst>
                <a:tab pos="545465" algn="l"/>
                <a:tab pos="546100" algn="l"/>
                <a:tab pos="50419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semaphore empty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BufferSize;	</a:t>
            </a:r>
            <a:r>
              <a:rPr sz="2400" dirty="0">
                <a:latin typeface="Times New Roman"/>
                <a:cs typeface="Times New Roman"/>
              </a:rPr>
              <a:t>//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chỗ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trống</a:t>
            </a:r>
            <a:endParaRPr sz="240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spcBef>
                <a:spcPts val="575"/>
              </a:spcBef>
              <a:buChar char="–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semaphore </a:t>
            </a:r>
            <a:r>
              <a:rPr sz="2400" dirty="0">
                <a:latin typeface="Times New Roman"/>
                <a:cs typeface="Times New Roman"/>
              </a:rPr>
              <a:t>full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spcBef>
                <a:spcPts val="580"/>
              </a:spcBef>
              <a:buChar char="–"/>
              <a:tabLst>
                <a:tab pos="545465" algn="l"/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Buffer[BufferSize];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3732657"/>
            <a:ext cx="268097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//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chỗ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đầy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// bộ đệm dùng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2645" y="294258"/>
            <a:ext cx="821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Consummer: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11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95400"/>
            <a:ext cx="4038600" cy="5264150"/>
          </a:xfrm>
          <a:custGeom>
            <a:avLst/>
            <a:gdLst/>
            <a:ahLst/>
            <a:cxnLst/>
            <a:rect l="l" t="t" r="r" b="b"/>
            <a:pathLst>
              <a:path w="4038600" h="5264150">
                <a:moveTo>
                  <a:pt x="0" y="5263896"/>
                </a:moveTo>
                <a:lnTo>
                  <a:pt x="4038600" y="5263896"/>
                </a:lnTo>
                <a:lnTo>
                  <a:pt x="4038600" y="0"/>
                </a:lnTo>
                <a:lnTo>
                  <a:pt x="0" y="0"/>
                </a:lnTo>
                <a:lnTo>
                  <a:pt x="0" y="5263896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0719" y="1193037"/>
            <a:ext cx="3080385" cy="51974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Producer()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17170" marR="1468755">
              <a:lnSpc>
                <a:spcPct val="145000"/>
              </a:lnSpc>
            </a:pPr>
            <a:r>
              <a:rPr sz="1800" spc="-5" dirty="0">
                <a:latin typeface="Comic Sans MS"/>
                <a:cs typeface="Comic Sans MS"/>
              </a:rPr>
              <a:t>int item;  while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21717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54330" marR="5080">
              <a:lnSpc>
                <a:spcPct val="145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produce_item(&amp;item);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down(&amp;empty);  down(&amp;mutex)  </a:t>
            </a:r>
            <a:r>
              <a:rPr sz="1800" spc="-5" dirty="0">
                <a:latin typeface="Comic Sans MS"/>
                <a:cs typeface="Comic Sans MS"/>
              </a:rPr>
              <a:t>enter_item(item,Buffer);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up(&amp;mutex);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up(&amp;full);</a:t>
            </a:r>
            <a:endParaRPr sz="1800">
              <a:latin typeface="Comic Sans MS"/>
              <a:cs typeface="Comic Sans MS"/>
            </a:endParaRPr>
          </a:p>
          <a:p>
            <a:pPr marL="21717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295400"/>
            <a:ext cx="4038600" cy="5248910"/>
          </a:xfrm>
          <a:custGeom>
            <a:avLst/>
            <a:gdLst/>
            <a:ahLst/>
            <a:cxnLst/>
            <a:rect l="l" t="t" r="r" b="b"/>
            <a:pathLst>
              <a:path w="4038600" h="5248909">
                <a:moveTo>
                  <a:pt x="0" y="5248656"/>
                </a:moveTo>
                <a:lnTo>
                  <a:pt x="4038600" y="5248656"/>
                </a:lnTo>
                <a:lnTo>
                  <a:pt x="4038600" y="0"/>
                </a:lnTo>
                <a:lnTo>
                  <a:pt x="0" y="0"/>
                </a:lnTo>
                <a:lnTo>
                  <a:pt x="0" y="5248656"/>
                </a:lnTo>
                <a:close/>
              </a:path>
            </a:pathLst>
          </a:custGeom>
          <a:ln w="64008">
            <a:solidFill>
              <a:srgbClr val="FC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2609" y="1193037"/>
            <a:ext cx="3410585" cy="47999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Consumer()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16535" marR="1799589">
              <a:lnSpc>
                <a:spcPct val="145000"/>
              </a:lnSpc>
            </a:pPr>
            <a:r>
              <a:rPr sz="1800" spc="-5" dirty="0">
                <a:latin typeface="Comic Sans MS"/>
                <a:cs typeface="Comic Sans MS"/>
              </a:rPr>
              <a:t>int item;  while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53695" marR="1464945">
              <a:lnSpc>
                <a:spcPts val="3130"/>
              </a:lnSpc>
              <a:spcBef>
                <a:spcPts val="27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down(&amp;full);  dow</a:t>
            </a:r>
            <a:r>
              <a:rPr sz="1800" spc="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(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&amp;mu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te</a:t>
            </a:r>
            <a:r>
              <a:rPr sz="1800" spc="10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);</a:t>
            </a:r>
            <a:endParaRPr sz="1800">
              <a:latin typeface="Comic Sans MS"/>
              <a:cs typeface="Comic Sans MS"/>
            </a:endParaRPr>
          </a:p>
          <a:p>
            <a:pPr marL="353695" marR="5080">
              <a:lnSpc>
                <a:spcPts val="313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remove_item(&amp;item,Buffer);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up(&amp;mutex);</a:t>
            </a:r>
            <a:endParaRPr sz="18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up(&amp;empty</a:t>
            </a:r>
            <a:r>
              <a:rPr sz="1800" spc="-5" dirty="0">
                <a:solidFill>
                  <a:srgbClr val="CCCCFF"/>
                </a:solidFill>
                <a:latin typeface="Comic Sans MS"/>
                <a:cs typeface="Comic Sans MS"/>
              </a:rPr>
              <a:t>);</a:t>
            </a:r>
            <a:endParaRPr sz="1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Comic Sans MS"/>
                <a:cs typeface="Comic Sans MS"/>
              </a:rPr>
              <a:t>consume_item(item);</a:t>
            </a:r>
            <a:endParaRPr sz="18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609" y="6090615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751" y="4489703"/>
            <a:ext cx="3453765" cy="411480"/>
          </a:xfrm>
          <a:custGeom>
            <a:avLst/>
            <a:gdLst/>
            <a:ahLst/>
            <a:cxnLst/>
            <a:rect l="l" t="t" r="r" b="b"/>
            <a:pathLst>
              <a:path w="3453765" h="411479">
                <a:moveTo>
                  <a:pt x="0" y="411480"/>
                </a:moveTo>
                <a:lnTo>
                  <a:pt x="3453384" y="411480"/>
                </a:lnTo>
                <a:lnTo>
                  <a:pt x="3453384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8344" y="4081271"/>
            <a:ext cx="3453765" cy="401320"/>
          </a:xfrm>
          <a:custGeom>
            <a:avLst/>
            <a:gdLst/>
            <a:ahLst/>
            <a:cxnLst/>
            <a:rect l="l" t="t" r="r" b="b"/>
            <a:pathLst>
              <a:path w="3453765" h="401320">
                <a:moveTo>
                  <a:pt x="0" y="400811"/>
                </a:moveTo>
                <a:lnTo>
                  <a:pt x="3453384" y="400811"/>
                </a:lnTo>
                <a:lnTo>
                  <a:pt x="3453384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8144" y="3930396"/>
            <a:ext cx="1682750" cy="1197610"/>
          </a:xfrm>
          <a:custGeom>
            <a:avLst/>
            <a:gdLst/>
            <a:ahLst/>
            <a:cxnLst/>
            <a:rect l="l" t="t" r="r" b="b"/>
            <a:pathLst>
              <a:path w="1682750" h="1197610">
                <a:moveTo>
                  <a:pt x="158688" y="76378"/>
                </a:moveTo>
                <a:lnTo>
                  <a:pt x="125339" y="123694"/>
                </a:lnTo>
                <a:lnTo>
                  <a:pt x="1649094" y="1197102"/>
                </a:lnTo>
                <a:lnTo>
                  <a:pt x="1682368" y="1149858"/>
                </a:lnTo>
                <a:lnTo>
                  <a:pt x="158688" y="76378"/>
                </a:lnTo>
                <a:close/>
              </a:path>
              <a:path w="1682750" h="1197610">
                <a:moveTo>
                  <a:pt x="0" y="0"/>
                </a:moveTo>
                <a:lnTo>
                  <a:pt x="91947" y="171068"/>
                </a:lnTo>
                <a:lnTo>
                  <a:pt x="125339" y="123694"/>
                </a:lnTo>
                <a:lnTo>
                  <a:pt x="101726" y="107060"/>
                </a:lnTo>
                <a:lnTo>
                  <a:pt x="135000" y="59689"/>
                </a:lnTo>
                <a:lnTo>
                  <a:pt x="170451" y="59689"/>
                </a:lnTo>
                <a:lnTo>
                  <a:pt x="192023" y="29082"/>
                </a:lnTo>
                <a:lnTo>
                  <a:pt x="0" y="0"/>
                </a:lnTo>
                <a:close/>
              </a:path>
              <a:path w="1682750" h="1197610">
                <a:moveTo>
                  <a:pt x="135000" y="59689"/>
                </a:moveTo>
                <a:lnTo>
                  <a:pt x="101726" y="107060"/>
                </a:lnTo>
                <a:lnTo>
                  <a:pt x="125339" y="123694"/>
                </a:lnTo>
                <a:lnTo>
                  <a:pt x="158688" y="76378"/>
                </a:lnTo>
                <a:lnTo>
                  <a:pt x="135000" y="59689"/>
                </a:lnTo>
                <a:close/>
              </a:path>
              <a:path w="1682750" h="1197610">
                <a:moveTo>
                  <a:pt x="170451" y="59689"/>
                </a:moveTo>
                <a:lnTo>
                  <a:pt x="135000" y="59689"/>
                </a:lnTo>
                <a:lnTo>
                  <a:pt x="158688" y="76378"/>
                </a:lnTo>
                <a:lnTo>
                  <a:pt x="170451" y="5968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6392" y="3671315"/>
            <a:ext cx="1185545" cy="1749425"/>
          </a:xfrm>
          <a:custGeom>
            <a:avLst/>
            <a:gdLst/>
            <a:ahLst/>
            <a:cxnLst/>
            <a:rect l="l" t="t" r="r" b="b"/>
            <a:pathLst>
              <a:path w="1185545" h="1749425">
                <a:moveTo>
                  <a:pt x="1064504" y="128221"/>
                </a:moveTo>
                <a:lnTo>
                  <a:pt x="0" y="1716658"/>
                </a:lnTo>
                <a:lnTo>
                  <a:pt x="48006" y="1748916"/>
                </a:lnTo>
                <a:lnTo>
                  <a:pt x="1112655" y="160449"/>
                </a:lnTo>
                <a:lnTo>
                  <a:pt x="1064504" y="128221"/>
                </a:lnTo>
                <a:close/>
              </a:path>
              <a:path w="1185545" h="1749425">
                <a:moveTo>
                  <a:pt x="1172041" y="104139"/>
                </a:moveTo>
                <a:lnTo>
                  <a:pt x="1080643" y="104139"/>
                </a:lnTo>
                <a:lnTo>
                  <a:pt x="1128776" y="136397"/>
                </a:lnTo>
                <a:lnTo>
                  <a:pt x="1112655" y="160449"/>
                </a:lnTo>
                <a:lnTo>
                  <a:pt x="1160780" y="192658"/>
                </a:lnTo>
                <a:lnTo>
                  <a:pt x="1172041" y="104139"/>
                </a:lnTo>
                <a:close/>
              </a:path>
              <a:path w="1185545" h="1749425">
                <a:moveTo>
                  <a:pt x="1080643" y="104139"/>
                </a:moveTo>
                <a:lnTo>
                  <a:pt x="1064504" y="128221"/>
                </a:lnTo>
                <a:lnTo>
                  <a:pt x="1112655" y="160449"/>
                </a:lnTo>
                <a:lnTo>
                  <a:pt x="1128776" y="136397"/>
                </a:lnTo>
                <a:lnTo>
                  <a:pt x="1080643" y="104139"/>
                </a:lnTo>
                <a:close/>
              </a:path>
              <a:path w="1185545" h="1749425">
                <a:moveTo>
                  <a:pt x="1185291" y="0"/>
                </a:moveTo>
                <a:lnTo>
                  <a:pt x="1016381" y="96011"/>
                </a:lnTo>
                <a:lnTo>
                  <a:pt x="1064504" y="128221"/>
                </a:lnTo>
                <a:lnTo>
                  <a:pt x="1080643" y="104139"/>
                </a:lnTo>
                <a:lnTo>
                  <a:pt x="1172041" y="104139"/>
                </a:lnTo>
                <a:lnTo>
                  <a:pt x="1185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7845" y="294258"/>
            <a:ext cx="8212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Consummer: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8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294258"/>
            <a:ext cx="821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Consummer: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751" y="4489703"/>
            <a:ext cx="3453765" cy="41148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omic Sans MS"/>
                <a:cs typeface="Comic Sans MS"/>
              </a:rPr>
              <a:t>enter_item(item,Buffer);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295400"/>
            <a:ext cx="4038600" cy="526415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Producer()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64490" marR="2280920">
              <a:lnSpc>
                <a:spcPct val="145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int item;  while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36449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501650" marR="1202055">
              <a:lnSpc>
                <a:spcPct val="145000"/>
              </a:lnSpc>
            </a:pPr>
            <a:r>
              <a:rPr sz="1800" spc="-5" dirty="0">
                <a:latin typeface="Comic Sans MS"/>
                <a:cs typeface="Comic Sans MS"/>
              </a:rPr>
              <a:t>produce_item(&amp;item);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down(&amp;mutex)  down(&amp;empty);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501650" marR="2237105">
              <a:lnSpc>
                <a:spcPct val="1451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up(&amp;mu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ex);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up(&amp;full);</a:t>
            </a:r>
            <a:endParaRPr sz="1800">
              <a:latin typeface="Comic Sans MS"/>
              <a:cs typeface="Comic Sans MS"/>
            </a:endParaRPr>
          </a:p>
          <a:p>
            <a:pPr marL="364490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8344" y="4081271"/>
            <a:ext cx="3453765" cy="40132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mic Sans MS"/>
                <a:cs typeface="Comic Sans MS"/>
              </a:rPr>
              <a:t>remove_item(&amp;item,Buffer);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0" y="1295400"/>
            <a:ext cx="4038600" cy="5248910"/>
          </a:xfrm>
          <a:prstGeom prst="rect">
            <a:avLst/>
          </a:prstGeom>
          <a:ln w="64007">
            <a:solidFill>
              <a:srgbClr val="FC5F3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Consumer()</a:t>
            </a:r>
            <a:endParaRPr sz="1800">
              <a:latin typeface="Comic Sans MS"/>
              <a:cs typeface="Comic Sans MS"/>
            </a:endParaRPr>
          </a:p>
          <a:p>
            <a:pPr marL="22923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65125" marR="2280285">
              <a:lnSpc>
                <a:spcPct val="145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int item;  while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43307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502284" marR="1946275">
              <a:lnSpc>
                <a:spcPts val="3130"/>
              </a:lnSpc>
              <a:spcBef>
                <a:spcPts val="27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</a:t>
            </a:r>
            <a:r>
              <a:rPr sz="1800" spc="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(&amp;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mute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);  down(&amp;full);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2284" marR="1305560">
              <a:lnSpc>
                <a:spcPct val="1451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up(&amp;mutex);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up(&amp;empty</a:t>
            </a:r>
            <a:r>
              <a:rPr sz="1800" spc="-5" dirty="0">
                <a:solidFill>
                  <a:srgbClr val="CCCCFF"/>
                </a:solidFill>
                <a:latin typeface="Comic Sans MS"/>
                <a:cs typeface="Comic Sans MS"/>
              </a:rPr>
              <a:t>);  </a:t>
            </a:r>
            <a:r>
              <a:rPr sz="1800" dirty="0">
                <a:latin typeface="Comic Sans MS"/>
                <a:cs typeface="Comic Sans MS"/>
              </a:rPr>
              <a:t>co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sume_item(i</a:t>
            </a:r>
            <a:r>
              <a:rPr sz="1800" spc="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em);</a:t>
            </a:r>
            <a:endParaRPr sz="1800">
              <a:latin typeface="Comic Sans MS"/>
              <a:cs typeface="Comic Sans MS"/>
            </a:endParaRPr>
          </a:p>
          <a:p>
            <a:pPr marL="502284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16065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6339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Hợp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tác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bằng việc chia</a:t>
            </a:r>
            <a:r>
              <a:rPr i="0" spc="-4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569846"/>
            <a:ext cx="8069580" cy="47574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32384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Các </a:t>
            </a:r>
            <a:r>
              <a:rPr sz="3200" spc="-5" dirty="0">
                <a:latin typeface="Times New Roman"/>
                <a:cs typeface="Times New Roman"/>
              </a:rPr>
              <a:t>tiến trình sử </a:t>
            </a:r>
            <a:r>
              <a:rPr sz="3200" dirty="0">
                <a:latin typeface="Times New Roman"/>
                <a:cs typeface="Times New Roman"/>
              </a:rPr>
              <a:t>dụng và cập nhập dữ </a:t>
            </a:r>
            <a:r>
              <a:rPr sz="3200" spc="-5" dirty="0">
                <a:latin typeface="Times New Roman"/>
                <a:cs typeface="Times New Roman"/>
              </a:rPr>
              <a:t>liệu </a:t>
            </a:r>
            <a:r>
              <a:rPr sz="3200" dirty="0">
                <a:latin typeface="Times New Roman"/>
                <a:cs typeface="Times New Roman"/>
              </a:rPr>
              <a:t>chia  sẻ </a:t>
            </a:r>
            <a:r>
              <a:rPr sz="3200" spc="5" dirty="0">
                <a:latin typeface="Times New Roman"/>
                <a:cs typeface="Times New Roman"/>
              </a:rPr>
              <a:t>như các </a:t>
            </a:r>
            <a:r>
              <a:rPr sz="3200" dirty="0">
                <a:latin typeface="Times New Roman"/>
                <a:cs typeface="Times New Roman"/>
              </a:rPr>
              <a:t>biến,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dirty="0">
                <a:latin typeface="Times New Roman"/>
                <a:cs typeface="Times New Roman"/>
              </a:rPr>
              <a:t>và cơ sở dữ </a:t>
            </a:r>
            <a:r>
              <a:rPr sz="3200" spc="-5" dirty="0">
                <a:latin typeface="Times New Roman"/>
                <a:cs typeface="Times New Roman"/>
              </a:rPr>
              <a:t>liệu </a:t>
            </a:r>
            <a:r>
              <a:rPr sz="3200" dirty="0">
                <a:latin typeface="Times New Roman"/>
                <a:cs typeface="Times New Roman"/>
              </a:rPr>
              <a:t>dùng  </a:t>
            </a:r>
            <a:r>
              <a:rPr sz="3200" spc="5" dirty="0">
                <a:latin typeface="Times New Roman"/>
                <a:cs typeface="Times New Roman"/>
              </a:rPr>
              <a:t>chung.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Thao tác ghi phải </a:t>
            </a:r>
            <a:r>
              <a:rPr sz="3200" spc="5" dirty="0">
                <a:latin typeface="Times New Roman"/>
                <a:cs typeface="Times New Roman"/>
              </a:rPr>
              <a:t>độc </a:t>
            </a:r>
            <a:r>
              <a:rPr sz="3200" dirty="0">
                <a:latin typeface="Times New Roman"/>
                <a:cs typeface="Times New Roman"/>
              </a:rPr>
              <a:t>lập </a:t>
            </a:r>
            <a:r>
              <a:rPr sz="3200" spc="-5" dirty="0">
                <a:latin typeface="Times New Roman"/>
                <a:cs typeface="Times New Roman"/>
              </a:rPr>
              <a:t>từng </a:t>
            </a:r>
            <a:r>
              <a:rPr sz="3200" spc="5" dirty="0">
                <a:latin typeface="Times New Roman"/>
                <a:cs typeface="Times New Roman"/>
              </a:rPr>
              <a:t>đôi một </a:t>
            </a:r>
            <a:r>
              <a:rPr sz="3200" dirty="0">
                <a:latin typeface="Times New Roman"/>
                <a:cs typeface="Times New Roman"/>
              </a:rPr>
              <a:t>để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ngăn  ngừa tình trạng đụng độ, có thể dẫn đến tính  </a:t>
            </a:r>
            <a:r>
              <a:rPr sz="3200" spc="5" dirty="0">
                <a:latin typeface="Times New Roman"/>
                <a:cs typeface="Times New Roman"/>
              </a:rPr>
              <a:t>không </a:t>
            </a:r>
            <a:r>
              <a:rPr sz="3200" dirty="0">
                <a:latin typeface="Times New Roman"/>
                <a:cs typeface="Times New Roman"/>
              </a:rPr>
              <a:t>toàn </a:t>
            </a:r>
            <a:r>
              <a:rPr sz="3200" spc="5" dirty="0">
                <a:latin typeface="Times New Roman"/>
                <a:cs typeface="Times New Roman"/>
              </a:rPr>
              <a:t>vẹn </a:t>
            </a:r>
            <a:r>
              <a:rPr sz="3200" dirty="0">
                <a:latin typeface="Times New Roman"/>
                <a:cs typeface="Times New Roman"/>
              </a:rPr>
              <a:t>dữ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liệu.</a:t>
            </a:r>
            <a:endParaRPr sz="3200">
              <a:latin typeface="Times New Roman"/>
              <a:cs typeface="Times New Roman"/>
            </a:endParaRPr>
          </a:p>
          <a:p>
            <a:pPr marL="355600" marR="33147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Các miền găng dùng để cung </a:t>
            </a:r>
            <a:r>
              <a:rPr sz="3200" spc="5" dirty="0">
                <a:latin typeface="Times New Roman"/>
                <a:cs typeface="Times New Roman"/>
              </a:rPr>
              <a:t>cấp </a:t>
            </a:r>
            <a:r>
              <a:rPr sz="3200" spc="-5" dirty="0">
                <a:latin typeface="Times New Roman"/>
                <a:cs typeface="Times New Roman"/>
              </a:rPr>
              <a:t>sự </a:t>
            </a:r>
            <a:r>
              <a:rPr sz="3200" dirty="0">
                <a:latin typeface="Times New Roman"/>
                <a:cs typeface="Times New Roman"/>
              </a:rPr>
              <a:t>toàn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vẹn  </a:t>
            </a:r>
            <a:r>
              <a:rPr sz="3200" dirty="0">
                <a:latin typeface="Times New Roman"/>
                <a:cs typeface="Times New Roman"/>
              </a:rPr>
              <a:t>dữ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liệu.</a:t>
            </a:r>
            <a:endParaRPr sz="3200">
              <a:latin typeface="Times New Roman"/>
              <a:cs typeface="Times New Roman"/>
            </a:endParaRPr>
          </a:p>
          <a:p>
            <a:pPr marL="355600" marR="6096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Một tiến trình </a:t>
            </a:r>
            <a:r>
              <a:rPr sz="3200" spc="5" dirty="0">
                <a:latin typeface="Times New Roman"/>
                <a:cs typeface="Times New Roman"/>
              </a:rPr>
              <a:t>đòi hỏi </a:t>
            </a:r>
            <a:r>
              <a:rPr sz="3200" dirty="0">
                <a:latin typeface="Times New Roman"/>
                <a:cs typeface="Times New Roman"/>
              </a:rPr>
              <a:t>miền găng phải </a:t>
            </a:r>
            <a:r>
              <a:rPr sz="3200" spc="5" dirty="0">
                <a:latin typeface="Times New Roman"/>
                <a:cs typeface="Times New Roman"/>
              </a:rPr>
              <a:t>không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bị  </a:t>
            </a:r>
            <a:r>
              <a:rPr sz="3200" spc="5" dirty="0">
                <a:latin typeface="Times New Roman"/>
                <a:cs typeface="Times New Roman"/>
              </a:rPr>
              <a:t>chờ mãi </a:t>
            </a:r>
            <a:r>
              <a:rPr sz="3200" dirty="0">
                <a:latin typeface="Times New Roman"/>
                <a:cs typeface="Times New Roman"/>
              </a:rPr>
              <a:t>mãi: </a:t>
            </a:r>
            <a:r>
              <a:rPr sz="3200" spc="5" dirty="0">
                <a:latin typeface="Times New Roman"/>
                <a:cs typeface="Times New Roman"/>
              </a:rPr>
              <a:t>deadlock </a:t>
            </a:r>
            <a:r>
              <a:rPr sz="3200" dirty="0">
                <a:latin typeface="Times New Roman"/>
                <a:cs typeface="Times New Roman"/>
              </a:rPr>
              <a:t>hoặc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starvation.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95400"/>
            <a:ext cx="4038600" cy="5264150"/>
          </a:xfrm>
          <a:custGeom>
            <a:avLst/>
            <a:gdLst/>
            <a:ahLst/>
            <a:cxnLst/>
            <a:rect l="l" t="t" r="r" b="b"/>
            <a:pathLst>
              <a:path w="4038600" h="5264150">
                <a:moveTo>
                  <a:pt x="0" y="5263896"/>
                </a:moveTo>
                <a:lnTo>
                  <a:pt x="4038600" y="5263896"/>
                </a:lnTo>
                <a:lnTo>
                  <a:pt x="4038600" y="0"/>
                </a:lnTo>
                <a:lnTo>
                  <a:pt x="0" y="0"/>
                </a:lnTo>
                <a:lnTo>
                  <a:pt x="0" y="5263896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179322"/>
            <a:ext cx="295719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685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monitor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ProducerConsumer  </a:t>
            </a:r>
            <a:r>
              <a:rPr sz="1800" dirty="0">
                <a:latin typeface="Comic Sans MS"/>
                <a:cs typeface="Comic Sans MS"/>
              </a:rPr>
              <a:t>condition </a:t>
            </a:r>
            <a:r>
              <a:rPr sz="1800" spc="-5" dirty="0">
                <a:latin typeface="Comic Sans MS"/>
                <a:cs typeface="Comic Sans MS"/>
              </a:rPr>
              <a:t>full,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empty;</a:t>
            </a:r>
            <a:endParaRPr sz="1800">
              <a:latin typeface="Comic Sans MS"/>
              <a:cs typeface="Comic Sans MS"/>
            </a:endParaRPr>
          </a:p>
          <a:p>
            <a:pPr marL="149225" marR="567055">
              <a:lnSpc>
                <a:spcPct val="150000"/>
              </a:lnSpc>
            </a:pPr>
            <a:r>
              <a:rPr sz="1800" dirty="0">
                <a:latin typeface="Comic Sans MS"/>
                <a:cs typeface="Comic Sans MS"/>
              </a:rPr>
              <a:t>int Buffer[N],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count;  procedure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enter();</a:t>
            </a:r>
            <a:endParaRPr sz="1800">
              <a:latin typeface="Comic Sans MS"/>
              <a:cs typeface="Comic Sans MS"/>
            </a:endParaRPr>
          </a:p>
          <a:p>
            <a:pPr marL="14922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if (count </a:t>
            </a:r>
            <a:r>
              <a:rPr sz="1800" dirty="0">
                <a:latin typeface="Comic Sans MS"/>
                <a:cs typeface="Comic Sans MS"/>
              </a:rPr>
              <a:t>==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N)</a:t>
            </a:r>
            <a:endParaRPr sz="1800">
              <a:latin typeface="Comic Sans MS"/>
              <a:cs typeface="Comic Sans MS"/>
            </a:endParaRPr>
          </a:p>
          <a:p>
            <a:pPr marL="216535" marR="14604" indent="614045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wait(full);  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5" dirty="0">
                <a:latin typeface="Comic Sans MS"/>
                <a:cs typeface="Comic Sans MS"/>
              </a:rPr>
              <a:t>nt</a:t>
            </a:r>
            <a:r>
              <a:rPr sz="1800" dirty="0">
                <a:latin typeface="Comic Sans MS"/>
                <a:cs typeface="Comic Sans MS"/>
              </a:rPr>
              <a:t>er_</a:t>
            </a:r>
            <a:r>
              <a:rPr sz="1800" spc="5" dirty="0">
                <a:latin typeface="Comic Sans MS"/>
                <a:cs typeface="Comic Sans MS"/>
              </a:rPr>
              <a:t>it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5" dirty="0">
                <a:latin typeface="Comic Sans MS"/>
                <a:cs typeface="Comic Sans MS"/>
              </a:rPr>
              <a:t>m,B</a:t>
            </a:r>
            <a:r>
              <a:rPr sz="1800" dirty="0">
                <a:latin typeface="Comic Sans MS"/>
                <a:cs typeface="Comic Sans MS"/>
              </a:rPr>
              <a:t>uffer</a:t>
            </a:r>
            <a:r>
              <a:rPr sz="1800" spc="5" dirty="0">
                <a:latin typeface="Comic Sans MS"/>
                <a:cs typeface="Comic Sans MS"/>
              </a:rPr>
              <a:t>)</a:t>
            </a:r>
            <a:r>
              <a:rPr sz="1800" dirty="0">
                <a:latin typeface="Comic Sans MS"/>
                <a:cs typeface="Comic Sans MS"/>
              </a:rPr>
              <a:t>;  count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++;</a:t>
            </a:r>
            <a:endParaRPr sz="1800">
              <a:latin typeface="Comic Sans MS"/>
              <a:cs typeface="Comic Sans MS"/>
            </a:endParaRPr>
          </a:p>
          <a:p>
            <a:pPr marL="21653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(count ==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endParaRPr sz="1800">
              <a:latin typeface="Comic Sans MS"/>
              <a:cs typeface="Comic Sans MS"/>
            </a:endParaRPr>
          </a:p>
          <a:p>
            <a:pPr marL="6286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signal(empty);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295400"/>
            <a:ext cx="4038600" cy="5248910"/>
          </a:xfrm>
          <a:custGeom>
            <a:avLst/>
            <a:gdLst/>
            <a:ahLst/>
            <a:cxnLst/>
            <a:rect l="l" t="t" r="r" b="b"/>
            <a:pathLst>
              <a:path w="4038600" h="5248909">
                <a:moveTo>
                  <a:pt x="0" y="5248656"/>
                </a:moveTo>
                <a:lnTo>
                  <a:pt x="4038600" y="5248656"/>
                </a:lnTo>
                <a:lnTo>
                  <a:pt x="4038600" y="0"/>
                </a:lnTo>
                <a:lnTo>
                  <a:pt x="0" y="0"/>
                </a:lnTo>
                <a:lnTo>
                  <a:pt x="0" y="5248656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4872609" y="1179322"/>
            <a:ext cx="3271520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1082040" algn="ctr">
              <a:lnSpc>
                <a:spcPct val="100000"/>
              </a:lnSpc>
              <a:spcBef>
                <a:spcPts val="1180"/>
              </a:spcBef>
            </a:pPr>
            <a:r>
              <a:rPr spc="-5" dirty="0"/>
              <a:t>procedure</a:t>
            </a:r>
            <a:r>
              <a:rPr spc="-60" dirty="0"/>
              <a:t> </a:t>
            </a:r>
            <a:r>
              <a:rPr spc="-5" dirty="0"/>
              <a:t>remove();</a:t>
            </a:r>
          </a:p>
          <a:p>
            <a:pPr marL="80645">
              <a:lnSpc>
                <a:spcPct val="100000"/>
              </a:lnSpc>
              <a:spcBef>
                <a:spcPts val="1080"/>
              </a:spcBef>
            </a:pPr>
            <a:r>
              <a:rPr dirty="0"/>
              <a:t>{</a:t>
            </a:r>
          </a:p>
          <a:p>
            <a:pPr marL="559435" marR="1437640" indent="-342900">
              <a:lnSpc>
                <a:spcPct val="150000"/>
              </a:lnSpc>
            </a:pPr>
            <a:r>
              <a:rPr spc="-5" dirty="0"/>
              <a:t>if (count </a:t>
            </a:r>
            <a:r>
              <a:rPr dirty="0"/>
              <a:t>== 0)  </a:t>
            </a:r>
            <a:r>
              <a:rPr spc="-5" dirty="0">
                <a:solidFill>
                  <a:srgbClr val="FF0000"/>
                </a:solidFill>
              </a:rPr>
              <a:t>w</a:t>
            </a:r>
            <a:r>
              <a:rPr spc="5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it</a:t>
            </a:r>
            <a:r>
              <a:rPr dirty="0">
                <a:solidFill>
                  <a:srgbClr val="FF0000"/>
                </a:solidFill>
              </a:rPr>
              <a:t>(empty)</a:t>
            </a:r>
          </a:p>
          <a:p>
            <a:pPr marL="216535" marR="5080">
              <a:lnSpc>
                <a:spcPct val="150000"/>
              </a:lnSpc>
            </a:pPr>
            <a:r>
              <a:rPr spc="-5" dirty="0"/>
              <a:t>remove_item(&amp;item,Buffer);  </a:t>
            </a:r>
            <a:r>
              <a:rPr dirty="0"/>
              <a:t>count</a:t>
            </a:r>
            <a:r>
              <a:rPr spc="-15" dirty="0"/>
              <a:t> </a:t>
            </a:r>
            <a:r>
              <a:rPr spc="-10" dirty="0"/>
              <a:t>--;</a:t>
            </a:r>
          </a:p>
          <a:p>
            <a:pPr marL="216535">
              <a:lnSpc>
                <a:spcPct val="100000"/>
              </a:lnSpc>
              <a:spcBef>
                <a:spcPts val="1085"/>
              </a:spcBef>
            </a:pPr>
            <a:r>
              <a:rPr spc="-5" dirty="0"/>
              <a:t>if (count </a:t>
            </a:r>
            <a:r>
              <a:rPr dirty="0"/>
              <a:t>==</a:t>
            </a:r>
            <a:r>
              <a:rPr spc="-35" dirty="0"/>
              <a:t> </a:t>
            </a:r>
            <a:r>
              <a:rPr dirty="0"/>
              <a:t>N-1)</a:t>
            </a:r>
          </a:p>
          <a:p>
            <a:pPr marL="832485">
              <a:lnSpc>
                <a:spcPct val="100000"/>
              </a:lnSpc>
              <a:spcBef>
                <a:spcPts val="1080"/>
              </a:spcBef>
            </a:pPr>
            <a:r>
              <a:rPr dirty="0">
                <a:solidFill>
                  <a:srgbClr val="FF0000"/>
                </a:solidFill>
              </a:rPr>
              <a:t>signal(full);</a:t>
            </a:r>
          </a:p>
          <a:p>
            <a:pPr marL="80645">
              <a:lnSpc>
                <a:spcPct val="100000"/>
              </a:lnSpc>
              <a:spcBef>
                <a:spcPts val="1080"/>
              </a:spcBef>
            </a:pPr>
            <a:r>
              <a:rPr dirty="0"/>
              <a:t>}</a:t>
            </a:r>
          </a:p>
          <a:p>
            <a:pPr marL="80645">
              <a:lnSpc>
                <a:spcPct val="100000"/>
              </a:lnSpc>
              <a:spcBef>
                <a:spcPts val="1080"/>
              </a:spcBef>
            </a:pPr>
            <a:r>
              <a:rPr dirty="0"/>
              <a:t>count =</a:t>
            </a:r>
            <a:r>
              <a:rPr spc="-30" dirty="0"/>
              <a:t> </a:t>
            </a:r>
            <a:r>
              <a:rPr dirty="0"/>
              <a:t>0;</a:t>
            </a:r>
          </a:p>
          <a:p>
            <a:pPr marL="80645">
              <a:lnSpc>
                <a:spcPct val="100000"/>
              </a:lnSpc>
              <a:spcBef>
                <a:spcPts val="1080"/>
              </a:spcBef>
            </a:pPr>
            <a:r>
              <a:rPr dirty="0"/>
              <a:t>end</a:t>
            </a:r>
            <a:r>
              <a:rPr spc="-15" dirty="0"/>
              <a:t> </a:t>
            </a:r>
            <a:r>
              <a:rPr spc="-5" dirty="0"/>
              <a:t>monitor;</a:t>
            </a:r>
          </a:p>
        </p:txBody>
      </p:sp>
      <p:sp>
        <p:nvSpPr>
          <p:cNvPr id="6" name="object 6"/>
          <p:cNvSpPr/>
          <p:nvPr/>
        </p:nvSpPr>
        <p:spPr>
          <a:xfrm>
            <a:off x="696468" y="4216908"/>
            <a:ext cx="3453765" cy="410209"/>
          </a:xfrm>
          <a:custGeom>
            <a:avLst/>
            <a:gdLst/>
            <a:ahLst/>
            <a:cxnLst/>
            <a:rect l="l" t="t" r="r" b="b"/>
            <a:pathLst>
              <a:path w="3453765" h="410210">
                <a:moveTo>
                  <a:pt x="0" y="409956"/>
                </a:moveTo>
                <a:lnTo>
                  <a:pt x="3453383" y="409956"/>
                </a:lnTo>
                <a:lnTo>
                  <a:pt x="3453383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4628" y="2962655"/>
            <a:ext cx="3453765" cy="399415"/>
          </a:xfrm>
          <a:custGeom>
            <a:avLst/>
            <a:gdLst/>
            <a:ahLst/>
            <a:cxnLst/>
            <a:rect l="l" t="t" r="r" b="b"/>
            <a:pathLst>
              <a:path w="3453765" h="399414">
                <a:moveTo>
                  <a:pt x="0" y="399288"/>
                </a:moveTo>
                <a:lnTo>
                  <a:pt x="3453383" y="399288"/>
                </a:lnTo>
                <a:lnTo>
                  <a:pt x="3453383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4576" y="3955541"/>
            <a:ext cx="2583180" cy="494665"/>
          </a:xfrm>
          <a:custGeom>
            <a:avLst/>
            <a:gdLst/>
            <a:ahLst/>
            <a:cxnLst/>
            <a:rect l="l" t="t" r="r" b="b"/>
            <a:pathLst>
              <a:path w="2583179" h="494664">
                <a:moveTo>
                  <a:pt x="176165" y="57090"/>
                </a:moveTo>
                <a:lnTo>
                  <a:pt x="167135" y="114364"/>
                </a:lnTo>
                <a:lnTo>
                  <a:pt x="2574036" y="494156"/>
                </a:lnTo>
                <a:lnTo>
                  <a:pt x="2583179" y="437006"/>
                </a:lnTo>
                <a:lnTo>
                  <a:pt x="176165" y="57090"/>
                </a:lnTo>
                <a:close/>
              </a:path>
              <a:path w="2583179" h="494664">
                <a:moveTo>
                  <a:pt x="185165" y="0"/>
                </a:moveTo>
                <a:lnTo>
                  <a:pt x="0" y="58673"/>
                </a:lnTo>
                <a:lnTo>
                  <a:pt x="158115" y="171576"/>
                </a:lnTo>
                <a:lnTo>
                  <a:pt x="167135" y="114364"/>
                </a:lnTo>
                <a:lnTo>
                  <a:pt x="138556" y="109854"/>
                </a:lnTo>
                <a:lnTo>
                  <a:pt x="147574" y="52577"/>
                </a:lnTo>
                <a:lnTo>
                  <a:pt x="176876" y="52577"/>
                </a:lnTo>
                <a:lnTo>
                  <a:pt x="185165" y="0"/>
                </a:lnTo>
                <a:close/>
              </a:path>
              <a:path w="2583179" h="494664">
                <a:moveTo>
                  <a:pt x="147574" y="52577"/>
                </a:moveTo>
                <a:lnTo>
                  <a:pt x="138556" y="109854"/>
                </a:lnTo>
                <a:lnTo>
                  <a:pt x="167135" y="114364"/>
                </a:lnTo>
                <a:lnTo>
                  <a:pt x="176165" y="57090"/>
                </a:lnTo>
                <a:lnTo>
                  <a:pt x="147574" y="52577"/>
                </a:lnTo>
                <a:close/>
              </a:path>
              <a:path w="2583179" h="494664">
                <a:moveTo>
                  <a:pt x="176876" y="52577"/>
                </a:moveTo>
                <a:lnTo>
                  <a:pt x="147574" y="52577"/>
                </a:lnTo>
                <a:lnTo>
                  <a:pt x="176165" y="57090"/>
                </a:lnTo>
                <a:lnTo>
                  <a:pt x="176876" y="5257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323" y="2705100"/>
            <a:ext cx="2221230" cy="2978785"/>
          </a:xfrm>
          <a:custGeom>
            <a:avLst/>
            <a:gdLst/>
            <a:ahLst/>
            <a:cxnLst/>
            <a:rect l="l" t="t" r="r" b="b"/>
            <a:pathLst>
              <a:path w="2221229" h="2978785">
                <a:moveTo>
                  <a:pt x="2094107" y="122325"/>
                </a:moveTo>
                <a:lnTo>
                  <a:pt x="0" y="2943872"/>
                </a:lnTo>
                <a:lnTo>
                  <a:pt x="46481" y="2978391"/>
                </a:lnTo>
                <a:lnTo>
                  <a:pt x="2140564" y="156776"/>
                </a:lnTo>
                <a:lnTo>
                  <a:pt x="2094107" y="122325"/>
                </a:lnTo>
                <a:close/>
              </a:path>
              <a:path w="2221229" h="2978785">
                <a:moveTo>
                  <a:pt x="2203352" y="99060"/>
                </a:moveTo>
                <a:lnTo>
                  <a:pt x="2111375" y="99060"/>
                </a:lnTo>
                <a:lnTo>
                  <a:pt x="2157856" y="133476"/>
                </a:lnTo>
                <a:lnTo>
                  <a:pt x="2140564" y="156776"/>
                </a:lnTo>
                <a:lnTo>
                  <a:pt x="2187066" y="191262"/>
                </a:lnTo>
                <a:lnTo>
                  <a:pt x="2203352" y="99060"/>
                </a:lnTo>
                <a:close/>
              </a:path>
              <a:path w="2221229" h="2978785">
                <a:moveTo>
                  <a:pt x="2111375" y="99060"/>
                </a:moveTo>
                <a:lnTo>
                  <a:pt x="2094107" y="122325"/>
                </a:lnTo>
                <a:lnTo>
                  <a:pt x="2140564" y="156776"/>
                </a:lnTo>
                <a:lnTo>
                  <a:pt x="2157856" y="133476"/>
                </a:lnTo>
                <a:lnTo>
                  <a:pt x="2111375" y="99060"/>
                </a:lnTo>
                <a:close/>
              </a:path>
              <a:path w="2221229" h="2978785">
                <a:moveTo>
                  <a:pt x="2220849" y="0"/>
                </a:moveTo>
                <a:lnTo>
                  <a:pt x="2047493" y="87757"/>
                </a:lnTo>
                <a:lnTo>
                  <a:pt x="2094107" y="122325"/>
                </a:lnTo>
                <a:lnTo>
                  <a:pt x="2111375" y="99060"/>
                </a:lnTo>
                <a:lnTo>
                  <a:pt x="2203352" y="99060"/>
                </a:lnTo>
                <a:lnTo>
                  <a:pt x="222084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5538" y="294258"/>
            <a:ext cx="779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: 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17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Monitor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95400"/>
            <a:ext cx="4038600" cy="526415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Producer()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28600" marR="2415540" indent="66675">
              <a:lnSpc>
                <a:spcPct val="150000"/>
              </a:lnSpc>
            </a:pPr>
            <a:r>
              <a:rPr sz="1800" dirty="0">
                <a:latin typeface="Comic Sans MS"/>
                <a:cs typeface="Comic Sans MS"/>
              </a:rPr>
              <a:t>int item;  </a:t>
            </a:r>
            <a:r>
              <a:rPr sz="1800" spc="-5" dirty="0">
                <a:latin typeface="Comic Sans MS"/>
                <a:cs typeface="Comic Sans MS"/>
              </a:rPr>
              <a:t>while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2952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570230" marR="770890" indent="1270">
              <a:lnSpc>
                <a:spcPts val="3240"/>
              </a:lnSpc>
              <a:spcBef>
                <a:spcPts val="290"/>
              </a:spcBef>
            </a:pPr>
            <a:r>
              <a:rPr sz="1800" spc="-5" dirty="0">
                <a:latin typeface="Comic Sans MS"/>
                <a:cs typeface="Comic Sans MS"/>
              </a:rPr>
              <a:t>produce_item(&amp;item);  </a:t>
            </a:r>
            <a:r>
              <a:rPr sz="1800" dirty="0">
                <a:latin typeface="Comic Sans MS"/>
                <a:cs typeface="Comic Sans MS"/>
              </a:rPr>
              <a:t>Producer</a:t>
            </a:r>
            <a:r>
              <a:rPr sz="1800" spc="-10" dirty="0">
                <a:latin typeface="Comic Sans MS"/>
                <a:cs typeface="Comic Sans MS"/>
              </a:rPr>
              <a:t>C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sumer.en</a:t>
            </a:r>
            <a:r>
              <a:rPr sz="1800" spc="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er;</a:t>
            </a:r>
            <a:endParaRPr sz="1800">
              <a:latin typeface="Comic Sans MS"/>
              <a:cs typeface="Comic Sans MS"/>
            </a:endParaRPr>
          </a:p>
          <a:p>
            <a:pPr marL="29527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776" y="3357371"/>
            <a:ext cx="3453765" cy="40132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omic Sans MS"/>
                <a:cs typeface="Comic Sans MS"/>
              </a:rPr>
              <a:t>ProducerConsumer.remove;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1295400"/>
            <a:ext cx="4038600" cy="5248910"/>
          </a:xfrm>
          <a:prstGeom prst="rect">
            <a:avLst/>
          </a:prstGeom>
          <a:ln w="64007">
            <a:solidFill>
              <a:srgbClr val="FC5F3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Consumer();</a:t>
            </a:r>
            <a:endParaRPr sz="1800">
              <a:latin typeface="Comic Sans MS"/>
              <a:cs typeface="Comic Sans MS"/>
            </a:endParaRPr>
          </a:p>
          <a:p>
            <a:pPr marL="2292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65125" marR="2279650" indent="-68580">
              <a:lnSpc>
                <a:spcPct val="150000"/>
              </a:lnSpc>
            </a:pPr>
            <a:r>
              <a:rPr sz="1800" spc="-5" dirty="0">
                <a:latin typeface="Comic Sans MS"/>
                <a:cs typeface="Comic Sans MS"/>
              </a:rPr>
              <a:t>int item;  while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36512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omic Sans MS"/>
                <a:cs typeface="Comic Sans MS"/>
              </a:rPr>
              <a:t>consume_item(item);</a:t>
            </a:r>
            <a:endParaRPr sz="1800">
              <a:latin typeface="Comic Sans MS"/>
              <a:cs typeface="Comic Sans MS"/>
            </a:endParaRPr>
          </a:p>
          <a:p>
            <a:pPr marL="2965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2292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19" y="3819144"/>
            <a:ext cx="3453765" cy="411480"/>
          </a:xfrm>
          <a:custGeom>
            <a:avLst/>
            <a:gdLst/>
            <a:ahLst/>
            <a:cxnLst/>
            <a:rect l="l" t="t" r="r" b="b"/>
            <a:pathLst>
              <a:path w="3453765" h="411479">
                <a:moveTo>
                  <a:pt x="0" y="411479"/>
                </a:moveTo>
                <a:lnTo>
                  <a:pt x="3453383" y="411479"/>
                </a:lnTo>
                <a:lnTo>
                  <a:pt x="3453383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538" y="294258"/>
            <a:ext cx="779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: 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17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Monitor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239649"/>
            <a:ext cx="7722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Producer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–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Consummer: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200" i="0" spc="-10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Message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146047"/>
            <a:ext cx="4038600" cy="5523230"/>
          </a:xfrm>
          <a:custGeom>
            <a:avLst/>
            <a:gdLst/>
            <a:ahLst/>
            <a:cxnLst/>
            <a:rect l="l" t="t" r="r" b="b"/>
            <a:pathLst>
              <a:path w="4038600" h="5523230">
                <a:moveTo>
                  <a:pt x="0" y="5522976"/>
                </a:moveTo>
                <a:lnTo>
                  <a:pt x="4038600" y="5522976"/>
                </a:lnTo>
                <a:lnTo>
                  <a:pt x="4038600" y="0"/>
                </a:lnTo>
                <a:lnTo>
                  <a:pt x="0" y="0"/>
                </a:lnTo>
                <a:lnTo>
                  <a:pt x="0" y="5522976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719" y="1087500"/>
            <a:ext cx="1367155" cy="15627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Producer()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87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147955" marR="5080">
              <a:lnSpc>
                <a:spcPct val="140000"/>
              </a:lnSpc>
            </a:pPr>
            <a:r>
              <a:rPr sz="1800" dirty="0">
                <a:latin typeface="Comic Sans MS"/>
                <a:cs typeface="Comic Sans MS"/>
              </a:rPr>
              <a:t>int item;  message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392804"/>
            <a:ext cx="3361690" cy="30988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Comic Sans MS"/>
                <a:cs typeface="Comic Sans MS"/>
              </a:rPr>
              <a:t>while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21653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omic Sans MS"/>
                <a:cs typeface="Comic Sans MS"/>
              </a:rPr>
              <a:t>produce_item(&amp;item);</a:t>
            </a:r>
            <a:endParaRPr sz="1800">
              <a:latin typeface="Comic Sans MS"/>
              <a:cs typeface="Comic Sans MS"/>
            </a:endParaRPr>
          </a:p>
          <a:p>
            <a:pPr marL="354330" marR="5080">
              <a:lnSpc>
                <a:spcPct val="14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receive(consumer, Request);  </a:t>
            </a:r>
            <a:r>
              <a:rPr sz="1800" dirty="0">
                <a:latin typeface="Comic Sans MS"/>
                <a:cs typeface="Comic Sans MS"/>
              </a:rPr>
              <a:t>create_message(&amp;m, </a:t>
            </a:r>
            <a:r>
              <a:rPr sz="1800" spc="-5" dirty="0">
                <a:latin typeface="Comic Sans MS"/>
                <a:cs typeface="Comic Sans MS"/>
              </a:rPr>
              <a:t>item); 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send(consumer,&amp;m);</a:t>
            </a:r>
            <a:endParaRPr sz="1800">
              <a:latin typeface="Comic Sans MS"/>
              <a:cs typeface="Comic Sans MS"/>
            </a:endParaRPr>
          </a:p>
          <a:p>
            <a:pPr marL="21653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1146047"/>
            <a:ext cx="4038600" cy="5507990"/>
          </a:xfrm>
          <a:custGeom>
            <a:avLst/>
            <a:gdLst/>
            <a:ahLst/>
            <a:cxnLst/>
            <a:rect l="l" t="t" r="r" b="b"/>
            <a:pathLst>
              <a:path w="4038600" h="5507990">
                <a:moveTo>
                  <a:pt x="0" y="5507736"/>
                </a:moveTo>
                <a:lnTo>
                  <a:pt x="4038600" y="5507736"/>
                </a:lnTo>
                <a:lnTo>
                  <a:pt x="4038600" y="0"/>
                </a:lnTo>
                <a:lnTo>
                  <a:pt x="0" y="0"/>
                </a:lnTo>
                <a:lnTo>
                  <a:pt x="0" y="5507736"/>
                </a:lnTo>
                <a:close/>
              </a:path>
            </a:pathLst>
          </a:custGeom>
          <a:ln w="64008">
            <a:solidFill>
              <a:srgbClr val="FC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2609" y="1087500"/>
            <a:ext cx="3310254" cy="54038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Consumer();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87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16535" marR="1882139">
              <a:lnSpc>
                <a:spcPct val="140000"/>
              </a:lnSpc>
            </a:pPr>
            <a:r>
              <a:rPr sz="1800" spc="-5" dirty="0">
                <a:latin typeface="Comic Sans MS"/>
                <a:cs typeface="Comic Sans MS"/>
              </a:rPr>
              <a:t>int item;  </a:t>
            </a:r>
            <a:r>
              <a:rPr sz="1800" dirty="0">
                <a:latin typeface="Comic Sans MS"/>
                <a:cs typeface="Comic Sans MS"/>
              </a:rPr>
              <a:t>message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m;  </a:t>
            </a:r>
            <a:r>
              <a:rPr sz="1800" spc="-5" dirty="0">
                <a:latin typeface="Comic Sans MS"/>
                <a:cs typeface="Comic Sans MS"/>
              </a:rPr>
              <a:t>for(0 to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N)</a:t>
            </a:r>
            <a:endParaRPr sz="1800">
              <a:latin typeface="Comic Sans MS"/>
              <a:cs typeface="Comic Sans MS"/>
            </a:endParaRPr>
          </a:p>
          <a:p>
            <a:pPr marL="216535" marR="5080" indent="411480">
              <a:lnSpc>
                <a:spcPct val="1400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send(producer,</a:t>
            </a:r>
            <a:r>
              <a:rPr sz="1800" spc="-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Request);  </a:t>
            </a:r>
            <a:r>
              <a:rPr sz="1800" spc="-5" dirty="0">
                <a:latin typeface="Comic Sans MS"/>
                <a:cs typeface="Comic Sans MS"/>
              </a:rPr>
              <a:t>while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(TRUE)</a:t>
            </a:r>
            <a:endParaRPr sz="1800">
              <a:latin typeface="Comic Sans MS"/>
              <a:cs typeface="Comic Sans MS"/>
            </a:endParaRPr>
          </a:p>
          <a:p>
            <a:pPr marL="21653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receive(producer,</a:t>
            </a:r>
            <a:r>
              <a:rPr sz="18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&amp;m);</a:t>
            </a:r>
            <a:endParaRPr sz="1800">
              <a:latin typeface="Comic Sans MS"/>
              <a:cs typeface="Comic Sans MS"/>
            </a:endParaRPr>
          </a:p>
          <a:p>
            <a:pPr marL="353695" marR="280670" algn="just">
              <a:lnSpc>
                <a:spcPct val="140000"/>
              </a:lnSpc>
            </a:pPr>
            <a:r>
              <a:rPr sz="1800" spc="-5" dirty="0">
                <a:latin typeface="Comic Sans MS"/>
                <a:cs typeface="Comic Sans MS"/>
              </a:rPr>
              <a:t>remove_item(&amp;m,&amp;item); 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send(producer,</a:t>
            </a:r>
            <a:r>
              <a:rPr sz="18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Request);  </a:t>
            </a:r>
            <a:r>
              <a:rPr sz="1800" dirty="0">
                <a:latin typeface="Comic Sans MS"/>
                <a:cs typeface="Comic Sans MS"/>
              </a:rPr>
              <a:t>consumer_item(item);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3875" y="1986407"/>
            <a:ext cx="2317750" cy="1433195"/>
          </a:xfrm>
          <a:custGeom>
            <a:avLst/>
            <a:gdLst/>
            <a:ahLst/>
            <a:cxnLst/>
            <a:rect l="l" t="t" r="r" b="b"/>
            <a:pathLst>
              <a:path w="2317750" h="1433195">
                <a:moveTo>
                  <a:pt x="1798904" y="1106931"/>
                </a:moveTo>
                <a:lnTo>
                  <a:pt x="1440307" y="1106931"/>
                </a:lnTo>
                <a:lnTo>
                  <a:pt x="1837563" y="1433194"/>
                </a:lnTo>
                <a:lnTo>
                  <a:pt x="1662302" y="1151763"/>
                </a:lnTo>
                <a:lnTo>
                  <a:pt x="1824430" y="1151763"/>
                </a:lnTo>
                <a:lnTo>
                  <a:pt x="1798904" y="1106931"/>
                </a:lnTo>
                <a:close/>
              </a:path>
              <a:path w="2317750" h="1433195">
                <a:moveTo>
                  <a:pt x="2003201" y="1091183"/>
                </a:moveTo>
                <a:lnTo>
                  <a:pt x="1789938" y="1091183"/>
                </a:lnTo>
                <a:lnTo>
                  <a:pt x="2317750" y="1302384"/>
                </a:lnTo>
                <a:lnTo>
                  <a:pt x="2003201" y="1091183"/>
                </a:lnTo>
                <a:close/>
              </a:path>
              <a:path w="2317750" h="1433195">
                <a:moveTo>
                  <a:pt x="1824430" y="1151763"/>
                </a:moveTo>
                <a:lnTo>
                  <a:pt x="1662302" y="1151763"/>
                </a:lnTo>
                <a:lnTo>
                  <a:pt x="1875916" y="1242187"/>
                </a:lnTo>
                <a:lnTo>
                  <a:pt x="1824430" y="1151763"/>
                </a:lnTo>
                <a:close/>
              </a:path>
              <a:path w="2317750" h="1433195">
                <a:moveTo>
                  <a:pt x="1864747" y="998219"/>
                </a:moveTo>
                <a:lnTo>
                  <a:pt x="1156208" y="998219"/>
                </a:lnTo>
                <a:lnTo>
                  <a:pt x="1401445" y="1231772"/>
                </a:lnTo>
                <a:lnTo>
                  <a:pt x="1440307" y="1106931"/>
                </a:lnTo>
                <a:lnTo>
                  <a:pt x="1798904" y="1106931"/>
                </a:lnTo>
                <a:lnTo>
                  <a:pt x="1789938" y="1091183"/>
                </a:lnTo>
                <a:lnTo>
                  <a:pt x="2003201" y="1091183"/>
                </a:lnTo>
                <a:lnTo>
                  <a:pt x="1864747" y="998219"/>
                </a:lnTo>
                <a:close/>
              </a:path>
              <a:path w="2317750" h="1433195">
                <a:moveTo>
                  <a:pt x="1895090" y="894460"/>
                </a:moveTo>
                <a:lnTo>
                  <a:pt x="891032" y="894460"/>
                </a:lnTo>
                <a:lnTo>
                  <a:pt x="1032382" y="1061339"/>
                </a:lnTo>
                <a:lnTo>
                  <a:pt x="1156208" y="998219"/>
                </a:lnTo>
                <a:lnTo>
                  <a:pt x="1864747" y="998219"/>
                </a:lnTo>
                <a:lnTo>
                  <a:pt x="1794764" y="951229"/>
                </a:lnTo>
                <a:lnTo>
                  <a:pt x="2035683" y="942847"/>
                </a:lnTo>
                <a:lnTo>
                  <a:pt x="1895090" y="894460"/>
                </a:lnTo>
                <a:close/>
              </a:path>
              <a:path w="2317750" h="1433195">
                <a:moveTo>
                  <a:pt x="15875" y="339089"/>
                </a:moveTo>
                <a:lnTo>
                  <a:pt x="360806" y="587628"/>
                </a:lnTo>
                <a:lnTo>
                  <a:pt x="295020" y="711707"/>
                </a:lnTo>
                <a:lnTo>
                  <a:pt x="637539" y="764666"/>
                </a:lnTo>
                <a:lnTo>
                  <a:pt x="719201" y="897889"/>
                </a:lnTo>
                <a:lnTo>
                  <a:pt x="891032" y="894460"/>
                </a:lnTo>
                <a:lnTo>
                  <a:pt x="1895090" y="894460"/>
                </a:lnTo>
                <a:lnTo>
                  <a:pt x="1625346" y="801623"/>
                </a:lnTo>
                <a:lnTo>
                  <a:pt x="1784477" y="618743"/>
                </a:lnTo>
                <a:lnTo>
                  <a:pt x="1349756" y="548131"/>
                </a:lnTo>
                <a:lnTo>
                  <a:pt x="1277020" y="425195"/>
                </a:lnTo>
                <a:lnTo>
                  <a:pt x="1009776" y="425195"/>
                </a:lnTo>
                <a:lnTo>
                  <a:pt x="976473" y="389889"/>
                </a:lnTo>
                <a:lnTo>
                  <a:pt x="278130" y="389889"/>
                </a:lnTo>
                <a:lnTo>
                  <a:pt x="15875" y="339089"/>
                </a:lnTo>
                <a:close/>
              </a:path>
              <a:path w="2317750" h="1433195">
                <a:moveTo>
                  <a:pt x="1230883" y="347217"/>
                </a:moveTo>
                <a:lnTo>
                  <a:pt x="1009776" y="425195"/>
                </a:lnTo>
                <a:lnTo>
                  <a:pt x="1277020" y="425195"/>
                </a:lnTo>
                <a:lnTo>
                  <a:pt x="1230883" y="347217"/>
                </a:lnTo>
                <a:close/>
              </a:path>
              <a:path w="2317750" h="1433195">
                <a:moveTo>
                  <a:pt x="0" y="81914"/>
                </a:moveTo>
                <a:lnTo>
                  <a:pt x="278130" y="389889"/>
                </a:lnTo>
                <a:lnTo>
                  <a:pt x="976473" y="389889"/>
                </a:lnTo>
                <a:lnTo>
                  <a:pt x="890818" y="299084"/>
                </a:lnTo>
                <a:lnTo>
                  <a:pt x="425704" y="299084"/>
                </a:lnTo>
                <a:lnTo>
                  <a:pt x="0" y="81914"/>
                </a:lnTo>
                <a:close/>
              </a:path>
              <a:path w="2317750" h="1433195">
                <a:moveTo>
                  <a:pt x="223647" y="0"/>
                </a:moveTo>
                <a:lnTo>
                  <a:pt x="425704" y="299084"/>
                </a:lnTo>
                <a:lnTo>
                  <a:pt x="890818" y="299084"/>
                </a:lnTo>
                <a:lnTo>
                  <a:pt x="857395" y="263651"/>
                </a:lnTo>
                <a:lnTo>
                  <a:pt x="656970" y="263651"/>
                </a:lnTo>
                <a:lnTo>
                  <a:pt x="223647" y="0"/>
                </a:lnTo>
                <a:close/>
              </a:path>
              <a:path w="2317750" h="1433195">
                <a:moveTo>
                  <a:pt x="665480" y="60197"/>
                </a:moveTo>
                <a:lnTo>
                  <a:pt x="656970" y="263651"/>
                </a:lnTo>
                <a:lnTo>
                  <a:pt x="857395" y="263651"/>
                </a:lnTo>
                <a:lnTo>
                  <a:pt x="665480" y="60197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875" y="1986407"/>
            <a:ext cx="2317750" cy="1433195"/>
          </a:xfrm>
          <a:custGeom>
            <a:avLst/>
            <a:gdLst/>
            <a:ahLst/>
            <a:cxnLst/>
            <a:rect l="l" t="t" r="r" b="b"/>
            <a:pathLst>
              <a:path w="2317750" h="1433195">
                <a:moveTo>
                  <a:pt x="1349756" y="548131"/>
                </a:moveTo>
                <a:lnTo>
                  <a:pt x="1784477" y="618743"/>
                </a:lnTo>
                <a:lnTo>
                  <a:pt x="1625346" y="801623"/>
                </a:lnTo>
                <a:lnTo>
                  <a:pt x="2035683" y="942847"/>
                </a:lnTo>
                <a:lnTo>
                  <a:pt x="1794764" y="951229"/>
                </a:lnTo>
                <a:lnTo>
                  <a:pt x="2317750" y="1302384"/>
                </a:lnTo>
                <a:lnTo>
                  <a:pt x="1789938" y="1091183"/>
                </a:lnTo>
                <a:lnTo>
                  <a:pt x="1875916" y="1242187"/>
                </a:lnTo>
                <a:lnTo>
                  <a:pt x="1662302" y="1151763"/>
                </a:lnTo>
                <a:lnTo>
                  <a:pt x="1837563" y="1433194"/>
                </a:lnTo>
                <a:lnTo>
                  <a:pt x="1440307" y="1106931"/>
                </a:lnTo>
                <a:lnTo>
                  <a:pt x="1401445" y="1231772"/>
                </a:lnTo>
                <a:lnTo>
                  <a:pt x="1156208" y="998219"/>
                </a:lnTo>
                <a:lnTo>
                  <a:pt x="1032382" y="1061339"/>
                </a:lnTo>
                <a:lnTo>
                  <a:pt x="891032" y="894460"/>
                </a:lnTo>
                <a:lnTo>
                  <a:pt x="719201" y="897889"/>
                </a:lnTo>
                <a:lnTo>
                  <a:pt x="637539" y="764666"/>
                </a:lnTo>
                <a:lnTo>
                  <a:pt x="295020" y="711707"/>
                </a:lnTo>
                <a:lnTo>
                  <a:pt x="360806" y="587628"/>
                </a:lnTo>
                <a:lnTo>
                  <a:pt x="15875" y="339089"/>
                </a:lnTo>
                <a:lnTo>
                  <a:pt x="278130" y="389889"/>
                </a:lnTo>
                <a:lnTo>
                  <a:pt x="0" y="81914"/>
                </a:lnTo>
                <a:lnTo>
                  <a:pt x="425704" y="299084"/>
                </a:lnTo>
                <a:lnTo>
                  <a:pt x="223647" y="0"/>
                </a:lnTo>
                <a:lnTo>
                  <a:pt x="656970" y="263651"/>
                </a:lnTo>
                <a:lnTo>
                  <a:pt x="665480" y="60197"/>
                </a:lnTo>
                <a:lnTo>
                  <a:pt x="1009776" y="425195"/>
                </a:lnTo>
                <a:lnTo>
                  <a:pt x="1230883" y="347217"/>
                </a:lnTo>
                <a:lnTo>
                  <a:pt x="1349756" y="548131"/>
                </a:lnTo>
              </a:path>
            </a:pathLst>
          </a:custGeom>
          <a:ln w="5715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2848" y="2322576"/>
            <a:ext cx="1542415" cy="708660"/>
          </a:xfrm>
          <a:custGeom>
            <a:avLst/>
            <a:gdLst/>
            <a:ahLst/>
            <a:cxnLst/>
            <a:rect l="l" t="t" r="r" b="b"/>
            <a:pathLst>
              <a:path w="1542414" h="708660">
                <a:moveTo>
                  <a:pt x="0" y="708660"/>
                </a:moveTo>
                <a:lnTo>
                  <a:pt x="1542288" y="708660"/>
                </a:lnTo>
                <a:lnTo>
                  <a:pt x="154228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0770" y="2354707"/>
            <a:ext cx="12649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sz="20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Coi 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chöøng 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i="1" spc="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i="1" spc="185" dirty="0">
                <a:solidFill>
                  <a:srgbClr val="FFFFFF"/>
                </a:solidFill>
                <a:latin typeface="Times New Roman"/>
                <a:cs typeface="Times New Roman"/>
              </a:rPr>
              <a:t>adlock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041" y="159257"/>
            <a:ext cx="4152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Readers &amp;</a:t>
            </a:r>
            <a:r>
              <a:rPr i="0" spc="-11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Writers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611058"/>
            <a:ext cx="2858770" cy="10140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5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Rs </a:t>
            </a:r>
            <a:r>
              <a:rPr sz="1800" dirty="0">
                <a:latin typeface="Times New Roman"/>
                <a:cs typeface="Times New Roman"/>
              </a:rPr>
              <a:t>và </a:t>
            </a:r>
            <a:r>
              <a:rPr sz="1800" spc="-5" dirty="0">
                <a:latin typeface="Times New Roman"/>
                <a:cs typeface="Times New Roman"/>
              </a:rPr>
              <a:t>Ws </a:t>
            </a:r>
            <a:r>
              <a:rPr sz="1800" dirty="0">
                <a:latin typeface="Times New Roman"/>
                <a:cs typeface="Times New Roman"/>
              </a:rPr>
              <a:t>chia </a:t>
            </a:r>
            <a:r>
              <a:rPr sz="1800" spc="-5" dirty="0">
                <a:latin typeface="Times New Roman"/>
                <a:cs typeface="Times New Roman"/>
              </a:rPr>
              <a:t>sẽ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W cập nhật nội dung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Rs </a:t>
            </a:r>
            <a:r>
              <a:rPr sz="1800" dirty="0">
                <a:latin typeface="Times New Roman"/>
                <a:cs typeface="Times New Roman"/>
              </a:rPr>
              <a:t>truy cập nội dung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767" y="2596772"/>
            <a:ext cx="6243955" cy="13817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Tình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huống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Các </a:t>
            </a:r>
            <a:r>
              <a:rPr sz="1800" spc="-5" dirty="0">
                <a:latin typeface="Times New Roman"/>
                <a:cs typeface="Times New Roman"/>
              </a:rPr>
              <a:t>Rs </a:t>
            </a:r>
            <a:r>
              <a:rPr sz="1800" dirty="0">
                <a:latin typeface="Times New Roman"/>
                <a:cs typeface="Times New Roman"/>
              </a:rPr>
              <a:t>cùng truy cập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W đang cập nhật </a:t>
            </a:r>
            <a:r>
              <a:rPr sz="1800" spc="-5" dirty="0">
                <a:latin typeface="Times New Roman"/>
                <a:cs typeface="Times New Roman"/>
              </a:rPr>
              <a:t>CSDL </a:t>
            </a:r>
            <a:r>
              <a:rPr sz="1800" dirty="0">
                <a:latin typeface="Times New Roman"/>
                <a:cs typeface="Times New Roman"/>
              </a:rPr>
              <a:t>thì các Rs truy cập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Các Rs đang truy caäp </a:t>
            </a:r>
            <a:r>
              <a:rPr sz="1800" spc="-5" dirty="0">
                <a:latin typeface="Times New Roman"/>
                <a:cs typeface="Times New Roman"/>
              </a:rPr>
              <a:t>CSDL </a:t>
            </a:r>
            <a:r>
              <a:rPr sz="1800" dirty="0">
                <a:latin typeface="Times New Roman"/>
                <a:cs typeface="Times New Roman"/>
              </a:rPr>
              <a:t>thì W </a:t>
            </a:r>
            <a:r>
              <a:rPr sz="1800" spc="-5" dirty="0">
                <a:latin typeface="Times New Roman"/>
                <a:cs typeface="Times New Roman"/>
              </a:rPr>
              <a:t>muốn </a:t>
            </a:r>
            <a:r>
              <a:rPr sz="1800" dirty="0">
                <a:latin typeface="Times New Roman"/>
                <a:cs typeface="Times New Roman"/>
              </a:rPr>
              <a:t>cập nhật </a:t>
            </a:r>
            <a:r>
              <a:rPr sz="1800" spc="-5" dirty="0">
                <a:latin typeface="Times New Roman"/>
                <a:cs typeface="Times New Roman"/>
              </a:rPr>
              <a:t>CSDL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59" y="4329684"/>
            <a:ext cx="8473440" cy="2184400"/>
          </a:xfrm>
          <a:custGeom>
            <a:avLst/>
            <a:gdLst/>
            <a:ahLst/>
            <a:cxnLst/>
            <a:rect l="l" t="t" r="r" b="b"/>
            <a:pathLst>
              <a:path w="8473440" h="2184400">
                <a:moveTo>
                  <a:pt x="0" y="2183892"/>
                </a:moveTo>
                <a:lnTo>
                  <a:pt x="8473440" y="2183892"/>
                </a:lnTo>
                <a:lnTo>
                  <a:pt x="8473440" y="0"/>
                </a:lnTo>
                <a:lnTo>
                  <a:pt x="0" y="0"/>
                </a:lnTo>
                <a:lnTo>
                  <a:pt x="0" y="21838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59" y="4329684"/>
            <a:ext cx="8473440" cy="2184400"/>
          </a:xfrm>
          <a:custGeom>
            <a:avLst/>
            <a:gdLst/>
            <a:ahLst/>
            <a:cxnLst/>
            <a:rect l="l" t="t" r="r" b="b"/>
            <a:pathLst>
              <a:path w="8473440" h="2184400">
                <a:moveTo>
                  <a:pt x="0" y="2183892"/>
                </a:moveTo>
                <a:lnTo>
                  <a:pt x="8473440" y="2183892"/>
                </a:lnTo>
                <a:lnTo>
                  <a:pt x="8473440" y="0"/>
                </a:lnTo>
                <a:lnTo>
                  <a:pt x="0" y="0"/>
                </a:lnTo>
                <a:lnTo>
                  <a:pt x="0" y="2183892"/>
                </a:lnTo>
                <a:close/>
              </a:path>
            </a:pathLst>
          </a:custGeom>
          <a:ln w="5791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59" y="4361434"/>
            <a:ext cx="847344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339725">
              <a:lnSpc>
                <a:spcPct val="100000"/>
              </a:lnSpc>
              <a:spcBef>
                <a:spcPts val="100"/>
              </a:spcBef>
              <a:buClr>
                <a:srgbClr val="008000"/>
              </a:buClr>
              <a:buFont typeface="Wingdings"/>
              <a:buChar char=""/>
              <a:tabLst>
                <a:tab pos="514350" algn="l"/>
                <a:tab pos="514984" algn="l"/>
                <a:tab pos="5434330" algn="l"/>
              </a:tabLst>
            </a:pPr>
            <a:r>
              <a:rPr sz="2000" i="1" spc="275" dirty="0">
                <a:latin typeface="Times New Roman"/>
                <a:cs typeface="Times New Roman"/>
              </a:rPr>
              <a:t>W </a:t>
            </a:r>
            <a:r>
              <a:rPr sz="2000" i="1" spc="25" dirty="0">
                <a:latin typeface="Times New Roman"/>
                <a:cs typeface="Times New Roman"/>
              </a:rPr>
              <a:t>khoâng </a:t>
            </a:r>
            <a:r>
              <a:rPr sz="2000" i="1" spc="45" dirty="0">
                <a:latin typeface="Times New Roman"/>
                <a:cs typeface="Times New Roman"/>
              </a:rPr>
              <a:t>ñöôïc </a:t>
            </a:r>
            <a:r>
              <a:rPr sz="2000" i="1" spc="-90" dirty="0">
                <a:latin typeface="Times New Roman"/>
                <a:cs typeface="Times New Roman"/>
              </a:rPr>
              <a:t>caäp  </a:t>
            </a:r>
            <a:r>
              <a:rPr sz="2000" i="1" spc="-5" dirty="0">
                <a:latin typeface="Times New Roman"/>
                <a:cs typeface="Times New Roman"/>
              </a:rPr>
              <a:t>nhaät  </a:t>
            </a:r>
            <a:r>
              <a:rPr sz="2000" i="1" spc="-130" dirty="0">
                <a:latin typeface="Times New Roman"/>
                <a:cs typeface="Times New Roman"/>
              </a:rPr>
              <a:t>döõ</a:t>
            </a:r>
            <a:r>
              <a:rPr sz="2000" i="1" spc="240" dirty="0">
                <a:latin typeface="Times New Roman"/>
                <a:cs typeface="Times New Roman"/>
              </a:rPr>
              <a:t> </a:t>
            </a:r>
            <a:r>
              <a:rPr sz="2000" i="1" spc="-85" dirty="0">
                <a:latin typeface="Times New Roman"/>
                <a:cs typeface="Times New Roman"/>
              </a:rPr>
              <a:t>lieäu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2000" i="1" spc="200" dirty="0">
                <a:latin typeface="Times New Roman"/>
                <a:cs typeface="Times New Roman"/>
              </a:rPr>
              <a:t>khi</a:t>
            </a:r>
            <a:r>
              <a:rPr sz="2000" i="1" spc="170" dirty="0">
                <a:latin typeface="Times New Roman"/>
                <a:cs typeface="Times New Roman"/>
              </a:rPr>
              <a:t> </a:t>
            </a:r>
            <a:r>
              <a:rPr sz="2000" i="1" spc="-245" dirty="0">
                <a:latin typeface="Times New Roman"/>
                <a:cs typeface="Times New Roman"/>
              </a:rPr>
              <a:t>coù	</a:t>
            </a:r>
            <a:r>
              <a:rPr sz="2000" i="1" spc="70" dirty="0">
                <a:latin typeface="Times New Roman"/>
                <a:cs typeface="Times New Roman"/>
              </a:rPr>
              <a:t>ít </a:t>
            </a:r>
            <a:r>
              <a:rPr sz="2000" i="1" spc="-5" dirty="0">
                <a:latin typeface="Times New Roman"/>
                <a:cs typeface="Times New Roman"/>
              </a:rPr>
              <a:t>nhaát </a:t>
            </a:r>
            <a:r>
              <a:rPr sz="2000" i="1" spc="-95" dirty="0">
                <a:latin typeface="Times New Roman"/>
                <a:cs typeface="Times New Roman"/>
              </a:rPr>
              <a:t>moät </a:t>
            </a:r>
            <a:r>
              <a:rPr sz="2000" i="1" spc="185" dirty="0">
                <a:latin typeface="Times New Roman"/>
                <a:cs typeface="Times New Roman"/>
              </a:rPr>
              <a:t>R </a:t>
            </a:r>
            <a:r>
              <a:rPr sz="2000" i="1" spc="240" dirty="0">
                <a:latin typeface="Times New Roman"/>
                <a:cs typeface="Times New Roman"/>
              </a:rPr>
              <a:t>ñang</a:t>
            </a:r>
            <a:r>
              <a:rPr sz="2000" i="1" spc="-285" dirty="0">
                <a:latin typeface="Times New Roman"/>
                <a:cs typeface="Times New Roman"/>
              </a:rPr>
              <a:t> </a:t>
            </a:r>
            <a:r>
              <a:rPr sz="2000" i="1" spc="185" dirty="0">
                <a:latin typeface="Times New Roman"/>
                <a:cs typeface="Times New Roman"/>
              </a:rPr>
              <a:t>truy</a:t>
            </a:r>
            <a:endParaRPr sz="2000">
              <a:latin typeface="Times New Roman"/>
              <a:cs typeface="Times New Roman"/>
            </a:endParaRPr>
          </a:p>
          <a:p>
            <a:pPr marL="430530">
              <a:lnSpc>
                <a:spcPct val="100000"/>
              </a:lnSpc>
              <a:tabLst>
                <a:tab pos="1154430" algn="l"/>
                <a:tab pos="2009775" algn="l"/>
              </a:tabLst>
            </a:pPr>
            <a:r>
              <a:rPr sz="2000" i="1" spc="-15" dirty="0">
                <a:latin typeface="Times New Roman"/>
                <a:cs typeface="Times New Roman"/>
              </a:rPr>
              <a:t>xuaát	</a:t>
            </a:r>
            <a:r>
              <a:rPr sz="2000" i="1" spc="135" dirty="0">
                <a:latin typeface="Times New Roman"/>
                <a:cs typeface="Times New Roman"/>
              </a:rPr>
              <a:t>CSDL	</a:t>
            </a:r>
            <a:r>
              <a:rPr sz="20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(ME)</a:t>
            </a:r>
            <a:endParaRPr sz="2000">
              <a:latin typeface="Times New Roman"/>
              <a:cs typeface="Times New Roman"/>
            </a:endParaRPr>
          </a:p>
          <a:p>
            <a:pPr marL="430530" marR="487045" indent="-339725">
              <a:lnSpc>
                <a:spcPct val="100000"/>
              </a:lnSpc>
              <a:spcBef>
                <a:spcPts val="965"/>
              </a:spcBef>
              <a:buClr>
                <a:srgbClr val="008000"/>
              </a:buClr>
              <a:buFont typeface="Wingdings"/>
              <a:buChar char=""/>
              <a:tabLst>
                <a:tab pos="514350" algn="l"/>
                <a:tab pos="514984" algn="l"/>
              </a:tabLst>
            </a:pPr>
            <a:r>
              <a:rPr sz="2000" i="1" spc="250" dirty="0">
                <a:latin typeface="Times New Roman"/>
                <a:cs typeface="Times New Roman"/>
              </a:rPr>
              <a:t>Rs </a:t>
            </a:r>
            <a:r>
              <a:rPr sz="2000" i="1" spc="25" dirty="0">
                <a:latin typeface="Times New Roman"/>
                <a:cs typeface="Times New Roman"/>
              </a:rPr>
              <a:t>khoâng </a:t>
            </a:r>
            <a:r>
              <a:rPr sz="2000" i="1" spc="45" dirty="0">
                <a:latin typeface="Times New Roman"/>
                <a:cs typeface="Times New Roman"/>
              </a:rPr>
              <a:t>ñöôïc </a:t>
            </a:r>
            <a:r>
              <a:rPr sz="2000" i="1" spc="185" dirty="0">
                <a:latin typeface="Times New Roman"/>
                <a:cs typeface="Times New Roman"/>
              </a:rPr>
              <a:t>truy </a:t>
            </a:r>
            <a:r>
              <a:rPr sz="2000" i="1" spc="-90" dirty="0">
                <a:latin typeface="Times New Roman"/>
                <a:cs typeface="Times New Roman"/>
              </a:rPr>
              <a:t>caäp </a:t>
            </a:r>
            <a:r>
              <a:rPr sz="2000" i="1" spc="135" dirty="0">
                <a:latin typeface="Times New Roman"/>
                <a:cs typeface="Times New Roman"/>
              </a:rPr>
              <a:t>CSDL </a:t>
            </a:r>
            <a:r>
              <a:rPr sz="2000" i="1" spc="200" dirty="0">
                <a:latin typeface="Times New Roman"/>
                <a:cs typeface="Times New Roman"/>
              </a:rPr>
              <a:t>khi </a:t>
            </a:r>
            <a:r>
              <a:rPr sz="2000" i="1" spc="-95" dirty="0">
                <a:latin typeface="Times New Roman"/>
                <a:cs typeface="Times New Roman"/>
              </a:rPr>
              <a:t>moät </a:t>
            </a:r>
            <a:r>
              <a:rPr sz="2000" i="1" spc="275" dirty="0">
                <a:latin typeface="Times New Roman"/>
                <a:cs typeface="Times New Roman"/>
              </a:rPr>
              <a:t>W </a:t>
            </a:r>
            <a:r>
              <a:rPr sz="2000" i="1" spc="240" dirty="0">
                <a:latin typeface="Times New Roman"/>
                <a:cs typeface="Times New Roman"/>
              </a:rPr>
              <a:t>ñang </a:t>
            </a:r>
            <a:r>
              <a:rPr sz="2000" i="1" spc="-90" dirty="0">
                <a:latin typeface="Times New Roman"/>
                <a:cs typeface="Times New Roman"/>
              </a:rPr>
              <a:t>caäp </a:t>
            </a:r>
            <a:r>
              <a:rPr sz="2000" i="1" spc="-5" dirty="0">
                <a:latin typeface="Times New Roman"/>
                <a:cs typeface="Times New Roman"/>
              </a:rPr>
              <a:t>nhaät </a:t>
            </a:r>
            <a:r>
              <a:rPr sz="2000" i="1" spc="-140" dirty="0">
                <a:latin typeface="Times New Roman"/>
                <a:cs typeface="Times New Roman"/>
              </a:rPr>
              <a:t>noäi  </a:t>
            </a:r>
            <a:r>
              <a:rPr sz="2000" i="1" spc="240" dirty="0">
                <a:latin typeface="Times New Roman"/>
                <a:cs typeface="Times New Roman"/>
              </a:rPr>
              <a:t>dung </a:t>
            </a:r>
            <a:r>
              <a:rPr sz="2000" i="1" spc="135" dirty="0">
                <a:latin typeface="Times New Roman"/>
                <a:cs typeface="Times New Roman"/>
              </a:rPr>
              <a:t>CSDL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(ME)</a:t>
            </a:r>
            <a:endParaRPr sz="2000">
              <a:latin typeface="Times New Roman"/>
              <a:cs typeface="Times New Roman"/>
            </a:endParaRPr>
          </a:p>
          <a:p>
            <a:pPr marL="430530" marR="196215" indent="-339725">
              <a:lnSpc>
                <a:spcPct val="100000"/>
              </a:lnSpc>
              <a:spcBef>
                <a:spcPts val="960"/>
              </a:spcBef>
              <a:buClr>
                <a:srgbClr val="008000"/>
              </a:buClr>
              <a:buFont typeface="Wingdings"/>
              <a:buChar char=""/>
              <a:tabLst>
                <a:tab pos="430530" algn="l"/>
                <a:tab pos="431165" algn="l"/>
                <a:tab pos="3395345" algn="l"/>
              </a:tabLst>
            </a:pPr>
            <a:r>
              <a:rPr sz="2000" i="1" spc="-25" dirty="0">
                <a:latin typeface="Times New Roman"/>
                <a:cs typeface="Times New Roman"/>
              </a:rPr>
              <a:t>Taïi </a:t>
            </a:r>
            <a:r>
              <a:rPr sz="2000" i="1" spc="-95" dirty="0">
                <a:latin typeface="Times New Roman"/>
                <a:cs typeface="Times New Roman"/>
              </a:rPr>
              <a:t>moät  </a:t>
            </a:r>
            <a:r>
              <a:rPr sz="2000" i="1" spc="-85" dirty="0">
                <a:latin typeface="Times New Roman"/>
                <a:cs typeface="Times New Roman"/>
              </a:rPr>
              <a:t>thôøi  </a:t>
            </a:r>
            <a:r>
              <a:rPr sz="2000" i="1" spc="-15" dirty="0">
                <a:latin typeface="Times New Roman"/>
                <a:cs typeface="Times New Roman"/>
              </a:rPr>
              <a:t>ñieåm</a:t>
            </a:r>
            <a:r>
              <a:rPr sz="2000" i="1" spc="70" dirty="0">
                <a:latin typeface="Times New Roman"/>
                <a:cs typeface="Times New Roman"/>
              </a:rPr>
              <a:t> </a:t>
            </a:r>
            <a:r>
              <a:rPr sz="2000" i="1" spc="120" dirty="0">
                <a:latin typeface="Times New Roman"/>
                <a:cs typeface="Times New Roman"/>
              </a:rPr>
              <a:t>,</a:t>
            </a:r>
            <a:r>
              <a:rPr sz="2000" i="1" spc="180" dirty="0">
                <a:latin typeface="Times New Roman"/>
                <a:cs typeface="Times New Roman"/>
              </a:rPr>
              <a:t> </a:t>
            </a:r>
            <a:r>
              <a:rPr sz="2000" i="1" spc="-140" dirty="0">
                <a:latin typeface="Times New Roman"/>
                <a:cs typeface="Times New Roman"/>
              </a:rPr>
              <a:t>chæ	</a:t>
            </a:r>
            <a:r>
              <a:rPr sz="2000" i="1" spc="145" dirty="0">
                <a:latin typeface="Times New Roman"/>
                <a:cs typeface="Times New Roman"/>
              </a:rPr>
              <a:t>cho </a:t>
            </a:r>
            <a:r>
              <a:rPr sz="2000" i="1" spc="-5" dirty="0">
                <a:latin typeface="Times New Roman"/>
                <a:cs typeface="Times New Roman"/>
              </a:rPr>
              <a:t>pheùp </a:t>
            </a:r>
            <a:r>
              <a:rPr sz="2000" i="1" spc="-95" dirty="0">
                <a:latin typeface="Times New Roman"/>
                <a:cs typeface="Times New Roman"/>
              </a:rPr>
              <a:t>moät </a:t>
            </a:r>
            <a:r>
              <a:rPr sz="2000" i="1" spc="275" dirty="0">
                <a:latin typeface="Times New Roman"/>
                <a:cs typeface="Times New Roman"/>
              </a:rPr>
              <a:t>W </a:t>
            </a:r>
            <a:r>
              <a:rPr sz="2000" i="1" spc="45" dirty="0">
                <a:latin typeface="Times New Roman"/>
                <a:cs typeface="Times New Roman"/>
              </a:rPr>
              <a:t>ñöôïc </a:t>
            </a:r>
            <a:r>
              <a:rPr sz="2000" i="1" spc="-30" dirty="0">
                <a:latin typeface="Times New Roman"/>
                <a:cs typeface="Times New Roman"/>
              </a:rPr>
              <a:t>söûa </a:t>
            </a:r>
            <a:r>
              <a:rPr sz="2000" i="1" spc="-125" dirty="0">
                <a:latin typeface="Times New Roman"/>
                <a:cs typeface="Times New Roman"/>
              </a:rPr>
              <a:t>ñoåi </a:t>
            </a:r>
            <a:r>
              <a:rPr sz="2000" i="1" spc="-140" dirty="0">
                <a:latin typeface="Times New Roman"/>
                <a:cs typeface="Times New Roman"/>
              </a:rPr>
              <a:t>noäi </a:t>
            </a:r>
            <a:r>
              <a:rPr sz="2000" i="1" spc="240" dirty="0">
                <a:latin typeface="Times New Roman"/>
                <a:cs typeface="Times New Roman"/>
              </a:rPr>
              <a:t>dung  </a:t>
            </a:r>
            <a:r>
              <a:rPr sz="2000" i="1" spc="135" dirty="0">
                <a:latin typeface="Times New Roman"/>
                <a:cs typeface="Times New Roman"/>
              </a:rPr>
              <a:t>CSDL </a:t>
            </a:r>
            <a:r>
              <a:rPr sz="20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(ME)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4243" y="1842516"/>
            <a:ext cx="2057400" cy="398145"/>
          </a:xfrm>
          <a:custGeom>
            <a:avLst/>
            <a:gdLst/>
            <a:ahLst/>
            <a:cxnLst/>
            <a:rect l="l" t="t" r="r" b="b"/>
            <a:pathLst>
              <a:path w="2057400" h="398144">
                <a:moveTo>
                  <a:pt x="0" y="397763"/>
                </a:moveTo>
                <a:lnTo>
                  <a:pt x="2057400" y="397763"/>
                </a:lnTo>
                <a:lnTo>
                  <a:pt x="20574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4243" y="2218944"/>
            <a:ext cx="2468880" cy="662940"/>
          </a:xfrm>
          <a:custGeom>
            <a:avLst/>
            <a:gdLst/>
            <a:ahLst/>
            <a:cxnLst/>
            <a:rect l="l" t="t" r="r" b="b"/>
            <a:pathLst>
              <a:path w="2468879" h="662939">
                <a:moveTo>
                  <a:pt x="0" y="662939"/>
                </a:moveTo>
                <a:lnTo>
                  <a:pt x="2468879" y="662939"/>
                </a:lnTo>
                <a:lnTo>
                  <a:pt x="2468879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4243" y="2218944"/>
            <a:ext cx="2468880" cy="662940"/>
          </a:xfrm>
          <a:custGeom>
            <a:avLst/>
            <a:gdLst/>
            <a:ahLst/>
            <a:cxnLst/>
            <a:rect l="l" t="t" r="r" b="b"/>
            <a:pathLst>
              <a:path w="2468879" h="662939">
                <a:moveTo>
                  <a:pt x="0" y="662939"/>
                </a:moveTo>
                <a:lnTo>
                  <a:pt x="2468879" y="662939"/>
                </a:lnTo>
                <a:lnTo>
                  <a:pt x="2468879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24243" y="2306573"/>
            <a:ext cx="246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Database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0908" y="992124"/>
            <a:ext cx="708660" cy="378460"/>
          </a:xfrm>
          <a:custGeom>
            <a:avLst/>
            <a:gdLst/>
            <a:ahLst/>
            <a:cxnLst/>
            <a:rect l="l" t="t" r="r" b="b"/>
            <a:pathLst>
              <a:path w="708660" h="378459">
                <a:moveTo>
                  <a:pt x="354329" y="0"/>
                </a:moveTo>
                <a:lnTo>
                  <a:pt x="290634" y="3043"/>
                </a:lnTo>
                <a:lnTo>
                  <a:pt x="230686" y="11819"/>
                </a:lnTo>
                <a:lnTo>
                  <a:pt x="175485" y="25795"/>
                </a:lnTo>
                <a:lnTo>
                  <a:pt x="126033" y="44436"/>
                </a:lnTo>
                <a:lnTo>
                  <a:pt x="83328" y="67210"/>
                </a:lnTo>
                <a:lnTo>
                  <a:pt x="48372" y="93584"/>
                </a:lnTo>
                <a:lnTo>
                  <a:pt x="22165" y="123025"/>
                </a:lnTo>
                <a:lnTo>
                  <a:pt x="0" y="188975"/>
                </a:lnTo>
                <a:lnTo>
                  <a:pt x="5708" y="222951"/>
                </a:lnTo>
                <a:lnTo>
                  <a:pt x="48372" y="284367"/>
                </a:lnTo>
                <a:lnTo>
                  <a:pt x="83328" y="310741"/>
                </a:lnTo>
                <a:lnTo>
                  <a:pt x="126033" y="333515"/>
                </a:lnTo>
                <a:lnTo>
                  <a:pt x="175485" y="352156"/>
                </a:lnTo>
                <a:lnTo>
                  <a:pt x="230686" y="366132"/>
                </a:lnTo>
                <a:lnTo>
                  <a:pt x="290634" y="374908"/>
                </a:lnTo>
                <a:lnTo>
                  <a:pt x="354329" y="377951"/>
                </a:lnTo>
                <a:lnTo>
                  <a:pt x="418025" y="374908"/>
                </a:lnTo>
                <a:lnTo>
                  <a:pt x="477973" y="366132"/>
                </a:lnTo>
                <a:lnTo>
                  <a:pt x="533174" y="352156"/>
                </a:lnTo>
                <a:lnTo>
                  <a:pt x="582626" y="333515"/>
                </a:lnTo>
                <a:lnTo>
                  <a:pt x="625331" y="310741"/>
                </a:lnTo>
                <a:lnTo>
                  <a:pt x="660287" y="284367"/>
                </a:lnTo>
                <a:lnTo>
                  <a:pt x="686494" y="254926"/>
                </a:lnTo>
                <a:lnTo>
                  <a:pt x="708659" y="188975"/>
                </a:lnTo>
                <a:lnTo>
                  <a:pt x="702951" y="155000"/>
                </a:lnTo>
                <a:lnTo>
                  <a:pt x="660287" y="93584"/>
                </a:lnTo>
                <a:lnTo>
                  <a:pt x="625331" y="67210"/>
                </a:lnTo>
                <a:lnTo>
                  <a:pt x="582626" y="44436"/>
                </a:lnTo>
                <a:lnTo>
                  <a:pt x="533174" y="25795"/>
                </a:lnTo>
                <a:lnTo>
                  <a:pt x="477973" y="11819"/>
                </a:lnTo>
                <a:lnTo>
                  <a:pt x="418025" y="3043"/>
                </a:lnTo>
                <a:lnTo>
                  <a:pt x="354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0908" y="992124"/>
            <a:ext cx="708660" cy="378460"/>
          </a:xfrm>
          <a:custGeom>
            <a:avLst/>
            <a:gdLst/>
            <a:ahLst/>
            <a:cxnLst/>
            <a:rect l="l" t="t" r="r" b="b"/>
            <a:pathLst>
              <a:path w="708660" h="378459">
                <a:moveTo>
                  <a:pt x="0" y="188975"/>
                </a:moveTo>
                <a:lnTo>
                  <a:pt x="22165" y="123025"/>
                </a:lnTo>
                <a:lnTo>
                  <a:pt x="48372" y="93584"/>
                </a:lnTo>
                <a:lnTo>
                  <a:pt x="83328" y="67210"/>
                </a:lnTo>
                <a:lnTo>
                  <a:pt x="126033" y="44436"/>
                </a:lnTo>
                <a:lnTo>
                  <a:pt x="175485" y="25795"/>
                </a:lnTo>
                <a:lnTo>
                  <a:pt x="230686" y="11819"/>
                </a:lnTo>
                <a:lnTo>
                  <a:pt x="290634" y="3043"/>
                </a:lnTo>
                <a:lnTo>
                  <a:pt x="354329" y="0"/>
                </a:lnTo>
                <a:lnTo>
                  <a:pt x="418025" y="3043"/>
                </a:lnTo>
                <a:lnTo>
                  <a:pt x="477973" y="11819"/>
                </a:lnTo>
                <a:lnTo>
                  <a:pt x="533174" y="25795"/>
                </a:lnTo>
                <a:lnTo>
                  <a:pt x="582626" y="44436"/>
                </a:lnTo>
                <a:lnTo>
                  <a:pt x="625331" y="67210"/>
                </a:lnTo>
                <a:lnTo>
                  <a:pt x="660287" y="93584"/>
                </a:lnTo>
                <a:lnTo>
                  <a:pt x="686494" y="123025"/>
                </a:lnTo>
                <a:lnTo>
                  <a:pt x="708659" y="188975"/>
                </a:lnTo>
                <a:lnTo>
                  <a:pt x="702951" y="222951"/>
                </a:lnTo>
                <a:lnTo>
                  <a:pt x="660287" y="284367"/>
                </a:lnTo>
                <a:lnTo>
                  <a:pt x="625331" y="310741"/>
                </a:lnTo>
                <a:lnTo>
                  <a:pt x="582626" y="333515"/>
                </a:lnTo>
                <a:lnTo>
                  <a:pt x="533174" y="352156"/>
                </a:lnTo>
                <a:lnTo>
                  <a:pt x="477973" y="366132"/>
                </a:lnTo>
                <a:lnTo>
                  <a:pt x="418025" y="374908"/>
                </a:lnTo>
                <a:lnTo>
                  <a:pt x="354329" y="377951"/>
                </a:lnTo>
                <a:lnTo>
                  <a:pt x="290634" y="374908"/>
                </a:lnTo>
                <a:lnTo>
                  <a:pt x="230686" y="366132"/>
                </a:lnTo>
                <a:lnTo>
                  <a:pt x="175485" y="352156"/>
                </a:lnTo>
                <a:lnTo>
                  <a:pt x="126033" y="333515"/>
                </a:lnTo>
                <a:lnTo>
                  <a:pt x="83328" y="310741"/>
                </a:lnTo>
                <a:lnTo>
                  <a:pt x="48372" y="284367"/>
                </a:lnTo>
                <a:lnTo>
                  <a:pt x="22165" y="254926"/>
                </a:lnTo>
                <a:lnTo>
                  <a:pt x="0" y="188975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8767" y="1002538"/>
            <a:ext cx="582041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390"/>
              </a:lnSpc>
              <a:spcBef>
                <a:spcPts val="105"/>
              </a:spcBef>
            </a:pPr>
            <a:r>
              <a:rPr sz="2000" b="1" i="1" dirty="0">
                <a:solidFill>
                  <a:srgbClr val="006600"/>
                </a:solidFill>
                <a:latin typeface="Comic Sans MS"/>
                <a:cs typeface="Comic Sans MS"/>
              </a:rPr>
              <a:t>R1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ts val="239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Mô </a:t>
            </a:r>
            <a:r>
              <a:rPr sz="2000" spc="-5" dirty="0">
                <a:latin typeface="Times New Roman"/>
                <a:cs typeface="Times New Roman"/>
              </a:rPr>
              <a:t>tả: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</a:t>
            </a:r>
            <a:r>
              <a:rPr sz="2000" spc="10" dirty="0">
                <a:latin typeface="Times New Roman"/>
                <a:cs typeface="Times New Roman"/>
              </a:rPr>
              <a:t>Ws </a:t>
            </a:r>
            <a:r>
              <a:rPr sz="2000" dirty="0">
                <a:latin typeface="Times New Roman"/>
                <a:cs typeface="Times New Roman"/>
              </a:rPr>
              <a:t>và </a:t>
            </a:r>
            <a:r>
              <a:rPr sz="2000" spc="-5" dirty="0">
                <a:latin typeface="Times New Roman"/>
                <a:cs typeface="Times New Roman"/>
              </a:rPr>
              <a:t>Rs </a:t>
            </a:r>
            <a:r>
              <a:rPr sz="2000" dirty="0">
                <a:latin typeface="Times New Roman"/>
                <a:cs typeface="Times New Roman"/>
              </a:rPr>
              <a:t>hoạt động đồng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hành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8080" y="519683"/>
            <a:ext cx="708660" cy="378460"/>
          </a:xfrm>
          <a:custGeom>
            <a:avLst/>
            <a:gdLst/>
            <a:ahLst/>
            <a:cxnLst/>
            <a:rect l="l" t="t" r="r" b="b"/>
            <a:pathLst>
              <a:path w="708659" h="378459">
                <a:moveTo>
                  <a:pt x="354329" y="0"/>
                </a:moveTo>
                <a:lnTo>
                  <a:pt x="290634" y="3043"/>
                </a:lnTo>
                <a:lnTo>
                  <a:pt x="230686" y="11819"/>
                </a:lnTo>
                <a:lnTo>
                  <a:pt x="175485" y="25795"/>
                </a:lnTo>
                <a:lnTo>
                  <a:pt x="126033" y="44436"/>
                </a:lnTo>
                <a:lnTo>
                  <a:pt x="83328" y="67210"/>
                </a:lnTo>
                <a:lnTo>
                  <a:pt x="48372" y="93584"/>
                </a:lnTo>
                <a:lnTo>
                  <a:pt x="22165" y="123025"/>
                </a:lnTo>
                <a:lnTo>
                  <a:pt x="0" y="188975"/>
                </a:lnTo>
                <a:lnTo>
                  <a:pt x="5708" y="222951"/>
                </a:lnTo>
                <a:lnTo>
                  <a:pt x="48372" y="284367"/>
                </a:lnTo>
                <a:lnTo>
                  <a:pt x="83328" y="310741"/>
                </a:lnTo>
                <a:lnTo>
                  <a:pt x="126033" y="333515"/>
                </a:lnTo>
                <a:lnTo>
                  <a:pt x="175485" y="352156"/>
                </a:lnTo>
                <a:lnTo>
                  <a:pt x="230686" y="366132"/>
                </a:lnTo>
                <a:lnTo>
                  <a:pt x="290634" y="374908"/>
                </a:lnTo>
                <a:lnTo>
                  <a:pt x="354329" y="377951"/>
                </a:lnTo>
                <a:lnTo>
                  <a:pt x="418025" y="374908"/>
                </a:lnTo>
                <a:lnTo>
                  <a:pt x="477973" y="366132"/>
                </a:lnTo>
                <a:lnTo>
                  <a:pt x="533174" y="352156"/>
                </a:lnTo>
                <a:lnTo>
                  <a:pt x="582626" y="333515"/>
                </a:lnTo>
                <a:lnTo>
                  <a:pt x="625331" y="310741"/>
                </a:lnTo>
                <a:lnTo>
                  <a:pt x="660287" y="284367"/>
                </a:lnTo>
                <a:lnTo>
                  <a:pt x="686494" y="254926"/>
                </a:lnTo>
                <a:lnTo>
                  <a:pt x="708660" y="188975"/>
                </a:lnTo>
                <a:lnTo>
                  <a:pt x="702951" y="155000"/>
                </a:lnTo>
                <a:lnTo>
                  <a:pt x="660287" y="93584"/>
                </a:lnTo>
                <a:lnTo>
                  <a:pt x="625331" y="67210"/>
                </a:lnTo>
                <a:lnTo>
                  <a:pt x="582626" y="44436"/>
                </a:lnTo>
                <a:lnTo>
                  <a:pt x="533174" y="25795"/>
                </a:lnTo>
                <a:lnTo>
                  <a:pt x="477973" y="11819"/>
                </a:lnTo>
                <a:lnTo>
                  <a:pt x="418025" y="3043"/>
                </a:lnTo>
                <a:lnTo>
                  <a:pt x="354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0" y="519683"/>
            <a:ext cx="708660" cy="378460"/>
          </a:xfrm>
          <a:custGeom>
            <a:avLst/>
            <a:gdLst/>
            <a:ahLst/>
            <a:cxnLst/>
            <a:rect l="l" t="t" r="r" b="b"/>
            <a:pathLst>
              <a:path w="708659" h="378459">
                <a:moveTo>
                  <a:pt x="0" y="188975"/>
                </a:moveTo>
                <a:lnTo>
                  <a:pt x="22165" y="123025"/>
                </a:lnTo>
                <a:lnTo>
                  <a:pt x="48372" y="93584"/>
                </a:lnTo>
                <a:lnTo>
                  <a:pt x="83328" y="67210"/>
                </a:lnTo>
                <a:lnTo>
                  <a:pt x="126033" y="44436"/>
                </a:lnTo>
                <a:lnTo>
                  <a:pt x="175485" y="25795"/>
                </a:lnTo>
                <a:lnTo>
                  <a:pt x="230686" y="11819"/>
                </a:lnTo>
                <a:lnTo>
                  <a:pt x="290634" y="3043"/>
                </a:lnTo>
                <a:lnTo>
                  <a:pt x="354329" y="0"/>
                </a:lnTo>
                <a:lnTo>
                  <a:pt x="418025" y="3043"/>
                </a:lnTo>
                <a:lnTo>
                  <a:pt x="477973" y="11819"/>
                </a:lnTo>
                <a:lnTo>
                  <a:pt x="533174" y="25795"/>
                </a:lnTo>
                <a:lnTo>
                  <a:pt x="582626" y="44436"/>
                </a:lnTo>
                <a:lnTo>
                  <a:pt x="625331" y="67210"/>
                </a:lnTo>
                <a:lnTo>
                  <a:pt x="660287" y="93584"/>
                </a:lnTo>
                <a:lnTo>
                  <a:pt x="686494" y="123025"/>
                </a:lnTo>
                <a:lnTo>
                  <a:pt x="708660" y="188975"/>
                </a:lnTo>
                <a:lnTo>
                  <a:pt x="702951" y="222951"/>
                </a:lnTo>
                <a:lnTo>
                  <a:pt x="660287" y="284367"/>
                </a:lnTo>
                <a:lnTo>
                  <a:pt x="625331" y="310741"/>
                </a:lnTo>
                <a:lnTo>
                  <a:pt x="582626" y="333515"/>
                </a:lnTo>
                <a:lnTo>
                  <a:pt x="533174" y="352156"/>
                </a:lnTo>
                <a:lnTo>
                  <a:pt x="477973" y="366132"/>
                </a:lnTo>
                <a:lnTo>
                  <a:pt x="418025" y="374908"/>
                </a:lnTo>
                <a:lnTo>
                  <a:pt x="354329" y="377951"/>
                </a:lnTo>
                <a:lnTo>
                  <a:pt x="290634" y="374908"/>
                </a:lnTo>
                <a:lnTo>
                  <a:pt x="230686" y="366132"/>
                </a:lnTo>
                <a:lnTo>
                  <a:pt x="175485" y="352156"/>
                </a:lnTo>
                <a:lnTo>
                  <a:pt x="126033" y="333515"/>
                </a:lnTo>
                <a:lnTo>
                  <a:pt x="83328" y="310741"/>
                </a:lnTo>
                <a:lnTo>
                  <a:pt x="48372" y="284367"/>
                </a:lnTo>
                <a:lnTo>
                  <a:pt x="22165" y="254926"/>
                </a:lnTo>
                <a:lnTo>
                  <a:pt x="0" y="188975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2230" y="528904"/>
            <a:ext cx="344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006600"/>
                </a:solidFill>
                <a:latin typeface="Comic Sans MS"/>
                <a:cs typeface="Comic Sans MS"/>
              </a:rPr>
              <a:t>R</a:t>
            </a:r>
            <a:r>
              <a:rPr sz="2000" b="1" i="1" dirty="0">
                <a:solidFill>
                  <a:srgbClr val="006600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7"/>
                </a:lnTo>
                <a:lnTo>
                  <a:pt x="9143999" y="6857997"/>
                </a:lnTo>
                <a:lnTo>
                  <a:pt x="9143999" y="1050035"/>
                </a:lnTo>
                <a:lnTo>
                  <a:pt x="8891016" y="1050036"/>
                </a:lnTo>
                <a:lnTo>
                  <a:pt x="8827194" y="1046992"/>
                </a:lnTo>
                <a:lnTo>
                  <a:pt x="8767122" y="1038216"/>
                </a:lnTo>
                <a:lnTo>
                  <a:pt x="8711804" y="1024240"/>
                </a:lnTo>
                <a:lnTo>
                  <a:pt x="8662244" y="1005599"/>
                </a:lnTo>
                <a:lnTo>
                  <a:pt x="8619445" y="982825"/>
                </a:lnTo>
                <a:lnTo>
                  <a:pt x="8584409" y="956451"/>
                </a:lnTo>
                <a:lnTo>
                  <a:pt x="8558142" y="927010"/>
                </a:lnTo>
                <a:lnTo>
                  <a:pt x="8535924" y="861060"/>
                </a:lnTo>
                <a:lnTo>
                  <a:pt x="8541645" y="827084"/>
                </a:lnTo>
                <a:lnTo>
                  <a:pt x="8584409" y="765668"/>
                </a:lnTo>
                <a:lnTo>
                  <a:pt x="8619445" y="739294"/>
                </a:lnTo>
                <a:lnTo>
                  <a:pt x="8662244" y="716520"/>
                </a:lnTo>
                <a:lnTo>
                  <a:pt x="8711804" y="697879"/>
                </a:lnTo>
                <a:lnTo>
                  <a:pt x="8767122" y="683903"/>
                </a:lnTo>
                <a:lnTo>
                  <a:pt x="8827194" y="675127"/>
                </a:lnTo>
                <a:lnTo>
                  <a:pt x="8891016" y="672084"/>
                </a:lnTo>
                <a:lnTo>
                  <a:pt x="9143999" y="672084"/>
                </a:lnTo>
                <a:lnTo>
                  <a:pt x="9143999" y="0"/>
                </a:lnTo>
                <a:close/>
              </a:path>
              <a:path w="9144000" h="6858000">
                <a:moveTo>
                  <a:pt x="9143999" y="992716"/>
                </a:moveTo>
                <a:lnTo>
                  <a:pt x="9070227" y="1024240"/>
                </a:lnTo>
                <a:lnTo>
                  <a:pt x="9014909" y="1038216"/>
                </a:lnTo>
                <a:lnTo>
                  <a:pt x="8954837" y="1046992"/>
                </a:lnTo>
                <a:lnTo>
                  <a:pt x="8891016" y="1050036"/>
                </a:lnTo>
                <a:lnTo>
                  <a:pt x="9143999" y="1050035"/>
                </a:lnTo>
                <a:lnTo>
                  <a:pt x="9143999" y="992716"/>
                </a:lnTo>
                <a:close/>
              </a:path>
              <a:path w="9144000" h="6858000">
                <a:moveTo>
                  <a:pt x="9143999" y="672084"/>
                </a:moveTo>
                <a:lnTo>
                  <a:pt x="8891016" y="672084"/>
                </a:lnTo>
                <a:lnTo>
                  <a:pt x="8954837" y="675127"/>
                </a:lnTo>
                <a:lnTo>
                  <a:pt x="9014909" y="683903"/>
                </a:lnTo>
                <a:lnTo>
                  <a:pt x="9070227" y="697879"/>
                </a:lnTo>
                <a:lnTo>
                  <a:pt x="9119787" y="716520"/>
                </a:lnTo>
                <a:lnTo>
                  <a:pt x="9143999" y="729403"/>
                </a:lnTo>
                <a:lnTo>
                  <a:pt x="9143999" y="67208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5923" y="672083"/>
            <a:ext cx="608330" cy="189230"/>
          </a:xfrm>
          <a:custGeom>
            <a:avLst/>
            <a:gdLst/>
            <a:ahLst/>
            <a:cxnLst/>
            <a:rect l="l" t="t" r="r" b="b"/>
            <a:pathLst>
              <a:path w="608329" h="189230">
                <a:moveTo>
                  <a:pt x="0" y="188975"/>
                </a:moveTo>
                <a:lnTo>
                  <a:pt x="22218" y="123025"/>
                </a:lnTo>
                <a:lnTo>
                  <a:pt x="48485" y="93584"/>
                </a:lnTo>
                <a:lnTo>
                  <a:pt x="83521" y="67210"/>
                </a:lnTo>
                <a:lnTo>
                  <a:pt x="126320" y="44436"/>
                </a:lnTo>
                <a:lnTo>
                  <a:pt x="175880" y="25795"/>
                </a:lnTo>
                <a:lnTo>
                  <a:pt x="231198" y="11819"/>
                </a:lnTo>
                <a:lnTo>
                  <a:pt x="291270" y="3043"/>
                </a:lnTo>
                <a:lnTo>
                  <a:pt x="355092" y="0"/>
                </a:lnTo>
                <a:lnTo>
                  <a:pt x="418913" y="3043"/>
                </a:lnTo>
                <a:lnTo>
                  <a:pt x="478985" y="11819"/>
                </a:lnTo>
                <a:lnTo>
                  <a:pt x="534303" y="25795"/>
                </a:lnTo>
                <a:lnTo>
                  <a:pt x="583863" y="44436"/>
                </a:lnTo>
                <a:lnTo>
                  <a:pt x="608075" y="57319"/>
                </a:lnTo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923" y="861060"/>
            <a:ext cx="608330" cy="189230"/>
          </a:xfrm>
          <a:custGeom>
            <a:avLst/>
            <a:gdLst/>
            <a:ahLst/>
            <a:cxnLst/>
            <a:rect l="l" t="t" r="r" b="b"/>
            <a:pathLst>
              <a:path w="608329" h="189230">
                <a:moveTo>
                  <a:pt x="608075" y="131656"/>
                </a:moveTo>
                <a:lnTo>
                  <a:pt x="534303" y="163180"/>
                </a:lnTo>
                <a:lnTo>
                  <a:pt x="478985" y="177156"/>
                </a:lnTo>
                <a:lnTo>
                  <a:pt x="418913" y="185932"/>
                </a:lnTo>
                <a:lnTo>
                  <a:pt x="355092" y="188975"/>
                </a:lnTo>
                <a:lnTo>
                  <a:pt x="291270" y="185932"/>
                </a:lnTo>
                <a:lnTo>
                  <a:pt x="231198" y="177156"/>
                </a:lnTo>
                <a:lnTo>
                  <a:pt x="175880" y="163180"/>
                </a:lnTo>
                <a:lnTo>
                  <a:pt x="126320" y="144539"/>
                </a:lnTo>
                <a:lnTo>
                  <a:pt x="83521" y="121765"/>
                </a:lnTo>
                <a:lnTo>
                  <a:pt x="48485" y="95391"/>
                </a:lnTo>
                <a:lnTo>
                  <a:pt x="22218" y="65950"/>
                </a:lnTo>
                <a:lnTo>
                  <a:pt x="5721" y="33975"/>
                </a:lnTo>
                <a:lnTo>
                  <a:pt x="0" y="0"/>
                </a:lnTo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20708" y="681989"/>
            <a:ext cx="344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06600"/>
                </a:solidFill>
                <a:latin typeface="Comic Sans MS"/>
                <a:cs typeface="Comic Sans MS"/>
              </a:rPr>
              <a:t>R3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6371" y="870203"/>
            <a:ext cx="710565" cy="379730"/>
          </a:xfrm>
          <a:custGeom>
            <a:avLst/>
            <a:gdLst/>
            <a:ahLst/>
            <a:cxnLst/>
            <a:rect l="l" t="t" r="r" b="b"/>
            <a:pathLst>
              <a:path w="710565" h="379730">
                <a:moveTo>
                  <a:pt x="355092" y="0"/>
                </a:moveTo>
                <a:lnTo>
                  <a:pt x="291270" y="3057"/>
                </a:lnTo>
                <a:lnTo>
                  <a:pt x="231198" y="11872"/>
                </a:lnTo>
                <a:lnTo>
                  <a:pt x="175880" y="25908"/>
                </a:lnTo>
                <a:lnTo>
                  <a:pt x="126320" y="44628"/>
                </a:lnTo>
                <a:lnTo>
                  <a:pt x="83521" y="67498"/>
                </a:lnTo>
                <a:lnTo>
                  <a:pt x="48485" y="93980"/>
                </a:lnTo>
                <a:lnTo>
                  <a:pt x="22218" y="123538"/>
                </a:lnTo>
                <a:lnTo>
                  <a:pt x="0" y="189737"/>
                </a:lnTo>
                <a:lnTo>
                  <a:pt x="5721" y="223839"/>
                </a:lnTo>
                <a:lnTo>
                  <a:pt x="48485" y="285495"/>
                </a:lnTo>
                <a:lnTo>
                  <a:pt x="83521" y="311977"/>
                </a:lnTo>
                <a:lnTo>
                  <a:pt x="126320" y="334847"/>
                </a:lnTo>
                <a:lnTo>
                  <a:pt x="175880" y="353567"/>
                </a:lnTo>
                <a:lnTo>
                  <a:pt x="231198" y="367603"/>
                </a:lnTo>
                <a:lnTo>
                  <a:pt x="291270" y="376418"/>
                </a:lnTo>
                <a:lnTo>
                  <a:pt x="355092" y="379475"/>
                </a:lnTo>
                <a:lnTo>
                  <a:pt x="418913" y="376418"/>
                </a:lnTo>
                <a:lnTo>
                  <a:pt x="478985" y="367603"/>
                </a:lnTo>
                <a:lnTo>
                  <a:pt x="534303" y="353567"/>
                </a:lnTo>
                <a:lnTo>
                  <a:pt x="583863" y="334847"/>
                </a:lnTo>
                <a:lnTo>
                  <a:pt x="626662" y="311977"/>
                </a:lnTo>
                <a:lnTo>
                  <a:pt x="661698" y="285495"/>
                </a:lnTo>
                <a:lnTo>
                  <a:pt x="687965" y="255937"/>
                </a:lnTo>
                <a:lnTo>
                  <a:pt x="710183" y="189737"/>
                </a:lnTo>
                <a:lnTo>
                  <a:pt x="704462" y="155636"/>
                </a:lnTo>
                <a:lnTo>
                  <a:pt x="661698" y="93980"/>
                </a:lnTo>
                <a:lnTo>
                  <a:pt x="626662" y="67498"/>
                </a:lnTo>
                <a:lnTo>
                  <a:pt x="583863" y="44628"/>
                </a:lnTo>
                <a:lnTo>
                  <a:pt x="534303" y="25908"/>
                </a:lnTo>
                <a:lnTo>
                  <a:pt x="478985" y="11872"/>
                </a:lnTo>
                <a:lnTo>
                  <a:pt x="418913" y="3057"/>
                </a:lnTo>
                <a:lnTo>
                  <a:pt x="35509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6371" y="870203"/>
            <a:ext cx="710565" cy="379730"/>
          </a:xfrm>
          <a:custGeom>
            <a:avLst/>
            <a:gdLst/>
            <a:ahLst/>
            <a:cxnLst/>
            <a:rect l="l" t="t" r="r" b="b"/>
            <a:pathLst>
              <a:path w="710565" h="379730">
                <a:moveTo>
                  <a:pt x="0" y="189737"/>
                </a:moveTo>
                <a:lnTo>
                  <a:pt x="22218" y="123538"/>
                </a:lnTo>
                <a:lnTo>
                  <a:pt x="48485" y="93980"/>
                </a:lnTo>
                <a:lnTo>
                  <a:pt x="83521" y="67498"/>
                </a:lnTo>
                <a:lnTo>
                  <a:pt x="126320" y="44628"/>
                </a:lnTo>
                <a:lnTo>
                  <a:pt x="175880" y="25908"/>
                </a:lnTo>
                <a:lnTo>
                  <a:pt x="231198" y="11872"/>
                </a:lnTo>
                <a:lnTo>
                  <a:pt x="291270" y="3057"/>
                </a:lnTo>
                <a:lnTo>
                  <a:pt x="355092" y="0"/>
                </a:lnTo>
                <a:lnTo>
                  <a:pt x="418913" y="3057"/>
                </a:lnTo>
                <a:lnTo>
                  <a:pt x="478985" y="11872"/>
                </a:lnTo>
                <a:lnTo>
                  <a:pt x="534303" y="25908"/>
                </a:lnTo>
                <a:lnTo>
                  <a:pt x="583863" y="44628"/>
                </a:lnTo>
                <a:lnTo>
                  <a:pt x="626662" y="67498"/>
                </a:lnTo>
                <a:lnTo>
                  <a:pt x="661698" y="93980"/>
                </a:lnTo>
                <a:lnTo>
                  <a:pt x="687965" y="123538"/>
                </a:lnTo>
                <a:lnTo>
                  <a:pt x="710183" y="189737"/>
                </a:lnTo>
                <a:lnTo>
                  <a:pt x="704462" y="223839"/>
                </a:lnTo>
                <a:lnTo>
                  <a:pt x="661698" y="285495"/>
                </a:lnTo>
                <a:lnTo>
                  <a:pt x="626662" y="311977"/>
                </a:lnTo>
                <a:lnTo>
                  <a:pt x="583863" y="334847"/>
                </a:lnTo>
                <a:lnTo>
                  <a:pt x="534303" y="353567"/>
                </a:lnTo>
                <a:lnTo>
                  <a:pt x="478985" y="367603"/>
                </a:lnTo>
                <a:lnTo>
                  <a:pt x="418913" y="376418"/>
                </a:lnTo>
                <a:lnTo>
                  <a:pt x="355092" y="379475"/>
                </a:lnTo>
                <a:lnTo>
                  <a:pt x="291270" y="376418"/>
                </a:lnTo>
                <a:lnTo>
                  <a:pt x="231198" y="367603"/>
                </a:lnTo>
                <a:lnTo>
                  <a:pt x="175880" y="353567"/>
                </a:lnTo>
                <a:lnTo>
                  <a:pt x="126320" y="334847"/>
                </a:lnTo>
                <a:lnTo>
                  <a:pt x="83521" y="311977"/>
                </a:lnTo>
                <a:lnTo>
                  <a:pt x="48485" y="285495"/>
                </a:lnTo>
                <a:lnTo>
                  <a:pt x="22218" y="255937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19341" y="880694"/>
            <a:ext cx="446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93366"/>
                </a:solidFill>
                <a:latin typeface="Comic Sans MS"/>
                <a:cs typeface="Comic Sans MS"/>
              </a:rPr>
              <a:t>W1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50707" y="1434083"/>
            <a:ext cx="710565" cy="379730"/>
          </a:xfrm>
          <a:custGeom>
            <a:avLst/>
            <a:gdLst/>
            <a:ahLst/>
            <a:cxnLst/>
            <a:rect l="l" t="t" r="r" b="b"/>
            <a:pathLst>
              <a:path w="710565" h="379730">
                <a:moveTo>
                  <a:pt x="355092" y="0"/>
                </a:moveTo>
                <a:lnTo>
                  <a:pt x="291270" y="3057"/>
                </a:lnTo>
                <a:lnTo>
                  <a:pt x="231198" y="11872"/>
                </a:lnTo>
                <a:lnTo>
                  <a:pt x="175880" y="25908"/>
                </a:lnTo>
                <a:lnTo>
                  <a:pt x="126320" y="44628"/>
                </a:lnTo>
                <a:lnTo>
                  <a:pt x="83521" y="67498"/>
                </a:lnTo>
                <a:lnTo>
                  <a:pt x="48485" y="93980"/>
                </a:lnTo>
                <a:lnTo>
                  <a:pt x="22218" y="123538"/>
                </a:lnTo>
                <a:lnTo>
                  <a:pt x="0" y="189737"/>
                </a:lnTo>
                <a:lnTo>
                  <a:pt x="5721" y="223839"/>
                </a:lnTo>
                <a:lnTo>
                  <a:pt x="48485" y="285495"/>
                </a:lnTo>
                <a:lnTo>
                  <a:pt x="83521" y="311977"/>
                </a:lnTo>
                <a:lnTo>
                  <a:pt x="126320" y="334847"/>
                </a:lnTo>
                <a:lnTo>
                  <a:pt x="175880" y="353567"/>
                </a:lnTo>
                <a:lnTo>
                  <a:pt x="231198" y="367603"/>
                </a:lnTo>
                <a:lnTo>
                  <a:pt x="291270" y="376418"/>
                </a:lnTo>
                <a:lnTo>
                  <a:pt x="355092" y="379475"/>
                </a:lnTo>
                <a:lnTo>
                  <a:pt x="418913" y="376418"/>
                </a:lnTo>
                <a:lnTo>
                  <a:pt x="478985" y="367603"/>
                </a:lnTo>
                <a:lnTo>
                  <a:pt x="534303" y="353567"/>
                </a:lnTo>
                <a:lnTo>
                  <a:pt x="583863" y="334847"/>
                </a:lnTo>
                <a:lnTo>
                  <a:pt x="626662" y="311977"/>
                </a:lnTo>
                <a:lnTo>
                  <a:pt x="661698" y="285495"/>
                </a:lnTo>
                <a:lnTo>
                  <a:pt x="687965" y="255937"/>
                </a:lnTo>
                <a:lnTo>
                  <a:pt x="710184" y="189737"/>
                </a:lnTo>
                <a:lnTo>
                  <a:pt x="704462" y="155636"/>
                </a:lnTo>
                <a:lnTo>
                  <a:pt x="661698" y="93980"/>
                </a:lnTo>
                <a:lnTo>
                  <a:pt x="626662" y="67498"/>
                </a:lnTo>
                <a:lnTo>
                  <a:pt x="583863" y="44628"/>
                </a:lnTo>
                <a:lnTo>
                  <a:pt x="534303" y="25908"/>
                </a:lnTo>
                <a:lnTo>
                  <a:pt x="478985" y="11872"/>
                </a:lnTo>
                <a:lnTo>
                  <a:pt x="418913" y="3057"/>
                </a:lnTo>
                <a:lnTo>
                  <a:pt x="35509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0707" y="1434083"/>
            <a:ext cx="710565" cy="379730"/>
          </a:xfrm>
          <a:custGeom>
            <a:avLst/>
            <a:gdLst/>
            <a:ahLst/>
            <a:cxnLst/>
            <a:rect l="l" t="t" r="r" b="b"/>
            <a:pathLst>
              <a:path w="710565" h="379730">
                <a:moveTo>
                  <a:pt x="0" y="189737"/>
                </a:moveTo>
                <a:lnTo>
                  <a:pt x="22218" y="123538"/>
                </a:lnTo>
                <a:lnTo>
                  <a:pt x="48485" y="93980"/>
                </a:lnTo>
                <a:lnTo>
                  <a:pt x="83521" y="67498"/>
                </a:lnTo>
                <a:lnTo>
                  <a:pt x="126320" y="44628"/>
                </a:lnTo>
                <a:lnTo>
                  <a:pt x="175880" y="25908"/>
                </a:lnTo>
                <a:lnTo>
                  <a:pt x="231198" y="11872"/>
                </a:lnTo>
                <a:lnTo>
                  <a:pt x="291270" y="3057"/>
                </a:lnTo>
                <a:lnTo>
                  <a:pt x="355092" y="0"/>
                </a:lnTo>
                <a:lnTo>
                  <a:pt x="418913" y="3057"/>
                </a:lnTo>
                <a:lnTo>
                  <a:pt x="478985" y="11872"/>
                </a:lnTo>
                <a:lnTo>
                  <a:pt x="534303" y="25908"/>
                </a:lnTo>
                <a:lnTo>
                  <a:pt x="583863" y="44628"/>
                </a:lnTo>
                <a:lnTo>
                  <a:pt x="626662" y="67498"/>
                </a:lnTo>
                <a:lnTo>
                  <a:pt x="661698" y="93980"/>
                </a:lnTo>
                <a:lnTo>
                  <a:pt x="687965" y="123538"/>
                </a:lnTo>
                <a:lnTo>
                  <a:pt x="710184" y="189737"/>
                </a:lnTo>
                <a:lnTo>
                  <a:pt x="704462" y="223839"/>
                </a:lnTo>
                <a:lnTo>
                  <a:pt x="661698" y="285495"/>
                </a:lnTo>
                <a:lnTo>
                  <a:pt x="626662" y="311977"/>
                </a:lnTo>
                <a:lnTo>
                  <a:pt x="583863" y="334847"/>
                </a:lnTo>
                <a:lnTo>
                  <a:pt x="534303" y="353567"/>
                </a:lnTo>
                <a:lnTo>
                  <a:pt x="478985" y="367603"/>
                </a:lnTo>
                <a:lnTo>
                  <a:pt x="418913" y="376418"/>
                </a:lnTo>
                <a:lnTo>
                  <a:pt x="355092" y="379475"/>
                </a:lnTo>
                <a:lnTo>
                  <a:pt x="291270" y="376418"/>
                </a:lnTo>
                <a:lnTo>
                  <a:pt x="231198" y="367603"/>
                </a:lnTo>
                <a:lnTo>
                  <a:pt x="175880" y="353567"/>
                </a:lnTo>
                <a:lnTo>
                  <a:pt x="126320" y="334847"/>
                </a:lnTo>
                <a:lnTo>
                  <a:pt x="83521" y="311977"/>
                </a:lnTo>
                <a:lnTo>
                  <a:pt x="48485" y="285495"/>
                </a:lnTo>
                <a:lnTo>
                  <a:pt x="22218" y="255937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84566" y="1444878"/>
            <a:ext cx="446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93366"/>
                </a:solidFill>
                <a:latin typeface="Comic Sans MS"/>
                <a:cs typeface="Comic Sans MS"/>
              </a:rPr>
              <a:t>W2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1615" y="1370838"/>
            <a:ext cx="454025" cy="1256665"/>
          </a:xfrm>
          <a:custGeom>
            <a:avLst/>
            <a:gdLst/>
            <a:ahLst/>
            <a:cxnLst/>
            <a:rect l="l" t="t" r="r" b="b"/>
            <a:pathLst>
              <a:path w="454025" h="1256664">
                <a:moveTo>
                  <a:pt x="302895" y="1105662"/>
                </a:moveTo>
                <a:lnTo>
                  <a:pt x="302895" y="1256538"/>
                </a:lnTo>
                <a:lnTo>
                  <a:pt x="403478" y="1206246"/>
                </a:lnTo>
                <a:lnTo>
                  <a:pt x="328041" y="1206246"/>
                </a:lnTo>
                <a:lnTo>
                  <a:pt x="328041" y="1155953"/>
                </a:lnTo>
                <a:lnTo>
                  <a:pt x="403478" y="1155953"/>
                </a:lnTo>
                <a:lnTo>
                  <a:pt x="302895" y="1105662"/>
                </a:lnTo>
                <a:close/>
              </a:path>
              <a:path w="454025" h="1256664">
                <a:moveTo>
                  <a:pt x="50292" y="0"/>
                </a:moveTo>
                <a:lnTo>
                  <a:pt x="0" y="0"/>
                </a:lnTo>
                <a:lnTo>
                  <a:pt x="0" y="1206246"/>
                </a:lnTo>
                <a:lnTo>
                  <a:pt x="302895" y="1206246"/>
                </a:lnTo>
                <a:lnTo>
                  <a:pt x="302895" y="1181100"/>
                </a:lnTo>
                <a:lnTo>
                  <a:pt x="50292" y="1181100"/>
                </a:lnTo>
                <a:lnTo>
                  <a:pt x="25146" y="1155953"/>
                </a:lnTo>
                <a:lnTo>
                  <a:pt x="50292" y="1155953"/>
                </a:lnTo>
                <a:lnTo>
                  <a:pt x="50292" y="0"/>
                </a:lnTo>
                <a:close/>
              </a:path>
              <a:path w="454025" h="1256664">
                <a:moveTo>
                  <a:pt x="403478" y="1155953"/>
                </a:moveTo>
                <a:lnTo>
                  <a:pt x="328041" y="1155953"/>
                </a:lnTo>
                <a:lnTo>
                  <a:pt x="328041" y="1206246"/>
                </a:lnTo>
                <a:lnTo>
                  <a:pt x="403478" y="1206246"/>
                </a:lnTo>
                <a:lnTo>
                  <a:pt x="453770" y="1181100"/>
                </a:lnTo>
                <a:lnTo>
                  <a:pt x="403478" y="1155953"/>
                </a:lnTo>
                <a:close/>
              </a:path>
              <a:path w="454025" h="1256664">
                <a:moveTo>
                  <a:pt x="50292" y="1155953"/>
                </a:moveTo>
                <a:lnTo>
                  <a:pt x="25146" y="1155953"/>
                </a:lnTo>
                <a:lnTo>
                  <a:pt x="50292" y="1181100"/>
                </a:lnTo>
                <a:lnTo>
                  <a:pt x="50292" y="1155953"/>
                </a:lnTo>
                <a:close/>
              </a:path>
              <a:path w="454025" h="1256664">
                <a:moveTo>
                  <a:pt x="302895" y="1155953"/>
                </a:moveTo>
                <a:lnTo>
                  <a:pt x="50292" y="1155953"/>
                </a:lnTo>
                <a:lnTo>
                  <a:pt x="50292" y="1181100"/>
                </a:lnTo>
                <a:lnTo>
                  <a:pt x="302895" y="1181100"/>
                </a:lnTo>
                <a:lnTo>
                  <a:pt x="302895" y="115595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6854" y="1270253"/>
            <a:ext cx="151130" cy="949960"/>
          </a:xfrm>
          <a:custGeom>
            <a:avLst/>
            <a:gdLst/>
            <a:ahLst/>
            <a:cxnLst/>
            <a:rect l="l" t="t" r="r" b="b"/>
            <a:pathLst>
              <a:path w="151129" h="949960">
                <a:moveTo>
                  <a:pt x="0" y="798449"/>
                </a:moveTo>
                <a:lnTo>
                  <a:pt x="75184" y="949451"/>
                </a:lnTo>
                <a:lnTo>
                  <a:pt x="138313" y="823722"/>
                </a:lnTo>
                <a:lnTo>
                  <a:pt x="50292" y="823722"/>
                </a:lnTo>
                <a:lnTo>
                  <a:pt x="50330" y="798533"/>
                </a:lnTo>
                <a:lnTo>
                  <a:pt x="0" y="798449"/>
                </a:lnTo>
                <a:close/>
              </a:path>
              <a:path w="151129" h="949960">
                <a:moveTo>
                  <a:pt x="50330" y="798533"/>
                </a:moveTo>
                <a:lnTo>
                  <a:pt x="50292" y="823722"/>
                </a:lnTo>
                <a:lnTo>
                  <a:pt x="100584" y="823722"/>
                </a:lnTo>
                <a:lnTo>
                  <a:pt x="100622" y="798618"/>
                </a:lnTo>
                <a:lnTo>
                  <a:pt x="50330" y="798533"/>
                </a:lnTo>
                <a:close/>
              </a:path>
              <a:path w="151129" h="949960">
                <a:moveTo>
                  <a:pt x="100622" y="798618"/>
                </a:moveTo>
                <a:lnTo>
                  <a:pt x="100584" y="823722"/>
                </a:lnTo>
                <a:lnTo>
                  <a:pt x="138313" y="823722"/>
                </a:lnTo>
                <a:lnTo>
                  <a:pt x="150875" y="798703"/>
                </a:lnTo>
                <a:lnTo>
                  <a:pt x="100622" y="798618"/>
                </a:lnTo>
                <a:close/>
              </a:path>
              <a:path w="151129" h="949960">
                <a:moveTo>
                  <a:pt x="101853" y="0"/>
                </a:moveTo>
                <a:lnTo>
                  <a:pt x="51562" y="0"/>
                </a:lnTo>
                <a:lnTo>
                  <a:pt x="50330" y="798533"/>
                </a:lnTo>
                <a:lnTo>
                  <a:pt x="100622" y="798618"/>
                </a:lnTo>
                <a:lnTo>
                  <a:pt x="10185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60207" y="898397"/>
            <a:ext cx="151130" cy="1321435"/>
          </a:xfrm>
          <a:custGeom>
            <a:avLst/>
            <a:gdLst/>
            <a:ahLst/>
            <a:cxnLst/>
            <a:rect l="l" t="t" r="r" b="b"/>
            <a:pathLst>
              <a:path w="151129" h="1321435">
                <a:moveTo>
                  <a:pt x="50292" y="1170431"/>
                </a:moveTo>
                <a:lnTo>
                  <a:pt x="0" y="1170431"/>
                </a:lnTo>
                <a:lnTo>
                  <a:pt x="75438" y="1321307"/>
                </a:lnTo>
                <a:lnTo>
                  <a:pt x="138302" y="1195577"/>
                </a:lnTo>
                <a:lnTo>
                  <a:pt x="50292" y="1195577"/>
                </a:lnTo>
                <a:lnTo>
                  <a:pt x="50292" y="1170431"/>
                </a:lnTo>
                <a:close/>
              </a:path>
              <a:path w="151129" h="1321435">
                <a:moveTo>
                  <a:pt x="100584" y="0"/>
                </a:moveTo>
                <a:lnTo>
                  <a:pt x="50292" y="0"/>
                </a:lnTo>
                <a:lnTo>
                  <a:pt x="50292" y="1195577"/>
                </a:lnTo>
                <a:lnTo>
                  <a:pt x="100584" y="1195577"/>
                </a:lnTo>
                <a:lnTo>
                  <a:pt x="100584" y="0"/>
                </a:lnTo>
                <a:close/>
              </a:path>
              <a:path w="151129" h="1321435">
                <a:moveTo>
                  <a:pt x="150875" y="1170431"/>
                </a:moveTo>
                <a:lnTo>
                  <a:pt x="100584" y="1170431"/>
                </a:lnTo>
                <a:lnTo>
                  <a:pt x="100584" y="1195577"/>
                </a:lnTo>
                <a:lnTo>
                  <a:pt x="138302" y="1195577"/>
                </a:lnTo>
                <a:lnTo>
                  <a:pt x="150875" y="1170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40268" y="1796033"/>
            <a:ext cx="151130" cy="424180"/>
          </a:xfrm>
          <a:custGeom>
            <a:avLst/>
            <a:gdLst/>
            <a:ahLst/>
            <a:cxnLst/>
            <a:rect l="l" t="t" r="r" b="b"/>
            <a:pathLst>
              <a:path w="151129" h="424180">
                <a:moveTo>
                  <a:pt x="50291" y="272795"/>
                </a:moveTo>
                <a:lnTo>
                  <a:pt x="0" y="272795"/>
                </a:lnTo>
                <a:lnTo>
                  <a:pt x="75437" y="423671"/>
                </a:lnTo>
                <a:lnTo>
                  <a:pt x="138302" y="297941"/>
                </a:lnTo>
                <a:lnTo>
                  <a:pt x="50291" y="297941"/>
                </a:lnTo>
                <a:lnTo>
                  <a:pt x="50291" y="272795"/>
                </a:lnTo>
                <a:close/>
              </a:path>
              <a:path w="151129" h="424180">
                <a:moveTo>
                  <a:pt x="100583" y="0"/>
                </a:moveTo>
                <a:lnTo>
                  <a:pt x="50291" y="0"/>
                </a:lnTo>
                <a:lnTo>
                  <a:pt x="50291" y="297941"/>
                </a:lnTo>
                <a:lnTo>
                  <a:pt x="100583" y="297941"/>
                </a:lnTo>
                <a:lnTo>
                  <a:pt x="100583" y="0"/>
                </a:lnTo>
                <a:close/>
              </a:path>
              <a:path w="151129" h="424180">
                <a:moveTo>
                  <a:pt x="150875" y="272795"/>
                </a:moveTo>
                <a:lnTo>
                  <a:pt x="100583" y="272795"/>
                </a:lnTo>
                <a:lnTo>
                  <a:pt x="100583" y="297941"/>
                </a:lnTo>
                <a:lnTo>
                  <a:pt x="138302" y="297941"/>
                </a:lnTo>
                <a:lnTo>
                  <a:pt x="150875" y="27279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90431" y="1053846"/>
            <a:ext cx="151130" cy="1143000"/>
          </a:xfrm>
          <a:custGeom>
            <a:avLst/>
            <a:gdLst/>
            <a:ahLst/>
            <a:cxnLst/>
            <a:rect l="l" t="t" r="r" b="b"/>
            <a:pathLst>
              <a:path w="151129" h="1143000">
                <a:moveTo>
                  <a:pt x="50292" y="992124"/>
                </a:moveTo>
                <a:lnTo>
                  <a:pt x="0" y="992124"/>
                </a:lnTo>
                <a:lnTo>
                  <a:pt x="75438" y="1143000"/>
                </a:lnTo>
                <a:lnTo>
                  <a:pt x="138302" y="1017269"/>
                </a:lnTo>
                <a:lnTo>
                  <a:pt x="50292" y="1017269"/>
                </a:lnTo>
                <a:lnTo>
                  <a:pt x="50292" y="992124"/>
                </a:lnTo>
                <a:close/>
              </a:path>
              <a:path w="151129" h="1143000">
                <a:moveTo>
                  <a:pt x="100584" y="0"/>
                </a:moveTo>
                <a:lnTo>
                  <a:pt x="50292" y="0"/>
                </a:lnTo>
                <a:lnTo>
                  <a:pt x="50292" y="1017269"/>
                </a:lnTo>
                <a:lnTo>
                  <a:pt x="100584" y="1017269"/>
                </a:lnTo>
                <a:lnTo>
                  <a:pt x="100584" y="0"/>
                </a:lnTo>
                <a:close/>
              </a:path>
              <a:path w="151129" h="1143000">
                <a:moveTo>
                  <a:pt x="150875" y="992124"/>
                </a:moveTo>
                <a:lnTo>
                  <a:pt x="100584" y="992124"/>
                </a:lnTo>
                <a:lnTo>
                  <a:pt x="100584" y="1017269"/>
                </a:lnTo>
                <a:lnTo>
                  <a:pt x="138302" y="1017269"/>
                </a:lnTo>
                <a:lnTo>
                  <a:pt x="150875" y="99212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206451"/>
            <a:ext cx="7311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Readers-Writers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với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“active</a:t>
            </a:r>
            <a:r>
              <a:rPr sz="3600" i="0" spc="-4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readers”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267967"/>
            <a:ext cx="8145780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333883"/>
            <a:ext cx="782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Readers-writers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với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một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“active</a:t>
            </a:r>
            <a:r>
              <a:rPr sz="3600" i="0" spc="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writer”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424" y="1292352"/>
            <a:ext cx="8135111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682" y="291211"/>
            <a:ext cx="4324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Ưu tiên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ai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hơn</a:t>
            </a:r>
            <a:r>
              <a:rPr i="0" spc="-5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đây?</a:t>
            </a:r>
          </a:p>
        </p:txBody>
      </p:sp>
      <p:sp>
        <p:nvSpPr>
          <p:cNvPr id="3" name="object 3"/>
          <p:cNvSpPr/>
          <p:nvPr/>
        </p:nvSpPr>
        <p:spPr>
          <a:xfrm>
            <a:off x="473963" y="1354836"/>
            <a:ext cx="8133588" cy="4966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291211"/>
            <a:ext cx="4157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Readers &amp;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Writers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767" y="1203236"/>
            <a:ext cx="6287135" cy="35890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W </a:t>
            </a:r>
            <a:r>
              <a:rPr sz="3200" dirty="0">
                <a:latin typeface="Times New Roman"/>
                <a:cs typeface="Times New Roman"/>
              </a:rPr>
              <a:t>độc quyền truy xuất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CSDL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 hiện tại kết </a:t>
            </a:r>
            <a:r>
              <a:rPr sz="3200" spc="-5" dirty="0">
                <a:latin typeface="Times New Roman"/>
                <a:cs typeface="Times New Roman"/>
              </a:rPr>
              <a:t>thúc </a:t>
            </a:r>
            <a:r>
              <a:rPr sz="3200" dirty="0">
                <a:latin typeface="Times New Roman"/>
                <a:cs typeface="Times New Roman"/>
              </a:rPr>
              <a:t>cập nhật CSDL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  ai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vào?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Cho W </a:t>
            </a:r>
            <a:r>
              <a:rPr sz="2800" dirty="0">
                <a:latin typeface="Times New Roman"/>
                <a:cs typeface="Times New Roman"/>
              </a:rPr>
              <a:t>khác </a:t>
            </a:r>
            <a:r>
              <a:rPr sz="2800" spc="-5" dirty="0">
                <a:latin typeface="Times New Roman"/>
                <a:cs typeface="Times New Roman"/>
              </a:rPr>
              <a:t>vào,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Rs </a:t>
            </a:r>
            <a:r>
              <a:rPr sz="2800" dirty="0">
                <a:latin typeface="Times New Roman"/>
                <a:cs typeface="Times New Roman"/>
              </a:rPr>
              <a:t>phải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đợi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Ưu tiên </a:t>
            </a:r>
            <a:r>
              <a:rPr sz="2400" spc="-5" dirty="0">
                <a:latin typeface="Times New Roman"/>
                <a:cs typeface="Times New Roman"/>
              </a:rPr>
              <a:t>Writer, </a:t>
            </a:r>
            <a:r>
              <a:rPr sz="2400" dirty="0">
                <a:latin typeface="Times New Roman"/>
                <a:cs typeface="Times New Roman"/>
              </a:rPr>
              <a:t>Reader có thể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starvation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  <a:tab pos="2550160" algn="l"/>
                <a:tab pos="3891279" algn="l"/>
              </a:tabLst>
            </a:pPr>
            <a:r>
              <a:rPr sz="2800" spc="-5" dirty="0">
                <a:latin typeface="Times New Roman"/>
                <a:cs typeface="Times New Roman"/>
              </a:rPr>
              <a:t>Cho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Rs	vào,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Ws	khác phải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đợi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  <a:tab pos="2228215" algn="l"/>
                <a:tab pos="4190365" algn="l"/>
              </a:tabLst>
            </a:pPr>
            <a:r>
              <a:rPr sz="2400" dirty="0">
                <a:latin typeface="Times New Roman"/>
                <a:cs typeface="Times New Roman"/>
              </a:rPr>
              <a:t>Ưu tiên	Reader, </a:t>
            </a:r>
            <a:r>
              <a:rPr sz="2400" spc="-5" dirty="0">
                <a:latin typeface="Times New Roman"/>
                <a:cs typeface="Times New Roman"/>
              </a:rPr>
              <a:t>Writer	</a:t>
            </a:r>
            <a:r>
              <a:rPr sz="2400" dirty="0">
                <a:latin typeface="Times New Roman"/>
                <a:cs typeface="Times New Roman"/>
              </a:rPr>
              <a:t>có thể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starvation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881" y="232409"/>
            <a:ext cx="838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Readers &amp;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Writers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: Giải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sz="3600" i="0" spc="-1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67" y="1216546"/>
            <a:ext cx="7729220" cy="11245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875"/>
              </a:spcBef>
              <a:buChar char="•"/>
              <a:tabLst>
                <a:tab pos="248920" algn="l"/>
              </a:tabLst>
            </a:pPr>
            <a:r>
              <a:rPr sz="3200" dirty="0">
                <a:latin typeface="Times New Roman"/>
                <a:cs typeface="Times New Roman"/>
              </a:rPr>
              <a:t>Các biến dùng </a:t>
            </a:r>
            <a:r>
              <a:rPr sz="3200" spc="5" dirty="0">
                <a:latin typeface="Times New Roman"/>
                <a:cs typeface="Times New Roman"/>
              </a:rPr>
              <a:t>chung </a:t>
            </a:r>
            <a:r>
              <a:rPr sz="3200" dirty="0">
                <a:latin typeface="Times New Roman"/>
                <a:cs typeface="Times New Roman"/>
              </a:rPr>
              <a:t>giữa Rs và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Ws</a:t>
            </a:r>
            <a:endParaRPr sz="32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680"/>
              </a:spcBef>
              <a:tabLst>
                <a:tab pos="3818254" algn="l"/>
              </a:tabLst>
            </a:pPr>
            <a:r>
              <a:rPr sz="2800" spc="-5" dirty="0">
                <a:latin typeface="Times New Roman"/>
                <a:cs typeface="Times New Roman"/>
              </a:rPr>
              <a:t>– semaphore </a:t>
            </a:r>
            <a:r>
              <a:rPr sz="2800" dirty="0">
                <a:latin typeface="Times New Roman"/>
                <a:cs typeface="Times New Roman"/>
              </a:rPr>
              <a:t>db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1;	// </a:t>
            </a: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 </a:t>
            </a:r>
            <a:r>
              <a:rPr sz="2800" dirty="0">
                <a:latin typeface="Times New Roman"/>
                <a:cs typeface="Times New Roman"/>
              </a:rPr>
              <a:t>truy xuất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CSDL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91211"/>
            <a:ext cx="719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R&amp;W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: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10" dirty="0">
                <a:solidFill>
                  <a:srgbClr val="252599"/>
                </a:solidFill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82751" y="2660904"/>
            <a:ext cx="3453765" cy="411480"/>
          </a:xfrm>
          <a:custGeom>
            <a:avLst/>
            <a:gdLst/>
            <a:ahLst/>
            <a:cxnLst/>
            <a:rect l="l" t="t" r="r" b="b"/>
            <a:pathLst>
              <a:path w="3453765" h="411480">
                <a:moveTo>
                  <a:pt x="0" y="411479"/>
                </a:moveTo>
                <a:lnTo>
                  <a:pt x="3453384" y="411479"/>
                </a:lnTo>
                <a:lnTo>
                  <a:pt x="3453384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9" y="2636520"/>
            <a:ext cx="3451860" cy="401320"/>
          </a:xfrm>
          <a:custGeom>
            <a:avLst/>
            <a:gdLst/>
            <a:ahLst/>
            <a:cxnLst/>
            <a:rect l="l" t="t" r="r" b="b"/>
            <a:pathLst>
              <a:path w="3451859" h="401319">
                <a:moveTo>
                  <a:pt x="0" y="400812"/>
                </a:moveTo>
                <a:lnTo>
                  <a:pt x="3451860" y="400812"/>
                </a:lnTo>
                <a:lnTo>
                  <a:pt x="345186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395" y="1263396"/>
          <a:ext cx="8232774" cy="525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"/>
                <a:gridCol w="3850004"/>
                <a:gridCol w="153035"/>
                <a:gridCol w="3786505"/>
                <a:gridCol w="254000"/>
              </a:tblGrid>
              <a:tr h="3232150"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Reader()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{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03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down(&amp;db);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0390" marR="1136650">
                        <a:lnSpc>
                          <a:spcPct val="145000"/>
                        </a:lnSpc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000" spc="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db(Datab</a:t>
                      </a:r>
                      <a:r>
                        <a:rPr sz="2000" spc="-1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up(&amp;db);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}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T w="76200">
                      <a:solidFill>
                        <a:srgbClr val="008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FC5F35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Writer()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{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035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down(&amp;db);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79755" marR="1051560">
                        <a:lnSpc>
                          <a:spcPct val="145000"/>
                        </a:lnSpc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write</a:t>
                      </a:r>
                      <a:r>
                        <a:rPr sz="2000" spc="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db(Datab</a:t>
                      </a:r>
                      <a:r>
                        <a:rPr sz="2000" spc="-1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up(&amp;db);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}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FC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4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 indent="-236220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Wingdings"/>
                        <a:buChar char=""/>
                        <a:tabLst>
                          <a:tab pos="359410" algn="l"/>
                        </a:tabLst>
                      </a:pPr>
                      <a:r>
                        <a:rPr sz="28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Chuyeän </a:t>
                      </a:r>
                      <a:r>
                        <a:rPr sz="2800" i="1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gì </a:t>
                      </a:r>
                      <a:r>
                        <a:rPr sz="2800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xaûy </a:t>
                      </a:r>
                      <a:r>
                        <a:rPr sz="28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2800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16610" lvl="1" indent="-236220">
                        <a:lnSpc>
                          <a:spcPct val="100000"/>
                        </a:lnSpc>
                        <a:spcBef>
                          <a:spcPts val="1435"/>
                        </a:spcBef>
                        <a:buClr>
                          <a:srgbClr val="3333CC"/>
                        </a:buClr>
                        <a:buFont typeface="Wingdings"/>
                        <a:buChar char=""/>
                        <a:tabLst>
                          <a:tab pos="817244" algn="l"/>
                        </a:tabLst>
                      </a:pPr>
                      <a:r>
                        <a:rPr sz="2400" i="1" spc="-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Chæ </a:t>
                      </a:r>
                      <a:r>
                        <a:rPr sz="2400" i="1" spc="-2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coù </a:t>
                      </a:r>
                      <a:r>
                        <a:rPr sz="2400" i="1" spc="3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i="1" spc="2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Reader </a:t>
                      </a:r>
                      <a:r>
                        <a:rPr sz="2400" i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ñöôï  </a:t>
                      </a:r>
                      <a:r>
                        <a:rPr sz="24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ñieåm</a:t>
                      </a:r>
                      <a:r>
                        <a:rPr sz="2400" i="1" spc="1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2400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ñoïc </a:t>
                      </a:r>
                      <a:r>
                        <a:rPr sz="2400" i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CSDL </a:t>
                      </a:r>
                      <a:r>
                        <a:rPr sz="2400" i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taïi </a:t>
                      </a:r>
                      <a:r>
                        <a:rPr sz="2400" i="1" spc="3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thôøi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</a:tcPr>
                </a:tc>
              </a:tr>
              <a:tr h="5772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B w="76200">
                      <a:solidFill>
                        <a:srgbClr val="008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C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65035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Hợp tác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bằng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việc giao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tiếp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619833"/>
            <a:ext cx="7956550" cy="405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799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Giao </a:t>
            </a:r>
            <a:r>
              <a:rPr sz="3200" dirty="0">
                <a:latin typeface="Times New Roman"/>
                <a:cs typeface="Times New Roman"/>
              </a:rPr>
              <a:t>tiếp cung cấp phương </a:t>
            </a:r>
            <a:r>
              <a:rPr sz="3200" spc="5" dirty="0">
                <a:latin typeface="Times New Roman"/>
                <a:cs typeface="Times New Roman"/>
              </a:rPr>
              <a:t>cách </a:t>
            </a:r>
            <a:r>
              <a:rPr sz="3200" dirty="0">
                <a:latin typeface="Times New Roman"/>
                <a:cs typeface="Times New Roman"/>
              </a:rPr>
              <a:t>để đồng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bộ  hóa nhiều hoạt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động.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Có khả năng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deadlock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Mỗi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đều chờ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điệp từ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 </a:t>
            </a:r>
            <a:r>
              <a:rPr sz="2800" spc="-5" dirty="0"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Có khả năng xảy </a:t>
            </a:r>
            <a:r>
              <a:rPr sz="3200" spc="-5" dirty="0">
                <a:latin typeface="Times New Roman"/>
                <a:cs typeface="Times New Roman"/>
              </a:rPr>
              <a:t>ra </a:t>
            </a:r>
            <a:r>
              <a:rPr sz="3200" dirty="0">
                <a:latin typeface="Times New Roman"/>
                <a:cs typeface="Times New Roman"/>
              </a:rPr>
              <a:t>tình trạng đói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(starvation)</a:t>
            </a:r>
            <a:endParaRPr sz="3200">
              <a:latin typeface="Times New Roman"/>
              <a:cs typeface="Times New Roman"/>
            </a:endParaRPr>
          </a:p>
          <a:p>
            <a:pPr marL="756285" marR="38290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Hai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gởi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điệp cho </a:t>
            </a:r>
            <a:r>
              <a:rPr sz="2800" dirty="0">
                <a:latin typeface="Times New Roman"/>
                <a:cs typeface="Times New Roman"/>
              </a:rPr>
              <a:t>nhau trong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khi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trình khác </a:t>
            </a:r>
            <a:r>
              <a:rPr sz="2800" spc="-10" dirty="0">
                <a:latin typeface="Times New Roman"/>
                <a:cs typeface="Times New Roman"/>
              </a:rPr>
              <a:t>chờ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91211"/>
            <a:ext cx="719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R&amp;W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: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10" dirty="0">
                <a:solidFill>
                  <a:srgbClr val="252599"/>
                </a:solidFill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669036" y="3488435"/>
            <a:ext cx="3451860" cy="410209"/>
          </a:xfrm>
          <a:custGeom>
            <a:avLst/>
            <a:gdLst/>
            <a:ahLst/>
            <a:cxnLst/>
            <a:rect l="l" t="t" r="r" b="b"/>
            <a:pathLst>
              <a:path w="3451860" h="410210">
                <a:moveTo>
                  <a:pt x="0" y="409956"/>
                </a:moveTo>
                <a:lnTo>
                  <a:pt x="3451860" y="409956"/>
                </a:lnTo>
                <a:lnTo>
                  <a:pt x="3451860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9" y="2636520"/>
            <a:ext cx="3451860" cy="401320"/>
          </a:xfrm>
          <a:custGeom>
            <a:avLst/>
            <a:gdLst/>
            <a:ahLst/>
            <a:cxnLst/>
            <a:rect l="l" t="t" r="r" b="b"/>
            <a:pathLst>
              <a:path w="3451859" h="401319">
                <a:moveTo>
                  <a:pt x="0" y="400812"/>
                </a:moveTo>
                <a:lnTo>
                  <a:pt x="3451860" y="400812"/>
                </a:lnTo>
                <a:lnTo>
                  <a:pt x="345186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395" y="1263396"/>
          <a:ext cx="8229598" cy="525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4404"/>
                <a:gridCol w="544195"/>
                <a:gridCol w="152400"/>
                <a:gridCol w="3905884"/>
                <a:gridCol w="132715"/>
              </a:tblGrid>
              <a:tr h="2771775"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Reader</a:t>
                      </a:r>
                      <a:r>
                        <a:rPr sz="2000" spc="-5" dirty="0">
                          <a:solidFill>
                            <a:srgbClr val="CCCCFF"/>
                          </a:solidFill>
                          <a:latin typeface="Comic Sans MS"/>
                          <a:cs typeface="Comic Sans MS"/>
                        </a:rPr>
                        <a:t>()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{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0390" marR="2273300">
                        <a:lnSpc>
                          <a:spcPct val="145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rc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=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rc</a:t>
                      </a:r>
                      <a:r>
                        <a:rPr sz="2000" spc="-8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+1; 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if (rc</a:t>
                      </a:r>
                      <a:r>
                        <a:rPr sz="2000" spc="-7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==1)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8089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down(&amp;db);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03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read-db(Database);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T w="76200">
                      <a:solidFill>
                        <a:srgbClr val="008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FC5F35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Writer()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{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down(&amp;db);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1025" marR="1048385">
                        <a:lnSpc>
                          <a:spcPct val="145000"/>
                        </a:lnSpc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write</a:t>
                      </a:r>
                      <a:r>
                        <a:rPr sz="2000" spc="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db(Datab</a:t>
                      </a:r>
                      <a:r>
                        <a:rPr sz="2000" spc="-1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up(&amp;db);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}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FC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35810">
                <a:tc>
                  <a:txBody>
                    <a:bodyPr/>
                    <a:lstStyle/>
                    <a:p>
                      <a:pPr marL="580390">
                        <a:lnSpc>
                          <a:spcPts val="1714"/>
                        </a:lnSpc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rc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=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rc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–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1;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5803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if (rc ==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 0)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8089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up(&amp;db);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}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800">
                        <a:latin typeface="Wingdings"/>
                        <a:cs typeface="Wingdings"/>
                      </a:endParaRPr>
                    </a:p>
                  </a:txBody>
                  <a:tcPr marL="0" marR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Ñ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789430" algn="l"/>
                        </a:tabLst>
                      </a:pPr>
                      <a:r>
                        <a:rPr sz="2800" i="1" spc="-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uùng</a:t>
                      </a:r>
                      <a:r>
                        <a:rPr sz="2800" i="1" spc="2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3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chöa	</a:t>
                      </a:r>
                      <a:r>
                        <a:rPr sz="2800" i="1" spc="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20650" marR="48640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rc </a:t>
                      </a:r>
                      <a:r>
                        <a:rPr sz="2400" i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laø </a:t>
                      </a:r>
                      <a:r>
                        <a:rPr sz="240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bieán </a:t>
                      </a:r>
                      <a:r>
                        <a:rPr sz="2400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duøng </a:t>
                      </a:r>
                      <a:r>
                        <a:rPr sz="2400" i="1" spc="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chung  </a:t>
                      </a:r>
                      <a:r>
                        <a:rPr sz="2400" i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giöõa </a:t>
                      </a:r>
                      <a:r>
                        <a:rPr sz="2400" i="1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caùc</a:t>
                      </a:r>
                      <a:r>
                        <a:rPr sz="2400" i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Reader...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77850" indent="-236220">
                        <a:lnSpc>
                          <a:spcPct val="100000"/>
                        </a:lnSpc>
                        <a:spcBef>
                          <a:spcPts val="1395"/>
                        </a:spcBef>
                        <a:buClr>
                          <a:srgbClr val="3333CC"/>
                        </a:buClr>
                        <a:buFont typeface="Wingdings"/>
                        <a:buChar char=""/>
                        <a:tabLst>
                          <a:tab pos="577850" algn="l"/>
                        </a:tabLst>
                      </a:pPr>
                      <a:r>
                        <a:rPr sz="2400" i="1" spc="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CS </a:t>
                      </a:r>
                      <a:r>
                        <a:rPr sz="2400" i="1" spc="-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ñoù</a:t>
                      </a:r>
                      <a:r>
                        <a:rPr sz="24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14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C96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008000"/>
                      </a:solidFill>
                      <a:prstDash val="solid"/>
                    </a:lnR>
                    <a:lnB w="76200">
                      <a:solidFill>
                        <a:srgbClr val="008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000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C5F35"/>
                      </a:solidFill>
                      <a:prstDash val="solid"/>
                    </a:lnL>
                    <a:lnR w="76200">
                      <a:solidFill>
                        <a:srgbClr val="FC5F35"/>
                      </a:solidFill>
                      <a:prstDash val="solid"/>
                    </a:lnR>
                    <a:lnT w="762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C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232409"/>
            <a:ext cx="8387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Readers &amp;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Writers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: Giải pháp</a:t>
            </a:r>
            <a:r>
              <a:rPr sz="3600" i="0" spc="-1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7864475" cy="27362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885"/>
              </a:spcBef>
              <a:buChar char="•"/>
              <a:tabLst>
                <a:tab pos="248920" algn="l"/>
              </a:tabLst>
            </a:pPr>
            <a:r>
              <a:rPr sz="3200" dirty="0">
                <a:latin typeface="Times New Roman"/>
                <a:cs typeface="Times New Roman"/>
              </a:rPr>
              <a:t>Các biến dùng </a:t>
            </a:r>
            <a:r>
              <a:rPr sz="3200" spc="5" dirty="0">
                <a:latin typeface="Times New Roman"/>
                <a:cs typeface="Times New Roman"/>
              </a:rPr>
              <a:t>chung </a:t>
            </a:r>
            <a:r>
              <a:rPr sz="3200" dirty="0">
                <a:latin typeface="Times New Roman"/>
                <a:cs typeface="Times New Roman"/>
              </a:rPr>
              <a:t>giữa Rs và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Ws</a:t>
            </a:r>
            <a:endParaRPr sz="3200">
              <a:latin typeface="Times New Roman"/>
              <a:cs typeface="Times New Roman"/>
            </a:endParaRPr>
          </a:p>
          <a:p>
            <a:pPr marL="1003300" lvl="1" indent="-266700">
              <a:lnSpc>
                <a:spcPct val="100000"/>
              </a:lnSpc>
              <a:spcBef>
                <a:spcPts val="680"/>
              </a:spcBef>
              <a:buChar char="–"/>
              <a:tabLst>
                <a:tab pos="1003935" algn="l"/>
                <a:tab pos="39065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semaphore db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1;	</a:t>
            </a:r>
            <a:r>
              <a:rPr sz="2800" spc="-5" dirty="0">
                <a:latin typeface="Times New Roman"/>
                <a:cs typeface="Times New Roman"/>
              </a:rPr>
              <a:t>// </a:t>
            </a: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CSDL</a:t>
            </a:r>
            <a:endParaRPr sz="280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765"/>
              </a:spcBef>
              <a:buChar char="•"/>
              <a:tabLst>
                <a:tab pos="248920" algn="l"/>
              </a:tabLst>
            </a:pPr>
            <a:r>
              <a:rPr sz="3200" dirty="0">
                <a:latin typeface="Times New Roman"/>
                <a:cs typeface="Times New Roman"/>
              </a:rPr>
              <a:t>Các biến dùng </a:t>
            </a:r>
            <a:r>
              <a:rPr sz="3200" spc="5" dirty="0">
                <a:latin typeface="Times New Roman"/>
                <a:cs typeface="Times New Roman"/>
              </a:rPr>
              <a:t>chung </a:t>
            </a:r>
            <a:r>
              <a:rPr sz="3200" dirty="0">
                <a:latin typeface="Times New Roman"/>
                <a:cs typeface="Times New Roman"/>
              </a:rPr>
              <a:t>giữa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Rs</a:t>
            </a:r>
            <a:endParaRPr sz="3200">
              <a:latin typeface="Times New Roman"/>
              <a:cs typeface="Times New Roman"/>
            </a:endParaRPr>
          </a:p>
          <a:p>
            <a:pPr marL="1003300" lvl="1" indent="-266700">
              <a:lnSpc>
                <a:spcPct val="100000"/>
              </a:lnSpc>
              <a:spcBef>
                <a:spcPts val="675"/>
              </a:spcBef>
              <a:buChar char="–"/>
              <a:tabLst>
                <a:tab pos="1003935" algn="l"/>
                <a:tab pos="37592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rc;	// Số lượng </a:t>
            </a:r>
            <a:r>
              <a:rPr sz="2800" dirty="0">
                <a:latin typeface="Times New Roman"/>
                <a:cs typeface="Times New Roman"/>
              </a:rPr>
              <a:t>tiến trình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Reader</a:t>
            </a:r>
            <a:endParaRPr sz="2800">
              <a:latin typeface="Times New Roman"/>
              <a:cs typeface="Times New Roman"/>
            </a:endParaRPr>
          </a:p>
          <a:p>
            <a:pPr marL="1003300" lvl="1" indent="-266700">
              <a:lnSpc>
                <a:spcPct val="100000"/>
              </a:lnSpc>
              <a:spcBef>
                <a:spcPts val="675"/>
              </a:spcBef>
              <a:buChar char="–"/>
              <a:tabLst>
                <a:tab pos="1003935" algn="l"/>
                <a:tab pos="4585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semaphore mutex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1;	</a:t>
            </a:r>
            <a:r>
              <a:rPr sz="2800" spc="-5" dirty="0">
                <a:latin typeface="Times New Roman"/>
                <a:cs typeface="Times New Roman"/>
              </a:rPr>
              <a:t>// </a:t>
            </a: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91211"/>
            <a:ext cx="719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R&amp;W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: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10" dirty="0">
                <a:solidFill>
                  <a:srgbClr val="252599"/>
                </a:solidFill>
                <a:latin typeface="Times New Roman"/>
                <a:cs typeface="Times New Roman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751" y="3872484"/>
            <a:ext cx="3453765" cy="410209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omic Sans MS"/>
                <a:cs typeface="Comic Sans MS"/>
              </a:rPr>
              <a:t>read-db(Database);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295400"/>
            <a:ext cx="4038600" cy="526415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omic Sans MS"/>
                <a:cs typeface="Comic Sans MS"/>
              </a:rPr>
              <a:t>Reader</a:t>
            </a:r>
            <a:r>
              <a:rPr sz="1800" spc="-5" dirty="0">
                <a:solidFill>
                  <a:srgbClr val="CCCCFF"/>
                </a:solidFill>
                <a:latin typeface="Comic Sans MS"/>
                <a:cs typeface="Comic Sans MS"/>
              </a:rPr>
              <a:t>()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50165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down(&amp;mutex);</a:t>
            </a:r>
            <a:endParaRPr sz="1800">
              <a:latin typeface="Comic Sans MS"/>
              <a:cs typeface="Comic Sans MS"/>
            </a:endParaRPr>
          </a:p>
          <a:p>
            <a:pPr marL="501650" marR="2474595">
              <a:lnSpc>
                <a:spcPct val="135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rc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+1;  if (rc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==1)</a:t>
            </a:r>
            <a:endParaRPr sz="1800">
              <a:latin typeface="Comic Sans MS"/>
              <a:cs typeface="Comic Sans MS"/>
            </a:endParaRPr>
          </a:p>
          <a:p>
            <a:pPr marL="70548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down(&amp;db);</a:t>
            </a:r>
            <a:endParaRPr sz="1800">
              <a:latin typeface="Comic Sans MS"/>
              <a:cs typeface="Comic Sans MS"/>
            </a:endParaRPr>
          </a:p>
          <a:p>
            <a:pPr marL="50165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up(mutex);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01650" marR="2096135">
              <a:lnSpc>
                <a:spcPct val="135000"/>
              </a:lnSpc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</a:t>
            </a:r>
            <a:r>
              <a:rPr sz="1800" spc="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(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ute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);  </a:t>
            </a: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1;</a:t>
            </a:r>
            <a:endParaRPr sz="1800">
              <a:latin typeface="Comic Sans MS"/>
              <a:cs typeface="Comic Sans MS"/>
            </a:endParaRPr>
          </a:p>
          <a:p>
            <a:pPr marL="705485" indent="-20447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Comic Sans MS"/>
                <a:cs typeface="Comic Sans MS"/>
              </a:rPr>
              <a:t>if (rc ==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0)</a:t>
            </a:r>
            <a:endParaRPr sz="1800">
              <a:latin typeface="Comic Sans MS"/>
              <a:cs typeface="Comic Sans MS"/>
            </a:endParaRPr>
          </a:p>
          <a:p>
            <a:pPr marL="501650" marR="2386965" indent="203835">
              <a:lnSpc>
                <a:spcPct val="135000"/>
              </a:lnSpc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up(&amp;db); 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up(mu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ex);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671" y="2414016"/>
            <a:ext cx="3453765" cy="40132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ts val="2155"/>
              </a:lnSpc>
            </a:pPr>
            <a:r>
              <a:rPr sz="1800" spc="-5" dirty="0">
                <a:latin typeface="Comic Sans MS"/>
                <a:cs typeface="Comic Sans MS"/>
              </a:rPr>
              <a:t>write-db(Database);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0" y="1295400"/>
            <a:ext cx="4038600" cy="5248910"/>
          </a:xfrm>
          <a:prstGeom prst="rect">
            <a:avLst/>
          </a:prstGeom>
          <a:ln w="64007">
            <a:solidFill>
              <a:srgbClr val="FC5F3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Writer()</a:t>
            </a:r>
            <a:endParaRPr sz="1800">
              <a:latin typeface="Comic Sans MS"/>
              <a:cs typeface="Comic Sans MS"/>
            </a:endParaRPr>
          </a:p>
          <a:p>
            <a:pPr marL="22923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43307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down(&amp;db);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up(&amp;db);</a:t>
            </a:r>
            <a:endParaRPr sz="1800">
              <a:latin typeface="Comic Sans MS"/>
              <a:cs typeface="Comic Sans MS"/>
            </a:endParaRPr>
          </a:p>
          <a:p>
            <a:pPr marL="16065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5420" y="4125467"/>
            <a:ext cx="3421379" cy="524510"/>
          </a:xfrm>
          <a:prstGeom prst="rect">
            <a:avLst/>
          </a:prstGeom>
          <a:solidFill>
            <a:srgbClr val="C968A1"/>
          </a:solidFill>
          <a:ln w="57911">
            <a:solidFill>
              <a:srgbClr val="3333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65"/>
              </a:spcBef>
            </a:pPr>
            <a:r>
              <a:rPr sz="28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28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ñöôïc </a:t>
            </a:r>
            <a:r>
              <a:rPr sz="2800" i="1" spc="345" dirty="0">
                <a:solidFill>
                  <a:srgbClr val="FFFFFF"/>
                </a:solidFill>
                <a:latin typeface="Times New Roman"/>
                <a:cs typeface="Times New Roman"/>
              </a:rPr>
              <a:t>öu </a:t>
            </a:r>
            <a:r>
              <a:rPr sz="28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tieân</a:t>
            </a:r>
            <a:r>
              <a:rPr sz="28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09" y="232409"/>
            <a:ext cx="839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R&amp;W : Giải pháp </a:t>
            </a:r>
            <a:r>
              <a:rPr sz="3600"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Semaphore</a:t>
            </a:r>
            <a:r>
              <a:rPr sz="3600" i="0" spc="-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(Thinking...)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95400"/>
            <a:ext cx="4038600" cy="526415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omic Sans MS"/>
                <a:cs typeface="Comic Sans MS"/>
              </a:rPr>
              <a:t>Reader</a:t>
            </a:r>
            <a:r>
              <a:rPr sz="1800" spc="-5" dirty="0">
                <a:solidFill>
                  <a:srgbClr val="CCCCFF"/>
                </a:solidFill>
                <a:latin typeface="Comic Sans MS"/>
                <a:cs typeface="Comic Sans MS"/>
              </a:rPr>
              <a:t>()</a:t>
            </a:r>
            <a:endParaRPr sz="1800">
              <a:latin typeface="Comic Sans MS"/>
              <a:cs typeface="Comic Sans MS"/>
            </a:endParaRPr>
          </a:p>
          <a:p>
            <a:pPr marL="2286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50165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down(&amp;mutex);</a:t>
            </a:r>
            <a:endParaRPr sz="1800">
              <a:latin typeface="Comic Sans MS"/>
              <a:cs typeface="Comic Sans MS"/>
            </a:endParaRPr>
          </a:p>
          <a:p>
            <a:pPr marL="501650" marR="2386965">
              <a:lnSpc>
                <a:spcPct val="135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+1; 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up(mu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ex);  </a:t>
            </a:r>
            <a:r>
              <a:rPr sz="1800" spc="-5" dirty="0">
                <a:latin typeface="Comic Sans MS"/>
                <a:cs typeface="Comic Sans MS"/>
              </a:rPr>
              <a:t>if (rc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==1)</a:t>
            </a:r>
            <a:endParaRPr sz="1800">
              <a:latin typeface="Comic Sans MS"/>
              <a:cs typeface="Comic Sans MS"/>
            </a:endParaRPr>
          </a:p>
          <a:p>
            <a:pPr marL="70548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down(&amp;db);</a:t>
            </a:r>
            <a:endParaRPr sz="1800">
              <a:latin typeface="Comic Sans MS"/>
              <a:cs typeface="Comic Sans MS"/>
            </a:endParaRPr>
          </a:p>
          <a:p>
            <a:pPr marL="501650" marR="1447800">
              <a:lnSpc>
                <a:spcPct val="135000"/>
              </a:lnSpc>
            </a:pPr>
            <a:r>
              <a:rPr sz="1800" spc="-5" dirty="0">
                <a:latin typeface="Comic Sans MS"/>
                <a:cs typeface="Comic Sans MS"/>
              </a:rPr>
              <a:t>rea</a:t>
            </a:r>
            <a:r>
              <a:rPr sz="1800" dirty="0">
                <a:latin typeface="Comic Sans MS"/>
                <a:cs typeface="Comic Sans MS"/>
              </a:rPr>
              <a:t>d</a:t>
            </a:r>
            <a:r>
              <a:rPr sz="1800" spc="-10" dirty="0">
                <a:latin typeface="Comic Sans MS"/>
                <a:cs typeface="Comic Sans MS"/>
              </a:rPr>
              <a:t>-</a:t>
            </a:r>
            <a:r>
              <a:rPr sz="1800" spc="-5" dirty="0">
                <a:latin typeface="Comic Sans MS"/>
                <a:cs typeface="Comic Sans MS"/>
              </a:rPr>
              <a:t>db(Dat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base);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down(mutex);</a:t>
            </a:r>
            <a:endParaRPr sz="1800">
              <a:latin typeface="Comic Sans MS"/>
              <a:cs typeface="Comic Sans MS"/>
            </a:endParaRPr>
          </a:p>
          <a:p>
            <a:pPr marL="50165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1;</a:t>
            </a:r>
            <a:endParaRPr sz="1800">
              <a:latin typeface="Comic Sans MS"/>
              <a:cs typeface="Comic Sans MS"/>
            </a:endParaRPr>
          </a:p>
          <a:p>
            <a:pPr marL="50165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up(mutex);</a:t>
            </a:r>
            <a:endParaRPr sz="1800">
              <a:latin typeface="Comic Sans MS"/>
              <a:cs typeface="Comic Sans MS"/>
            </a:endParaRPr>
          </a:p>
          <a:p>
            <a:pPr marL="705485" marR="2378710" indent="-204470">
              <a:lnSpc>
                <a:spcPct val="135000"/>
              </a:lnSpc>
            </a:pPr>
            <a:r>
              <a:rPr sz="1800" spc="-5" dirty="0">
                <a:latin typeface="Comic Sans MS"/>
                <a:cs typeface="Comic Sans MS"/>
              </a:rPr>
              <a:t>if (rc </a:t>
            </a:r>
            <a:r>
              <a:rPr sz="1800" dirty="0">
                <a:latin typeface="Comic Sans MS"/>
                <a:cs typeface="Comic Sans MS"/>
              </a:rPr>
              <a:t>==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0)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up(&amp;db);</a:t>
            </a:r>
            <a:endParaRPr sz="1800">
              <a:latin typeface="Comic Sans MS"/>
              <a:cs typeface="Comic Sans M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5671" y="2414016"/>
            <a:ext cx="3453765" cy="40132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ts val="2155"/>
              </a:lnSpc>
            </a:pPr>
            <a:r>
              <a:rPr sz="1800" spc="-5" dirty="0">
                <a:latin typeface="Comic Sans MS"/>
                <a:cs typeface="Comic Sans MS"/>
              </a:rPr>
              <a:t>write-db(Database);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1295400"/>
            <a:ext cx="4038600" cy="5248910"/>
          </a:xfrm>
          <a:prstGeom prst="rect">
            <a:avLst/>
          </a:prstGeom>
          <a:ln w="64007">
            <a:solidFill>
              <a:srgbClr val="FC5F3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Writer()</a:t>
            </a:r>
            <a:endParaRPr sz="1800">
              <a:latin typeface="Comic Sans MS"/>
              <a:cs typeface="Comic Sans MS"/>
            </a:endParaRPr>
          </a:p>
          <a:p>
            <a:pPr marL="22923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43307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down(&amp;db);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up(&amp;db);</a:t>
            </a:r>
            <a:endParaRPr sz="1800">
              <a:latin typeface="Comic Sans MS"/>
              <a:cs typeface="Comic Sans MS"/>
            </a:endParaRPr>
          </a:p>
          <a:p>
            <a:pPr marL="16065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2751" y="3872484"/>
            <a:ext cx="3453765" cy="410209"/>
          </a:xfrm>
          <a:custGeom>
            <a:avLst/>
            <a:gdLst/>
            <a:ahLst/>
            <a:cxnLst/>
            <a:rect l="l" t="t" r="r" b="b"/>
            <a:pathLst>
              <a:path w="3453765" h="410210">
                <a:moveTo>
                  <a:pt x="0" y="409956"/>
                </a:moveTo>
                <a:lnTo>
                  <a:pt x="3453384" y="409956"/>
                </a:lnTo>
                <a:lnTo>
                  <a:pt x="3453384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420" y="4125467"/>
            <a:ext cx="2979420" cy="954405"/>
          </a:xfrm>
          <a:prstGeom prst="rect">
            <a:avLst/>
          </a:prstGeom>
          <a:solidFill>
            <a:srgbClr val="C968A1"/>
          </a:solidFill>
          <a:ln w="57911">
            <a:solidFill>
              <a:srgbClr val="3333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285" algn="ctr">
              <a:lnSpc>
                <a:spcPts val="3329"/>
              </a:lnSpc>
              <a:spcBef>
                <a:spcPts val="365"/>
              </a:spcBef>
            </a:pPr>
            <a:r>
              <a:rPr sz="28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??? </a:t>
            </a:r>
            <a:r>
              <a:rPr sz="2800" i="1" spc="-114" dirty="0">
                <a:solidFill>
                  <a:srgbClr val="FFFFFF"/>
                </a:solidFill>
                <a:latin typeface="Times New Roman"/>
                <a:cs typeface="Times New Roman"/>
              </a:rPr>
              <a:t>heâ, heâ,</a:t>
            </a:r>
            <a:r>
              <a:rPr sz="28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heâ</a:t>
            </a:r>
            <a:endParaRPr sz="2800">
              <a:latin typeface="Times New Roman"/>
              <a:cs typeface="Times New Roman"/>
            </a:endParaRPr>
          </a:p>
          <a:p>
            <a:pPr marL="238125" algn="ctr">
              <a:lnSpc>
                <a:spcPts val="3329"/>
              </a:lnSpc>
            </a:pPr>
            <a:r>
              <a:rPr sz="2800" spc="3654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291211"/>
            <a:ext cx="5684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R&amp;W: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i="0" spc="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95400"/>
            <a:ext cx="4038600" cy="5264150"/>
          </a:xfrm>
          <a:custGeom>
            <a:avLst/>
            <a:gdLst/>
            <a:ahLst/>
            <a:cxnLst/>
            <a:rect l="l" t="t" r="r" b="b"/>
            <a:pathLst>
              <a:path w="4038600" h="5264150">
                <a:moveTo>
                  <a:pt x="0" y="5263896"/>
                </a:moveTo>
                <a:lnTo>
                  <a:pt x="4038600" y="5263896"/>
                </a:lnTo>
                <a:lnTo>
                  <a:pt x="4038600" y="0"/>
                </a:lnTo>
                <a:lnTo>
                  <a:pt x="0" y="0"/>
                </a:lnTo>
                <a:lnTo>
                  <a:pt x="0" y="5263896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15"/>
              </a:spcBef>
            </a:pPr>
            <a:r>
              <a:rPr dirty="0">
                <a:solidFill>
                  <a:srgbClr val="000000"/>
                </a:solidFill>
              </a:rPr>
              <a:t>monitor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/>
              <a:t>ReaderWriter</a:t>
            </a:r>
          </a:p>
          <a:p>
            <a:pPr marL="89535">
              <a:lnSpc>
                <a:spcPct val="100000"/>
              </a:lnSpc>
              <a:spcBef>
                <a:spcPts val="1655"/>
              </a:spcBef>
              <a:tabLst>
                <a:tab pos="638175" algn="l"/>
              </a:tabLst>
            </a:pPr>
            <a:r>
              <a:rPr sz="2800" spc="-5" dirty="0"/>
              <a:t>?	</a:t>
            </a:r>
            <a:r>
              <a:rPr spc="-10" dirty="0">
                <a:solidFill>
                  <a:srgbClr val="000000"/>
                </a:solidFill>
              </a:rPr>
              <a:t>Database;</a:t>
            </a:r>
            <a:endParaRPr sz="2800"/>
          </a:p>
          <a:p>
            <a:pPr marL="180975">
              <a:lnSpc>
                <a:spcPct val="100000"/>
              </a:lnSpc>
              <a:spcBef>
                <a:spcPts val="1470"/>
              </a:spcBef>
            </a:pPr>
            <a:r>
              <a:rPr spc="-5" dirty="0">
                <a:solidFill>
                  <a:srgbClr val="000000"/>
                </a:solidFill>
              </a:rPr>
              <a:t>procedure R1();</a:t>
            </a:r>
          </a:p>
          <a:p>
            <a:pPr marL="180975">
              <a:lnSpc>
                <a:spcPct val="100000"/>
              </a:lnSpc>
              <a:spcBef>
                <a:spcPts val="1440"/>
              </a:spcBef>
            </a:pP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180975">
              <a:lnSpc>
                <a:spcPct val="100000"/>
              </a:lnSpc>
              <a:spcBef>
                <a:spcPts val="1440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R="102235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solidFill>
                  <a:srgbClr val="000000"/>
                </a:solidFill>
              </a:rPr>
              <a:t>procedure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/>
              <a:t>R...</a:t>
            </a:r>
            <a:r>
              <a:rPr spc="-5" dirty="0">
                <a:solidFill>
                  <a:srgbClr val="000000"/>
                </a:solidFill>
              </a:rPr>
              <a:t>();</a:t>
            </a:r>
          </a:p>
          <a:p>
            <a:pPr marL="180975">
              <a:lnSpc>
                <a:spcPct val="100000"/>
              </a:lnSpc>
              <a:spcBef>
                <a:spcPts val="1440"/>
              </a:spcBef>
            </a:pP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180975">
              <a:lnSpc>
                <a:spcPct val="100000"/>
              </a:lnSpc>
              <a:spcBef>
                <a:spcPts val="1445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400" y="1295400"/>
            <a:ext cx="4038600" cy="5233670"/>
          </a:xfrm>
          <a:prstGeom prst="rect">
            <a:avLst/>
          </a:prstGeom>
          <a:ln w="64007">
            <a:solidFill>
              <a:srgbClr val="C968A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omic Sans MS"/>
                <a:cs typeface="Comic Sans MS"/>
              </a:rPr>
              <a:t>procedure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W1();</a:t>
            </a:r>
            <a:endParaRPr sz="2400">
              <a:latin typeface="Comic Sans MS"/>
              <a:cs typeface="Comic Sans MS"/>
            </a:endParaRPr>
          </a:p>
          <a:p>
            <a:pPr marL="2736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  <a:p>
            <a:pPr marL="27368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procedure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W...</a:t>
            </a:r>
            <a:r>
              <a:rPr sz="2400" spc="-5" dirty="0">
                <a:latin typeface="Comic Sans MS"/>
                <a:cs typeface="Comic Sans MS"/>
              </a:rPr>
              <a:t>();</a:t>
            </a:r>
            <a:endParaRPr sz="2400">
              <a:latin typeface="Comic Sans MS"/>
              <a:cs typeface="Comic Sans MS"/>
            </a:endParaRPr>
          </a:p>
          <a:p>
            <a:pPr marL="2736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  <a:p>
            <a:pPr marL="2736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444" y="275843"/>
            <a:ext cx="4038600" cy="6362700"/>
          </a:xfrm>
          <a:custGeom>
            <a:avLst/>
            <a:gdLst/>
            <a:ahLst/>
            <a:cxnLst/>
            <a:rect l="l" t="t" r="r" b="b"/>
            <a:pathLst>
              <a:path w="4038600" h="6362700">
                <a:moveTo>
                  <a:pt x="0" y="6362700"/>
                </a:moveTo>
                <a:lnTo>
                  <a:pt x="4038600" y="6362700"/>
                </a:lnTo>
                <a:lnTo>
                  <a:pt x="40386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ln w="64008">
            <a:solidFill>
              <a:srgbClr val="C968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373" y="297307"/>
            <a:ext cx="242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monitor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ReaderWriter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373" y="955675"/>
            <a:ext cx="313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sz="1800" spc="-5" dirty="0">
                <a:latin typeface="Comic Sans MS"/>
                <a:cs typeface="Comic Sans MS"/>
              </a:rPr>
              <a:t>condition	</a:t>
            </a:r>
            <a:r>
              <a:rPr sz="1800" dirty="0">
                <a:latin typeface="Comic Sans MS"/>
                <a:cs typeface="Comic Sans MS"/>
              </a:rPr>
              <a:t>OKWrite,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OKRead;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373" y="1230372"/>
            <a:ext cx="83439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mic Sans MS"/>
                <a:cs typeface="Comic Sans MS"/>
              </a:rPr>
              <a:t>int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mic Sans MS"/>
                <a:cs typeface="Comic Sans MS"/>
              </a:rPr>
              <a:t>Boolean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231" y="1230372"/>
            <a:ext cx="136334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mic Sans MS"/>
                <a:cs typeface="Comic Sans MS"/>
              </a:rPr>
              <a:t>rc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0;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mic Sans MS"/>
                <a:cs typeface="Comic Sans MS"/>
              </a:rPr>
              <a:t>busy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false;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793" y="2217801"/>
            <a:ext cx="244030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mic Sans MS"/>
                <a:cs typeface="Comic Sans MS"/>
              </a:rPr>
              <a:t>procedure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BeginRead()</a:t>
            </a:r>
            <a:endParaRPr sz="1800">
              <a:latin typeface="Comic Sans MS"/>
              <a:cs typeface="Comic Sans MS"/>
            </a:endParaRPr>
          </a:p>
          <a:p>
            <a:pPr marL="14922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(busy)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5255" y="3260597"/>
            <a:ext cx="154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wait(OKRead);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589" y="3589782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rc++;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589" y="3918966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sig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al(OKRead);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953" y="424815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373" y="4521898"/>
            <a:ext cx="2496185" cy="1343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Comic Sans MS"/>
                <a:cs typeface="Comic Sans MS"/>
              </a:rPr>
              <a:t>procedure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FinishRead()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mic Sans MS"/>
                <a:cs typeface="Comic Sans MS"/>
              </a:rPr>
              <a:t>rc--;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if (rc </a:t>
            </a:r>
            <a:r>
              <a:rPr sz="1800" dirty="0">
                <a:latin typeface="Comic Sans MS"/>
                <a:cs typeface="Comic Sans MS"/>
              </a:rPr>
              <a:t>==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424" y="5917691"/>
            <a:ext cx="1934210" cy="401320"/>
          </a:xfrm>
          <a:prstGeom prst="rect">
            <a:avLst/>
          </a:prstGeom>
          <a:ln w="57912">
            <a:solidFill>
              <a:srgbClr val="C968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2075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signal(OKWrite);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953" y="6223203"/>
            <a:ext cx="109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5444" y="278891"/>
            <a:ext cx="4038600" cy="6343015"/>
          </a:xfrm>
          <a:custGeom>
            <a:avLst/>
            <a:gdLst/>
            <a:ahLst/>
            <a:cxnLst/>
            <a:rect l="l" t="t" r="r" b="b"/>
            <a:pathLst>
              <a:path w="4038600" h="6343015">
                <a:moveTo>
                  <a:pt x="0" y="6342887"/>
                </a:moveTo>
                <a:lnTo>
                  <a:pt x="4038600" y="6342887"/>
                </a:lnTo>
                <a:lnTo>
                  <a:pt x="4038600" y="0"/>
                </a:lnTo>
                <a:lnTo>
                  <a:pt x="0" y="0"/>
                </a:lnTo>
                <a:lnTo>
                  <a:pt x="0" y="6342887"/>
                </a:lnTo>
                <a:close/>
              </a:path>
            </a:pathLst>
          </a:custGeom>
          <a:ln w="640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44034" y="245490"/>
            <a:ext cx="256603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mic Sans MS"/>
                <a:cs typeface="Comic Sans MS"/>
              </a:rPr>
              <a:t>procedure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BeginWrite()</a:t>
            </a:r>
            <a:endParaRPr sz="1800">
              <a:latin typeface="Comic Sans MS"/>
              <a:cs typeface="Comic Sans MS"/>
            </a:endParaRPr>
          </a:p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R="82550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mic Sans MS"/>
                <a:cs typeface="Comic Sans MS"/>
              </a:rPr>
              <a:t>if (busy || rc </a:t>
            </a:r>
            <a:r>
              <a:rPr sz="1800" dirty="0">
                <a:latin typeface="Comic Sans MS"/>
                <a:cs typeface="Comic Sans MS"/>
              </a:rPr>
              <a:t>!=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1150" y="1288160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wait(OKWrite);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6829" y="1617345"/>
            <a:ext cx="1290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busy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true;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2614" y="1946528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5453" y="2550414"/>
            <a:ext cx="26200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mic Sans MS"/>
                <a:cs typeface="Comic Sans MS"/>
              </a:rPr>
              <a:t>procedure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FinishWrite()</a:t>
            </a:r>
            <a:endParaRPr sz="1800">
              <a:latin typeface="Comic Sans MS"/>
              <a:cs typeface="Comic Sans MS"/>
            </a:endParaRPr>
          </a:p>
          <a:p>
            <a:pPr marL="1498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busy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false;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(OKRead.Queue)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8259" y="3921252"/>
            <a:ext cx="1932939" cy="399415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signal(OKRead);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8250" y="4251452"/>
            <a:ext cx="45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else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6840" y="4596384"/>
            <a:ext cx="1934210" cy="399415"/>
          </a:xfrm>
          <a:prstGeom prst="rect">
            <a:avLst/>
          </a:prstGeom>
          <a:ln w="57911">
            <a:solidFill>
              <a:srgbClr val="C968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35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signal(OKWrite);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9670" y="490982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2614" y="5321300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end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monitor;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6819" y="3258311"/>
            <a:ext cx="2095500" cy="410209"/>
          </a:xfrm>
          <a:custGeom>
            <a:avLst/>
            <a:gdLst/>
            <a:ahLst/>
            <a:cxnLst/>
            <a:rect l="l" t="t" r="r" b="b"/>
            <a:pathLst>
              <a:path w="2095500" h="410210">
                <a:moveTo>
                  <a:pt x="0" y="409956"/>
                </a:moveTo>
                <a:lnTo>
                  <a:pt x="2095500" y="409956"/>
                </a:lnTo>
                <a:lnTo>
                  <a:pt x="2095500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6600" y="3442970"/>
            <a:ext cx="1791335" cy="666115"/>
          </a:xfrm>
          <a:custGeom>
            <a:avLst/>
            <a:gdLst/>
            <a:ahLst/>
            <a:cxnLst/>
            <a:rect l="l" t="t" r="r" b="b"/>
            <a:pathLst>
              <a:path w="1791335" h="666114">
                <a:moveTo>
                  <a:pt x="173700" y="54759"/>
                </a:moveTo>
                <a:lnTo>
                  <a:pt x="154878" y="109489"/>
                </a:lnTo>
                <a:lnTo>
                  <a:pt x="1772158" y="665733"/>
                </a:lnTo>
                <a:lnTo>
                  <a:pt x="1790953" y="610869"/>
                </a:lnTo>
                <a:lnTo>
                  <a:pt x="173700" y="54759"/>
                </a:lnTo>
                <a:close/>
              </a:path>
              <a:path w="1791335" h="666114">
                <a:moveTo>
                  <a:pt x="192532" y="0"/>
                </a:moveTo>
                <a:lnTo>
                  <a:pt x="0" y="25653"/>
                </a:lnTo>
                <a:lnTo>
                  <a:pt x="136016" y="164337"/>
                </a:lnTo>
                <a:lnTo>
                  <a:pt x="154878" y="109489"/>
                </a:lnTo>
                <a:lnTo>
                  <a:pt x="127508" y="100075"/>
                </a:lnTo>
                <a:lnTo>
                  <a:pt x="146303" y="45338"/>
                </a:lnTo>
                <a:lnTo>
                  <a:pt x="176940" y="45338"/>
                </a:lnTo>
                <a:lnTo>
                  <a:pt x="192532" y="0"/>
                </a:lnTo>
                <a:close/>
              </a:path>
              <a:path w="1791335" h="666114">
                <a:moveTo>
                  <a:pt x="146303" y="45338"/>
                </a:moveTo>
                <a:lnTo>
                  <a:pt x="127508" y="100075"/>
                </a:lnTo>
                <a:lnTo>
                  <a:pt x="154878" y="109489"/>
                </a:lnTo>
                <a:lnTo>
                  <a:pt x="173700" y="54759"/>
                </a:lnTo>
                <a:lnTo>
                  <a:pt x="146303" y="45338"/>
                </a:lnTo>
                <a:close/>
              </a:path>
              <a:path w="1791335" h="666114">
                <a:moveTo>
                  <a:pt x="176940" y="45338"/>
                </a:moveTo>
                <a:lnTo>
                  <a:pt x="146303" y="45338"/>
                </a:lnTo>
                <a:lnTo>
                  <a:pt x="173700" y="54759"/>
                </a:lnTo>
                <a:lnTo>
                  <a:pt x="176940" y="4533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2064" y="1524000"/>
            <a:ext cx="2084705" cy="4582795"/>
          </a:xfrm>
          <a:custGeom>
            <a:avLst/>
            <a:gdLst/>
            <a:ahLst/>
            <a:cxnLst/>
            <a:rect l="l" t="t" r="r" b="b"/>
            <a:pathLst>
              <a:path w="2084704" h="4582795">
                <a:moveTo>
                  <a:pt x="1978646" y="146636"/>
                </a:moveTo>
                <a:lnTo>
                  <a:pt x="0" y="4558626"/>
                </a:lnTo>
                <a:lnTo>
                  <a:pt x="52831" y="4582325"/>
                </a:lnTo>
                <a:lnTo>
                  <a:pt x="2031551" y="170376"/>
                </a:lnTo>
                <a:lnTo>
                  <a:pt x="1978646" y="146636"/>
                </a:lnTo>
                <a:close/>
              </a:path>
              <a:path w="2084704" h="4582795">
                <a:moveTo>
                  <a:pt x="2081233" y="120269"/>
                </a:moveTo>
                <a:lnTo>
                  <a:pt x="1990471" y="120269"/>
                </a:lnTo>
                <a:lnTo>
                  <a:pt x="2043430" y="143890"/>
                </a:lnTo>
                <a:lnTo>
                  <a:pt x="2031551" y="170376"/>
                </a:lnTo>
                <a:lnTo>
                  <a:pt x="2084324" y="194055"/>
                </a:lnTo>
                <a:lnTo>
                  <a:pt x="2081233" y="120269"/>
                </a:lnTo>
                <a:close/>
              </a:path>
              <a:path w="2084704" h="4582795">
                <a:moveTo>
                  <a:pt x="1990471" y="120269"/>
                </a:moveTo>
                <a:lnTo>
                  <a:pt x="1978646" y="146636"/>
                </a:lnTo>
                <a:lnTo>
                  <a:pt x="2031551" y="170376"/>
                </a:lnTo>
                <a:lnTo>
                  <a:pt x="2043430" y="143890"/>
                </a:lnTo>
                <a:lnTo>
                  <a:pt x="1990471" y="120269"/>
                </a:lnTo>
                <a:close/>
              </a:path>
              <a:path w="2084704" h="4582795">
                <a:moveTo>
                  <a:pt x="2076196" y="0"/>
                </a:moveTo>
                <a:lnTo>
                  <a:pt x="1925827" y="122936"/>
                </a:lnTo>
                <a:lnTo>
                  <a:pt x="1978646" y="146636"/>
                </a:lnTo>
                <a:lnTo>
                  <a:pt x="1990471" y="120269"/>
                </a:lnTo>
                <a:lnTo>
                  <a:pt x="2081233" y="120269"/>
                </a:lnTo>
                <a:lnTo>
                  <a:pt x="207619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1286255"/>
            <a:ext cx="2155190" cy="411480"/>
          </a:xfrm>
          <a:custGeom>
            <a:avLst/>
            <a:gdLst/>
            <a:ahLst/>
            <a:cxnLst/>
            <a:rect l="l" t="t" r="r" b="b"/>
            <a:pathLst>
              <a:path w="2155190" h="411480">
                <a:moveTo>
                  <a:pt x="0" y="411479"/>
                </a:moveTo>
                <a:lnTo>
                  <a:pt x="2154936" y="411479"/>
                </a:lnTo>
                <a:lnTo>
                  <a:pt x="2154936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57912">
            <a:solidFill>
              <a:srgbClr val="C968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2701" y="1377314"/>
            <a:ext cx="1012190" cy="495300"/>
          </a:xfrm>
          <a:custGeom>
            <a:avLst/>
            <a:gdLst/>
            <a:ahLst/>
            <a:cxnLst/>
            <a:rect l="l" t="t" r="r" b="b"/>
            <a:pathLst>
              <a:path w="1012190" h="495300">
                <a:moveTo>
                  <a:pt x="948028" y="205503"/>
                </a:moveTo>
                <a:lnTo>
                  <a:pt x="902207" y="228219"/>
                </a:lnTo>
                <a:lnTo>
                  <a:pt x="864743" y="242188"/>
                </a:lnTo>
                <a:lnTo>
                  <a:pt x="819150" y="256667"/>
                </a:lnTo>
                <a:lnTo>
                  <a:pt x="737870" y="279400"/>
                </a:lnTo>
                <a:lnTo>
                  <a:pt x="643127" y="303149"/>
                </a:lnTo>
                <a:lnTo>
                  <a:pt x="537209" y="327533"/>
                </a:lnTo>
                <a:lnTo>
                  <a:pt x="382143" y="360934"/>
                </a:lnTo>
                <a:lnTo>
                  <a:pt x="0" y="438276"/>
                </a:lnTo>
                <a:lnTo>
                  <a:pt x="11429" y="495173"/>
                </a:lnTo>
                <a:lnTo>
                  <a:pt x="434085" y="409194"/>
                </a:lnTo>
                <a:lnTo>
                  <a:pt x="549655" y="384048"/>
                </a:lnTo>
                <a:lnTo>
                  <a:pt x="621919" y="367664"/>
                </a:lnTo>
                <a:lnTo>
                  <a:pt x="721741" y="343408"/>
                </a:lnTo>
                <a:lnTo>
                  <a:pt x="781557" y="327660"/>
                </a:lnTo>
                <a:lnTo>
                  <a:pt x="835405" y="312293"/>
                </a:lnTo>
                <a:lnTo>
                  <a:pt x="882776" y="297180"/>
                </a:lnTo>
                <a:lnTo>
                  <a:pt x="923163" y="282321"/>
                </a:lnTo>
                <a:lnTo>
                  <a:pt x="970026" y="260096"/>
                </a:lnTo>
                <a:lnTo>
                  <a:pt x="1002410" y="232790"/>
                </a:lnTo>
                <a:lnTo>
                  <a:pt x="1008252" y="222376"/>
                </a:lnTo>
                <a:lnTo>
                  <a:pt x="1009396" y="219329"/>
                </a:lnTo>
                <a:lnTo>
                  <a:pt x="1010030" y="217805"/>
                </a:lnTo>
                <a:lnTo>
                  <a:pt x="1010412" y="216281"/>
                </a:lnTo>
                <a:lnTo>
                  <a:pt x="1010793" y="214630"/>
                </a:lnTo>
                <a:lnTo>
                  <a:pt x="1010947" y="213740"/>
                </a:lnTo>
                <a:lnTo>
                  <a:pt x="957199" y="213740"/>
                </a:lnTo>
                <a:lnTo>
                  <a:pt x="955213" y="210859"/>
                </a:lnTo>
                <a:lnTo>
                  <a:pt x="952643" y="208556"/>
                </a:lnTo>
                <a:lnTo>
                  <a:pt x="948028" y="205503"/>
                </a:lnTo>
                <a:close/>
              </a:path>
              <a:path w="1012190" h="495300">
                <a:moveTo>
                  <a:pt x="955311" y="210947"/>
                </a:moveTo>
                <a:lnTo>
                  <a:pt x="957199" y="213740"/>
                </a:lnTo>
                <a:lnTo>
                  <a:pt x="956022" y="211583"/>
                </a:lnTo>
                <a:lnTo>
                  <a:pt x="955311" y="210947"/>
                </a:lnTo>
                <a:close/>
              </a:path>
              <a:path w="1012190" h="495300">
                <a:moveTo>
                  <a:pt x="956022" y="211583"/>
                </a:moveTo>
                <a:lnTo>
                  <a:pt x="957199" y="213740"/>
                </a:lnTo>
                <a:lnTo>
                  <a:pt x="1010947" y="213740"/>
                </a:lnTo>
                <a:lnTo>
                  <a:pt x="1011080" y="212979"/>
                </a:lnTo>
                <a:lnTo>
                  <a:pt x="957579" y="212979"/>
                </a:lnTo>
                <a:lnTo>
                  <a:pt x="956022" y="211583"/>
                </a:lnTo>
                <a:close/>
              </a:path>
              <a:path w="1012190" h="495300">
                <a:moveTo>
                  <a:pt x="955451" y="210537"/>
                </a:moveTo>
                <a:lnTo>
                  <a:pt x="956022" y="211583"/>
                </a:lnTo>
                <a:lnTo>
                  <a:pt x="957579" y="212979"/>
                </a:lnTo>
                <a:lnTo>
                  <a:pt x="955451" y="210537"/>
                </a:lnTo>
                <a:close/>
              </a:path>
              <a:path w="1012190" h="495300">
                <a:moveTo>
                  <a:pt x="1011340" y="197738"/>
                </a:moveTo>
                <a:lnTo>
                  <a:pt x="956055" y="197738"/>
                </a:lnTo>
                <a:lnTo>
                  <a:pt x="956182" y="198374"/>
                </a:lnTo>
                <a:lnTo>
                  <a:pt x="955378" y="199178"/>
                </a:lnTo>
                <a:lnTo>
                  <a:pt x="954773" y="200463"/>
                </a:lnTo>
                <a:lnTo>
                  <a:pt x="954244" y="202420"/>
                </a:lnTo>
                <a:lnTo>
                  <a:pt x="954173" y="205503"/>
                </a:lnTo>
                <a:lnTo>
                  <a:pt x="954476" y="208025"/>
                </a:lnTo>
                <a:lnTo>
                  <a:pt x="954590" y="208556"/>
                </a:lnTo>
                <a:lnTo>
                  <a:pt x="954808" y="209296"/>
                </a:lnTo>
                <a:lnTo>
                  <a:pt x="955451" y="210537"/>
                </a:lnTo>
                <a:lnTo>
                  <a:pt x="957579" y="212979"/>
                </a:lnTo>
                <a:lnTo>
                  <a:pt x="1011080" y="212979"/>
                </a:lnTo>
                <a:lnTo>
                  <a:pt x="1011327" y="211583"/>
                </a:lnTo>
                <a:lnTo>
                  <a:pt x="1011655" y="210056"/>
                </a:lnTo>
                <a:lnTo>
                  <a:pt x="1011773" y="208556"/>
                </a:lnTo>
                <a:lnTo>
                  <a:pt x="1011719" y="200279"/>
                </a:lnTo>
                <a:lnTo>
                  <a:pt x="1011554" y="198882"/>
                </a:lnTo>
                <a:lnTo>
                  <a:pt x="1011340" y="197738"/>
                </a:lnTo>
                <a:close/>
              </a:path>
              <a:path w="1012190" h="495300">
                <a:moveTo>
                  <a:pt x="955032" y="210056"/>
                </a:moveTo>
                <a:lnTo>
                  <a:pt x="955268" y="210859"/>
                </a:lnTo>
                <a:lnTo>
                  <a:pt x="956022" y="211583"/>
                </a:lnTo>
                <a:lnTo>
                  <a:pt x="955451" y="210537"/>
                </a:lnTo>
                <a:lnTo>
                  <a:pt x="955032" y="210056"/>
                </a:lnTo>
                <a:close/>
              </a:path>
              <a:path w="1012190" h="495300">
                <a:moveTo>
                  <a:pt x="955213" y="210859"/>
                </a:moveTo>
                <a:close/>
              </a:path>
              <a:path w="1012190" h="495300">
                <a:moveTo>
                  <a:pt x="955287" y="210925"/>
                </a:moveTo>
                <a:close/>
              </a:path>
              <a:path w="1012190" h="495300">
                <a:moveTo>
                  <a:pt x="954839" y="209835"/>
                </a:moveTo>
                <a:lnTo>
                  <a:pt x="955287" y="210925"/>
                </a:lnTo>
                <a:lnTo>
                  <a:pt x="955032" y="210058"/>
                </a:lnTo>
                <a:lnTo>
                  <a:pt x="954839" y="209835"/>
                </a:lnTo>
                <a:close/>
              </a:path>
              <a:path w="1012190" h="495300">
                <a:moveTo>
                  <a:pt x="954451" y="209752"/>
                </a:moveTo>
                <a:lnTo>
                  <a:pt x="955213" y="210859"/>
                </a:lnTo>
                <a:lnTo>
                  <a:pt x="954930" y="210058"/>
                </a:lnTo>
                <a:lnTo>
                  <a:pt x="954451" y="209752"/>
                </a:lnTo>
                <a:close/>
              </a:path>
              <a:path w="1012190" h="495300">
                <a:moveTo>
                  <a:pt x="952643" y="208556"/>
                </a:moveTo>
                <a:lnTo>
                  <a:pt x="955213" y="210859"/>
                </a:lnTo>
                <a:lnTo>
                  <a:pt x="954451" y="209752"/>
                </a:lnTo>
                <a:lnTo>
                  <a:pt x="952643" y="208556"/>
                </a:lnTo>
                <a:close/>
              </a:path>
              <a:path w="1012190" h="495300">
                <a:moveTo>
                  <a:pt x="954848" y="209431"/>
                </a:moveTo>
                <a:lnTo>
                  <a:pt x="955033" y="210058"/>
                </a:lnTo>
                <a:lnTo>
                  <a:pt x="955451" y="210537"/>
                </a:lnTo>
                <a:lnTo>
                  <a:pt x="954848" y="209431"/>
                </a:lnTo>
                <a:close/>
              </a:path>
              <a:path w="1012190" h="495300">
                <a:moveTo>
                  <a:pt x="954400" y="209678"/>
                </a:moveTo>
                <a:lnTo>
                  <a:pt x="954913" y="210058"/>
                </a:lnTo>
                <a:lnTo>
                  <a:pt x="954400" y="209678"/>
                </a:lnTo>
                <a:close/>
              </a:path>
              <a:path w="1012190" h="495300">
                <a:moveTo>
                  <a:pt x="953262" y="208025"/>
                </a:moveTo>
                <a:lnTo>
                  <a:pt x="954400" y="209678"/>
                </a:lnTo>
                <a:lnTo>
                  <a:pt x="954913" y="210058"/>
                </a:lnTo>
                <a:lnTo>
                  <a:pt x="954839" y="209835"/>
                </a:lnTo>
                <a:lnTo>
                  <a:pt x="953262" y="208025"/>
                </a:lnTo>
                <a:close/>
              </a:path>
              <a:path w="1012190" h="495300">
                <a:moveTo>
                  <a:pt x="954587" y="208952"/>
                </a:moveTo>
                <a:lnTo>
                  <a:pt x="954619" y="209218"/>
                </a:lnTo>
                <a:lnTo>
                  <a:pt x="954805" y="209752"/>
                </a:lnTo>
                <a:lnTo>
                  <a:pt x="955032" y="210056"/>
                </a:lnTo>
                <a:lnTo>
                  <a:pt x="954848" y="209431"/>
                </a:lnTo>
                <a:lnTo>
                  <a:pt x="954587" y="208952"/>
                </a:lnTo>
                <a:close/>
              </a:path>
              <a:path w="1012190" h="495300">
                <a:moveTo>
                  <a:pt x="954722" y="209550"/>
                </a:moveTo>
                <a:lnTo>
                  <a:pt x="954590" y="209550"/>
                </a:lnTo>
                <a:lnTo>
                  <a:pt x="954839" y="209835"/>
                </a:lnTo>
                <a:lnTo>
                  <a:pt x="954722" y="209550"/>
                </a:lnTo>
                <a:close/>
              </a:path>
              <a:path w="1012190" h="495300">
                <a:moveTo>
                  <a:pt x="951483" y="207518"/>
                </a:moveTo>
                <a:lnTo>
                  <a:pt x="952643" y="208556"/>
                </a:lnTo>
                <a:lnTo>
                  <a:pt x="954451" y="209752"/>
                </a:lnTo>
                <a:lnTo>
                  <a:pt x="951483" y="207518"/>
                </a:lnTo>
                <a:close/>
              </a:path>
              <a:path w="1012190" h="495300">
                <a:moveTo>
                  <a:pt x="954217" y="207518"/>
                </a:moveTo>
                <a:lnTo>
                  <a:pt x="951483" y="207518"/>
                </a:lnTo>
                <a:lnTo>
                  <a:pt x="954400" y="209678"/>
                </a:lnTo>
                <a:lnTo>
                  <a:pt x="953262" y="208025"/>
                </a:lnTo>
                <a:lnTo>
                  <a:pt x="954327" y="208025"/>
                </a:lnTo>
                <a:lnTo>
                  <a:pt x="954217" y="207518"/>
                </a:lnTo>
                <a:close/>
              </a:path>
              <a:path w="1012190" h="495300">
                <a:moveTo>
                  <a:pt x="954327" y="208025"/>
                </a:moveTo>
                <a:lnTo>
                  <a:pt x="953262" y="208025"/>
                </a:lnTo>
                <a:lnTo>
                  <a:pt x="954590" y="209550"/>
                </a:lnTo>
                <a:lnTo>
                  <a:pt x="954586" y="209218"/>
                </a:lnTo>
                <a:lnTo>
                  <a:pt x="954151" y="208152"/>
                </a:lnTo>
                <a:lnTo>
                  <a:pt x="954355" y="208152"/>
                </a:lnTo>
                <a:close/>
              </a:path>
              <a:path w="1012190" h="495300">
                <a:moveTo>
                  <a:pt x="954632" y="209330"/>
                </a:moveTo>
                <a:lnTo>
                  <a:pt x="954658" y="209550"/>
                </a:lnTo>
                <a:lnTo>
                  <a:pt x="954632" y="209330"/>
                </a:lnTo>
                <a:close/>
              </a:path>
              <a:path w="1012190" h="495300">
                <a:moveTo>
                  <a:pt x="954504" y="208262"/>
                </a:moveTo>
                <a:lnTo>
                  <a:pt x="954587" y="208952"/>
                </a:lnTo>
                <a:lnTo>
                  <a:pt x="954848" y="209431"/>
                </a:lnTo>
                <a:lnTo>
                  <a:pt x="954504" y="208262"/>
                </a:lnTo>
                <a:close/>
              </a:path>
              <a:path w="1012190" h="495300">
                <a:moveTo>
                  <a:pt x="954490" y="208775"/>
                </a:moveTo>
                <a:lnTo>
                  <a:pt x="954632" y="209330"/>
                </a:lnTo>
                <a:lnTo>
                  <a:pt x="954587" y="208952"/>
                </a:lnTo>
                <a:lnTo>
                  <a:pt x="954490" y="208775"/>
                </a:lnTo>
                <a:close/>
              </a:path>
              <a:path w="1012190" h="495300">
                <a:moveTo>
                  <a:pt x="954151" y="208152"/>
                </a:moveTo>
                <a:lnTo>
                  <a:pt x="954586" y="209218"/>
                </a:lnTo>
                <a:lnTo>
                  <a:pt x="954490" y="208775"/>
                </a:lnTo>
                <a:lnTo>
                  <a:pt x="954151" y="208152"/>
                </a:lnTo>
                <a:close/>
              </a:path>
              <a:path w="1012190" h="495300">
                <a:moveTo>
                  <a:pt x="954024" y="206629"/>
                </a:moveTo>
                <a:lnTo>
                  <a:pt x="954490" y="208775"/>
                </a:lnTo>
                <a:lnTo>
                  <a:pt x="954587" y="208952"/>
                </a:lnTo>
                <a:lnTo>
                  <a:pt x="954472" y="208152"/>
                </a:lnTo>
                <a:lnTo>
                  <a:pt x="954024" y="206629"/>
                </a:lnTo>
                <a:close/>
              </a:path>
              <a:path w="1012190" h="495300">
                <a:moveTo>
                  <a:pt x="954355" y="208152"/>
                </a:moveTo>
                <a:lnTo>
                  <a:pt x="954151" y="208152"/>
                </a:lnTo>
                <a:lnTo>
                  <a:pt x="954490" y="208775"/>
                </a:lnTo>
                <a:lnTo>
                  <a:pt x="954355" y="208152"/>
                </a:lnTo>
                <a:close/>
              </a:path>
              <a:path w="1012190" h="495300">
                <a:moveTo>
                  <a:pt x="954938" y="199618"/>
                </a:moveTo>
                <a:lnTo>
                  <a:pt x="954277" y="200279"/>
                </a:lnTo>
                <a:lnTo>
                  <a:pt x="952753" y="201930"/>
                </a:lnTo>
                <a:lnTo>
                  <a:pt x="949959" y="204215"/>
                </a:lnTo>
                <a:lnTo>
                  <a:pt x="948028" y="205503"/>
                </a:lnTo>
                <a:lnTo>
                  <a:pt x="952643" y="208556"/>
                </a:lnTo>
                <a:lnTo>
                  <a:pt x="951483" y="207518"/>
                </a:lnTo>
                <a:lnTo>
                  <a:pt x="954217" y="207518"/>
                </a:lnTo>
                <a:lnTo>
                  <a:pt x="954024" y="206629"/>
                </a:lnTo>
                <a:lnTo>
                  <a:pt x="954308" y="206629"/>
                </a:lnTo>
                <a:lnTo>
                  <a:pt x="954262" y="206248"/>
                </a:lnTo>
                <a:lnTo>
                  <a:pt x="953897" y="206248"/>
                </a:lnTo>
                <a:lnTo>
                  <a:pt x="953981" y="203200"/>
                </a:lnTo>
                <a:lnTo>
                  <a:pt x="954172" y="202057"/>
                </a:lnTo>
                <a:lnTo>
                  <a:pt x="954024" y="202057"/>
                </a:lnTo>
                <a:lnTo>
                  <a:pt x="954206" y="201569"/>
                </a:lnTo>
                <a:lnTo>
                  <a:pt x="954321" y="201162"/>
                </a:lnTo>
                <a:lnTo>
                  <a:pt x="954404" y="200660"/>
                </a:lnTo>
                <a:lnTo>
                  <a:pt x="954547" y="200660"/>
                </a:lnTo>
                <a:lnTo>
                  <a:pt x="954938" y="199618"/>
                </a:lnTo>
                <a:close/>
              </a:path>
              <a:path w="1012190" h="495300">
                <a:moveTo>
                  <a:pt x="954308" y="206629"/>
                </a:moveTo>
                <a:lnTo>
                  <a:pt x="954024" y="206629"/>
                </a:lnTo>
                <a:lnTo>
                  <a:pt x="954504" y="208262"/>
                </a:lnTo>
                <a:lnTo>
                  <a:pt x="954308" y="206629"/>
                </a:lnTo>
                <a:close/>
              </a:path>
              <a:path w="1012190" h="495300">
                <a:moveTo>
                  <a:pt x="953939" y="203551"/>
                </a:moveTo>
                <a:lnTo>
                  <a:pt x="953897" y="206248"/>
                </a:lnTo>
                <a:lnTo>
                  <a:pt x="953964" y="205503"/>
                </a:lnTo>
                <a:lnTo>
                  <a:pt x="953939" y="203551"/>
                </a:lnTo>
                <a:close/>
              </a:path>
              <a:path w="1012190" h="495300">
                <a:moveTo>
                  <a:pt x="954054" y="204513"/>
                </a:moveTo>
                <a:lnTo>
                  <a:pt x="953897" y="206248"/>
                </a:lnTo>
                <a:lnTo>
                  <a:pt x="954262" y="206248"/>
                </a:lnTo>
                <a:lnTo>
                  <a:pt x="954054" y="204513"/>
                </a:lnTo>
                <a:close/>
              </a:path>
              <a:path w="1012190" h="495300">
                <a:moveTo>
                  <a:pt x="446817" y="57669"/>
                </a:moveTo>
                <a:lnTo>
                  <a:pt x="440511" y="115230"/>
                </a:lnTo>
                <a:lnTo>
                  <a:pt x="575564" y="131063"/>
                </a:lnTo>
                <a:lnTo>
                  <a:pt x="668147" y="143256"/>
                </a:lnTo>
                <a:lnTo>
                  <a:pt x="725297" y="151637"/>
                </a:lnTo>
                <a:lnTo>
                  <a:pt x="802258" y="164592"/>
                </a:lnTo>
                <a:lnTo>
                  <a:pt x="846835" y="173609"/>
                </a:lnTo>
                <a:lnTo>
                  <a:pt x="885190" y="182752"/>
                </a:lnTo>
                <a:lnTo>
                  <a:pt x="928877" y="196469"/>
                </a:lnTo>
                <a:lnTo>
                  <a:pt x="948028" y="205503"/>
                </a:lnTo>
                <a:lnTo>
                  <a:pt x="949959" y="204215"/>
                </a:lnTo>
                <a:lnTo>
                  <a:pt x="952753" y="201930"/>
                </a:lnTo>
                <a:lnTo>
                  <a:pt x="954277" y="200279"/>
                </a:lnTo>
                <a:lnTo>
                  <a:pt x="954938" y="199618"/>
                </a:lnTo>
                <a:lnTo>
                  <a:pt x="955167" y="199009"/>
                </a:lnTo>
                <a:lnTo>
                  <a:pt x="955458" y="199009"/>
                </a:lnTo>
                <a:lnTo>
                  <a:pt x="956055" y="197738"/>
                </a:lnTo>
                <a:lnTo>
                  <a:pt x="1011340" y="197738"/>
                </a:lnTo>
                <a:lnTo>
                  <a:pt x="1011174" y="196850"/>
                </a:lnTo>
                <a:lnTo>
                  <a:pt x="1010412" y="193801"/>
                </a:lnTo>
                <a:lnTo>
                  <a:pt x="1010157" y="192405"/>
                </a:lnTo>
                <a:lnTo>
                  <a:pt x="1000887" y="175133"/>
                </a:lnTo>
                <a:lnTo>
                  <a:pt x="999617" y="173227"/>
                </a:lnTo>
                <a:lnTo>
                  <a:pt x="965962" y="149479"/>
                </a:lnTo>
                <a:lnTo>
                  <a:pt x="919352" y="132207"/>
                </a:lnTo>
                <a:lnTo>
                  <a:pt x="880999" y="122047"/>
                </a:lnTo>
                <a:lnTo>
                  <a:pt x="837056" y="112395"/>
                </a:lnTo>
                <a:lnTo>
                  <a:pt x="788034" y="103250"/>
                </a:lnTo>
                <a:lnTo>
                  <a:pt x="705866" y="90170"/>
                </a:lnTo>
                <a:lnTo>
                  <a:pt x="550291" y="69596"/>
                </a:lnTo>
                <a:lnTo>
                  <a:pt x="446817" y="57669"/>
                </a:lnTo>
                <a:close/>
              </a:path>
              <a:path w="1012190" h="495300">
                <a:moveTo>
                  <a:pt x="954244" y="202420"/>
                </a:moveTo>
                <a:lnTo>
                  <a:pt x="954034" y="203200"/>
                </a:lnTo>
                <a:lnTo>
                  <a:pt x="954054" y="204513"/>
                </a:lnTo>
                <a:lnTo>
                  <a:pt x="954244" y="202420"/>
                </a:lnTo>
                <a:close/>
              </a:path>
              <a:path w="1012190" h="495300">
                <a:moveTo>
                  <a:pt x="954338" y="201388"/>
                </a:moveTo>
                <a:lnTo>
                  <a:pt x="954253" y="201569"/>
                </a:lnTo>
                <a:lnTo>
                  <a:pt x="953981" y="203200"/>
                </a:lnTo>
                <a:lnTo>
                  <a:pt x="953939" y="203551"/>
                </a:lnTo>
                <a:lnTo>
                  <a:pt x="954244" y="202420"/>
                </a:lnTo>
                <a:lnTo>
                  <a:pt x="954338" y="201388"/>
                </a:lnTo>
                <a:close/>
              </a:path>
              <a:path w="1012190" h="495300">
                <a:moveTo>
                  <a:pt x="953981" y="203200"/>
                </a:moveTo>
                <a:lnTo>
                  <a:pt x="953932" y="203495"/>
                </a:lnTo>
                <a:lnTo>
                  <a:pt x="953981" y="203200"/>
                </a:lnTo>
                <a:close/>
              </a:path>
              <a:path w="1012190" h="495300">
                <a:moveTo>
                  <a:pt x="954773" y="200463"/>
                </a:moveTo>
                <a:lnTo>
                  <a:pt x="954358" y="201345"/>
                </a:lnTo>
                <a:lnTo>
                  <a:pt x="954244" y="202420"/>
                </a:lnTo>
                <a:lnTo>
                  <a:pt x="954773" y="200463"/>
                </a:lnTo>
                <a:close/>
              </a:path>
              <a:path w="1012190" h="495300">
                <a:moveTo>
                  <a:pt x="954290" y="201345"/>
                </a:moveTo>
                <a:lnTo>
                  <a:pt x="954024" y="202057"/>
                </a:lnTo>
                <a:lnTo>
                  <a:pt x="954253" y="201569"/>
                </a:lnTo>
                <a:lnTo>
                  <a:pt x="954290" y="201345"/>
                </a:lnTo>
                <a:close/>
              </a:path>
              <a:path w="1012190" h="495300">
                <a:moveTo>
                  <a:pt x="954253" y="201569"/>
                </a:moveTo>
                <a:lnTo>
                  <a:pt x="954024" y="202057"/>
                </a:lnTo>
                <a:lnTo>
                  <a:pt x="954172" y="202057"/>
                </a:lnTo>
                <a:lnTo>
                  <a:pt x="954253" y="201569"/>
                </a:lnTo>
                <a:close/>
              </a:path>
              <a:path w="1012190" h="495300">
                <a:moveTo>
                  <a:pt x="955025" y="199531"/>
                </a:moveTo>
                <a:lnTo>
                  <a:pt x="954404" y="201040"/>
                </a:lnTo>
                <a:lnTo>
                  <a:pt x="954338" y="201388"/>
                </a:lnTo>
                <a:lnTo>
                  <a:pt x="954773" y="200463"/>
                </a:lnTo>
                <a:lnTo>
                  <a:pt x="955025" y="199531"/>
                </a:lnTo>
                <a:close/>
              </a:path>
              <a:path w="1012190" h="495300">
                <a:moveTo>
                  <a:pt x="954547" y="200660"/>
                </a:moveTo>
                <a:lnTo>
                  <a:pt x="954404" y="200660"/>
                </a:lnTo>
                <a:lnTo>
                  <a:pt x="954359" y="201162"/>
                </a:lnTo>
                <a:lnTo>
                  <a:pt x="954547" y="200660"/>
                </a:lnTo>
                <a:close/>
              </a:path>
              <a:path w="1012190" h="495300">
                <a:moveTo>
                  <a:pt x="955378" y="199178"/>
                </a:moveTo>
                <a:lnTo>
                  <a:pt x="955025" y="199531"/>
                </a:lnTo>
                <a:lnTo>
                  <a:pt x="954773" y="200463"/>
                </a:lnTo>
                <a:lnTo>
                  <a:pt x="955378" y="199178"/>
                </a:lnTo>
                <a:close/>
              </a:path>
              <a:path w="1012190" h="495300">
                <a:moveTo>
                  <a:pt x="955167" y="199009"/>
                </a:moveTo>
                <a:lnTo>
                  <a:pt x="954938" y="199618"/>
                </a:lnTo>
                <a:lnTo>
                  <a:pt x="955167" y="199009"/>
                </a:lnTo>
                <a:close/>
              </a:path>
              <a:path w="1012190" h="495300">
                <a:moveTo>
                  <a:pt x="955458" y="199009"/>
                </a:moveTo>
                <a:lnTo>
                  <a:pt x="955167" y="199009"/>
                </a:lnTo>
                <a:lnTo>
                  <a:pt x="955025" y="199531"/>
                </a:lnTo>
                <a:lnTo>
                  <a:pt x="955378" y="199178"/>
                </a:lnTo>
                <a:lnTo>
                  <a:pt x="955458" y="199009"/>
                </a:lnTo>
                <a:close/>
              </a:path>
              <a:path w="1012190" h="495300">
                <a:moveTo>
                  <a:pt x="453135" y="0"/>
                </a:moveTo>
                <a:lnTo>
                  <a:pt x="271018" y="67437"/>
                </a:lnTo>
                <a:lnTo>
                  <a:pt x="434213" y="172720"/>
                </a:lnTo>
                <a:lnTo>
                  <a:pt x="440511" y="115230"/>
                </a:lnTo>
                <a:lnTo>
                  <a:pt x="411733" y="112013"/>
                </a:lnTo>
                <a:lnTo>
                  <a:pt x="418083" y="54483"/>
                </a:lnTo>
                <a:lnTo>
                  <a:pt x="447166" y="54483"/>
                </a:lnTo>
                <a:lnTo>
                  <a:pt x="453135" y="0"/>
                </a:lnTo>
                <a:close/>
              </a:path>
              <a:path w="1012190" h="495300">
                <a:moveTo>
                  <a:pt x="418083" y="54483"/>
                </a:moveTo>
                <a:lnTo>
                  <a:pt x="411733" y="112013"/>
                </a:lnTo>
                <a:lnTo>
                  <a:pt x="440511" y="115230"/>
                </a:lnTo>
                <a:lnTo>
                  <a:pt x="446817" y="57669"/>
                </a:lnTo>
                <a:lnTo>
                  <a:pt x="418083" y="54483"/>
                </a:lnTo>
                <a:close/>
              </a:path>
              <a:path w="1012190" h="495300">
                <a:moveTo>
                  <a:pt x="447166" y="54483"/>
                </a:moveTo>
                <a:lnTo>
                  <a:pt x="418083" y="54483"/>
                </a:lnTo>
                <a:lnTo>
                  <a:pt x="446817" y="57669"/>
                </a:lnTo>
                <a:lnTo>
                  <a:pt x="447166" y="5448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09" y="291211"/>
            <a:ext cx="802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Reader&amp;Writer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: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Giải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Monitor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427" y="2964179"/>
            <a:ext cx="3453765" cy="411480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mic Sans MS"/>
                <a:cs typeface="Comic Sans MS"/>
              </a:rPr>
              <a:t>Read-db(Database);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295400"/>
            <a:ext cx="4038600" cy="5264150"/>
          </a:xfrm>
          <a:prstGeom prst="rect">
            <a:avLst/>
          </a:prstGeom>
          <a:ln w="64007">
            <a:solidFill>
              <a:srgbClr val="008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Reader()</a:t>
            </a:r>
            <a:endParaRPr sz="2400">
              <a:latin typeface="Comic Sans MS"/>
              <a:cs typeface="Comic Sans MS"/>
            </a:endParaRPr>
          </a:p>
          <a:p>
            <a:pPr marL="27241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  <a:p>
            <a:pPr marL="54419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RW.BeginRead();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1964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RW.FinishRead();</a:t>
            </a:r>
            <a:endParaRPr sz="2400">
              <a:latin typeface="Comic Sans MS"/>
              <a:cs typeface="Comic Sans MS"/>
            </a:endParaRPr>
          </a:p>
          <a:p>
            <a:pPr marL="27241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4167" y="2959607"/>
            <a:ext cx="3453765" cy="399415"/>
          </a:xfrm>
          <a:prstGeom prst="rect">
            <a:avLst/>
          </a:prstGeom>
          <a:ln w="57911">
            <a:solidFill>
              <a:srgbClr val="00FF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Write-db(Database);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0" y="1295400"/>
            <a:ext cx="4038600" cy="5248910"/>
          </a:xfrm>
          <a:prstGeom prst="rect">
            <a:avLst/>
          </a:prstGeom>
          <a:ln w="64007">
            <a:solidFill>
              <a:srgbClr val="FC5F3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CCCCFF"/>
                </a:solidFill>
                <a:latin typeface="Comic Sans MS"/>
                <a:cs typeface="Comic Sans MS"/>
              </a:rPr>
              <a:t>Writer();</a:t>
            </a:r>
            <a:endParaRPr sz="2400">
              <a:latin typeface="Comic Sans MS"/>
              <a:cs typeface="Comic Sans MS"/>
            </a:endParaRPr>
          </a:p>
          <a:p>
            <a:pPr marL="2736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{</a:t>
            </a:r>
            <a:endParaRPr sz="2400">
              <a:latin typeface="Comic Sans MS"/>
              <a:cs typeface="Comic Sans MS"/>
            </a:endParaRPr>
          </a:p>
          <a:p>
            <a:pPr marL="63627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RW.BeginWrite();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636270">
              <a:lnSpc>
                <a:spcPct val="100000"/>
              </a:lnSpc>
              <a:spcBef>
                <a:spcPts val="1964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RW.FinishWrite();</a:t>
            </a:r>
            <a:endParaRPr sz="2400">
              <a:latin typeface="Comic Sans MS"/>
              <a:cs typeface="Comic Sans MS"/>
            </a:endParaRPr>
          </a:p>
          <a:p>
            <a:pPr marL="36322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563" y="300939"/>
            <a:ext cx="4414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Dining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Philosophers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219" y="1302511"/>
            <a:ext cx="4469765" cy="35756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193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Năm </a:t>
            </a:r>
            <a:r>
              <a:rPr sz="2800" spc="-5" dirty="0">
                <a:latin typeface="Times New Roman"/>
                <a:cs typeface="Times New Roman"/>
              </a:rPr>
              <a:t>triết </a:t>
            </a:r>
            <a:r>
              <a:rPr sz="2800" dirty="0">
                <a:latin typeface="Times New Roman"/>
                <a:cs typeface="Times New Roman"/>
              </a:rPr>
              <a:t>gia </a:t>
            </a:r>
            <a:r>
              <a:rPr sz="2800" spc="-5" dirty="0">
                <a:latin typeface="Times New Roman"/>
                <a:cs typeface="Times New Roman"/>
              </a:rPr>
              <a:t>ngồi chung  quanh bàn ăn </a:t>
            </a:r>
            <a:r>
              <a:rPr sz="2800" spc="-10" dirty="0">
                <a:latin typeface="Times New Roman"/>
                <a:cs typeface="Times New Roman"/>
              </a:rPr>
              <a:t>món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spaghetti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735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Trên bán có 5 cái nĩa </a:t>
            </a:r>
            <a:r>
              <a:rPr sz="2400" spc="-5" dirty="0">
                <a:latin typeface="Times New Roman"/>
                <a:cs typeface="Times New Roman"/>
              </a:rPr>
              <a:t>được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giữa 5 cái đĩa (xem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hình)</a:t>
            </a:r>
            <a:endParaRPr sz="2400">
              <a:latin typeface="Times New Roman"/>
              <a:cs typeface="Times New Roman"/>
            </a:endParaRPr>
          </a:p>
          <a:p>
            <a:pPr marL="756285" marR="645160" lvl="1" indent="-286385">
              <a:lnSpc>
                <a:spcPts val="2590"/>
              </a:lnSpc>
              <a:spcBef>
                <a:spcPts val="61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ăn </a:t>
            </a:r>
            <a:r>
              <a:rPr sz="2400" spc="-10" dirty="0">
                <a:latin typeface="Times New Roman"/>
                <a:cs typeface="Times New Roman"/>
              </a:rPr>
              <a:t>món </a:t>
            </a:r>
            <a:r>
              <a:rPr sz="2400" dirty="0">
                <a:latin typeface="Times New Roman"/>
                <a:cs typeface="Times New Roman"/>
              </a:rPr>
              <a:t>spaghetti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mỗi  </a:t>
            </a:r>
            <a:r>
              <a:rPr sz="2400" dirty="0">
                <a:latin typeface="Times New Roman"/>
                <a:cs typeface="Times New Roman"/>
              </a:rPr>
              <a:t>người cần có 2 cái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nĩa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Triết gia thứ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Thinking...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Eating...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863" y="5108447"/>
            <a:ext cx="7526020" cy="477695"/>
          </a:xfrm>
          <a:prstGeom prst="rect">
            <a:avLst/>
          </a:prstGeom>
          <a:solidFill>
            <a:srgbClr val="C968A1"/>
          </a:solidFill>
          <a:ln w="57911">
            <a:solidFill>
              <a:srgbClr val="3333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02410">
              <a:lnSpc>
                <a:spcPct val="100000"/>
              </a:lnSpc>
              <a:spcBef>
                <a:spcPts val="365"/>
              </a:spcBef>
            </a:pP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Chuyện</a:t>
            </a:r>
            <a:r>
              <a:rPr lang="en-US" sz="2800" i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gì</a:t>
            </a:r>
            <a:r>
              <a:rPr lang="en-US" sz="2800" i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lang="en-US" sz="2800" i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lang="en-US" sz="2800" i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xảy</a:t>
            </a:r>
            <a:r>
              <a:rPr lang="en-US" sz="2800" i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2800" i="1" spc="12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6271971"/>
            <a:ext cx="450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257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200" y="1211580"/>
            <a:ext cx="3505200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964" y="237870"/>
            <a:ext cx="7705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Dining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Philosophers: Tình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huống nguy</a:t>
            </a:r>
            <a:r>
              <a:rPr sz="3200" i="0" spc="-1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hiểm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6481"/>
            <a:ext cx="3544570" cy="221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2 triết </a:t>
            </a:r>
            <a:r>
              <a:rPr sz="2800" dirty="0">
                <a:latin typeface="Times New Roman"/>
                <a:cs typeface="Times New Roman"/>
              </a:rPr>
              <a:t>gia </a:t>
            </a:r>
            <a:r>
              <a:rPr sz="2800" spc="-5" dirty="0">
                <a:latin typeface="Times New Roman"/>
                <a:cs typeface="Times New Roman"/>
              </a:rPr>
              <a:t>“giành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giật”  cùng 1 </a:t>
            </a:r>
            <a:r>
              <a:rPr sz="2800" spc="-10" dirty="0">
                <a:latin typeface="Times New Roman"/>
                <a:cs typeface="Times New Roman"/>
              </a:rPr>
              <a:t>cái</a:t>
            </a:r>
            <a:r>
              <a:rPr sz="2800" spc="-5" dirty="0">
                <a:latin typeface="Times New Roman"/>
                <a:cs typeface="Times New Roman"/>
              </a:rPr>
              <a:t> nĩa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Tranh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chấp</a:t>
            </a:r>
            <a:endParaRPr sz="2400">
              <a:latin typeface="Times New Roman"/>
              <a:cs typeface="Times New Roman"/>
            </a:endParaRPr>
          </a:p>
          <a:p>
            <a:pPr marL="355600" marR="62230" indent="-34290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dirty="0">
                <a:latin typeface="Times New Roman"/>
                <a:cs typeface="Times New Roman"/>
              </a:rPr>
              <a:t>đồng </a:t>
            </a:r>
            <a:r>
              <a:rPr sz="2800" spc="-5" dirty="0">
                <a:latin typeface="Times New Roman"/>
                <a:cs typeface="Times New Roman"/>
              </a:rPr>
              <a:t>bộ hóa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hoạt  động 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triết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5523" y="1446275"/>
            <a:ext cx="3246120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9196" y="2150617"/>
            <a:ext cx="259079" cy="456565"/>
          </a:xfrm>
          <a:custGeom>
            <a:avLst/>
            <a:gdLst/>
            <a:ahLst/>
            <a:cxnLst/>
            <a:rect l="l" t="t" r="r" b="b"/>
            <a:pathLst>
              <a:path w="259079" h="456564">
                <a:moveTo>
                  <a:pt x="0" y="0"/>
                </a:moveTo>
                <a:lnTo>
                  <a:pt x="0" y="144907"/>
                </a:lnTo>
                <a:lnTo>
                  <a:pt x="4135" y="190050"/>
                </a:lnTo>
                <a:lnTo>
                  <a:pt x="16136" y="232929"/>
                </a:lnTo>
                <a:lnTo>
                  <a:pt x="35389" y="272696"/>
                </a:lnTo>
                <a:lnTo>
                  <a:pt x="61285" y="308502"/>
                </a:lnTo>
                <a:lnTo>
                  <a:pt x="93213" y="339498"/>
                </a:lnTo>
                <a:lnTo>
                  <a:pt x="130561" y="364836"/>
                </a:lnTo>
                <a:lnTo>
                  <a:pt x="172719" y="383667"/>
                </a:lnTo>
                <a:lnTo>
                  <a:pt x="172719" y="456184"/>
                </a:lnTo>
                <a:lnTo>
                  <a:pt x="259079" y="325755"/>
                </a:lnTo>
                <a:lnTo>
                  <a:pt x="211980" y="238760"/>
                </a:lnTo>
                <a:lnTo>
                  <a:pt x="172719" y="238760"/>
                </a:lnTo>
                <a:lnTo>
                  <a:pt x="130561" y="219889"/>
                </a:lnTo>
                <a:lnTo>
                  <a:pt x="93213" y="194535"/>
                </a:lnTo>
                <a:lnTo>
                  <a:pt x="61285" y="163541"/>
                </a:lnTo>
                <a:lnTo>
                  <a:pt x="35389" y="127749"/>
                </a:lnTo>
                <a:lnTo>
                  <a:pt x="16136" y="88000"/>
                </a:lnTo>
                <a:lnTo>
                  <a:pt x="4135" y="45136"/>
                </a:lnTo>
                <a:lnTo>
                  <a:pt x="0" y="0"/>
                </a:lnTo>
                <a:close/>
              </a:path>
              <a:path w="259079" h="456564">
                <a:moveTo>
                  <a:pt x="172719" y="166243"/>
                </a:moveTo>
                <a:lnTo>
                  <a:pt x="172719" y="238760"/>
                </a:lnTo>
                <a:lnTo>
                  <a:pt x="211980" y="238760"/>
                </a:lnTo>
                <a:lnTo>
                  <a:pt x="172719" y="166243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9682" y="1897379"/>
            <a:ext cx="259079" cy="325755"/>
          </a:xfrm>
          <a:custGeom>
            <a:avLst/>
            <a:gdLst/>
            <a:ahLst/>
            <a:cxnLst/>
            <a:rect l="l" t="t" r="r" b="b"/>
            <a:pathLst>
              <a:path w="259079" h="325755">
                <a:moveTo>
                  <a:pt x="258593" y="0"/>
                </a:moveTo>
                <a:lnTo>
                  <a:pt x="202657" y="5947"/>
                </a:lnTo>
                <a:lnTo>
                  <a:pt x="141017" y="27505"/>
                </a:lnTo>
                <a:lnTo>
                  <a:pt x="102475" y="51052"/>
                </a:lnTo>
                <a:lnTo>
                  <a:pt x="69292" y="80296"/>
                </a:lnTo>
                <a:lnTo>
                  <a:pt x="41961" y="114351"/>
                </a:lnTo>
                <a:lnTo>
                  <a:pt x="20974" y="152329"/>
                </a:lnTo>
                <a:lnTo>
                  <a:pt x="6822" y="193345"/>
                </a:lnTo>
                <a:lnTo>
                  <a:pt x="0" y="236512"/>
                </a:lnTo>
                <a:lnTo>
                  <a:pt x="997" y="280944"/>
                </a:lnTo>
                <a:lnTo>
                  <a:pt x="10308" y="325755"/>
                </a:lnTo>
                <a:lnTo>
                  <a:pt x="28367" y="281947"/>
                </a:lnTo>
                <a:lnTo>
                  <a:pt x="53821" y="242970"/>
                </a:lnTo>
                <a:lnTo>
                  <a:pt x="85716" y="209522"/>
                </a:lnTo>
                <a:lnTo>
                  <a:pt x="123096" y="182296"/>
                </a:lnTo>
                <a:lnTo>
                  <a:pt x="165005" y="161987"/>
                </a:lnTo>
                <a:lnTo>
                  <a:pt x="210490" y="149293"/>
                </a:lnTo>
                <a:lnTo>
                  <a:pt x="258593" y="144907"/>
                </a:lnTo>
                <a:lnTo>
                  <a:pt x="258593" y="0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9196" y="1897379"/>
            <a:ext cx="259079" cy="709930"/>
          </a:xfrm>
          <a:custGeom>
            <a:avLst/>
            <a:gdLst/>
            <a:ahLst/>
            <a:cxnLst/>
            <a:rect l="l" t="t" r="r" b="b"/>
            <a:pathLst>
              <a:path w="259079" h="709930">
                <a:moveTo>
                  <a:pt x="0" y="253237"/>
                </a:moveTo>
                <a:lnTo>
                  <a:pt x="4135" y="298374"/>
                </a:lnTo>
                <a:lnTo>
                  <a:pt x="16136" y="341238"/>
                </a:lnTo>
                <a:lnTo>
                  <a:pt x="35389" y="380987"/>
                </a:lnTo>
                <a:lnTo>
                  <a:pt x="61285" y="416779"/>
                </a:lnTo>
                <a:lnTo>
                  <a:pt x="93213" y="447773"/>
                </a:lnTo>
                <a:lnTo>
                  <a:pt x="130561" y="473127"/>
                </a:lnTo>
                <a:lnTo>
                  <a:pt x="172719" y="491998"/>
                </a:lnTo>
                <a:lnTo>
                  <a:pt x="172719" y="419481"/>
                </a:lnTo>
                <a:lnTo>
                  <a:pt x="259079" y="578993"/>
                </a:lnTo>
                <a:lnTo>
                  <a:pt x="172719" y="709422"/>
                </a:lnTo>
                <a:lnTo>
                  <a:pt x="172719" y="636905"/>
                </a:lnTo>
                <a:lnTo>
                  <a:pt x="130561" y="618074"/>
                </a:lnTo>
                <a:lnTo>
                  <a:pt x="93213" y="592736"/>
                </a:lnTo>
                <a:lnTo>
                  <a:pt x="61285" y="561740"/>
                </a:lnTo>
                <a:lnTo>
                  <a:pt x="35389" y="525934"/>
                </a:lnTo>
                <a:lnTo>
                  <a:pt x="16136" y="486167"/>
                </a:lnTo>
                <a:lnTo>
                  <a:pt x="4135" y="443288"/>
                </a:lnTo>
                <a:lnTo>
                  <a:pt x="0" y="398145"/>
                </a:lnTo>
                <a:lnTo>
                  <a:pt x="0" y="253237"/>
                </a:lnTo>
                <a:lnTo>
                  <a:pt x="4172" y="207726"/>
                </a:lnTo>
                <a:lnTo>
                  <a:pt x="16203" y="164888"/>
                </a:lnTo>
                <a:lnTo>
                  <a:pt x="35362" y="125438"/>
                </a:lnTo>
                <a:lnTo>
                  <a:pt x="60918" y="90093"/>
                </a:lnTo>
                <a:lnTo>
                  <a:pt x="92140" y="59569"/>
                </a:lnTo>
                <a:lnTo>
                  <a:pt x="128298" y="34581"/>
                </a:lnTo>
                <a:lnTo>
                  <a:pt x="168661" y="15846"/>
                </a:lnTo>
                <a:lnTo>
                  <a:pt x="212498" y="4081"/>
                </a:lnTo>
                <a:lnTo>
                  <a:pt x="259079" y="0"/>
                </a:lnTo>
                <a:lnTo>
                  <a:pt x="259079" y="144907"/>
                </a:lnTo>
                <a:lnTo>
                  <a:pt x="210976" y="149293"/>
                </a:lnTo>
                <a:lnTo>
                  <a:pt x="165492" y="161987"/>
                </a:lnTo>
                <a:lnTo>
                  <a:pt x="123582" y="182296"/>
                </a:lnTo>
                <a:lnTo>
                  <a:pt x="86203" y="209522"/>
                </a:lnTo>
                <a:lnTo>
                  <a:pt x="54308" y="242970"/>
                </a:lnTo>
                <a:lnTo>
                  <a:pt x="28853" y="281947"/>
                </a:lnTo>
                <a:lnTo>
                  <a:pt x="10794" y="3257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2402" y="2522982"/>
            <a:ext cx="421640" cy="245110"/>
          </a:xfrm>
          <a:custGeom>
            <a:avLst/>
            <a:gdLst/>
            <a:ahLst/>
            <a:cxnLst/>
            <a:rect l="l" t="t" r="r" b="b"/>
            <a:pathLst>
              <a:path w="421639" h="245110">
                <a:moveTo>
                  <a:pt x="286431" y="40460"/>
                </a:moveTo>
                <a:lnTo>
                  <a:pt x="242132" y="44391"/>
                </a:lnTo>
                <a:lnTo>
                  <a:pt x="199475" y="55850"/>
                </a:lnTo>
                <a:lnTo>
                  <a:pt x="159468" y="74570"/>
                </a:lnTo>
                <a:lnTo>
                  <a:pt x="123120" y="100281"/>
                </a:lnTo>
                <a:lnTo>
                  <a:pt x="91439" y="132714"/>
                </a:lnTo>
                <a:lnTo>
                  <a:pt x="0" y="245109"/>
                </a:lnTo>
                <a:lnTo>
                  <a:pt x="31727" y="212669"/>
                </a:lnTo>
                <a:lnTo>
                  <a:pt x="68109" y="186940"/>
                </a:lnTo>
                <a:lnTo>
                  <a:pt x="108138" y="168195"/>
                </a:lnTo>
                <a:lnTo>
                  <a:pt x="150809" y="156709"/>
                </a:lnTo>
                <a:lnTo>
                  <a:pt x="195115" y="152753"/>
                </a:lnTo>
                <a:lnTo>
                  <a:pt x="406551" y="152753"/>
                </a:lnTo>
                <a:lnTo>
                  <a:pt x="416082" y="56260"/>
                </a:lnTo>
                <a:lnTo>
                  <a:pt x="375920" y="56260"/>
                </a:lnTo>
                <a:lnTo>
                  <a:pt x="331363" y="44327"/>
                </a:lnTo>
                <a:lnTo>
                  <a:pt x="286431" y="40460"/>
                </a:lnTo>
                <a:close/>
              </a:path>
              <a:path w="421639" h="245110">
                <a:moveTo>
                  <a:pt x="406551" y="152753"/>
                </a:moveTo>
                <a:lnTo>
                  <a:pt x="195115" y="152753"/>
                </a:lnTo>
                <a:lnTo>
                  <a:pt x="240049" y="156602"/>
                </a:lnTo>
                <a:lnTo>
                  <a:pt x="284607" y="168528"/>
                </a:lnTo>
                <a:lnTo>
                  <a:pt x="238887" y="224662"/>
                </a:lnTo>
                <a:lnTo>
                  <a:pt x="406273" y="155575"/>
                </a:lnTo>
                <a:lnTo>
                  <a:pt x="406551" y="152753"/>
                </a:lnTo>
                <a:close/>
              </a:path>
              <a:path w="421639" h="245110">
                <a:moveTo>
                  <a:pt x="421639" y="0"/>
                </a:moveTo>
                <a:lnTo>
                  <a:pt x="375920" y="56260"/>
                </a:lnTo>
                <a:lnTo>
                  <a:pt x="416082" y="56260"/>
                </a:lnTo>
                <a:lnTo>
                  <a:pt x="42163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7359" y="2718689"/>
            <a:ext cx="187960" cy="409575"/>
          </a:xfrm>
          <a:custGeom>
            <a:avLst/>
            <a:gdLst/>
            <a:ahLst/>
            <a:cxnLst/>
            <a:rect l="l" t="t" r="r" b="b"/>
            <a:pathLst>
              <a:path w="187960" h="409575">
                <a:moveTo>
                  <a:pt x="109144" y="0"/>
                </a:moveTo>
                <a:lnTo>
                  <a:pt x="73647" y="28892"/>
                </a:lnTo>
                <a:lnTo>
                  <a:pt x="44832" y="62745"/>
                </a:lnTo>
                <a:lnTo>
                  <a:pt x="22878" y="100555"/>
                </a:lnTo>
                <a:lnTo>
                  <a:pt x="7968" y="141320"/>
                </a:lnTo>
                <a:lnTo>
                  <a:pt x="281" y="184035"/>
                </a:lnTo>
                <a:lnTo>
                  <a:pt x="0" y="227696"/>
                </a:lnTo>
                <a:lnTo>
                  <a:pt x="7303" y="271302"/>
                </a:lnTo>
                <a:lnTo>
                  <a:pt x="22373" y="313847"/>
                </a:lnTo>
                <a:lnTo>
                  <a:pt x="45390" y="354330"/>
                </a:lnTo>
                <a:lnTo>
                  <a:pt x="81931" y="396871"/>
                </a:lnTo>
                <a:lnTo>
                  <a:pt x="96063" y="409194"/>
                </a:lnTo>
                <a:lnTo>
                  <a:pt x="187376" y="296799"/>
                </a:lnTo>
                <a:lnTo>
                  <a:pt x="152865" y="263096"/>
                </a:lnTo>
                <a:lnTo>
                  <a:pt x="125625" y="224584"/>
                </a:lnTo>
                <a:lnTo>
                  <a:pt x="105960" y="182409"/>
                </a:lnTo>
                <a:lnTo>
                  <a:pt x="94175" y="137716"/>
                </a:lnTo>
                <a:lnTo>
                  <a:pt x="90575" y="91653"/>
                </a:lnTo>
                <a:lnTo>
                  <a:pt x="95463" y="45365"/>
                </a:lnTo>
                <a:lnTo>
                  <a:pt x="109144" y="0"/>
                </a:lnTo>
                <a:close/>
              </a:path>
            </a:pathLst>
          </a:custGeom>
          <a:solidFill>
            <a:srgbClr val="00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684" y="2522982"/>
            <a:ext cx="477520" cy="605155"/>
          </a:xfrm>
          <a:custGeom>
            <a:avLst/>
            <a:gdLst/>
            <a:ahLst/>
            <a:cxnLst/>
            <a:rect l="l" t="t" r="r" b="b"/>
            <a:pathLst>
              <a:path w="477520" h="605155">
                <a:moveTo>
                  <a:pt x="55717" y="245109"/>
                </a:moveTo>
                <a:lnTo>
                  <a:pt x="87445" y="212669"/>
                </a:lnTo>
                <a:lnTo>
                  <a:pt x="123826" y="186940"/>
                </a:lnTo>
                <a:lnTo>
                  <a:pt x="163856" y="168195"/>
                </a:lnTo>
                <a:lnTo>
                  <a:pt x="206526" y="156709"/>
                </a:lnTo>
                <a:lnTo>
                  <a:pt x="250832" y="152753"/>
                </a:lnTo>
                <a:lnTo>
                  <a:pt x="295767" y="156602"/>
                </a:lnTo>
                <a:lnTo>
                  <a:pt x="340324" y="168528"/>
                </a:lnTo>
                <a:lnTo>
                  <a:pt x="294604" y="224662"/>
                </a:lnTo>
                <a:lnTo>
                  <a:pt x="461990" y="155575"/>
                </a:lnTo>
                <a:lnTo>
                  <a:pt x="477357" y="0"/>
                </a:lnTo>
                <a:lnTo>
                  <a:pt x="431637" y="56260"/>
                </a:lnTo>
                <a:lnTo>
                  <a:pt x="387080" y="44327"/>
                </a:lnTo>
                <a:lnTo>
                  <a:pt x="342148" y="40460"/>
                </a:lnTo>
                <a:lnTo>
                  <a:pt x="297849" y="44391"/>
                </a:lnTo>
                <a:lnTo>
                  <a:pt x="255192" y="55850"/>
                </a:lnTo>
                <a:lnTo>
                  <a:pt x="215185" y="74570"/>
                </a:lnTo>
                <a:lnTo>
                  <a:pt x="178838" y="100281"/>
                </a:lnTo>
                <a:lnTo>
                  <a:pt x="147157" y="132714"/>
                </a:lnTo>
                <a:lnTo>
                  <a:pt x="55717" y="245109"/>
                </a:lnTo>
                <a:lnTo>
                  <a:pt x="30227" y="283078"/>
                </a:lnTo>
                <a:lnTo>
                  <a:pt x="12522" y="323917"/>
                </a:lnTo>
                <a:lnTo>
                  <a:pt x="2485" y="366611"/>
                </a:lnTo>
                <a:lnTo>
                  <a:pt x="0" y="410145"/>
                </a:lnTo>
                <a:lnTo>
                  <a:pt x="4948" y="453505"/>
                </a:lnTo>
                <a:lnTo>
                  <a:pt x="17213" y="495676"/>
                </a:lnTo>
                <a:lnTo>
                  <a:pt x="36677" y="535642"/>
                </a:lnTo>
                <a:lnTo>
                  <a:pt x="63225" y="572388"/>
                </a:lnTo>
                <a:lnTo>
                  <a:pt x="96738" y="604901"/>
                </a:lnTo>
                <a:lnTo>
                  <a:pt x="188051" y="492505"/>
                </a:lnTo>
                <a:lnTo>
                  <a:pt x="153540" y="458803"/>
                </a:lnTo>
                <a:lnTo>
                  <a:pt x="126300" y="420291"/>
                </a:lnTo>
                <a:lnTo>
                  <a:pt x="106635" y="378116"/>
                </a:lnTo>
                <a:lnTo>
                  <a:pt x="94850" y="333423"/>
                </a:lnTo>
                <a:lnTo>
                  <a:pt x="91250" y="287360"/>
                </a:lnTo>
                <a:lnTo>
                  <a:pt x="96138" y="241072"/>
                </a:lnTo>
                <a:lnTo>
                  <a:pt x="109819" y="1957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9303" y="3810000"/>
            <a:ext cx="2526792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294258"/>
            <a:ext cx="7088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Dining </a:t>
            </a:r>
            <a:r>
              <a:rPr sz="3200" i="0" dirty="0">
                <a:solidFill>
                  <a:srgbClr val="252599"/>
                </a:solidFill>
                <a:latin typeface="Times New Roman"/>
                <a:cs typeface="Times New Roman"/>
              </a:rPr>
              <a:t>Philosophers : Giải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pháp đồng</a:t>
            </a:r>
            <a:r>
              <a:rPr sz="3200" i="0" spc="-1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2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1330832"/>
            <a:ext cx="2709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semaphore fork[5]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1;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93" y="1987143"/>
            <a:ext cx="3524250" cy="38817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Comic Sans MS"/>
                <a:cs typeface="Comic Sans MS"/>
              </a:rPr>
              <a:t>Philosopher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(i)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Comic Sans MS"/>
                <a:cs typeface="Comic Sans MS"/>
              </a:rPr>
              <a:t>{</a:t>
            </a:r>
            <a:endParaRPr sz="2000">
              <a:latin typeface="Comic Sans MS"/>
              <a:cs typeface="Comic Sans MS"/>
            </a:endParaRPr>
          </a:p>
          <a:p>
            <a:pPr marR="1885314" algn="ctr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Comic Sans MS"/>
                <a:cs typeface="Comic Sans MS"/>
              </a:rPr>
              <a:t>while(true)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Comic Sans MS"/>
                <a:cs typeface="Comic Sans MS"/>
              </a:rPr>
              <a:t>{</a:t>
            </a:r>
            <a:endParaRPr sz="2000">
              <a:latin typeface="Comic Sans MS"/>
              <a:cs typeface="Comic Sans MS"/>
            </a:endParaRPr>
          </a:p>
          <a:p>
            <a:pPr marL="927100" marR="5080">
              <a:lnSpc>
                <a:spcPct val="114999"/>
              </a:lnSpc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down(fork[i]);  down(fork[i+1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mod</a:t>
            </a:r>
            <a:r>
              <a:rPr sz="20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5])  </a:t>
            </a:r>
            <a:r>
              <a:rPr sz="2000" spc="-10" dirty="0">
                <a:latin typeface="Comic Sans MS"/>
                <a:cs typeface="Comic Sans MS"/>
              </a:rPr>
              <a:t>eat;</a:t>
            </a:r>
            <a:endParaRPr sz="2000">
              <a:latin typeface="Comic Sans MS"/>
              <a:cs typeface="Comic Sans MS"/>
            </a:endParaRPr>
          </a:p>
          <a:p>
            <a:pPr marL="927100" marR="250825">
              <a:lnSpc>
                <a:spcPct val="114999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up(fork[i]); 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up(fork[i+1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mod</a:t>
            </a:r>
            <a:r>
              <a:rPr sz="20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5]);  </a:t>
            </a:r>
            <a:r>
              <a:rPr sz="2000" spc="-5" dirty="0">
                <a:latin typeface="Comic Sans MS"/>
                <a:cs typeface="Comic Sans MS"/>
              </a:rPr>
              <a:t>think;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Comic Sans MS"/>
                <a:cs typeface="Comic Sans MS"/>
              </a:rPr>
              <a:t>}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5" y="1280160"/>
            <a:ext cx="3642360" cy="362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9784" y="5198364"/>
            <a:ext cx="3716020" cy="524510"/>
          </a:xfrm>
          <a:prstGeom prst="rect">
            <a:avLst/>
          </a:prstGeom>
          <a:solidFill>
            <a:srgbClr val="C968A1"/>
          </a:solidFill>
          <a:ln w="57911">
            <a:solidFill>
              <a:srgbClr val="3333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55370">
              <a:lnSpc>
                <a:spcPct val="100000"/>
              </a:lnSpc>
              <a:spcBef>
                <a:spcPts val="370"/>
              </a:spcBef>
            </a:pPr>
            <a:r>
              <a:rPr sz="2800" i="1" spc="235" dirty="0">
                <a:solidFill>
                  <a:srgbClr val="FFFFFF"/>
                </a:solidFill>
                <a:latin typeface="Times New Roman"/>
                <a:cs typeface="Times New Roman"/>
              </a:rPr>
              <a:t>Deadlock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3869563"/>
            <a:ext cx="471805" cy="173355"/>
          </a:xfrm>
          <a:custGeom>
            <a:avLst/>
            <a:gdLst/>
            <a:ahLst/>
            <a:cxnLst/>
            <a:rect l="l" t="t" r="r" b="b"/>
            <a:pathLst>
              <a:path w="471804" h="173354">
                <a:moveTo>
                  <a:pt x="0" y="44068"/>
                </a:moveTo>
                <a:lnTo>
                  <a:pt x="117983" y="128016"/>
                </a:lnTo>
                <a:lnTo>
                  <a:pt x="157177" y="150823"/>
                </a:lnTo>
                <a:lnTo>
                  <a:pt x="199066" y="165910"/>
                </a:lnTo>
                <a:lnTo>
                  <a:pt x="242613" y="173286"/>
                </a:lnTo>
                <a:lnTo>
                  <a:pt x="286779" y="172959"/>
                </a:lnTo>
                <a:lnTo>
                  <a:pt x="330528" y="164940"/>
                </a:lnTo>
                <a:lnTo>
                  <a:pt x="372822" y="149236"/>
                </a:lnTo>
                <a:lnTo>
                  <a:pt x="412623" y="125856"/>
                </a:lnTo>
                <a:lnTo>
                  <a:pt x="455366" y="125856"/>
                </a:lnTo>
                <a:lnTo>
                  <a:pt x="441306" y="89339"/>
                </a:lnTo>
                <a:lnTo>
                  <a:pt x="124670" y="89339"/>
                </a:lnTo>
                <a:lnTo>
                  <a:pt x="81105" y="81963"/>
                </a:lnTo>
                <a:lnTo>
                  <a:pt x="39201" y="66876"/>
                </a:lnTo>
                <a:lnTo>
                  <a:pt x="0" y="44068"/>
                </a:lnTo>
                <a:close/>
              </a:path>
              <a:path w="471804" h="173354">
                <a:moveTo>
                  <a:pt x="455366" y="125856"/>
                </a:moveTo>
                <a:lnTo>
                  <a:pt x="412623" y="125856"/>
                </a:lnTo>
                <a:lnTo>
                  <a:pt x="471550" y="167894"/>
                </a:lnTo>
                <a:lnTo>
                  <a:pt x="455366" y="125856"/>
                </a:lnTo>
                <a:close/>
              </a:path>
              <a:path w="471804" h="173354">
                <a:moveTo>
                  <a:pt x="235712" y="0"/>
                </a:moveTo>
                <a:lnTo>
                  <a:pt x="294639" y="41910"/>
                </a:lnTo>
                <a:lnTo>
                  <a:pt x="254879" y="65289"/>
                </a:lnTo>
                <a:lnTo>
                  <a:pt x="212600" y="80993"/>
                </a:lnTo>
                <a:lnTo>
                  <a:pt x="168850" y="89012"/>
                </a:lnTo>
                <a:lnTo>
                  <a:pt x="124670" y="89339"/>
                </a:lnTo>
                <a:lnTo>
                  <a:pt x="441306" y="89339"/>
                </a:lnTo>
                <a:lnTo>
                  <a:pt x="415416" y="22098"/>
                </a:lnTo>
                <a:lnTo>
                  <a:pt x="235712" y="0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8433" y="3555872"/>
            <a:ext cx="170815" cy="391160"/>
          </a:xfrm>
          <a:custGeom>
            <a:avLst/>
            <a:gdLst/>
            <a:ahLst/>
            <a:cxnLst/>
            <a:rect l="l" t="t" r="r" b="b"/>
            <a:pathLst>
              <a:path w="170814" h="391160">
                <a:moveTo>
                  <a:pt x="48778" y="0"/>
                </a:moveTo>
                <a:lnTo>
                  <a:pt x="21292" y="48827"/>
                </a:lnTo>
                <a:lnTo>
                  <a:pt x="3149" y="111451"/>
                </a:lnTo>
                <a:lnTo>
                  <a:pt x="0" y="156480"/>
                </a:lnTo>
                <a:lnTo>
                  <a:pt x="4600" y="200462"/>
                </a:lnTo>
                <a:lnTo>
                  <a:pt x="16514" y="242478"/>
                </a:lnTo>
                <a:lnTo>
                  <a:pt x="35302" y="281608"/>
                </a:lnTo>
                <a:lnTo>
                  <a:pt x="60527" y="316935"/>
                </a:lnTo>
                <a:lnTo>
                  <a:pt x="91751" y="347539"/>
                </a:lnTo>
                <a:lnTo>
                  <a:pt x="128536" y="372503"/>
                </a:lnTo>
                <a:lnTo>
                  <a:pt x="170444" y="390906"/>
                </a:lnTo>
                <a:lnTo>
                  <a:pt x="145167" y="350802"/>
                </a:lnTo>
                <a:lnTo>
                  <a:pt x="128126" y="307479"/>
                </a:lnTo>
                <a:lnTo>
                  <a:pt x="119329" y="262120"/>
                </a:lnTo>
                <a:lnTo>
                  <a:pt x="118785" y="215905"/>
                </a:lnTo>
                <a:lnTo>
                  <a:pt x="126503" y="170016"/>
                </a:lnTo>
                <a:lnTo>
                  <a:pt x="142492" y="125636"/>
                </a:lnTo>
                <a:lnTo>
                  <a:pt x="166761" y="83946"/>
                </a:lnTo>
                <a:lnTo>
                  <a:pt x="48778" y="0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9146" y="3555872"/>
            <a:ext cx="576580" cy="487045"/>
          </a:xfrm>
          <a:custGeom>
            <a:avLst/>
            <a:gdLst/>
            <a:ahLst/>
            <a:cxnLst/>
            <a:rect l="l" t="t" r="r" b="b"/>
            <a:pathLst>
              <a:path w="576579" h="487045">
                <a:moveTo>
                  <a:pt x="104453" y="357758"/>
                </a:moveTo>
                <a:lnTo>
                  <a:pt x="143654" y="380566"/>
                </a:lnTo>
                <a:lnTo>
                  <a:pt x="185559" y="395653"/>
                </a:lnTo>
                <a:lnTo>
                  <a:pt x="229123" y="403029"/>
                </a:lnTo>
                <a:lnTo>
                  <a:pt x="273303" y="402702"/>
                </a:lnTo>
                <a:lnTo>
                  <a:pt x="317054" y="394683"/>
                </a:lnTo>
                <a:lnTo>
                  <a:pt x="359332" y="378979"/>
                </a:lnTo>
                <a:lnTo>
                  <a:pt x="399093" y="355600"/>
                </a:lnTo>
                <a:lnTo>
                  <a:pt x="340165" y="313689"/>
                </a:lnTo>
                <a:lnTo>
                  <a:pt x="519870" y="335788"/>
                </a:lnTo>
                <a:lnTo>
                  <a:pt x="576004" y="481583"/>
                </a:lnTo>
                <a:lnTo>
                  <a:pt x="517076" y="439546"/>
                </a:lnTo>
                <a:lnTo>
                  <a:pt x="477275" y="462926"/>
                </a:lnTo>
                <a:lnTo>
                  <a:pt x="434982" y="478630"/>
                </a:lnTo>
                <a:lnTo>
                  <a:pt x="391233" y="486649"/>
                </a:lnTo>
                <a:lnTo>
                  <a:pt x="347066" y="486976"/>
                </a:lnTo>
                <a:lnTo>
                  <a:pt x="303520" y="479600"/>
                </a:lnTo>
                <a:lnTo>
                  <a:pt x="261631" y="464513"/>
                </a:lnTo>
                <a:lnTo>
                  <a:pt x="222436" y="441706"/>
                </a:lnTo>
                <a:lnTo>
                  <a:pt x="104453" y="357758"/>
                </a:lnTo>
                <a:lnTo>
                  <a:pt x="69790" y="327950"/>
                </a:lnTo>
                <a:lnTo>
                  <a:pt x="41853" y="293300"/>
                </a:lnTo>
                <a:lnTo>
                  <a:pt x="20802" y="254818"/>
                </a:lnTo>
                <a:lnTo>
                  <a:pt x="6798" y="213514"/>
                </a:lnTo>
                <a:lnTo>
                  <a:pt x="0" y="170397"/>
                </a:lnTo>
                <a:lnTo>
                  <a:pt x="567" y="126477"/>
                </a:lnTo>
                <a:lnTo>
                  <a:pt x="8661" y="82765"/>
                </a:lnTo>
                <a:lnTo>
                  <a:pt x="24440" y="40269"/>
                </a:lnTo>
                <a:lnTo>
                  <a:pt x="48065" y="0"/>
                </a:lnTo>
                <a:lnTo>
                  <a:pt x="166048" y="83946"/>
                </a:lnTo>
                <a:lnTo>
                  <a:pt x="141779" y="125636"/>
                </a:lnTo>
                <a:lnTo>
                  <a:pt x="125790" y="170016"/>
                </a:lnTo>
                <a:lnTo>
                  <a:pt x="118072" y="215905"/>
                </a:lnTo>
                <a:lnTo>
                  <a:pt x="118616" y="262120"/>
                </a:lnTo>
                <a:lnTo>
                  <a:pt x="127413" y="307479"/>
                </a:lnTo>
                <a:lnTo>
                  <a:pt x="144454" y="350802"/>
                </a:lnTo>
                <a:lnTo>
                  <a:pt x="169731" y="390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1596" y="2303017"/>
            <a:ext cx="259079" cy="456565"/>
          </a:xfrm>
          <a:custGeom>
            <a:avLst/>
            <a:gdLst/>
            <a:ahLst/>
            <a:cxnLst/>
            <a:rect l="l" t="t" r="r" b="b"/>
            <a:pathLst>
              <a:path w="259079" h="456564">
                <a:moveTo>
                  <a:pt x="0" y="0"/>
                </a:moveTo>
                <a:lnTo>
                  <a:pt x="0" y="144907"/>
                </a:lnTo>
                <a:lnTo>
                  <a:pt x="4135" y="190050"/>
                </a:lnTo>
                <a:lnTo>
                  <a:pt x="16136" y="232929"/>
                </a:lnTo>
                <a:lnTo>
                  <a:pt x="35389" y="272696"/>
                </a:lnTo>
                <a:lnTo>
                  <a:pt x="61285" y="308502"/>
                </a:lnTo>
                <a:lnTo>
                  <a:pt x="93213" y="339498"/>
                </a:lnTo>
                <a:lnTo>
                  <a:pt x="130561" y="364836"/>
                </a:lnTo>
                <a:lnTo>
                  <a:pt x="172719" y="383667"/>
                </a:lnTo>
                <a:lnTo>
                  <a:pt x="172719" y="456184"/>
                </a:lnTo>
                <a:lnTo>
                  <a:pt x="259079" y="325755"/>
                </a:lnTo>
                <a:lnTo>
                  <a:pt x="211980" y="238760"/>
                </a:lnTo>
                <a:lnTo>
                  <a:pt x="172719" y="238760"/>
                </a:lnTo>
                <a:lnTo>
                  <a:pt x="130561" y="219889"/>
                </a:lnTo>
                <a:lnTo>
                  <a:pt x="93213" y="194535"/>
                </a:lnTo>
                <a:lnTo>
                  <a:pt x="61285" y="163541"/>
                </a:lnTo>
                <a:lnTo>
                  <a:pt x="35389" y="127749"/>
                </a:lnTo>
                <a:lnTo>
                  <a:pt x="16136" y="88000"/>
                </a:lnTo>
                <a:lnTo>
                  <a:pt x="4135" y="45136"/>
                </a:lnTo>
                <a:lnTo>
                  <a:pt x="0" y="0"/>
                </a:lnTo>
                <a:close/>
              </a:path>
              <a:path w="259079" h="456564">
                <a:moveTo>
                  <a:pt x="172719" y="166243"/>
                </a:moveTo>
                <a:lnTo>
                  <a:pt x="172719" y="238760"/>
                </a:lnTo>
                <a:lnTo>
                  <a:pt x="211980" y="238760"/>
                </a:lnTo>
                <a:lnTo>
                  <a:pt x="172719" y="166243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2082" y="2049779"/>
            <a:ext cx="259079" cy="325755"/>
          </a:xfrm>
          <a:custGeom>
            <a:avLst/>
            <a:gdLst/>
            <a:ahLst/>
            <a:cxnLst/>
            <a:rect l="l" t="t" r="r" b="b"/>
            <a:pathLst>
              <a:path w="259079" h="325755">
                <a:moveTo>
                  <a:pt x="258593" y="0"/>
                </a:moveTo>
                <a:lnTo>
                  <a:pt x="202657" y="5947"/>
                </a:lnTo>
                <a:lnTo>
                  <a:pt x="141017" y="27505"/>
                </a:lnTo>
                <a:lnTo>
                  <a:pt x="102475" y="51052"/>
                </a:lnTo>
                <a:lnTo>
                  <a:pt x="69292" y="80296"/>
                </a:lnTo>
                <a:lnTo>
                  <a:pt x="41961" y="114351"/>
                </a:lnTo>
                <a:lnTo>
                  <a:pt x="20974" y="152329"/>
                </a:lnTo>
                <a:lnTo>
                  <a:pt x="6822" y="193345"/>
                </a:lnTo>
                <a:lnTo>
                  <a:pt x="0" y="236512"/>
                </a:lnTo>
                <a:lnTo>
                  <a:pt x="997" y="280944"/>
                </a:lnTo>
                <a:lnTo>
                  <a:pt x="10308" y="325755"/>
                </a:lnTo>
                <a:lnTo>
                  <a:pt x="28367" y="281947"/>
                </a:lnTo>
                <a:lnTo>
                  <a:pt x="53821" y="242970"/>
                </a:lnTo>
                <a:lnTo>
                  <a:pt x="85716" y="209522"/>
                </a:lnTo>
                <a:lnTo>
                  <a:pt x="123096" y="182296"/>
                </a:lnTo>
                <a:lnTo>
                  <a:pt x="165005" y="161987"/>
                </a:lnTo>
                <a:lnTo>
                  <a:pt x="210490" y="149293"/>
                </a:lnTo>
                <a:lnTo>
                  <a:pt x="258593" y="144907"/>
                </a:lnTo>
                <a:lnTo>
                  <a:pt x="258593" y="0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1596" y="2049779"/>
            <a:ext cx="259079" cy="709930"/>
          </a:xfrm>
          <a:custGeom>
            <a:avLst/>
            <a:gdLst/>
            <a:ahLst/>
            <a:cxnLst/>
            <a:rect l="l" t="t" r="r" b="b"/>
            <a:pathLst>
              <a:path w="259079" h="709930">
                <a:moveTo>
                  <a:pt x="0" y="253237"/>
                </a:moveTo>
                <a:lnTo>
                  <a:pt x="4135" y="298374"/>
                </a:lnTo>
                <a:lnTo>
                  <a:pt x="16136" y="341238"/>
                </a:lnTo>
                <a:lnTo>
                  <a:pt x="35389" y="380987"/>
                </a:lnTo>
                <a:lnTo>
                  <a:pt x="61285" y="416779"/>
                </a:lnTo>
                <a:lnTo>
                  <a:pt x="93213" y="447773"/>
                </a:lnTo>
                <a:lnTo>
                  <a:pt x="130561" y="473127"/>
                </a:lnTo>
                <a:lnTo>
                  <a:pt x="172719" y="491998"/>
                </a:lnTo>
                <a:lnTo>
                  <a:pt x="172719" y="419481"/>
                </a:lnTo>
                <a:lnTo>
                  <a:pt x="259079" y="578993"/>
                </a:lnTo>
                <a:lnTo>
                  <a:pt x="172719" y="709422"/>
                </a:lnTo>
                <a:lnTo>
                  <a:pt x="172719" y="636905"/>
                </a:lnTo>
                <a:lnTo>
                  <a:pt x="130561" y="618074"/>
                </a:lnTo>
                <a:lnTo>
                  <a:pt x="93213" y="592736"/>
                </a:lnTo>
                <a:lnTo>
                  <a:pt x="61285" y="561740"/>
                </a:lnTo>
                <a:lnTo>
                  <a:pt x="35389" y="525934"/>
                </a:lnTo>
                <a:lnTo>
                  <a:pt x="16136" y="486167"/>
                </a:lnTo>
                <a:lnTo>
                  <a:pt x="4135" y="443288"/>
                </a:lnTo>
                <a:lnTo>
                  <a:pt x="0" y="398145"/>
                </a:lnTo>
                <a:lnTo>
                  <a:pt x="0" y="253237"/>
                </a:lnTo>
                <a:lnTo>
                  <a:pt x="4172" y="207726"/>
                </a:lnTo>
                <a:lnTo>
                  <a:pt x="16203" y="164888"/>
                </a:lnTo>
                <a:lnTo>
                  <a:pt x="35362" y="125438"/>
                </a:lnTo>
                <a:lnTo>
                  <a:pt x="60918" y="90093"/>
                </a:lnTo>
                <a:lnTo>
                  <a:pt x="92140" y="59569"/>
                </a:lnTo>
                <a:lnTo>
                  <a:pt x="128298" y="34581"/>
                </a:lnTo>
                <a:lnTo>
                  <a:pt x="168661" y="15846"/>
                </a:lnTo>
                <a:lnTo>
                  <a:pt x="212498" y="4081"/>
                </a:lnTo>
                <a:lnTo>
                  <a:pt x="259079" y="0"/>
                </a:lnTo>
                <a:lnTo>
                  <a:pt x="259079" y="144907"/>
                </a:lnTo>
                <a:lnTo>
                  <a:pt x="210976" y="149293"/>
                </a:lnTo>
                <a:lnTo>
                  <a:pt x="165492" y="161987"/>
                </a:lnTo>
                <a:lnTo>
                  <a:pt x="123582" y="182296"/>
                </a:lnTo>
                <a:lnTo>
                  <a:pt x="86203" y="209522"/>
                </a:lnTo>
                <a:lnTo>
                  <a:pt x="54308" y="242970"/>
                </a:lnTo>
                <a:lnTo>
                  <a:pt x="28853" y="281947"/>
                </a:lnTo>
                <a:lnTo>
                  <a:pt x="10794" y="3257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2775" y="1453133"/>
            <a:ext cx="267335" cy="408305"/>
          </a:xfrm>
          <a:custGeom>
            <a:avLst/>
            <a:gdLst/>
            <a:ahLst/>
            <a:cxnLst/>
            <a:rect l="l" t="t" r="r" b="b"/>
            <a:pathLst>
              <a:path w="267334" h="408305">
                <a:moveTo>
                  <a:pt x="267334" y="0"/>
                </a:moveTo>
                <a:lnTo>
                  <a:pt x="150241" y="85216"/>
                </a:lnTo>
                <a:lnTo>
                  <a:pt x="116136" y="115104"/>
                </a:lnTo>
                <a:lnTo>
                  <a:pt x="88497" y="150006"/>
                </a:lnTo>
                <a:lnTo>
                  <a:pt x="67645" y="188933"/>
                </a:lnTo>
                <a:lnTo>
                  <a:pt x="53901" y="230897"/>
                </a:lnTo>
                <a:lnTo>
                  <a:pt x="47589" y="274909"/>
                </a:lnTo>
                <a:lnTo>
                  <a:pt x="49030" y="319981"/>
                </a:lnTo>
                <a:lnTo>
                  <a:pt x="58547" y="365125"/>
                </a:lnTo>
                <a:lnTo>
                  <a:pt x="0" y="407796"/>
                </a:lnTo>
                <a:lnTo>
                  <a:pt x="156082" y="400812"/>
                </a:lnTo>
                <a:lnTo>
                  <a:pt x="213841" y="280035"/>
                </a:lnTo>
                <a:lnTo>
                  <a:pt x="175641" y="280035"/>
                </a:lnTo>
                <a:lnTo>
                  <a:pt x="166124" y="234884"/>
                </a:lnTo>
                <a:lnTo>
                  <a:pt x="164683" y="189794"/>
                </a:lnTo>
                <a:lnTo>
                  <a:pt x="170995" y="145757"/>
                </a:lnTo>
                <a:lnTo>
                  <a:pt x="184739" y="103766"/>
                </a:lnTo>
                <a:lnTo>
                  <a:pt x="205591" y="64814"/>
                </a:lnTo>
                <a:lnTo>
                  <a:pt x="233230" y="29894"/>
                </a:lnTo>
                <a:lnTo>
                  <a:pt x="267334" y="0"/>
                </a:lnTo>
                <a:close/>
              </a:path>
              <a:path w="267334" h="408305">
                <a:moveTo>
                  <a:pt x="234188" y="237489"/>
                </a:moveTo>
                <a:lnTo>
                  <a:pt x="175641" y="280035"/>
                </a:lnTo>
                <a:lnTo>
                  <a:pt x="213841" y="280035"/>
                </a:lnTo>
                <a:lnTo>
                  <a:pt x="234188" y="237489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7913" y="1405639"/>
            <a:ext cx="409575" cy="193040"/>
          </a:xfrm>
          <a:custGeom>
            <a:avLst/>
            <a:gdLst/>
            <a:ahLst/>
            <a:cxnLst/>
            <a:rect l="l" t="t" r="r" b="b"/>
            <a:pathLst>
              <a:path w="409575" h="193040">
                <a:moveTo>
                  <a:pt x="390739" y="85212"/>
                </a:moveTo>
                <a:lnTo>
                  <a:pt x="92535" y="85212"/>
                </a:lnTo>
                <a:lnTo>
                  <a:pt x="138342" y="91281"/>
                </a:lnTo>
                <a:lnTo>
                  <a:pt x="182342" y="105444"/>
                </a:lnTo>
                <a:lnTo>
                  <a:pt x="223407" y="127343"/>
                </a:lnTo>
                <a:lnTo>
                  <a:pt x="260410" y="156618"/>
                </a:lnTo>
                <a:lnTo>
                  <a:pt x="292226" y="192909"/>
                </a:lnTo>
                <a:lnTo>
                  <a:pt x="409320" y="107692"/>
                </a:lnTo>
                <a:lnTo>
                  <a:pt x="397756" y="92960"/>
                </a:lnTo>
                <a:lnTo>
                  <a:pt x="390739" y="85212"/>
                </a:lnTo>
                <a:close/>
              </a:path>
              <a:path w="409575" h="193040">
                <a:moveTo>
                  <a:pt x="189574" y="0"/>
                </a:moveTo>
                <a:lnTo>
                  <a:pt x="146510" y="5392"/>
                </a:lnTo>
                <a:lnTo>
                  <a:pt x="105010" y="18096"/>
                </a:lnTo>
                <a:lnTo>
                  <a:pt x="66084" y="37983"/>
                </a:lnTo>
                <a:lnTo>
                  <a:pt x="30744" y="64928"/>
                </a:lnTo>
                <a:lnTo>
                  <a:pt x="0" y="98802"/>
                </a:lnTo>
                <a:lnTo>
                  <a:pt x="46045" y="87599"/>
                </a:lnTo>
                <a:lnTo>
                  <a:pt x="92535" y="85212"/>
                </a:lnTo>
                <a:lnTo>
                  <a:pt x="390739" y="85212"/>
                </a:lnTo>
                <a:lnTo>
                  <a:pt x="385190" y="79085"/>
                </a:lnTo>
                <a:lnTo>
                  <a:pt x="318040" y="28968"/>
                </a:lnTo>
                <a:lnTo>
                  <a:pt x="276349" y="11660"/>
                </a:lnTo>
                <a:lnTo>
                  <a:pt x="233190" y="2046"/>
                </a:lnTo>
                <a:lnTo>
                  <a:pt x="189574" y="0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2775" y="1406322"/>
            <a:ext cx="624840" cy="454659"/>
          </a:xfrm>
          <a:custGeom>
            <a:avLst/>
            <a:gdLst/>
            <a:ahLst/>
            <a:cxnLst/>
            <a:rect l="l" t="t" r="r" b="b"/>
            <a:pathLst>
              <a:path w="624840" h="454660">
                <a:moveTo>
                  <a:pt x="267334" y="46811"/>
                </a:moveTo>
                <a:lnTo>
                  <a:pt x="233230" y="76705"/>
                </a:lnTo>
                <a:lnTo>
                  <a:pt x="205591" y="111625"/>
                </a:lnTo>
                <a:lnTo>
                  <a:pt x="184739" y="150577"/>
                </a:lnTo>
                <a:lnTo>
                  <a:pt x="170995" y="192568"/>
                </a:lnTo>
                <a:lnTo>
                  <a:pt x="164683" y="236605"/>
                </a:lnTo>
                <a:lnTo>
                  <a:pt x="166124" y="281696"/>
                </a:lnTo>
                <a:lnTo>
                  <a:pt x="175641" y="326846"/>
                </a:lnTo>
                <a:lnTo>
                  <a:pt x="234188" y="284301"/>
                </a:lnTo>
                <a:lnTo>
                  <a:pt x="156082" y="447623"/>
                </a:lnTo>
                <a:lnTo>
                  <a:pt x="0" y="454608"/>
                </a:lnTo>
                <a:lnTo>
                  <a:pt x="58547" y="411936"/>
                </a:lnTo>
                <a:lnTo>
                  <a:pt x="49030" y="366793"/>
                </a:lnTo>
                <a:lnTo>
                  <a:pt x="47589" y="321721"/>
                </a:lnTo>
                <a:lnTo>
                  <a:pt x="53901" y="277708"/>
                </a:lnTo>
                <a:lnTo>
                  <a:pt x="67645" y="235744"/>
                </a:lnTo>
                <a:lnTo>
                  <a:pt x="88497" y="196817"/>
                </a:lnTo>
                <a:lnTo>
                  <a:pt x="116136" y="161915"/>
                </a:lnTo>
                <a:lnTo>
                  <a:pt x="150241" y="132028"/>
                </a:lnTo>
                <a:lnTo>
                  <a:pt x="267334" y="46811"/>
                </a:lnTo>
                <a:lnTo>
                  <a:pt x="306616" y="23396"/>
                </a:lnTo>
                <a:lnTo>
                  <a:pt x="348351" y="7902"/>
                </a:lnTo>
                <a:lnTo>
                  <a:pt x="391531" y="159"/>
                </a:lnTo>
                <a:lnTo>
                  <a:pt x="435147" y="0"/>
                </a:lnTo>
                <a:lnTo>
                  <a:pt x="478189" y="7253"/>
                </a:lnTo>
                <a:lnTo>
                  <a:pt x="519651" y="21749"/>
                </a:lnTo>
                <a:lnTo>
                  <a:pt x="558522" y="43321"/>
                </a:lnTo>
                <a:lnTo>
                  <a:pt x="593794" y="71797"/>
                </a:lnTo>
                <a:lnTo>
                  <a:pt x="624458" y="107009"/>
                </a:lnTo>
                <a:lnTo>
                  <a:pt x="507365" y="192226"/>
                </a:lnTo>
                <a:lnTo>
                  <a:pt x="475548" y="155935"/>
                </a:lnTo>
                <a:lnTo>
                  <a:pt x="438545" y="126660"/>
                </a:lnTo>
                <a:lnTo>
                  <a:pt x="397480" y="104761"/>
                </a:lnTo>
                <a:lnTo>
                  <a:pt x="353480" y="90598"/>
                </a:lnTo>
                <a:lnTo>
                  <a:pt x="307673" y="84529"/>
                </a:lnTo>
                <a:lnTo>
                  <a:pt x="261183" y="86916"/>
                </a:lnTo>
                <a:lnTo>
                  <a:pt x="215138" y="981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6814" y="2542285"/>
            <a:ext cx="444500" cy="205104"/>
          </a:xfrm>
          <a:custGeom>
            <a:avLst/>
            <a:gdLst/>
            <a:ahLst/>
            <a:cxnLst/>
            <a:rect l="l" t="t" r="r" b="b"/>
            <a:pathLst>
              <a:path w="444500" h="205105">
                <a:moveTo>
                  <a:pt x="0" y="0"/>
                </a:moveTo>
                <a:lnTo>
                  <a:pt x="31114" y="153035"/>
                </a:lnTo>
                <a:lnTo>
                  <a:pt x="204724" y="204724"/>
                </a:lnTo>
                <a:lnTo>
                  <a:pt x="153542" y="153542"/>
                </a:lnTo>
                <a:lnTo>
                  <a:pt x="196658" y="137124"/>
                </a:lnTo>
                <a:lnTo>
                  <a:pt x="240958" y="128690"/>
                </a:lnTo>
                <a:lnTo>
                  <a:pt x="285417" y="128077"/>
                </a:lnTo>
                <a:lnTo>
                  <a:pt x="371917" y="128077"/>
                </a:lnTo>
                <a:lnTo>
                  <a:pt x="342010" y="98171"/>
                </a:lnTo>
                <a:lnTo>
                  <a:pt x="307193" y="69149"/>
                </a:lnTo>
                <a:lnTo>
                  <a:pt x="275317" y="51180"/>
                </a:lnTo>
                <a:lnTo>
                  <a:pt x="51180" y="51180"/>
                </a:lnTo>
                <a:lnTo>
                  <a:pt x="0" y="0"/>
                </a:lnTo>
                <a:close/>
              </a:path>
              <a:path w="444500" h="205105">
                <a:moveTo>
                  <a:pt x="371917" y="128077"/>
                </a:moveTo>
                <a:lnTo>
                  <a:pt x="285417" y="128077"/>
                </a:lnTo>
                <a:lnTo>
                  <a:pt x="329013" y="135118"/>
                </a:lnTo>
                <a:lnTo>
                  <a:pt x="370720" y="149651"/>
                </a:lnTo>
                <a:lnTo>
                  <a:pt x="409515" y="171511"/>
                </a:lnTo>
                <a:lnTo>
                  <a:pt x="444372" y="200533"/>
                </a:lnTo>
                <a:lnTo>
                  <a:pt x="371917" y="128077"/>
                </a:lnTo>
                <a:close/>
              </a:path>
              <a:path w="444500" h="205105">
                <a:moveTo>
                  <a:pt x="183095" y="25715"/>
                </a:moveTo>
                <a:lnTo>
                  <a:pt x="138618" y="26328"/>
                </a:lnTo>
                <a:lnTo>
                  <a:pt x="94303" y="34762"/>
                </a:lnTo>
                <a:lnTo>
                  <a:pt x="51180" y="51180"/>
                </a:lnTo>
                <a:lnTo>
                  <a:pt x="275317" y="51180"/>
                </a:lnTo>
                <a:lnTo>
                  <a:pt x="268413" y="47289"/>
                </a:lnTo>
                <a:lnTo>
                  <a:pt x="226704" y="32756"/>
                </a:lnTo>
                <a:lnTo>
                  <a:pt x="183095" y="25715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5015" y="2699257"/>
            <a:ext cx="179705" cy="405765"/>
          </a:xfrm>
          <a:custGeom>
            <a:avLst/>
            <a:gdLst/>
            <a:ahLst/>
            <a:cxnLst/>
            <a:rect l="l" t="t" r="r" b="b"/>
            <a:pathLst>
              <a:path w="179704" h="405764">
                <a:moveTo>
                  <a:pt x="47370" y="0"/>
                </a:moveTo>
                <a:lnTo>
                  <a:pt x="65627" y="43745"/>
                </a:lnTo>
                <a:lnTo>
                  <a:pt x="75235" y="89293"/>
                </a:lnTo>
                <a:lnTo>
                  <a:pt x="76379" y="135480"/>
                </a:lnTo>
                <a:lnTo>
                  <a:pt x="69243" y="181138"/>
                </a:lnTo>
                <a:lnTo>
                  <a:pt x="54011" y="225101"/>
                </a:lnTo>
                <a:lnTo>
                  <a:pt x="30869" y="266202"/>
                </a:lnTo>
                <a:lnTo>
                  <a:pt x="0" y="303275"/>
                </a:lnTo>
                <a:lnTo>
                  <a:pt x="102361" y="405638"/>
                </a:lnTo>
                <a:lnTo>
                  <a:pt x="137580" y="362061"/>
                </a:lnTo>
                <a:lnTo>
                  <a:pt x="165911" y="303275"/>
                </a:lnTo>
                <a:lnTo>
                  <a:pt x="176506" y="259434"/>
                </a:lnTo>
                <a:lnTo>
                  <a:pt x="179281" y="215307"/>
                </a:lnTo>
                <a:lnTo>
                  <a:pt x="174512" y="171904"/>
                </a:lnTo>
                <a:lnTo>
                  <a:pt x="162480" y="130204"/>
                </a:lnTo>
                <a:lnTo>
                  <a:pt x="143467" y="91186"/>
                </a:lnTo>
                <a:lnTo>
                  <a:pt x="117757" y="55826"/>
                </a:lnTo>
                <a:lnTo>
                  <a:pt x="85630" y="25105"/>
                </a:lnTo>
                <a:lnTo>
                  <a:pt x="47370" y="0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6814" y="2542285"/>
            <a:ext cx="516890" cy="562610"/>
          </a:xfrm>
          <a:custGeom>
            <a:avLst/>
            <a:gdLst/>
            <a:ahLst/>
            <a:cxnLst/>
            <a:rect l="l" t="t" r="r" b="b"/>
            <a:pathLst>
              <a:path w="516890" h="562610">
                <a:moveTo>
                  <a:pt x="444372" y="200533"/>
                </a:moveTo>
                <a:lnTo>
                  <a:pt x="409515" y="171511"/>
                </a:lnTo>
                <a:lnTo>
                  <a:pt x="370720" y="149651"/>
                </a:lnTo>
                <a:lnTo>
                  <a:pt x="329013" y="135118"/>
                </a:lnTo>
                <a:lnTo>
                  <a:pt x="285417" y="128077"/>
                </a:lnTo>
                <a:lnTo>
                  <a:pt x="240958" y="128690"/>
                </a:lnTo>
                <a:lnTo>
                  <a:pt x="196658" y="137124"/>
                </a:lnTo>
                <a:lnTo>
                  <a:pt x="153542" y="153542"/>
                </a:lnTo>
                <a:lnTo>
                  <a:pt x="204724" y="204724"/>
                </a:lnTo>
                <a:lnTo>
                  <a:pt x="31114" y="153035"/>
                </a:lnTo>
                <a:lnTo>
                  <a:pt x="0" y="0"/>
                </a:lnTo>
                <a:lnTo>
                  <a:pt x="51180" y="51180"/>
                </a:lnTo>
                <a:lnTo>
                  <a:pt x="94303" y="34762"/>
                </a:lnTo>
                <a:lnTo>
                  <a:pt x="138618" y="26328"/>
                </a:lnTo>
                <a:lnTo>
                  <a:pt x="183095" y="25715"/>
                </a:lnTo>
                <a:lnTo>
                  <a:pt x="226704" y="32756"/>
                </a:lnTo>
                <a:lnTo>
                  <a:pt x="268413" y="47289"/>
                </a:lnTo>
                <a:lnTo>
                  <a:pt x="307193" y="69149"/>
                </a:lnTo>
                <a:lnTo>
                  <a:pt x="342010" y="98171"/>
                </a:lnTo>
                <a:lnTo>
                  <a:pt x="444372" y="200533"/>
                </a:lnTo>
                <a:lnTo>
                  <a:pt x="473626" y="235682"/>
                </a:lnTo>
                <a:lnTo>
                  <a:pt x="495439" y="274492"/>
                </a:lnTo>
                <a:lnTo>
                  <a:pt x="509820" y="315938"/>
                </a:lnTo>
                <a:lnTo>
                  <a:pt x="516778" y="358996"/>
                </a:lnTo>
                <a:lnTo>
                  <a:pt x="516323" y="402641"/>
                </a:lnTo>
                <a:lnTo>
                  <a:pt x="508465" y="445849"/>
                </a:lnTo>
                <a:lnTo>
                  <a:pt x="493213" y="487597"/>
                </a:lnTo>
                <a:lnTo>
                  <a:pt x="470575" y="526858"/>
                </a:lnTo>
                <a:lnTo>
                  <a:pt x="440562" y="562610"/>
                </a:lnTo>
                <a:lnTo>
                  <a:pt x="338200" y="460248"/>
                </a:lnTo>
                <a:lnTo>
                  <a:pt x="369070" y="423174"/>
                </a:lnTo>
                <a:lnTo>
                  <a:pt x="392212" y="382073"/>
                </a:lnTo>
                <a:lnTo>
                  <a:pt x="407444" y="338110"/>
                </a:lnTo>
                <a:lnTo>
                  <a:pt x="414580" y="292452"/>
                </a:lnTo>
                <a:lnTo>
                  <a:pt x="413436" y="246265"/>
                </a:lnTo>
                <a:lnTo>
                  <a:pt x="403828" y="200717"/>
                </a:lnTo>
                <a:lnTo>
                  <a:pt x="385571" y="1569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3611" y="3814317"/>
            <a:ext cx="240665" cy="424180"/>
          </a:xfrm>
          <a:custGeom>
            <a:avLst/>
            <a:gdLst/>
            <a:ahLst/>
            <a:cxnLst/>
            <a:rect l="l" t="t" r="r" b="b"/>
            <a:pathLst>
              <a:path w="240665" h="424179">
                <a:moveTo>
                  <a:pt x="201356" y="138810"/>
                </a:moveTo>
                <a:lnTo>
                  <a:pt x="73533" y="138810"/>
                </a:lnTo>
                <a:lnTo>
                  <a:pt x="85908" y="183250"/>
                </a:lnTo>
                <a:lnTo>
                  <a:pt x="90223" y="228153"/>
                </a:lnTo>
                <a:lnTo>
                  <a:pt x="86739" y="272508"/>
                </a:lnTo>
                <a:lnTo>
                  <a:pt x="75714" y="315301"/>
                </a:lnTo>
                <a:lnTo>
                  <a:pt x="57409" y="355520"/>
                </a:lnTo>
                <a:lnTo>
                  <a:pt x="32085" y="392150"/>
                </a:lnTo>
                <a:lnTo>
                  <a:pt x="0" y="424179"/>
                </a:lnTo>
                <a:lnTo>
                  <a:pt x="111379" y="331596"/>
                </a:lnTo>
                <a:lnTo>
                  <a:pt x="143464" y="299574"/>
                </a:lnTo>
                <a:lnTo>
                  <a:pt x="168788" y="262962"/>
                </a:lnTo>
                <a:lnTo>
                  <a:pt x="187093" y="222768"/>
                </a:lnTo>
                <a:lnTo>
                  <a:pt x="198118" y="180002"/>
                </a:lnTo>
                <a:lnTo>
                  <a:pt x="201356" y="138810"/>
                </a:lnTo>
                <a:close/>
              </a:path>
              <a:path w="240665" h="424179">
                <a:moveTo>
                  <a:pt x="240538" y="0"/>
                </a:moveTo>
                <a:lnTo>
                  <a:pt x="85217" y="16890"/>
                </a:lnTo>
                <a:lnTo>
                  <a:pt x="17780" y="185038"/>
                </a:lnTo>
                <a:lnTo>
                  <a:pt x="73533" y="138810"/>
                </a:lnTo>
                <a:lnTo>
                  <a:pt x="201356" y="138810"/>
                </a:lnTo>
                <a:lnTo>
                  <a:pt x="201602" y="135672"/>
                </a:lnTo>
                <a:lnTo>
                  <a:pt x="197287" y="90787"/>
                </a:lnTo>
                <a:lnTo>
                  <a:pt x="184912" y="46354"/>
                </a:lnTo>
                <a:lnTo>
                  <a:pt x="240538" y="0"/>
                </a:lnTo>
                <a:close/>
              </a:path>
            </a:pathLst>
          </a:custGeom>
          <a:solidFill>
            <a:srgbClr val="FA3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3313" y="4108830"/>
            <a:ext cx="409575" cy="186690"/>
          </a:xfrm>
          <a:custGeom>
            <a:avLst/>
            <a:gdLst/>
            <a:ahLst/>
            <a:cxnLst/>
            <a:rect l="l" t="t" r="r" b="b"/>
            <a:pathLst>
              <a:path w="409575" h="186689">
                <a:moveTo>
                  <a:pt x="111378" y="0"/>
                </a:moveTo>
                <a:lnTo>
                  <a:pt x="0" y="92456"/>
                </a:lnTo>
                <a:lnTo>
                  <a:pt x="12491" y="106473"/>
                </a:lnTo>
                <a:lnTo>
                  <a:pt x="25923" y="119538"/>
                </a:lnTo>
                <a:lnTo>
                  <a:pt x="96104" y="165164"/>
                </a:lnTo>
                <a:lnTo>
                  <a:pt x="138809" y="179751"/>
                </a:lnTo>
                <a:lnTo>
                  <a:pt x="182489" y="186572"/>
                </a:lnTo>
                <a:lnTo>
                  <a:pt x="226144" y="185817"/>
                </a:lnTo>
                <a:lnTo>
                  <a:pt x="268774" y="177675"/>
                </a:lnTo>
                <a:lnTo>
                  <a:pt x="309381" y="162338"/>
                </a:lnTo>
                <a:lnTo>
                  <a:pt x="346965" y="139996"/>
                </a:lnTo>
                <a:lnTo>
                  <a:pt x="380526" y="110839"/>
                </a:lnTo>
                <a:lnTo>
                  <a:pt x="393505" y="94566"/>
                </a:lnTo>
                <a:lnTo>
                  <a:pt x="317581" y="94566"/>
                </a:lnTo>
                <a:lnTo>
                  <a:pt x="271480" y="91462"/>
                </a:lnTo>
                <a:lnTo>
                  <a:pt x="226665" y="80166"/>
                </a:lnTo>
                <a:lnTo>
                  <a:pt x="184280" y="60966"/>
                </a:lnTo>
                <a:lnTo>
                  <a:pt x="145470" y="34148"/>
                </a:lnTo>
                <a:lnTo>
                  <a:pt x="111378" y="0"/>
                </a:lnTo>
                <a:close/>
              </a:path>
              <a:path w="409575" h="186689">
                <a:moveTo>
                  <a:pt x="409066" y="75057"/>
                </a:moveTo>
                <a:lnTo>
                  <a:pt x="363825" y="89193"/>
                </a:lnTo>
                <a:lnTo>
                  <a:pt x="317581" y="94566"/>
                </a:lnTo>
                <a:lnTo>
                  <a:pt x="393505" y="94566"/>
                </a:lnTo>
                <a:lnTo>
                  <a:pt x="409066" y="75057"/>
                </a:lnTo>
                <a:close/>
              </a:path>
            </a:pathLst>
          </a:custGeom>
          <a:solidFill>
            <a:srgbClr val="C9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3313" y="3814317"/>
            <a:ext cx="601345" cy="481965"/>
          </a:xfrm>
          <a:custGeom>
            <a:avLst/>
            <a:gdLst/>
            <a:ahLst/>
            <a:cxnLst/>
            <a:rect l="l" t="t" r="r" b="b"/>
            <a:pathLst>
              <a:path w="601345" h="481964">
                <a:moveTo>
                  <a:pt x="360298" y="424179"/>
                </a:moveTo>
                <a:lnTo>
                  <a:pt x="392384" y="392150"/>
                </a:lnTo>
                <a:lnTo>
                  <a:pt x="417708" y="355520"/>
                </a:lnTo>
                <a:lnTo>
                  <a:pt x="436013" y="315301"/>
                </a:lnTo>
                <a:lnTo>
                  <a:pt x="447038" y="272508"/>
                </a:lnTo>
                <a:lnTo>
                  <a:pt x="450522" y="228153"/>
                </a:lnTo>
                <a:lnTo>
                  <a:pt x="446207" y="183250"/>
                </a:lnTo>
                <a:lnTo>
                  <a:pt x="433831" y="138810"/>
                </a:lnTo>
                <a:lnTo>
                  <a:pt x="378078" y="185038"/>
                </a:lnTo>
                <a:lnTo>
                  <a:pt x="445515" y="16890"/>
                </a:lnTo>
                <a:lnTo>
                  <a:pt x="600836" y="0"/>
                </a:lnTo>
                <a:lnTo>
                  <a:pt x="545210" y="46354"/>
                </a:lnTo>
                <a:lnTo>
                  <a:pt x="557586" y="90787"/>
                </a:lnTo>
                <a:lnTo>
                  <a:pt x="561901" y="135672"/>
                </a:lnTo>
                <a:lnTo>
                  <a:pt x="558417" y="180002"/>
                </a:lnTo>
                <a:lnTo>
                  <a:pt x="547392" y="222768"/>
                </a:lnTo>
                <a:lnTo>
                  <a:pt x="529087" y="262962"/>
                </a:lnTo>
                <a:lnTo>
                  <a:pt x="503763" y="299574"/>
                </a:lnTo>
                <a:lnTo>
                  <a:pt x="471677" y="331596"/>
                </a:lnTo>
                <a:lnTo>
                  <a:pt x="360298" y="424179"/>
                </a:lnTo>
                <a:lnTo>
                  <a:pt x="322584" y="450072"/>
                </a:lnTo>
                <a:lnTo>
                  <a:pt x="281917" y="468214"/>
                </a:lnTo>
                <a:lnTo>
                  <a:pt x="239315" y="478710"/>
                </a:lnTo>
                <a:lnTo>
                  <a:pt x="195793" y="481664"/>
                </a:lnTo>
                <a:lnTo>
                  <a:pt x="152370" y="477181"/>
                </a:lnTo>
                <a:lnTo>
                  <a:pt x="110061" y="465365"/>
                </a:lnTo>
                <a:lnTo>
                  <a:pt x="69886" y="446322"/>
                </a:lnTo>
                <a:lnTo>
                  <a:pt x="32859" y="420155"/>
                </a:lnTo>
                <a:lnTo>
                  <a:pt x="0" y="386968"/>
                </a:lnTo>
                <a:lnTo>
                  <a:pt x="111378" y="294512"/>
                </a:lnTo>
                <a:lnTo>
                  <a:pt x="145470" y="328661"/>
                </a:lnTo>
                <a:lnTo>
                  <a:pt x="184280" y="355479"/>
                </a:lnTo>
                <a:lnTo>
                  <a:pt x="226665" y="374679"/>
                </a:lnTo>
                <a:lnTo>
                  <a:pt x="271480" y="385975"/>
                </a:lnTo>
                <a:lnTo>
                  <a:pt x="317581" y="389079"/>
                </a:lnTo>
                <a:lnTo>
                  <a:pt x="363825" y="383706"/>
                </a:lnTo>
                <a:lnTo>
                  <a:pt x="409066" y="3695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7144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Tài nguyên</a:t>
            </a:r>
            <a:r>
              <a:rPr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70763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Những tài nguyên có nguy cơ bị hư hỏng,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sai  </a:t>
            </a:r>
            <a:r>
              <a:rPr sz="3200" dirty="0">
                <a:latin typeface="Times New Roman"/>
                <a:cs typeface="Times New Roman"/>
              </a:rPr>
              <a:t>lệch khi được hệ điều hành chia </a:t>
            </a:r>
            <a:r>
              <a:rPr sz="3200" spc="-5" dirty="0">
                <a:latin typeface="Times New Roman"/>
                <a:cs typeface="Times New Roman"/>
              </a:rPr>
              <a:t>sẻ </a:t>
            </a:r>
            <a:r>
              <a:rPr sz="3200" dirty="0">
                <a:latin typeface="Times New Roman"/>
                <a:cs typeface="Times New Roman"/>
              </a:rPr>
              <a:t>đồng thời  </a:t>
            </a:r>
            <a:r>
              <a:rPr sz="3200" spc="5" dirty="0">
                <a:latin typeface="Times New Roman"/>
                <a:cs typeface="Times New Roman"/>
              </a:rPr>
              <a:t>cho </a:t>
            </a:r>
            <a:r>
              <a:rPr sz="3200" dirty="0">
                <a:latin typeface="Times New Roman"/>
                <a:cs typeface="Times New Roman"/>
              </a:rPr>
              <a:t>nhiều tiến trình được gọi là </a:t>
            </a:r>
            <a:r>
              <a:rPr sz="3200" b="1" dirty="0">
                <a:latin typeface="Times New Roman"/>
                <a:cs typeface="Times New Roman"/>
              </a:rPr>
              <a:t>tài nguyên  găng </a:t>
            </a:r>
            <a:r>
              <a:rPr sz="3200" dirty="0">
                <a:latin typeface="Times New Roman"/>
                <a:cs typeface="Times New Roman"/>
              </a:rPr>
              <a:t>(critical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resource).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Ví </a:t>
            </a:r>
            <a:r>
              <a:rPr sz="3200" dirty="0">
                <a:latin typeface="Times New Roman"/>
                <a:cs typeface="Times New Roman"/>
              </a:rPr>
              <a:t>dụ: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858766"/>
            <a:ext cx="5445252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34" y="291211"/>
            <a:ext cx="7319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Dining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Philosophers : Thách</a:t>
            </a:r>
            <a:r>
              <a:rPr i="0" spc="-5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thức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16546"/>
            <a:ext cx="3896360" cy="163703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Cần đồng bộ </a:t>
            </a:r>
            <a:r>
              <a:rPr sz="3200" spc="-5" dirty="0">
                <a:latin typeface="Times New Roman"/>
                <a:cs typeface="Times New Roman"/>
              </a:rPr>
              <a:t>sao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cho: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có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deadlock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starvation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CÂU HỎI </a:t>
            </a:r>
            <a:r>
              <a:rPr spc="-10" dirty="0"/>
              <a:t>ÔN </a:t>
            </a:r>
            <a:r>
              <a:rPr spc="-5" dirty="0"/>
              <a:t>TẬP BÀI</a:t>
            </a:r>
            <a:r>
              <a:rPr spc="-190" dirty="0"/>
              <a:t> </a:t>
            </a:r>
            <a:r>
              <a:rPr spc="-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695565" cy="30143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spc="-10" dirty="0">
                <a:latin typeface="Times New Roman"/>
                <a:cs typeface="Times New Roman"/>
              </a:rPr>
              <a:t>chế </a:t>
            </a:r>
            <a:r>
              <a:rPr sz="2800" dirty="0">
                <a:latin typeface="Times New Roman"/>
                <a:cs typeface="Times New Roman"/>
              </a:rPr>
              <a:t>liên </a:t>
            </a:r>
            <a:r>
              <a:rPr sz="2800" spc="-5" dirty="0">
                <a:latin typeface="Times New Roman"/>
                <a:cs typeface="Times New Roman"/>
              </a:rPr>
              <a:t>lạc giữa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trình?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Nêu </a:t>
            </a:r>
            <a:r>
              <a:rPr sz="2800" dirty="0">
                <a:latin typeface="Times New Roman"/>
                <a:cs typeface="Times New Roman"/>
              </a:rPr>
              <a:t>ví </a:t>
            </a:r>
            <a:r>
              <a:rPr sz="2800" spc="-5" dirty="0">
                <a:latin typeface="Times New Roman"/>
                <a:cs typeface="Times New Roman"/>
              </a:rPr>
              <a:t>dụ về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tình </a:t>
            </a:r>
            <a:r>
              <a:rPr sz="2800" dirty="0">
                <a:latin typeface="Times New Roman"/>
                <a:cs typeface="Times New Roman"/>
              </a:rPr>
              <a:t>huống </a:t>
            </a:r>
            <a:r>
              <a:rPr sz="2800" spc="-5" dirty="0">
                <a:latin typeface="Times New Roman"/>
                <a:cs typeface="Times New Roman"/>
              </a:rPr>
              <a:t>xung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đột.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Khái </a:t>
            </a:r>
            <a:r>
              <a:rPr sz="2800" spc="-5" dirty="0">
                <a:latin typeface="Times New Roman"/>
                <a:cs typeface="Times New Roman"/>
              </a:rPr>
              <a:t>niệm </a:t>
            </a:r>
            <a:r>
              <a:rPr sz="2800" spc="-10" dirty="0">
                <a:latin typeface="Times New Roman"/>
                <a:cs typeface="Times New Roman"/>
              </a:rPr>
              <a:t>miền </a:t>
            </a:r>
            <a:r>
              <a:rPr sz="2800" spc="-5" dirty="0">
                <a:latin typeface="Times New Roman"/>
                <a:cs typeface="Times New Roman"/>
              </a:rPr>
              <a:t>găng và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để giải quyết  đồng bộ hóa?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Trình bày giải pháp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Peterson.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Trình bày giải pháp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Semaphores.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291211"/>
            <a:ext cx="170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Câu</a:t>
            </a:r>
            <a:r>
              <a:rPr spc="-80" dirty="0"/>
              <a:t> </a:t>
            </a:r>
            <a:r>
              <a:rPr spc="-10" dirty="0"/>
              <a:t>hỏi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7894320" cy="30892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Miền </a:t>
            </a:r>
            <a:r>
              <a:rPr sz="3200" b="1" i="1" dirty="0">
                <a:latin typeface="Times New Roman"/>
                <a:cs typeface="Times New Roman"/>
              </a:rPr>
              <a:t>găng </a:t>
            </a:r>
            <a:r>
              <a:rPr sz="3200" b="1" i="1" spc="-5" dirty="0">
                <a:latin typeface="Times New Roman"/>
                <a:cs typeface="Times New Roman"/>
              </a:rPr>
              <a:t>(critical section)</a:t>
            </a:r>
            <a:r>
              <a:rPr sz="3200" b="1" i="1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  <a:p>
            <a:pPr marL="1003300" indent="-533400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Bộ nhớ dùng chung cho 2 hoặc nhiều tiến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1003300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CPU</a:t>
            </a:r>
            <a:endParaRPr sz="2800">
              <a:latin typeface="Times New Roman"/>
              <a:cs typeface="Times New Roman"/>
            </a:endParaRPr>
          </a:p>
          <a:p>
            <a:pPr marL="1003300" marR="5080" indent="-5334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Đoạn </a:t>
            </a:r>
            <a:r>
              <a:rPr sz="2800" spc="-10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lệnh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hai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cùng truy xuất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  <a:p>
            <a:pPr marL="1003300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câu nào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đúng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28600"/>
            <a:ext cx="44096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Tài nguyên</a:t>
            </a:r>
            <a:r>
              <a:rPr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6105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Trường hợp chỉ còn 1 vé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(SCA=1):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8463" y="2279650"/>
          <a:ext cx="62947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/>
                <a:gridCol w="1688464"/>
                <a:gridCol w="1688464"/>
                <a:gridCol w="2044700"/>
              </a:tblGrid>
              <a:tr h="457200">
                <a:tc>
                  <a:txBody>
                    <a:bodyPr/>
                    <a:lstStyle/>
                    <a:p>
                      <a:pPr marL="24066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3876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SCA=1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b1: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N:=SCA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b2: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(N=1)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b1: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N:=SCA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b3: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b2: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(N=1)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b4: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b3: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b5: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b4: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SCA=SCA-1=0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b5: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SCA=SCA-1=-1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7244" y="6335369"/>
            <a:ext cx="718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Tài </a:t>
            </a:r>
            <a:r>
              <a:rPr sz="2400" dirty="0">
                <a:latin typeface="Verdana"/>
                <a:cs typeface="Verdana"/>
              </a:rPr>
              <a:t>nguyên </a:t>
            </a:r>
            <a:r>
              <a:rPr sz="2400" spc="-5" dirty="0">
                <a:latin typeface="Verdana"/>
                <a:cs typeface="Verdana"/>
              </a:rPr>
              <a:t>găng là biến </a:t>
            </a:r>
            <a:r>
              <a:rPr sz="2400" dirty="0">
                <a:latin typeface="Verdana"/>
                <a:cs typeface="Verdana"/>
              </a:rPr>
              <a:t>SCA </a:t>
            </a:r>
            <a:r>
              <a:rPr sz="2400" spc="-5" dirty="0">
                <a:latin typeface="Verdana"/>
                <a:cs typeface="Verdana"/>
              </a:rPr>
              <a:t>đã bị </a:t>
            </a:r>
            <a:r>
              <a:rPr sz="2400" spc="-10" dirty="0">
                <a:latin typeface="Verdana"/>
                <a:cs typeface="Verdana"/>
              </a:rPr>
              <a:t>tranh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chấp.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291211"/>
            <a:ext cx="292989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Đoạn</a:t>
            </a:r>
            <a:r>
              <a:rPr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033384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Đoạn găng (Critical </a:t>
            </a:r>
            <a:r>
              <a:rPr sz="3200" spc="-5" dirty="0">
                <a:latin typeface="Times New Roman"/>
                <a:cs typeface="Times New Roman"/>
              </a:rPr>
              <a:t>Section) </a:t>
            </a:r>
            <a:r>
              <a:rPr sz="3200" dirty="0">
                <a:latin typeface="Times New Roman"/>
                <a:cs typeface="Times New Roman"/>
              </a:rPr>
              <a:t>hay miền găng là  đoạn mã có </a:t>
            </a:r>
            <a:r>
              <a:rPr sz="3200" spc="-5" dirty="0">
                <a:latin typeface="Times New Roman"/>
                <a:cs typeface="Times New Roman"/>
              </a:rPr>
              <a:t>tác </a:t>
            </a:r>
            <a:r>
              <a:rPr sz="3200" dirty="0">
                <a:latin typeface="Times New Roman"/>
                <a:cs typeface="Times New Roman"/>
              </a:rPr>
              <a:t>động đến các tài nguyên găng,  </a:t>
            </a:r>
            <a:r>
              <a:rPr sz="3200" spc="5" dirty="0">
                <a:latin typeface="Times New Roman"/>
                <a:cs typeface="Times New Roman"/>
              </a:rPr>
              <a:t>chỉ cho </a:t>
            </a:r>
            <a:r>
              <a:rPr sz="3200" dirty="0">
                <a:latin typeface="Times New Roman"/>
                <a:cs typeface="Times New Roman"/>
              </a:rPr>
              <a:t>phép một tiểu trình </a:t>
            </a:r>
            <a:r>
              <a:rPr sz="3200" spc="-5" dirty="0">
                <a:latin typeface="Times New Roman"/>
                <a:cs typeface="Times New Roman"/>
              </a:rPr>
              <a:t>(tiến </a:t>
            </a:r>
            <a:r>
              <a:rPr sz="3200" dirty="0">
                <a:latin typeface="Times New Roman"/>
                <a:cs typeface="Times New Roman"/>
              </a:rPr>
              <a:t>trình) thi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hành  tại một thời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điểm.</a:t>
            </a:r>
            <a:endParaRPr sz="3200">
              <a:latin typeface="Times New Roman"/>
              <a:cs typeface="Times New Roman"/>
            </a:endParaRPr>
          </a:p>
          <a:p>
            <a:pPr marL="756285" marR="783590" lvl="1" indent="-286385">
              <a:lnSpc>
                <a:spcPct val="8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Tiểu trình (tiến </a:t>
            </a:r>
            <a:r>
              <a:rPr sz="2800" dirty="0">
                <a:latin typeface="Times New Roman"/>
                <a:cs typeface="Times New Roman"/>
              </a:rPr>
              <a:t>trình)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là đi vào </a:t>
            </a:r>
            <a:r>
              <a:rPr sz="2800" spc="-10" dirty="0">
                <a:latin typeface="Times New Roman"/>
                <a:cs typeface="Times New Roman"/>
              </a:rPr>
              <a:t>miền  </a:t>
            </a:r>
            <a:r>
              <a:rPr sz="2800" spc="-5" dirty="0">
                <a:latin typeface="Times New Roman"/>
                <a:cs typeface="Times New Roman"/>
              </a:rPr>
              <a:t>găng.</a:t>
            </a:r>
            <a:endParaRPr sz="2800">
              <a:latin typeface="Times New Roman"/>
              <a:cs typeface="Times New Roman"/>
            </a:endParaRPr>
          </a:p>
          <a:p>
            <a:pPr marL="756285" marR="384175" lvl="1" indent="-286385">
              <a:lnSpc>
                <a:spcPts val="269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Loại trừ hỗ tương và </a:t>
            </a:r>
            <a:r>
              <a:rPr sz="2800" spc="-10" dirty="0">
                <a:latin typeface="Times New Roman"/>
                <a:cs typeface="Times New Roman"/>
              </a:rPr>
              <a:t>miền </a:t>
            </a:r>
            <a:r>
              <a:rPr sz="2800" spc="-5" dirty="0">
                <a:latin typeface="Times New Roman"/>
                <a:cs typeface="Times New Roman"/>
              </a:rPr>
              <a:t>găng là hai khái niệm  cùng </a:t>
            </a:r>
            <a:r>
              <a:rPr sz="2800" spc="-10" dirty="0">
                <a:latin typeface="Times New Roman"/>
                <a:cs typeface="Times New Roman"/>
              </a:rPr>
              <a:t>một mục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đích.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7" y="292734"/>
            <a:ext cx="788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Cấu trúc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chương </a:t>
            </a:r>
            <a:r>
              <a:rPr sz="3600"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trình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khi có đoạn</a:t>
            </a:r>
            <a:r>
              <a:rPr sz="3600"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3600" i="0" dirty="0">
                <a:solidFill>
                  <a:srgbClr val="252599"/>
                </a:solidFill>
                <a:latin typeface="Times New Roman"/>
                <a:cs typeface="Times New Roman"/>
              </a:rPr>
              <a:t>găng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534629"/>
            <a:ext cx="3303904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noncritical</a:t>
            </a:r>
            <a:r>
              <a:rPr sz="2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section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solidFill>
                  <a:srgbClr val="CC00CC"/>
                </a:solidFill>
                <a:latin typeface="Times New Roman"/>
                <a:cs typeface="Times New Roman"/>
              </a:rPr>
              <a:t>enter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section&gt;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0603" y="2133726"/>
            <a:ext cx="4455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{kiểm tra và xác lập quyền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vào</a:t>
            </a:r>
            <a:endParaRPr sz="2800"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đoạn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găng}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0138" y="3584828"/>
            <a:ext cx="4233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{xác nhận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rời </a:t>
            </a:r>
            <a:r>
              <a:rPr sz="2800" dirty="0">
                <a:latin typeface="Times New Roman"/>
                <a:cs typeface="Times New Roman"/>
              </a:rPr>
              <a:t>đoạn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găng}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986303"/>
            <a:ext cx="3201670" cy="1562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critical</a:t>
            </a:r>
            <a:r>
              <a:rPr sz="2800" b="1" spc="-3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6600"/>
                </a:solidFill>
                <a:latin typeface="Times New Roman"/>
                <a:cs typeface="Times New Roman"/>
              </a:rPr>
              <a:t>section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solidFill>
                  <a:srgbClr val="CC00CC"/>
                </a:solidFill>
                <a:latin typeface="Times New Roman"/>
                <a:cs typeface="Times New Roman"/>
              </a:rPr>
              <a:t>exit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section&gt;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noncritical</a:t>
            </a:r>
            <a:r>
              <a:rPr sz="2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section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2907</Words>
  <Application>Microsoft Office PowerPoint</Application>
  <PresentationFormat>On-screen Show (4:3)</PresentationFormat>
  <Paragraphs>691</Paragraphs>
  <Slides>62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BÀI 5 : ĐỒNG BỘ HÓA TIẾN TRÌNH</vt:lpstr>
      <vt:lpstr>5.1 Tài nguyên găng và đoạn găng</vt:lpstr>
      <vt:lpstr>Tổng quan về giao tiếp tiến trình</vt:lpstr>
      <vt:lpstr>Hợp tác bằng việc chia sẻ</vt:lpstr>
      <vt:lpstr>Hợp tác bằng việc giao tiếp</vt:lpstr>
      <vt:lpstr>Tài nguyên găng</vt:lpstr>
      <vt:lpstr>Tài nguyên găng</vt:lpstr>
      <vt:lpstr>Đoạn găng</vt:lpstr>
      <vt:lpstr>Cấu trúc chương trình khi có đoạn găng</vt:lpstr>
      <vt:lpstr>Yêu cầu của đồng bộ hóa tiến trình</vt:lpstr>
      <vt:lpstr>5.2 Giải pháp Peterson</vt:lpstr>
      <vt:lpstr>Giải pháp Peterson</vt:lpstr>
      <vt:lpstr>Giải pháp Peterson</vt:lpstr>
      <vt:lpstr>Giải pháp Peterson</vt:lpstr>
      <vt:lpstr>5.3 Các giải pháp phần cứng</vt:lpstr>
      <vt:lpstr>Giải pháp 1 : Cấm ngắt</vt:lpstr>
      <vt:lpstr>Giải pháp 1 : Cấm ngắt</vt:lpstr>
      <vt:lpstr>Giải pháp 2: Chỉ thị TSL()</vt:lpstr>
      <vt:lpstr>Áp dụng TSL</vt:lpstr>
      <vt:lpstr>5.4 Semaphore</vt:lpstr>
      <vt:lpstr>Semaphore</vt:lpstr>
      <vt:lpstr>Semaphore (Sleep &amp; Wakeup)</vt:lpstr>
      <vt:lpstr>Semaphore (Sleep &amp; Wakeup)</vt:lpstr>
      <vt:lpstr>Sử dụng Semaphore</vt:lpstr>
      <vt:lpstr>Nhận xét Semaphores</vt:lpstr>
      <vt:lpstr>5.5 Monitors</vt:lpstr>
      <vt:lpstr>Monitor</vt:lpstr>
      <vt:lpstr>Monitor : Ngữ nghĩa và tính chất(1)</vt:lpstr>
      <vt:lpstr>Monitor : Ngữ nghĩa và tính chất(2)</vt:lpstr>
      <vt:lpstr>Monitor : Ngữ nghĩa và tính chất(3)</vt:lpstr>
      <vt:lpstr>Monitor : Ngữ nghĩa và tính chất(3)</vt:lpstr>
      <vt:lpstr>Sử dụng Monitor</vt:lpstr>
      <vt:lpstr>5.6 Giải pháp trao đổi thông điệp</vt:lpstr>
      <vt:lpstr>5.7 Ví dụ kinh điển</vt:lpstr>
      <vt:lpstr>Các bài toán đồng bộ hóa kinh điển</vt:lpstr>
      <vt:lpstr>Producer - Consumer (Bounded-Buffer Problem)</vt:lpstr>
      <vt:lpstr>Producer – Consummer: Giải pháp Semaphore</vt:lpstr>
      <vt:lpstr>Producer – Consummer: Giải pháp Semaphore</vt:lpstr>
      <vt:lpstr>Producer – Consummer: Giải pháp Semaphore</vt:lpstr>
      <vt:lpstr>Producer – Consummer : Giải pháp Monitor</vt:lpstr>
      <vt:lpstr>Producer – Consummer : Giải pháp Monitor</vt:lpstr>
      <vt:lpstr>Producer – Consummer: Giải pháp Message</vt:lpstr>
      <vt:lpstr>Readers &amp; Writers</vt:lpstr>
      <vt:lpstr>Readers-Writers với “active readers”</vt:lpstr>
      <vt:lpstr>Readers-writers với một “active writer”</vt:lpstr>
      <vt:lpstr>Ưu tiên ai hơn đây?</vt:lpstr>
      <vt:lpstr>Readers &amp; Writers</vt:lpstr>
      <vt:lpstr>Readers &amp; Writers : Giải pháp Semaphore</vt:lpstr>
      <vt:lpstr>R&amp;W : Giải pháp Semaphore (1)</vt:lpstr>
      <vt:lpstr>R&amp;W : Giải pháp Semaphore (2)</vt:lpstr>
      <vt:lpstr>Readers &amp; Writers : Giải pháp Semaphore</vt:lpstr>
      <vt:lpstr>R&amp;W : Giải pháp Semaphore (3)</vt:lpstr>
      <vt:lpstr>R&amp;W : Giải pháp Semaphore (Thinking...)</vt:lpstr>
      <vt:lpstr>R&amp;W: Giải pháp Monitor</vt:lpstr>
      <vt:lpstr>Slide 55</vt:lpstr>
      <vt:lpstr>Reader&amp;Writer : Giải pháp Monitor</vt:lpstr>
      <vt:lpstr>Dining Philosophers</vt:lpstr>
      <vt:lpstr>Dining Philosophers: Tình huống nguy hiểm</vt:lpstr>
      <vt:lpstr>Dining Philosophers : Giải pháp đồng bộ</vt:lpstr>
      <vt:lpstr>Dining Philosophers : Thách thức</vt:lpstr>
      <vt:lpstr>CÂU HỎI ÔN TẬP BÀI 5</vt:lpstr>
      <vt:lpstr>Câu hỏi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 : ĐỒNG BỘ HÓA TIẾN TRÌNH</dc:title>
  <dc:creator>Windows User</dc:creator>
  <cp:lastModifiedBy>Windows User</cp:lastModifiedBy>
  <cp:revision>13</cp:revision>
  <dcterms:created xsi:type="dcterms:W3CDTF">2018-10-24T02:38:22Z</dcterms:created>
  <dcterms:modified xsi:type="dcterms:W3CDTF">2018-11-26T03:50:58Z</dcterms:modified>
</cp:coreProperties>
</file>