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77" r:id="rId49"/>
    <p:sldId id="378" r:id="rId50"/>
    <p:sldId id="379" r:id="rId5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525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525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525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4869" y="168351"/>
            <a:ext cx="741426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2525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9" y="1580370"/>
            <a:ext cx="8072120" cy="4347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170" y="321310"/>
            <a:ext cx="7586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BÀI 3 : TIẾN TRÌNH </a:t>
            </a:r>
            <a:r>
              <a:rPr spc="-10" dirty="0"/>
              <a:t>VÀ</a:t>
            </a:r>
            <a:r>
              <a:rPr spc="-200" dirty="0"/>
              <a:t> </a:t>
            </a:r>
            <a:r>
              <a:rPr spc="-10" dirty="0"/>
              <a:t>LUỒNG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42208"/>
            <a:ext cx="7164070" cy="295211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927100" algn="l"/>
              </a:tabLst>
            </a:pPr>
            <a:r>
              <a:rPr sz="3200" dirty="0">
                <a:latin typeface="Times New Roman"/>
                <a:cs typeface="Times New Roman"/>
              </a:rPr>
              <a:t>3.1.	Khái niệm tiến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trình</a:t>
            </a:r>
            <a:endParaRPr sz="3200">
              <a:latin typeface="Times New Roman"/>
              <a:cs typeface="Times New Roman"/>
            </a:endParaRPr>
          </a:p>
          <a:p>
            <a:pPr marL="927100" lvl="1" indent="-914400">
              <a:lnSpc>
                <a:spcPct val="100000"/>
              </a:lnSpc>
              <a:spcBef>
                <a:spcPts val="765"/>
              </a:spcBef>
              <a:buAutoNum type="arabicPeriod" startAt="2"/>
              <a:tabLst>
                <a:tab pos="927100" algn="l"/>
                <a:tab pos="927735" algn="l"/>
              </a:tabLst>
            </a:pPr>
            <a:r>
              <a:rPr sz="3200" dirty="0">
                <a:latin typeface="Times New Roman"/>
                <a:cs typeface="Times New Roman"/>
              </a:rPr>
              <a:t>Giao tiếp giữa các tiến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trình</a:t>
            </a:r>
            <a:endParaRPr sz="3200">
              <a:latin typeface="Times New Roman"/>
              <a:cs typeface="Times New Roman"/>
            </a:endParaRPr>
          </a:p>
          <a:p>
            <a:pPr marL="927100" lvl="1" indent="-914400">
              <a:lnSpc>
                <a:spcPct val="100000"/>
              </a:lnSpc>
              <a:spcBef>
                <a:spcPts val="770"/>
              </a:spcBef>
              <a:buAutoNum type="arabicPeriod" startAt="2"/>
              <a:tabLst>
                <a:tab pos="927100" algn="l"/>
                <a:tab pos="927735" algn="l"/>
              </a:tabLst>
            </a:pPr>
            <a:r>
              <a:rPr sz="3200" dirty="0">
                <a:latin typeface="Times New Roman"/>
                <a:cs typeface="Times New Roman"/>
              </a:rPr>
              <a:t>Hệ thống IPC trong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Windows</a:t>
            </a:r>
            <a:endParaRPr sz="3200">
              <a:latin typeface="Times New Roman"/>
              <a:cs typeface="Times New Roman"/>
            </a:endParaRPr>
          </a:p>
          <a:p>
            <a:pPr marL="927100" lvl="1" indent="-914400">
              <a:lnSpc>
                <a:spcPct val="100000"/>
              </a:lnSpc>
              <a:spcBef>
                <a:spcPts val="770"/>
              </a:spcBef>
              <a:buAutoNum type="arabicPeriod" startAt="2"/>
              <a:tabLst>
                <a:tab pos="927100" algn="l"/>
                <a:tab pos="927735" algn="l"/>
              </a:tabLst>
            </a:pPr>
            <a:r>
              <a:rPr sz="3200" dirty="0">
                <a:latin typeface="Times New Roman"/>
                <a:cs typeface="Times New Roman"/>
              </a:rPr>
              <a:t>Giao tiếp trong hệ thống Khách –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Chủ</a:t>
            </a:r>
            <a:endParaRPr sz="3200">
              <a:latin typeface="Times New Roman"/>
              <a:cs typeface="Times New Roman"/>
            </a:endParaRPr>
          </a:p>
          <a:p>
            <a:pPr marL="927100" lvl="1" indent="-914400">
              <a:lnSpc>
                <a:spcPct val="100000"/>
              </a:lnSpc>
              <a:spcBef>
                <a:spcPts val="770"/>
              </a:spcBef>
              <a:buAutoNum type="arabicPeriod" startAt="2"/>
              <a:tabLst>
                <a:tab pos="927100" algn="l"/>
                <a:tab pos="927735" algn="l"/>
              </a:tabLst>
            </a:pPr>
            <a:r>
              <a:rPr sz="3200" dirty="0">
                <a:latin typeface="Times New Roman"/>
                <a:cs typeface="Times New Roman"/>
              </a:rPr>
              <a:t>Luồng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495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84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4389" y="1833498"/>
            <a:ext cx="5755322" cy="4494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01620" y="5255514"/>
            <a:ext cx="774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Tahoma"/>
                <a:cs typeface="Tahoma"/>
              </a:rPr>
              <a:t>r</a:t>
            </a:r>
            <a:r>
              <a:rPr sz="2400" spc="-5" dirty="0">
                <a:latin typeface="Tahoma"/>
                <a:cs typeface="Tahoma"/>
              </a:rPr>
              <a:t>eady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3428" y="5287162"/>
            <a:ext cx="1049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b</a:t>
            </a:r>
            <a:r>
              <a:rPr sz="2400" dirty="0">
                <a:latin typeface="Tahoma"/>
                <a:cs typeface="Tahoma"/>
              </a:rPr>
              <a:t>loc</a:t>
            </a:r>
            <a:r>
              <a:rPr sz="2400" spc="-20" dirty="0">
                <a:latin typeface="Tahoma"/>
                <a:cs typeface="Tahoma"/>
              </a:rPr>
              <a:t>k</a:t>
            </a:r>
            <a:r>
              <a:rPr sz="2400" spc="-5" dirty="0">
                <a:latin typeface="Tahoma"/>
                <a:cs typeface="Tahoma"/>
              </a:rPr>
              <a:t>ed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364" y="4531614"/>
            <a:ext cx="1024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ahoma"/>
                <a:cs typeface="Tahoma"/>
              </a:rPr>
              <a:t>created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6966" y="3146805"/>
            <a:ext cx="1203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schedule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67073" y="4224908"/>
            <a:ext cx="1149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p</a:t>
            </a:r>
            <a:r>
              <a:rPr sz="2400" spc="-10" dirty="0">
                <a:latin typeface="Tahoma"/>
                <a:cs typeface="Tahoma"/>
              </a:rPr>
              <a:t>r</a:t>
            </a:r>
            <a:r>
              <a:rPr sz="2400" spc="-5" dirty="0">
                <a:latin typeface="Tahoma"/>
                <a:cs typeface="Tahoma"/>
              </a:rPr>
              <a:t>eempt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28998" y="6281115"/>
            <a:ext cx="1527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ahoma"/>
                <a:cs typeface="Tahoma"/>
              </a:rPr>
              <a:t>event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done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21805" y="3148329"/>
            <a:ext cx="18853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ahoma"/>
                <a:cs typeface="Tahoma"/>
              </a:rPr>
              <a:t>wait for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event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32250" y="1707845"/>
            <a:ext cx="4043679" cy="1430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175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terminated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65"/>
              </a:spcBef>
            </a:pPr>
            <a:r>
              <a:rPr sz="2400" spc="-5" dirty="0">
                <a:latin typeface="Tahoma"/>
                <a:cs typeface="Tahoma"/>
              </a:rPr>
              <a:t>running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254376" y="214325"/>
            <a:ext cx="6236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Trạng thái của tiến trình</a:t>
            </a:r>
            <a:r>
              <a:rPr sz="3600" spc="-105" dirty="0"/>
              <a:t> </a:t>
            </a:r>
            <a:r>
              <a:rPr sz="3600" dirty="0"/>
              <a:t>(khác)</a:t>
            </a:r>
            <a:endParaRPr sz="360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26764" y="1690116"/>
            <a:ext cx="1614170" cy="645160"/>
          </a:xfrm>
          <a:custGeom>
            <a:avLst/>
            <a:gdLst/>
            <a:ahLst/>
            <a:cxnLst/>
            <a:rect l="l" t="t" r="r" b="b"/>
            <a:pathLst>
              <a:path w="1614170" h="645160">
                <a:moveTo>
                  <a:pt x="0" y="322325"/>
                </a:moveTo>
                <a:lnTo>
                  <a:pt x="10562" y="270033"/>
                </a:lnTo>
                <a:lnTo>
                  <a:pt x="41141" y="220431"/>
                </a:lnTo>
                <a:lnTo>
                  <a:pt x="90076" y="174181"/>
                </a:lnTo>
                <a:lnTo>
                  <a:pt x="155704" y="131947"/>
                </a:lnTo>
                <a:lnTo>
                  <a:pt x="194258" y="112544"/>
                </a:lnTo>
                <a:lnTo>
                  <a:pt x="236362" y="94392"/>
                </a:lnTo>
                <a:lnTo>
                  <a:pt x="281809" y="77576"/>
                </a:lnTo>
                <a:lnTo>
                  <a:pt x="330391" y="62179"/>
                </a:lnTo>
                <a:lnTo>
                  <a:pt x="381899" y="48282"/>
                </a:lnTo>
                <a:lnTo>
                  <a:pt x="436126" y="35970"/>
                </a:lnTo>
                <a:lnTo>
                  <a:pt x="492865" y="25324"/>
                </a:lnTo>
                <a:lnTo>
                  <a:pt x="551907" y="16428"/>
                </a:lnTo>
                <a:lnTo>
                  <a:pt x="613045" y="9365"/>
                </a:lnTo>
                <a:lnTo>
                  <a:pt x="676071" y="4217"/>
                </a:lnTo>
                <a:lnTo>
                  <a:pt x="740778" y="1068"/>
                </a:lnTo>
                <a:lnTo>
                  <a:pt x="806958" y="0"/>
                </a:lnTo>
                <a:lnTo>
                  <a:pt x="873137" y="1068"/>
                </a:lnTo>
                <a:lnTo>
                  <a:pt x="937844" y="4217"/>
                </a:lnTo>
                <a:lnTo>
                  <a:pt x="1000870" y="9365"/>
                </a:lnTo>
                <a:lnTo>
                  <a:pt x="1062008" y="16428"/>
                </a:lnTo>
                <a:lnTo>
                  <a:pt x="1121050" y="25324"/>
                </a:lnTo>
                <a:lnTo>
                  <a:pt x="1177789" y="35970"/>
                </a:lnTo>
                <a:lnTo>
                  <a:pt x="1232016" y="48282"/>
                </a:lnTo>
                <a:lnTo>
                  <a:pt x="1283524" y="62179"/>
                </a:lnTo>
                <a:lnTo>
                  <a:pt x="1332106" y="77576"/>
                </a:lnTo>
                <a:lnTo>
                  <a:pt x="1377553" y="94392"/>
                </a:lnTo>
                <a:lnTo>
                  <a:pt x="1419657" y="112544"/>
                </a:lnTo>
                <a:lnTo>
                  <a:pt x="1458211" y="131947"/>
                </a:lnTo>
                <a:lnTo>
                  <a:pt x="1493008" y="152521"/>
                </a:lnTo>
                <a:lnTo>
                  <a:pt x="1550497" y="196846"/>
                </a:lnTo>
                <a:lnTo>
                  <a:pt x="1590462" y="244854"/>
                </a:lnTo>
                <a:lnTo>
                  <a:pt x="1611240" y="295885"/>
                </a:lnTo>
                <a:lnTo>
                  <a:pt x="1613915" y="322325"/>
                </a:lnTo>
                <a:lnTo>
                  <a:pt x="1611240" y="348766"/>
                </a:lnTo>
                <a:lnTo>
                  <a:pt x="1590462" y="399797"/>
                </a:lnTo>
                <a:lnTo>
                  <a:pt x="1550497" y="447805"/>
                </a:lnTo>
                <a:lnTo>
                  <a:pt x="1493008" y="492130"/>
                </a:lnTo>
                <a:lnTo>
                  <a:pt x="1458211" y="512704"/>
                </a:lnTo>
                <a:lnTo>
                  <a:pt x="1419657" y="532107"/>
                </a:lnTo>
                <a:lnTo>
                  <a:pt x="1377553" y="550259"/>
                </a:lnTo>
                <a:lnTo>
                  <a:pt x="1332106" y="567075"/>
                </a:lnTo>
                <a:lnTo>
                  <a:pt x="1283524" y="582472"/>
                </a:lnTo>
                <a:lnTo>
                  <a:pt x="1232016" y="596369"/>
                </a:lnTo>
                <a:lnTo>
                  <a:pt x="1177789" y="608681"/>
                </a:lnTo>
                <a:lnTo>
                  <a:pt x="1121050" y="619327"/>
                </a:lnTo>
                <a:lnTo>
                  <a:pt x="1062008" y="628223"/>
                </a:lnTo>
                <a:lnTo>
                  <a:pt x="1000870" y="635286"/>
                </a:lnTo>
                <a:lnTo>
                  <a:pt x="937844" y="640434"/>
                </a:lnTo>
                <a:lnTo>
                  <a:pt x="873137" y="643583"/>
                </a:lnTo>
                <a:lnTo>
                  <a:pt x="806958" y="644651"/>
                </a:lnTo>
                <a:lnTo>
                  <a:pt x="740778" y="643583"/>
                </a:lnTo>
                <a:lnTo>
                  <a:pt x="676071" y="640434"/>
                </a:lnTo>
                <a:lnTo>
                  <a:pt x="613045" y="635286"/>
                </a:lnTo>
                <a:lnTo>
                  <a:pt x="551907" y="628223"/>
                </a:lnTo>
                <a:lnTo>
                  <a:pt x="492865" y="619327"/>
                </a:lnTo>
                <a:lnTo>
                  <a:pt x="436126" y="608681"/>
                </a:lnTo>
                <a:lnTo>
                  <a:pt x="381899" y="596369"/>
                </a:lnTo>
                <a:lnTo>
                  <a:pt x="330391" y="582472"/>
                </a:lnTo>
                <a:lnTo>
                  <a:pt x="281809" y="567075"/>
                </a:lnTo>
                <a:lnTo>
                  <a:pt x="236362" y="550259"/>
                </a:lnTo>
                <a:lnTo>
                  <a:pt x="194258" y="532107"/>
                </a:lnTo>
                <a:lnTo>
                  <a:pt x="155704" y="512704"/>
                </a:lnTo>
                <a:lnTo>
                  <a:pt x="120907" y="492130"/>
                </a:lnTo>
                <a:lnTo>
                  <a:pt x="63418" y="447805"/>
                </a:lnTo>
                <a:lnTo>
                  <a:pt x="23453" y="399797"/>
                </a:lnTo>
                <a:lnTo>
                  <a:pt x="2675" y="348766"/>
                </a:lnTo>
                <a:lnTo>
                  <a:pt x="0" y="32232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85615" y="3875532"/>
            <a:ext cx="1614170" cy="645160"/>
          </a:xfrm>
          <a:custGeom>
            <a:avLst/>
            <a:gdLst/>
            <a:ahLst/>
            <a:cxnLst/>
            <a:rect l="l" t="t" r="r" b="b"/>
            <a:pathLst>
              <a:path w="1614170" h="645160">
                <a:moveTo>
                  <a:pt x="0" y="322326"/>
                </a:moveTo>
                <a:lnTo>
                  <a:pt x="10562" y="270033"/>
                </a:lnTo>
                <a:lnTo>
                  <a:pt x="41141" y="220431"/>
                </a:lnTo>
                <a:lnTo>
                  <a:pt x="90076" y="174181"/>
                </a:lnTo>
                <a:lnTo>
                  <a:pt x="155704" y="131947"/>
                </a:lnTo>
                <a:lnTo>
                  <a:pt x="194258" y="112544"/>
                </a:lnTo>
                <a:lnTo>
                  <a:pt x="236362" y="94392"/>
                </a:lnTo>
                <a:lnTo>
                  <a:pt x="281809" y="77576"/>
                </a:lnTo>
                <a:lnTo>
                  <a:pt x="330391" y="62179"/>
                </a:lnTo>
                <a:lnTo>
                  <a:pt x="381899" y="48282"/>
                </a:lnTo>
                <a:lnTo>
                  <a:pt x="436126" y="35970"/>
                </a:lnTo>
                <a:lnTo>
                  <a:pt x="492865" y="25324"/>
                </a:lnTo>
                <a:lnTo>
                  <a:pt x="551907" y="16428"/>
                </a:lnTo>
                <a:lnTo>
                  <a:pt x="613045" y="9365"/>
                </a:lnTo>
                <a:lnTo>
                  <a:pt x="676071" y="4217"/>
                </a:lnTo>
                <a:lnTo>
                  <a:pt x="740778" y="1068"/>
                </a:lnTo>
                <a:lnTo>
                  <a:pt x="806958" y="0"/>
                </a:lnTo>
                <a:lnTo>
                  <a:pt x="873137" y="1068"/>
                </a:lnTo>
                <a:lnTo>
                  <a:pt x="937844" y="4217"/>
                </a:lnTo>
                <a:lnTo>
                  <a:pt x="1000870" y="9365"/>
                </a:lnTo>
                <a:lnTo>
                  <a:pt x="1062008" y="16428"/>
                </a:lnTo>
                <a:lnTo>
                  <a:pt x="1121050" y="25324"/>
                </a:lnTo>
                <a:lnTo>
                  <a:pt x="1177789" y="35970"/>
                </a:lnTo>
                <a:lnTo>
                  <a:pt x="1232016" y="48282"/>
                </a:lnTo>
                <a:lnTo>
                  <a:pt x="1283524" y="62179"/>
                </a:lnTo>
                <a:lnTo>
                  <a:pt x="1332106" y="77576"/>
                </a:lnTo>
                <a:lnTo>
                  <a:pt x="1377553" y="94392"/>
                </a:lnTo>
                <a:lnTo>
                  <a:pt x="1419657" y="112544"/>
                </a:lnTo>
                <a:lnTo>
                  <a:pt x="1458211" y="131947"/>
                </a:lnTo>
                <a:lnTo>
                  <a:pt x="1493008" y="152521"/>
                </a:lnTo>
                <a:lnTo>
                  <a:pt x="1550497" y="196846"/>
                </a:lnTo>
                <a:lnTo>
                  <a:pt x="1590462" y="244854"/>
                </a:lnTo>
                <a:lnTo>
                  <a:pt x="1611240" y="295885"/>
                </a:lnTo>
                <a:lnTo>
                  <a:pt x="1613916" y="322326"/>
                </a:lnTo>
                <a:lnTo>
                  <a:pt x="1611240" y="348766"/>
                </a:lnTo>
                <a:lnTo>
                  <a:pt x="1590462" y="399797"/>
                </a:lnTo>
                <a:lnTo>
                  <a:pt x="1550497" y="447805"/>
                </a:lnTo>
                <a:lnTo>
                  <a:pt x="1493008" y="492130"/>
                </a:lnTo>
                <a:lnTo>
                  <a:pt x="1458211" y="512704"/>
                </a:lnTo>
                <a:lnTo>
                  <a:pt x="1419657" y="532107"/>
                </a:lnTo>
                <a:lnTo>
                  <a:pt x="1377553" y="550259"/>
                </a:lnTo>
                <a:lnTo>
                  <a:pt x="1332106" y="567075"/>
                </a:lnTo>
                <a:lnTo>
                  <a:pt x="1283524" y="582472"/>
                </a:lnTo>
                <a:lnTo>
                  <a:pt x="1232016" y="596369"/>
                </a:lnTo>
                <a:lnTo>
                  <a:pt x="1177789" y="608681"/>
                </a:lnTo>
                <a:lnTo>
                  <a:pt x="1121050" y="619327"/>
                </a:lnTo>
                <a:lnTo>
                  <a:pt x="1062008" y="628223"/>
                </a:lnTo>
                <a:lnTo>
                  <a:pt x="1000870" y="635286"/>
                </a:lnTo>
                <a:lnTo>
                  <a:pt x="937844" y="640434"/>
                </a:lnTo>
                <a:lnTo>
                  <a:pt x="873137" y="643583"/>
                </a:lnTo>
                <a:lnTo>
                  <a:pt x="806958" y="644652"/>
                </a:lnTo>
                <a:lnTo>
                  <a:pt x="740778" y="643583"/>
                </a:lnTo>
                <a:lnTo>
                  <a:pt x="676071" y="640434"/>
                </a:lnTo>
                <a:lnTo>
                  <a:pt x="613045" y="635286"/>
                </a:lnTo>
                <a:lnTo>
                  <a:pt x="551907" y="628223"/>
                </a:lnTo>
                <a:lnTo>
                  <a:pt x="492865" y="619327"/>
                </a:lnTo>
                <a:lnTo>
                  <a:pt x="436126" y="608681"/>
                </a:lnTo>
                <a:lnTo>
                  <a:pt x="381899" y="596369"/>
                </a:lnTo>
                <a:lnTo>
                  <a:pt x="330391" y="582472"/>
                </a:lnTo>
                <a:lnTo>
                  <a:pt x="281809" y="567075"/>
                </a:lnTo>
                <a:lnTo>
                  <a:pt x="236362" y="550259"/>
                </a:lnTo>
                <a:lnTo>
                  <a:pt x="194258" y="532107"/>
                </a:lnTo>
                <a:lnTo>
                  <a:pt x="155704" y="512704"/>
                </a:lnTo>
                <a:lnTo>
                  <a:pt x="120907" y="492130"/>
                </a:lnTo>
                <a:lnTo>
                  <a:pt x="63418" y="447805"/>
                </a:lnTo>
                <a:lnTo>
                  <a:pt x="23453" y="399797"/>
                </a:lnTo>
                <a:lnTo>
                  <a:pt x="2675" y="348766"/>
                </a:lnTo>
                <a:lnTo>
                  <a:pt x="0" y="32232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48171" y="5716523"/>
            <a:ext cx="1612900" cy="645160"/>
          </a:xfrm>
          <a:custGeom>
            <a:avLst/>
            <a:gdLst/>
            <a:ahLst/>
            <a:cxnLst/>
            <a:rect l="l" t="t" r="r" b="b"/>
            <a:pathLst>
              <a:path w="1612900" h="645160">
                <a:moveTo>
                  <a:pt x="0" y="322325"/>
                </a:moveTo>
                <a:lnTo>
                  <a:pt x="10551" y="270043"/>
                </a:lnTo>
                <a:lnTo>
                  <a:pt x="41099" y="220445"/>
                </a:lnTo>
                <a:lnTo>
                  <a:pt x="89983" y="174198"/>
                </a:lnTo>
                <a:lnTo>
                  <a:pt x="155545" y="131964"/>
                </a:lnTo>
                <a:lnTo>
                  <a:pt x="194061" y="112559"/>
                </a:lnTo>
                <a:lnTo>
                  <a:pt x="236124" y="94407"/>
                </a:lnTo>
                <a:lnTo>
                  <a:pt x="281527" y="77589"/>
                </a:lnTo>
                <a:lnTo>
                  <a:pt x="330061" y="62190"/>
                </a:lnTo>
                <a:lnTo>
                  <a:pt x="381520" y="48291"/>
                </a:lnTo>
                <a:lnTo>
                  <a:pt x="435697" y="35977"/>
                </a:lnTo>
                <a:lnTo>
                  <a:pt x="492382" y="25329"/>
                </a:lnTo>
                <a:lnTo>
                  <a:pt x="551371" y="16432"/>
                </a:lnTo>
                <a:lnTo>
                  <a:pt x="612453" y="9367"/>
                </a:lnTo>
                <a:lnTo>
                  <a:pt x="675423" y="4218"/>
                </a:lnTo>
                <a:lnTo>
                  <a:pt x="740073" y="1068"/>
                </a:lnTo>
                <a:lnTo>
                  <a:pt x="806196" y="0"/>
                </a:lnTo>
                <a:lnTo>
                  <a:pt x="872318" y="1068"/>
                </a:lnTo>
                <a:lnTo>
                  <a:pt x="936968" y="4218"/>
                </a:lnTo>
                <a:lnTo>
                  <a:pt x="999938" y="9367"/>
                </a:lnTo>
                <a:lnTo>
                  <a:pt x="1061020" y="16432"/>
                </a:lnTo>
                <a:lnTo>
                  <a:pt x="1120009" y="25329"/>
                </a:lnTo>
                <a:lnTo>
                  <a:pt x="1176694" y="35977"/>
                </a:lnTo>
                <a:lnTo>
                  <a:pt x="1230871" y="48291"/>
                </a:lnTo>
                <a:lnTo>
                  <a:pt x="1282330" y="62190"/>
                </a:lnTo>
                <a:lnTo>
                  <a:pt x="1330864" y="77589"/>
                </a:lnTo>
                <a:lnTo>
                  <a:pt x="1376267" y="94407"/>
                </a:lnTo>
                <a:lnTo>
                  <a:pt x="1418330" y="112559"/>
                </a:lnTo>
                <a:lnTo>
                  <a:pt x="1456846" y="131964"/>
                </a:lnTo>
                <a:lnTo>
                  <a:pt x="1491608" y="152538"/>
                </a:lnTo>
                <a:lnTo>
                  <a:pt x="1549038" y="196862"/>
                </a:lnTo>
                <a:lnTo>
                  <a:pt x="1588962" y="244867"/>
                </a:lnTo>
                <a:lnTo>
                  <a:pt x="1609719" y="295890"/>
                </a:lnTo>
                <a:lnTo>
                  <a:pt x="1612392" y="322325"/>
                </a:lnTo>
                <a:lnTo>
                  <a:pt x="1609719" y="348761"/>
                </a:lnTo>
                <a:lnTo>
                  <a:pt x="1588962" y="399784"/>
                </a:lnTo>
                <a:lnTo>
                  <a:pt x="1549038" y="447789"/>
                </a:lnTo>
                <a:lnTo>
                  <a:pt x="1491608" y="492113"/>
                </a:lnTo>
                <a:lnTo>
                  <a:pt x="1456846" y="512687"/>
                </a:lnTo>
                <a:lnTo>
                  <a:pt x="1418330" y="532092"/>
                </a:lnTo>
                <a:lnTo>
                  <a:pt x="1376267" y="550244"/>
                </a:lnTo>
                <a:lnTo>
                  <a:pt x="1330864" y="567062"/>
                </a:lnTo>
                <a:lnTo>
                  <a:pt x="1282330" y="582461"/>
                </a:lnTo>
                <a:lnTo>
                  <a:pt x="1230871" y="596360"/>
                </a:lnTo>
                <a:lnTo>
                  <a:pt x="1176694" y="608674"/>
                </a:lnTo>
                <a:lnTo>
                  <a:pt x="1120009" y="619322"/>
                </a:lnTo>
                <a:lnTo>
                  <a:pt x="1061020" y="628219"/>
                </a:lnTo>
                <a:lnTo>
                  <a:pt x="999938" y="635284"/>
                </a:lnTo>
                <a:lnTo>
                  <a:pt x="936968" y="640433"/>
                </a:lnTo>
                <a:lnTo>
                  <a:pt x="872318" y="643583"/>
                </a:lnTo>
                <a:lnTo>
                  <a:pt x="806196" y="644652"/>
                </a:lnTo>
                <a:lnTo>
                  <a:pt x="740073" y="643583"/>
                </a:lnTo>
                <a:lnTo>
                  <a:pt x="675423" y="640433"/>
                </a:lnTo>
                <a:lnTo>
                  <a:pt x="612453" y="635284"/>
                </a:lnTo>
                <a:lnTo>
                  <a:pt x="551371" y="628219"/>
                </a:lnTo>
                <a:lnTo>
                  <a:pt x="492382" y="619322"/>
                </a:lnTo>
                <a:lnTo>
                  <a:pt x="435697" y="608674"/>
                </a:lnTo>
                <a:lnTo>
                  <a:pt x="381520" y="596360"/>
                </a:lnTo>
                <a:lnTo>
                  <a:pt x="330061" y="582461"/>
                </a:lnTo>
                <a:lnTo>
                  <a:pt x="281527" y="567062"/>
                </a:lnTo>
                <a:lnTo>
                  <a:pt x="236124" y="550244"/>
                </a:lnTo>
                <a:lnTo>
                  <a:pt x="194061" y="532092"/>
                </a:lnTo>
                <a:lnTo>
                  <a:pt x="155545" y="512687"/>
                </a:lnTo>
                <a:lnTo>
                  <a:pt x="120783" y="492113"/>
                </a:lnTo>
                <a:lnTo>
                  <a:pt x="63353" y="447789"/>
                </a:lnTo>
                <a:lnTo>
                  <a:pt x="23429" y="399784"/>
                </a:lnTo>
                <a:lnTo>
                  <a:pt x="2672" y="348761"/>
                </a:lnTo>
                <a:lnTo>
                  <a:pt x="0" y="32232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5248" y="5705855"/>
            <a:ext cx="1612900" cy="645160"/>
          </a:xfrm>
          <a:custGeom>
            <a:avLst/>
            <a:gdLst/>
            <a:ahLst/>
            <a:cxnLst/>
            <a:rect l="l" t="t" r="r" b="b"/>
            <a:pathLst>
              <a:path w="1612900" h="645160">
                <a:moveTo>
                  <a:pt x="0" y="322326"/>
                </a:moveTo>
                <a:lnTo>
                  <a:pt x="10551" y="270043"/>
                </a:lnTo>
                <a:lnTo>
                  <a:pt x="41099" y="220445"/>
                </a:lnTo>
                <a:lnTo>
                  <a:pt x="89983" y="174198"/>
                </a:lnTo>
                <a:lnTo>
                  <a:pt x="155545" y="131964"/>
                </a:lnTo>
                <a:lnTo>
                  <a:pt x="194061" y="112559"/>
                </a:lnTo>
                <a:lnTo>
                  <a:pt x="236124" y="94407"/>
                </a:lnTo>
                <a:lnTo>
                  <a:pt x="281527" y="77589"/>
                </a:lnTo>
                <a:lnTo>
                  <a:pt x="330061" y="62190"/>
                </a:lnTo>
                <a:lnTo>
                  <a:pt x="381520" y="48291"/>
                </a:lnTo>
                <a:lnTo>
                  <a:pt x="435697" y="35977"/>
                </a:lnTo>
                <a:lnTo>
                  <a:pt x="492382" y="25329"/>
                </a:lnTo>
                <a:lnTo>
                  <a:pt x="551371" y="16432"/>
                </a:lnTo>
                <a:lnTo>
                  <a:pt x="612453" y="9367"/>
                </a:lnTo>
                <a:lnTo>
                  <a:pt x="675423" y="4218"/>
                </a:lnTo>
                <a:lnTo>
                  <a:pt x="740073" y="1068"/>
                </a:lnTo>
                <a:lnTo>
                  <a:pt x="806195" y="0"/>
                </a:lnTo>
                <a:lnTo>
                  <a:pt x="872318" y="1068"/>
                </a:lnTo>
                <a:lnTo>
                  <a:pt x="936968" y="4218"/>
                </a:lnTo>
                <a:lnTo>
                  <a:pt x="999938" y="9367"/>
                </a:lnTo>
                <a:lnTo>
                  <a:pt x="1061020" y="16432"/>
                </a:lnTo>
                <a:lnTo>
                  <a:pt x="1120009" y="25329"/>
                </a:lnTo>
                <a:lnTo>
                  <a:pt x="1176694" y="35977"/>
                </a:lnTo>
                <a:lnTo>
                  <a:pt x="1230871" y="48291"/>
                </a:lnTo>
                <a:lnTo>
                  <a:pt x="1282330" y="62190"/>
                </a:lnTo>
                <a:lnTo>
                  <a:pt x="1330864" y="77589"/>
                </a:lnTo>
                <a:lnTo>
                  <a:pt x="1376267" y="94407"/>
                </a:lnTo>
                <a:lnTo>
                  <a:pt x="1418330" y="112559"/>
                </a:lnTo>
                <a:lnTo>
                  <a:pt x="1456846" y="131964"/>
                </a:lnTo>
                <a:lnTo>
                  <a:pt x="1491608" y="152538"/>
                </a:lnTo>
                <a:lnTo>
                  <a:pt x="1549038" y="196862"/>
                </a:lnTo>
                <a:lnTo>
                  <a:pt x="1588962" y="244867"/>
                </a:lnTo>
                <a:lnTo>
                  <a:pt x="1609719" y="295890"/>
                </a:lnTo>
                <a:lnTo>
                  <a:pt x="1612391" y="322326"/>
                </a:lnTo>
                <a:lnTo>
                  <a:pt x="1609719" y="348761"/>
                </a:lnTo>
                <a:lnTo>
                  <a:pt x="1588962" y="399784"/>
                </a:lnTo>
                <a:lnTo>
                  <a:pt x="1549038" y="447789"/>
                </a:lnTo>
                <a:lnTo>
                  <a:pt x="1491608" y="492113"/>
                </a:lnTo>
                <a:lnTo>
                  <a:pt x="1456846" y="512687"/>
                </a:lnTo>
                <a:lnTo>
                  <a:pt x="1418330" y="532092"/>
                </a:lnTo>
                <a:lnTo>
                  <a:pt x="1376267" y="550244"/>
                </a:lnTo>
                <a:lnTo>
                  <a:pt x="1330864" y="567062"/>
                </a:lnTo>
                <a:lnTo>
                  <a:pt x="1282330" y="582461"/>
                </a:lnTo>
                <a:lnTo>
                  <a:pt x="1230871" y="596360"/>
                </a:lnTo>
                <a:lnTo>
                  <a:pt x="1176694" y="608674"/>
                </a:lnTo>
                <a:lnTo>
                  <a:pt x="1120009" y="619322"/>
                </a:lnTo>
                <a:lnTo>
                  <a:pt x="1061020" y="628219"/>
                </a:lnTo>
                <a:lnTo>
                  <a:pt x="999938" y="635284"/>
                </a:lnTo>
                <a:lnTo>
                  <a:pt x="936968" y="640433"/>
                </a:lnTo>
                <a:lnTo>
                  <a:pt x="872318" y="643583"/>
                </a:lnTo>
                <a:lnTo>
                  <a:pt x="806195" y="644652"/>
                </a:lnTo>
                <a:lnTo>
                  <a:pt x="740073" y="643583"/>
                </a:lnTo>
                <a:lnTo>
                  <a:pt x="675423" y="640433"/>
                </a:lnTo>
                <a:lnTo>
                  <a:pt x="612453" y="635284"/>
                </a:lnTo>
                <a:lnTo>
                  <a:pt x="551371" y="628219"/>
                </a:lnTo>
                <a:lnTo>
                  <a:pt x="492382" y="619322"/>
                </a:lnTo>
                <a:lnTo>
                  <a:pt x="435697" y="608674"/>
                </a:lnTo>
                <a:lnTo>
                  <a:pt x="381520" y="596360"/>
                </a:lnTo>
                <a:lnTo>
                  <a:pt x="330061" y="582461"/>
                </a:lnTo>
                <a:lnTo>
                  <a:pt x="281527" y="567062"/>
                </a:lnTo>
                <a:lnTo>
                  <a:pt x="236124" y="550244"/>
                </a:lnTo>
                <a:lnTo>
                  <a:pt x="194061" y="532092"/>
                </a:lnTo>
                <a:lnTo>
                  <a:pt x="155545" y="512687"/>
                </a:lnTo>
                <a:lnTo>
                  <a:pt x="120783" y="492113"/>
                </a:lnTo>
                <a:lnTo>
                  <a:pt x="63353" y="447789"/>
                </a:lnTo>
                <a:lnTo>
                  <a:pt x="23429" y="399784"/>
                </a:lnTo>
                <a:lnTo>
                  <a:pt x="2672" y="348761"/>
                </a:lnTo>
                <a:lnTo>
                  <a:pt x="0" y="32232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41007" y="3208020"/>
            <a:ext cx="1612900" cy="645160"/>
          </a:xfrm>
          <a:custGeom>
            <a:avLst/>
            <a:gdLst/>
            <a:ahLst/>
            <a:cxnLst/>
            <a:rect l="l" t="t" r="r" b="b"/>
            <a:pathLst>
              <a:path w="1612900" h="645160">
                <a:moveTo>
                  <a:pt x="0" y="322325"/>
                </a:moveTo>
                <a:lnTo>
                  <a:pt x="10551" y="270033"/>
                </a:lnTo>
                <a:lnTo>
                  <a:pt x="41099" y="220431"/>
                </a:lnTo>
                <a:lnTo>
                  <a:pt x="89983" y="174181"/>
                </a:lnTo>
                <a:lnTo>
                  <a:pt x="155545" y="131947"/>
                </a:lnTo>
                <a:lnTo>
                  <a:pt x="194061" y="112544"/>
                </a:lnTo>
                <a:lnTo>
                  <a:pt x="236124" y="94392"/>
                </a:lnTo>
                <a:lnTo>
                  <a:pt x="281527" y="77576"/>
                </a:lnTo>
                <a:lnTo>
                  <a:pt x="330061" y="62179"/>
                </a:lnTo>
                <a:lnTo>
                  <a:pt x="381520" y="48282"/>
                </a:lnTo>
                <a:lnTo>
                  <a:pt x="435697" y="35970"/>
                </a:lnTo>
                <a:lnTo>
                  <a:pt x="492382" y="25324"/>
                </a:lnTo>
                <a:lnTo>
                  <a:pt x="551371" y="16428"/>
                </a:lnTo>
                <a:lnTo>
                  <a:pt x="612453" y="9365"/>
                </a:lnTo>
                <a:lnTo>
                  <a:pt x="675423" y="4217"/>
                </a:lnTo>
                <a:lnTo>
                  <a:pt x="740073" y="1068"/>
                </a:lnTo>
                <a:lnTo>
                  <a:pt x="806196" y="0"/>
                </a:lnTo>
                <a:lnTo>
                  <a:pt x="872318" y="1068"/>
                </a:lnTo>
                <a:lnTo>
                  <a:pt x="936968" y="4217"/>
                </a:lnTo>
                <a:lnTo>
                  <a:pt x="999938" y="9365"/>
                </a:lnTo>
                <a:lnTo>
                  <a:pt x="1061020" y="16428"/>
                </a:lnTo>
                <a:lnTo>
                  <a:pt x="1120009" y="25324"/>
                </a:lnTo>
                <a:lnTo>
                  <a:pt x="1176694" y="35970"/>
                </a:lnTo>
                <a:lnTo>
                  <a:pt x="1230871" y="48282"/>
                </a:lnTo>
                <a:lnTo>
                  <a:pt x="1282330" y="62179"/>
                </a:lnTo>
                <a:lnTo>
                  <a:pt x="1330864" y="77576"/>
                </a:lnTo>
                <a:lnTo>
                  <a:pt x="1376267" y="94392"/>
                </a:lnTo>
                <a:lnTo>
                  <a:pt x="1418330" y="112544"/>
                </a:lnTo>
                <a:lnTo>
                  <a:pt x="1456846" y="131947"/>
                </a:lnTo>
                <a:lnTo>
                  <a:pt x="1491608" y="152521"/>
                </a:lnTo>
                <a:lnTo>
                  <a:pt x="1549038" y="196846"/>
                </a:lnTo>
                <a:lnTo>
                  <a:pt x="1588962" y="244854"/>
                </a:lnTo>
                <a:lnTo>
                  <a:pt x="1609719" y="295885"/>
                </a:lnTo>
                <a:lnTo>
                  <a:pt x="1612392" y="322325"/>
                </a:lnTo>
                <a:lnTo>
                  <a:pt x="1609719" y="348766"/>
                </a:lnTo>
                <a:lnTo>
                  <a:pt x="1588962" y="399797"/>
                </a:lnTo>
                <a:lnTo>
                  <a:pt x="1549038" y="447805"/>
                </a:lnTo>
                <a:lnTo>
                  <a:pt x="1491608" y="492130"/>
                </a:lnTo>
                <a:lnTo>
                  <a:pt x="1456846" y="512704"/>
                </a:lnTo>
                <a:lnTo>
                  <a:pt x="1418330" y="532107"/>
                </a:lnTo>
                <a:lnTo>
                  <a:pt x="1376267" y="550259"/>
                </a:lnTo>
                <a:lnTo>
                  <a:pt x="1330864" y="567075"/>
                </a:lnTo>
                <a:lnTo>
                  <a:pt x="1282330" y="582472"/>
                </a:lnTo>
                <a:lnTo>
                  <a:pt x="1230871" y="596369"/>
                </a:lnTo>
                <a:lnTo>
                  <a:pt x="1176694" y="608681"/>
                </a:lnTo>
                <a:lnTo>
                  <a:pt x="1120009" y="619327"/>
                </a:lnTo>
                <a:lnTo>
                  <a:pt x="1061020" y="628223"/>
                </a:lnTo>
                <a:lnTo>
                  <a:pt x="999938" y="635286"/>
                </a:lnTo>
                <a:lnTo>
                  <a:pt x="936968" y="640434"/>
                </a:lnTo>
                <a:lnTo>
                  <a:pt x="872318" y="643583"/>
                </a:lnTo>
                <a:lnTo>
                  <a:pt x="806196" y="644651"/>
                </a:lnTo>
                <a:lnTo>
                  <a:pt x="740073" y="643583"/>
                </a:lnTo>
                <a:lnTo>
                  <a:pt x="675423" y="640434"/>
                </a:lnTo>
                <a:lnTo>
                  <a:pt x="612453" y="635286"/>
                </a:lnTo>
                <a:lnTo>
                  <a:pt x="551371" y="628223"/>
                </a:lnTo>
                <a:lnTo>
                  <a:pt x="492382" y="619327"/>
                </a:lnTo>
                <a:lnTo>
                  <a:pt x="435697" y="608681"/>
                </a:lnTo>
                <a:lnTo>
                  <a:pt x="381520" y="596369"/>
                </a:lnTo>
                <a:lnTo>
                  <a:pt x="330061" y="582472"/>
                </a:lnTo>
                <a:lnTo>
                  <a:pt x="281527" y="567075"/>
                </a:lnTo>
                <a:lnTo>
                  <a:pt x="236124" y="550259"/>
                </a:lnTo>
                <a:lnTo>
                  <a:pt x="194061" y="532107"/>
                </a:lnTo>
                <a:lnTo>
                  <a:pt x="155545" y="512704"/>
                </a:lnTo>
                <a:lnTo>
                  <a:pt x="120783" y="492130"/>
                </a:lnTo>
                <a:lnTo>
                  <a:pt x="63353" y="447805"/>
                </a:lnTo>
                <a:lnTo>
                  <a:pt x="23429" y="399797"/>
                </a:lnTo>
                <a:lnTo>
                  <a:pt x="2672" y="348766"/>
                </a:lnTo>
                <a:lnTo>
                  <a:pt x="0" y="32232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2836" y="3387852"/>
            <a:ext cx="1612900" cy="645160"/>
          </a:xfrm>
          <a:custGeom>
            <a:avLst/>
            <a:gdLst/>
            <a:ahLst/>
            <a:cxnLst/>
            <a:rect l="l" t="t" r="r" b="b"/>
            <a:pathLst>
              <a:path w="1612900" h="645160">
                <a:moveTo>
                  <a:pt x="0" y="322325"/>
                </a:moveTo>
                <a:lnTo>
                  <a:pt x="10551" y="270033"/>
                </a:lnTo>
                <a:lnTo>
                  <a:pt x="41100" y="220431"/>
                </a:lnTo>
                <a:lnTo>
                  <a:pt x="89986" y="174181"/>
                </a:lnTo>
                <a:lnTo>
                  <a:pt x="155549" y="131947"/>
                </a:lnTo>
                <a:lnTo>
                  <a:pt x="194065" y="112544"/>
                </a:lnTo>
                <a:lnTo>
                  <a:pt x="236129" y="94392"/>
                </a:lnTo>
                <a:lnTo>
                  <a:pt x="281532" y="77576"/>
                </a:lnTo>
                <a:lnTo>
                  <a:pt x="330067" y="62179"/>
                </a:lnTo>
                <a:lnTo>
                  <a:pt x="381526" y="48282"/>
                </a:lnTo>
                <a:lnTo>
                  <a:pt x="435702" y="35970"/>
                </a:lnTo>
                <a:lnTo>
                  <a:pt x="492388" y="25324"/>
                </a:lnTo>
                <a:lnTo>
                  <a:pt x="551375" y="16428"/>
                </a:lnTo>
                <a:lnTo>
                  <a:pt x="612457" y="9365"/>
                </a:lnTo>
                <a:lnTo>
                  <a:pt x="675426" y="4217"/>
                </a:lnTo>
                <a:lnTo>
                  <a:pt x="740075" y="1068"/>
                </a:lnTo>
                <a:lnTo>
                  <a:pt x="806196" y="0"/>
                </a:lnTo>
                <a:lnTo>
                  <a:pt x="872318" y="1068"/>
                </a:lnTo>
                <a:lnTo>
                  <a:pt x="936968" y="4217"/>
                </a:lnTo>
                <a:lnTo>
                  <a:pt x="999938" y="9365"/>
                </a:lnTo>
                <a:lnTo>
                  <a:pt x="1061020" y="16428"/>
                </a:lnTo>
                <a:lnTo>
                  <a:pt x="1120009" y="25324"/>
                </a:lnTo>
                <a:lnTo>
                  <a:pt x="1176694" y="35970"/>
                </a:lnTo>
                <a:lnTo>
                  <a:pt x="1230871" y="48282"/>
                </a:lnTo>
                <a:lnTo>
                  <a:pt x="1282330" y="62179"/>
                </a:lnTo>
                <a:lnTo>
                  <a:pt x="1330864" y="77576"/>
                </a:lnTo>
                <a:lnTo>
                  <a:pt x="1376267" y="94392"/>
                </a:lnTo>
                <a:lnTo>
                  <a:pt x="1418330" y="112544"/>
                </a:lnTo>
                <a:lnTo>
                  <a:pt x="1456846" y="131947"/>
                </a:lnTo>
                <a:lnTo>
                  <a:pt x="1491608" y="152521"/>
                </a:lnTo>
                <a:lnTo>
                  <a:pt x="1549038" y="196846"/>
                </a:lnTo>
                <a:lnTo>
                  <a:pt x="1588962" y="244854"/>
                </a:lnTo>
                <a:lnTo>
                  <a:pt x="1609719" y="295885"/>
                </a:lnTo>
                <a:lnTo>
                  <a:pt x="1612391" y="322325"/>
                </a:lnTo>
                <a:lnTo>
                  <a:pt x="1609719" y="348766"/>
                </a:lnTo>
                <a:lnTo>
                  <a:pt x="1588962" y="399797"/>
                </a:lnTo>
                <a:lnTo>
                  <a:pt x="1549038" y="447805"/>
                </a:lnTo>
                <a:lnTo>
                  <a:pt x="1491608" y="492130"/>
                </a:lnTo>
                <a:lnTo>
                  <a:pt x="1456846" y="512704"/>
                </a:lnTo>
                <a:lnTo>
                  <a:pt x="1418330" y="532107"/>
                </a:lnTo>
                <a:lnTo>
                  <a:pt x="1376267" y="550259"/>
                </a:lnTo>
                <a:lnTo>
                  <a:pt x="1330864" y="567075"/>
                </a:lnTo>
                <a:lnTo>
                  <a:pt x="1282330" y="582472"/>
                </a:lnTo>
                <a:lnTo>
                  <a:pt x="1230871" y="596369"/>
                </a:lnTo>
                <a:lnTo>
                  <a:pt x="1176694" y="608681"/>
                </a:lnTo>
                <a:lnTo>
                  <a:pt x="1120009" y="619327"/>
                </a:lnTo>
                <a:lnTo>
                  <a:pt x="1061020" y="628223"/>
                </a:lnTo>
                <a:lnTo>
                  <a:pt x="999938" y="635286"/>
                </a:lnTo>
                <a:lnTo>
                  <a:pt x="936968" y="640434"/>
                </a:lnTo>
                <a:lnTo>
                  <a:pt x="872318" y="643583"/>
                </a:lnTo>
                <a:lnTo>
                  <a:pt x="806196" y="644652"/>
                </a:lnTo>
                <a:lnTo>
                  <a:pt x="740075" y="643583"/>
                </a:lnTo>
                <a:lnTo>
                  <a:pt x="675426" y="640434"/>
                </a:lnTo>
                <a:lnTo>
                  <a:pt x="612457" y="635286"/>
                </a:lnTo>
                <a:lnTo>
                  <a:pt x="551375" y="628223"/>
                </a:lnTo>
                <a:lnTo>
                  <a:pt x="492388" y="619327"/>
                </a:lnTo>
                <a:lnTo>
                  <a:pt x="435702" y="608681"/>
                </a:lnTo>
                <a:lnTo>
                  <a:pt x="381526" y="596369"/>
                </a:lnTo>
                <a:lnTo>
                  <a:pt x="330067" y="582472"/>
                </a:lnTo>
                <a:lnTo>
                  <a:pt x="281532" y="567075"/>
                </a:lnTo>
                <a:lnTo>
                  <a:pt x="236129" y="550259"/>
                </a:lnTo>
                <a:lnTo>
                  <a:pt x="194065" y="532107"/>
                </a:lnTo>
                <a:lnTo>
                  <a:pt x="155549" y="512704"/>
                </a:lnTo>
                <a:lnTo>
                  <a:pt x="120786" y="492130"/>
                </a:lnTo>
                <a:lnTo>
                  <a:pt x="63354" y="447805"/>
                </a:lnTo>
                <a:lnTo>
                  <a:pt x="23430" y="399797"/>
                </a:lnTo>
                <a:lnTo>
                  <a:pt x="2672" y="348766"/>
                </a:lnTo>
                <a:lnTo>
                  <a:pt x="0" y="32232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19450" y="4465320"/>
            <a:ext cx="813435" cy="1218565"/>
          </a:xfrm>
          <a:custGeom>
            <a:avLst/>
            <a:gdLst/>
            <a:ahLst/>
            <a:cxnLst/>
            <a:rect l="l" t="t" r="r" b="b"/>
            <a:pathLst>
              <a:path w="813435" h="1218564">
                <a:moveTo>
                  <a:pt x="765532" y="59942"/>
                </a:moveTo>
                <a:lnTo>
                  <a:pt x="0" y="1211110"/>
                </a:lnTo>
                <a:lnTo>
                  <a:pt x="10668" y="1218145"/>
                </a:lnTo>
                <a:lnTo>
                  <a:pt x="776154" y="66995"/>
                </a:lnTo>
                <a:lnTo>
                  <a:pt x="765532" y="59942"/>
                </a:lnTo>
                <a:close/>
              </a:path>
              <a:path w="813435" h="1218564">
                <a:moveTo>
                  <a:pt x="806971" y="49402"/>
                </a:moveTo>
                <a:lnTo>
                  <a:pt x="772540" y="49402"/>
                </a:lnTo>
                <a:lnTo>
                  <a:pt x="783209" y="56387"/>
                </a:lnTo>
                <a:lnTo>
                  <a:pt x="776154" y="66995"/>
                </a:lnTo>
                <a:lnTo>
                  <a:pt x="802639" y="84581"/>
                </a:lnTo>
                <a:lnTo>
                  <a:pt x="806971" y="49402"/>
                </a:lnTo>
                <a:close/>
              </a:path>
              <a:path w="813435" h="1218564">
                <a:moveTo>
                  <a:pt x="772540" y="49402"/>
                </a:moveTo>
                <a:lnTo>
                  <a:pt x="765532" y="59942"/>
                </a:lnTo>
                <a:lnTo>
                  <a:pt x="776154" y="66995"/>
                </a:lnTo>
                <a:lnTo>
                  <a:pt x="783209" y="56387"/>
                </a:lnTo>
                <a:lnTo>
                  <a:pt x="772540" y="49402"/>
                </a:lnTo>
                <a:close/>
              </a:path>
              <a:path w="813435" h="1218564">
                <a:moveTo>
                  <a:pt x="813053" y="0"/>
                </a:moveTo>
                <a:lnTo>
                  <a:pt x="739139" y="42417"/>
                </a:lnTo>
                <a:lnTo>
                  <a:pt x="765532" y="59942"/>
                </a:lnTo>
                <a:lnTo>
                  <a:pt x="772540" y="49402"/>
                </a:lnTo>
                <a:lnTo>
                  <a:pt x="806971" y="49402"/>
                </a:lnTo>
                <a:lnTo>
                  <a:pt x="8130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82386" y="4322698"/>
            <a:ext cx="1102360" cy="1391285"/>
          </a:xfrm>
          <a:custGeom>
            <a:avLst/>
            <a:gdLst/>
            <a:ahLst/>
            <a:cxnLst/>
            <a:rect l="l" t="t" r="r" b="b"/>
            <a:pathLst>
              <a:path w="1102360" h="1391285">
                <a:moveTo>
                  <a:pt x="1049995" y="1334914"/>
                </a:moveTo>
                <a:lnTo>
                  <a:pt x="1025016" y="1354658"/>
                </a:lnTo>
                <a:lnTo>
                  <a:pt x="1102233" y="1390777"/>
                </a:lnTo>
                <a:lnTo>
                  <a:pt x="1092665" y="1344917"/>
                </a:lnTo>
                <a:lnTo>
                  <a:pt x="1057910" y="1344917"/>
                </a:lnTo>
                <a:lnTo>
                  <a:pt x="1049995" y="1334914"/>
                </a:lnTo>
                <a:close/>
              </a:path>
              <a:path w="1102360" h="1391285">
                <a:moveTo>
                  <a:pt x="1059922" y="1327067"/>
                </a:moveTo>
                <a:lnTo>
                  <a:pt x="1049995" y="1334914"/>
                </a:lnTo>
                <a:lnTo>
                  <a:pt x="1057910" y="1344917"/>
                </a:lnTo>
                <a:lnTo>
                  <a:pt x="1067815" y="1337043"/>
                </a:lnTo>
                <a:lnTo>
                  <a:pt x="1059922" y="1327067"/>
                </a:lnTo>
                <a:close/>
              </a:path>
              <a:path w="1102360" h="1391285">
                <a:moveTo>
                  <a:pt x="1084834" y="1307376"/>
                </a:moveTo>
                <a:lnTo>
                  <a:pt x="1059922" y="1327067"/>
                </a:lnTo>
                <a:lnTo>
                  <a:pt x="1067815" y="1337043"/>
                </a:lnTo>
                <a:lnTo>
                  <a:pt x="1057910" y="1344917"/>
                </a:lnTo>
                <a:lnTo>
                  <a:pt x="1092665" y="1344917"/>
                </a:lnTo>
                <a:lnTo>
                  <a:pt x="1084834" y="1307376"/>
                </a:lnTo>
                <a:close/>
              </a:path>
              <a:path w="1102360" h="1391285">
                <a:moveTo>
                  <a:pt x="9905" y="0"/>
                </a:moveTo>
                <a:lnTo>
                  <a:pt x="0" y="7874"/>
                </a:lnTo>
                <a:lnTo>
                  <a:pt x="1049995" y="1334914"/>
                </a:lnTo>
                <a:lnTo>
                  <a:pt x="1059922" y="1327067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98976" y="6028588"/>
            <a:ext cx="1958339" cy="76200"/>
          </a:xfrm>
          <a:custGeom>
            <a:avLst/>
            <a:gdLst/>
            <a:ahLst/>
            <a:cxnLst/>
            <a:rect l="l" t="t" r="r" b="b"/>
            <a:pathLst>
              <a:path w="1958339" h="76200">
                <a:moveTo>
                  <a:pt x="76073" y="0"/>
                </a:moveTo>
                <a:lnTo>
                  <a:pt x="0" y="38455"/>
                </a:lnTo>
                <a:lnTo>
                  <a:pt x="76326" y="76199"/>
                </a:lnTo>
                <a:lnTo>
                  <a:pt x="76221" y="44500"/>
                </a:lnTo>
                <a:lnTo>
                  <a:pt x="63500" y="44500"/>
                </a:lnTo>
                <a:lnTo>
                  <a:pt x="63500" y="31800"/>
                </a:lnTo>
                <a:lnTo>
                  <a:pt x="76178" y="31741"/>
                </a:lnTo>
                <a:lnTo>
                  <a:pt x="76073" y="0"/>
                </a:lnTo>
                <a:close/>
              </a:path>
              <a:path w="1958339" h="76200">
                <a:moveTo>
                  <a:pt x="76178" y="31741"/>
                </a:moveTo>
                <a:lnTo>
                  <a:pt x="63500" y="31800"/>
                </a:lnTo>
                <a:lnTo>
                  <a:pt x="63500" y="44500"/>
                </a:lnTo>
                <a:lnTo>
                  <a:pt x="76221" y="44441"/>
                </a:lnTo>
                <a:lnTo>
                  <a:pt x="76178" y="31741"/>
                </a:lnTo>
                <a:close/>
              </a:path>
              <a:path w="1958339" h="76200">
                <a:moveTo>
                  <a:pt x="76221" y="44441"/>
                </a:moveTo>
                <a:lnTo>
                  <a:pt x="63500" y="44500"/>
                </a:lnTo>
                <a:lnTo>
                  <a:pt x="76221" y="44500"/>
                </a:lnTo>
                <a:close/>
              </a:path>
              <a:path w="1958339" h="76200">
                <a:moveTo>
                  <a:pt x="1958339" y="22961"/>
                </a:moveTo>
                <a:lnTo>
                  <a:pt x="76178" y="31741"/>
                </a:lnTo>
                <a:lnTo>
                  <a:pt x="76221" y="44441"/>
                </a:lnTo>
                <a:lnTo>
                  <a:pt x="1958339" y="35661"/>
                </a:lnTo>
                <a:lnTo>
                  <a:pt x="1958339" y="22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89169" y="3562477"/>
            <a:ext cx="1270635" cy="476250"/>
          </a:xfrm>
          <a:custGeom>
            <a:avLst/>
            <a:gdLst/>
            <a:ahLst/>
            <a:cxnLst/>
            <a:rect l="l" t="t" r="r" b="b"/>
            <a:pathLst>
              <a:path w="1270634" h="476250">
                <a:moveTo>
                  <a:pt x="1196344" y="29858"/>
                </a:moveTo>
                <a:lnTo>
                  <a:pt x="0" y="464058"/>
                </a:lnTo>
                <a:lnTo>
                  <a:pt x="4317" y="475996"/>
                </a:lnTo>
                <a:lnTo>
                  <a:pt x="1200662" y="41796"/>
                </a:lnTo>
                <a:lnTo>
                  <a:pt x="1196344" y="29858"/>
                </a:lnTo>
                <a:close/>
              </a:path>
              <a:path w="1270634" h="476250">
                <a:moveTo>
                  <a:pt x="1255187" y="25526"/>
                </a:moveTo>
                <a:lnTo>
                  <a:pt x="1208277" y="25526"/>
                </a:lnTo>
                <a:lnTo>
                  <a:pt x="1212595" y="37464"/>
                </a:lnTo>
                <a:lnTo>
                  <a:pt x="1200662" y="41796"/>
                </a:lnTo>
                <a:lnTo>
                  <a:pt x="1211452" y="71628"/>
                </a:lnTo>
                <a:lnTo>
                  <a:pt x="1255187" y="25526"/>
                </a:lnTo>
                <a:close/>
              </a:path>
              <a:path w="1270634" h="476250">
                <a:moveTo>
                  <a:pt x="1208277" y="25526"/>
                </a:moveTo>
                <a:lnTo>
                  <a:pt x="1196344" y="29858"/>
                </a:lnTo>
                <a:lnTo>
                  <a:pt x="1200662" y="41796"/>
                </a:lnTo>
                <a:lnTo>
                  <a:pt x="1212595" y="37464"/>
                </a:lnTo>
                <a:lnTo>
                  <a:pt x="1208277" y="25526"/>
                </a:lnTo>
                <a:close/>
              </a:path>
              <a:path w="1270634" h="476250">
                <a:moveTo>
                  <a:pt x="1185544" y="0"/>
                </a:moveTo>
                <a:lnTo>
                  <a:pt x="1196344" y="29858"/>
                </a:lnTo>
                <a:lnTo>
                  <a:pt x="1208277" y="25526"/>
                </a:lnTo>
                <a:lnTo>
                  <a:pt x="1255187" y="25526"/>
                </a:lnTo>
                <a:lnTo>
                  <a:pt x="1270127" y="9778"/>
                </a:lnTo>
                <a:lnTo>
                  <a:pt x="1185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43685" y="2055876"/>
            <a:ext cx="2283460" cy="1340485"/>
          </a:xfrm>
          <a:custGeom>
            <a:avLst/>
            <a:gdLst/>
            <a:ahLst/>
            <a:cxnLst/>
            <a:rect l="l" t="t" r="r" b="b"/>
            <a:pathLst>
              <a:path w="2283460" h="1340485">
                <a:moveTo>
                  <a:pt x="2214115" y="32940"/>
                </a:moveTo>
                <a:lnTo>
                  <a:pt x="0" y="1329563"/>
                </a:lnTo>
                <a:lnTo>
                  <a:pt x="6350" y="1340485"/>
                </a:lnTo>
                <a:lnTo>
                  <a:pt x="2220581" y="43994"/>
                </a:lnTo>
                <a:lnTo>
                  <a:pt x="2214115" y="32940"/>
                </a:lnTo>
                <a:close/>
              </a:path>
              <a:path w="2283460" h="1340485">
                <a:moveTo>
                  <a:pt x="2265792" y="26543"/>
                </a:moveTo>
                <a:lnTo>
                  <a:pt x="2225040" y="26543"/>
                </a:lnTo>
                <a:lnTo>
                  <a:pt x="2231516" y="37591"/>
                </a:lnTo>
                <a:lnTo>
                  <a:pt x="2220581" y="43994"/>
                </a:lnTo>
                <a:lnTo>
                  <a:pt x="2236597" y="71374"/>
                </a:lnTo>
                <a:lnTo>
                  <a:pt x="2265792" y="26543"/>
                </a:lnTo>
                <a:close/>
              </a:path>
              <a:path w="2283460" h="1340485">
                <a:moveTo>
                  <a:pt x="2225040" y="26543"/>
                </a:moveTo>
                <a:lnTo>
                  <a:pt x="2214115" y="32940"/>
                </a:lnTo>
                <a:lnTo>
                  <a:pt x="2220581" y="43994"/>
                </a:lnTo>
                <a:lnTo>
                  <a:pt x="2231516" y="37591"/>
                </a:lnTo>
                <a:lnTo>
                  <a:pt x="2225040" y="26543"/>
                </a:lnTo>
                <a:close/>
              </a:path>
              <a:path w="2283460" h="1340485">
                <a:moveTo>
                  <a:pt x="2283079" y="0"/>
                </a:moveTo>
                <a:lnTo>
                  <a:pt x="2198116" y="5587"/>
                </a:lnTo>
                <a:lnTo>
                  <a:pt x="2214115" y="32940"/>
                </a:lnTo>
                <a:lnTo>
                  <a:pt x="2225040" y="26543"/>
                </a:lnTo>
                <a:lnTo>
                  <a:pt x="2265792" y="26543"/>
                </a:lnTo>
                <a:lnTo>
                  <a:pt x="2283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63495" y="3871340"/>
            <a:ext cx="1679575" cy="364490"/>
          </a:xfrm>
          <a:custGeom>
            <a:avLst/>
            <a:gdLst/>
            <a:ahLst/>
            <a:cxnLst/>
            <a:rect l="l" t="t" r="r" b="b"/>
            <a:pathLst>
              <a:path w="1679575" h="364489">
                <a:moveTo>
                  <a:pt x="75972" y="31194"/>
                </a:moveTo>
                <a:lnTo>
                  <a:pt x="73502" y="43628"/>
                </a:lnTo>
                <a:lnTo>
                  <a:pt x="1676654" y="363981"/>
                </a:lnTo>
                <a:lnTo>
                  <a:pt x="1679194" y="351535"/>
                </a:lnTo>
                <a:lnTo>
                  <a:pt x="75972" y="31194"/>
                </a:lnTo>
                <a:close/>
              </a:path>
              <a:path w="1679575" h="364489">
                <a:moveTo>
                  <a:pt x="82168" y="0"/>
                </a:moveTo>
                <a:lnTo>
                  <a:pt x="0" y="22478"/>
                </a:lnTo>
                <a:lnTo>
                  <a:pt x="67310" y="74802"/>
                </a:lnTo>
                <a:lnTo>
                  <a:pt x="73502" y="43628"/>
                </a:lnTo>
                <a:lnTo>
                  <a:pt x="61087" y="41147"/>
                </a:lnTo>
                <a:lnTo>
                  <a:pt x="63500" y="28701"/>
                </a:lnTo>
                <a:lnTo>
                  <a:pt x="76467" y="28701"/>
                </a:lnTo>
                <a:lnTo>
                  <a:pt x="82168" y="0"/>
                </a:lnTo>
                <a:close/>
              </a:path>
              <a:path w="1679575" h="364489">
                <a:moveTo>
                  <a:pt x="63500" y="28701"/>
                </a:moveTo>
                <a:lnTo>
                  <a:pt x="61087" y="41147"/>
                </a:lnTo>
                <a:lnTo>
                  <a:pt x="73502" y="43628"/>
                </a:lnTo>
                <a:lnTo>
                  <a:pt x="75972" y="31194"/>
                </a:lnTo>
                <a:lnTo>
                  <a:pt x="63500" y="28701"/>
                </a:lnTo>
                <a:close/>
              </a:path>
              <a:path w="1679575" h="364489">
                <a:moveTo>
                  <a:pt x="76467" y="28701"/>
                </a:moveTo>
                <a:lnTo>
                  <a:pt x="63500" y="28701"/>
                </a:lnTo>
                <a:lnTo>
                  <a:pt x="75972" y="31194"/>
                </a:lnTo>
                <a:lnTo>
                  <a:pt x="76467" y="28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21911" y="1631950"/>
            <a:ext cx="10553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5080" indent="-227329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ahoma"/>
                <a:cs typeface="Tahoma"/>
              </a:rPr>
              <a:t>ru</a:t>
            </a:r>
            <a:r>
              <a:rPr sz="2400" dirty="0">
                <a:latin typeface="Tahoma"/>
                <a:cs typeface="Tahoma"/>
              </a:rPr>
              <a:t>n</a:t>
            </a:r>
            <a:r>
              <a:rPr sz="2400" spc="-5" dirty="0">
                <a:latin typeface="Tahoma"/>
                <a:cs typeface="Tahoma"/>
              </a:rPr>
              <a:t>ni</a:t>
            </a:r>
            <a:r>
              <a:rPr sz="2400" spc="5" dirty="0">
                <a:latin typeface="Tahoma"/>
                <a:cs typeface="Tahoma"/>
              </a:rPr>
              <a:t>n</a:t>
            </a:r>
            <a:r>
              <a:rPr sz="2400" spc="-5" dirty="0">
                <a:latin typeface="Tahoma"/>
                <a:cs typeface="Tahoma"/>
              </a:rPr>
              <a:t>g  </a:t>
            </a:r>
            <a:r>
              <a:rPr sz="2400" dirty="0">
                <a:latin typeface="Tahoma"/>
                <a:cs typeface="Tahoma"/>
              </a:rPr>
              <a:t>user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70984" y="3807332"/>
            <a:ext cx="10553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475" marR="5080" indent="-10541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ahoma"/>
                <a:cs typeface="Tahoma"/>
              </a:rPr>
              <a:t>ru</a:t>
            </a:r>
            <a:r>
              <a:rPr sz="2400" dirty="0">
                <a:latin typeface="Tahoma"/>
                <a:cs typeface="Tahoma"/>
              </a:rPr>
              <a:t>n</a:t>
            </a:r>
            <a:r>
              <a:rPr sz="2400" spc="-5" dirty="0">
                <a:latin typeface="Tahoma"/>
                <a:cs typeface="Tahoma"/>
              </a:rPr>
              <a:t>ni</a:t>
            </a:r>
            <a:r>
              <a:rPr sz="2400" spc="5" dirty="0">
                <a:latin typeface="Tahoma"/>
                <a:cs typeface="Tahoma"/>
              </a:rPr>
              <a:t>n</a:t>
            </a:r>
            <a:r>
              <a:rPr sz="2400" spc="-5" dirty="0">
                <a:latin typeface="Tahoma"/>
                <a:cs typeface="Tahoma"/>
              </a:rPr>
              <a:t>g  </a:t>
            </a:r>
            <a:r>
              <a:rPr sz="2400" spc="-10" dirty="0">
                <a:latin typeface="Tahoma"/>
                <a:cs typeface="Tahoma"/>
              </a:rPr>
              <a:t>kernel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8827" y="3299205"/>
            <a:ext cx="7740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060" marR="5080" indent="-86995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Tahoma"/>
                <a:cs typeface="Tahoma"/>
              </a:rPr>
              <a:t>r</a:t>
            </a:r>
            <a:r>
              <a:rPr sz="2400" spc="-5" dirty="0">
                <a:latin typeface="Tahoma"/>
                <a:cs typeface="Tahoma"/>
              </a:rPr>
              <a:t>eady  </a:t>
            </a:r>
            <a:r>
              <a:rPr sz="2400" dirty="0">
                <a:latin typeface="Tahoma"/>
                <a:cs typeface="Tahoma"/>
              </a:rPr>
              <a:t>user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83255" y="5623966"/>
            <a:ext cx="8445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92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ahoma"/>
                <a:cs typeface="Tahoma"/>
              </a:rPr>
              <a:t>ready  </a:t>
            </a:r>
            <a:r>
              <a:rPr sz="2400" spc="-20" dirty="0">
                <a:latin typeface="Tahoma"/>
                <a:cs typeface="Tahoma"/>
              </a:rPr>
              <a:t>k</a:t>
            </a:r>
            <a:r>
              <a:rPr sz="2400" spc="-5" dirty="0">
                <a:latin typeface="Tahoma"/>
                <a:cs typeface="Tahoma"/>
              </a:rPr>
              <a:t>ernel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52515" y="5841288"/>
            <a:ext cx="1049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b</a:t>
            </a:r>
            <a:r>
              <a:rPr sz="2400" dirty="0">
                <a:latin typeface="Tahoma"/>
                <a:cs typeface="Tahoma"/>
              </a:rPr>
              <a:t>loc</a:t>
            </a:r>
            <a:r>
              <a:rPr sz="2400" spc="-20" dirty="0">
                <a:latin typeface="Tahoma"/>
                <a:cs typeface="Tahoma"/>
              </a:rPr>
              <a:t>k</a:t>
            </a:r>
            <a:r>
              <a:rPr sz="2400" spc="-5" dirty="0">
                <a:latin typeface="Tahoma"/>
                <a:cs typeface="Tahoma"/>
              </a:rPr>
              <a:t>ed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87718" y="3332733"/>
            <a:ext cx="981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Tahoma"/>
                <a:cs typeface="Tahoma"/>
              </a:rPr>
              <a:t>z</a:t>
            </a:r>
            <a:r>
              <a:rPr sz="2400" spc="-5" dirty="0">
                <a:latin typeface="Tahoma"/>
                <a:cs typeface="Tahoma"/>
              </a:rPr>
              <a:t>om</a:t>
            </a:r>
            <a:r>
              <a:rPr sz="2400" dirty="0">
                <a:latin typeface="Tahoma"/>
                <a:cs typeface="Tahoma"/>
              </a:rPr>
              <a:t>bie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58060" y="5441188"/>
            <a:ext cx="1047750" cy="314960"/>
          </a:xfrm>
          <a:custGeom>
            <a:avLst/>
            <a:gdLst/>
            <a:ahLst/>
            <a:cxnLst/>
            <a:rect l="l" t="t" r="r" b="b"/>
            <a:pathLst>
              <a:path w="1047750" h="314960">
                <a:moveTo>
                  <a:pt x="986912" y="268481"/>
                </a:moveTo>
                <a:lnTo>
                  <a:pt x="965581" y="291934"/>
                </a:lnTo>
                <a:lnTo>
                  <a:pt x="1047622" y="314959"/>
                </a:lnTo>
                <a:lnTo>
                  <a:pt x="1032936" y="276999"/>
                </a:lnTo>
                <a:lnTo>
                  <a:pt x="996441" y="276999"/>
                </a:lnTo>
                <a:lnTo>
                  <a:pt x="986912" y="268481"/>
                </a:lnTo>
                <a:close/>
              </a:path>
              <a:path w="1047750" h="314960">
                <a:moveTo>
                  <a:pt x="995431" y="259113"/>
                </a:moveTo>
                <a:lnTo>
                  <a:pt x="986912" y="268481"/>
                </a:lnTo>
                <a:lnTo>
                  <a:pt x="996441" y="276999"/>
                </a:lnTo>
                <a:lnTo>
                  <a:pt x="1004824" y="267538"/>
                </a:lnTo>
                <a:lnTo>
                  <a:pt x="995431" y="259113"/>
                </a:lnTo>
                <a:close/>
              </a:path>
              <a:path w="1047750" h="314960">
                <a:moveTo>
                  <a:pt x="1016888" y="235521"/>
                </a:moveTo>
                <a:lnTo>
                  <a:pt x="995431" y="259113"/>
                </a:lnTo>
                <a:lnTo>
                  <a:pt x="1004824" y="267538"/>
                </a:lnTo>
                <a:lnTo>
                  <a:pt x="996441" y="276999"/>
                </a:lnTo>
                <a:lnTo>
                  <a:pt x="1032936" y="276999"/>
                </a:lnTo>
                <a:lnTo>
                  <a:pt x="1016888" y="235521"/>
                </a:lnTo>
                <a:close/>
              </a:path>
              <a:path w="1047750" h="314960">
                <a:moveTo>
                  <a:pt x="603707" y="12700"/>
                </a:moveTo>
                <a:lnTo>
                  <a:pt x="507619" y="12700"/>
                </a:lnTo>
                <a:lnTo>
                  <a:pt x="524128" y="13589"/>
                </a:lnTo>
                <a:lnTo>
                  <a:pt x="540638" y="14859"/>
                </a:lnTo>
                <a:lnTo>
                  <a:pt x="589280" y="22352"/>
                </a:lnTo>
                <a:lnTo>
                  <a:pt x="636777" y="35052"/>
                </a:lnTo>
                <a:lnTo>
                  <a:pt x="698372" y="59562"/>
                </a:lnTo>
                <a:lnTo>
                  <a:pt x="758316" y="91312"/>
                </a:lnTo>
                <a:lnTo>
                  <a:pt x="816863" y="129286"/>
                </a:lnTo>
                <a:lnTo>
                  <a:pt x="874394" y="172351"/>
                </a:lnTo>
                <a:lnTo>
                  <a:pt x="931163" y="219227"/>
                </a:lnTo>
                <a:lnTo>
                  <a:pt x="986912" y="268481"/>
                </a:lnTo>
                <a:lnTo>
                  <a:pt x="995431" y="259113"/>
                </a:lnTo>
                <a:lnTo>
                  <a:pt x="939291" y="209524"/>
                </a:lnTo>
                <a:lnTo>
                  <a:pt x="882141" y="162293"/>
                </a:lnTo>
                <a:lnTo>
                  <a:pt x="823976" y="118872"/>
                </a:lnTo>
                <a:lnTo>
                  <a:pt x="764539" y="80264"/>
                </a:lnTo>
                <a:lnTo>
                  <a:pt x="703452" y="47878"/>
                </a:lnTo>
                <a:lnTo>
                  <a:pt x="640461" y="22987"/>
                </a:lnTo>
                <a:lnTo>
                  <a:pt x="608076" y="13715"/>
                </a:lnTo>
                <a:lnTo>
                  <a:pt x="603707" y="12700"/>
                </a:lnTo>
                <a:close/>
              </a:path>
              <a:path w="1047750" h="314960">
                <a:moveTo>
                  <a:pt x="507619" y="0"/>
                </a:moveTo>
                <a:lnTo>
                  <a:pt x="473201" y="0"/>
                </a:lnTo>
                <a:lnTo>
                  <a:pt x="438403" y="2031"/>
                </a:lnTo>
                <a:lnTo>
                  <a:pt x="367538" y="11430"/>
                </a:lnTo>
                <a:lnTo>
                  <a:pt x="295528" y="27050"/>
                </a:lnTo>
                <a:lnTo>
                  <a:pt x="222503" y="47625"/>
                </a:lnTo>
                <a:lnTo>
                  <a:pt x="185674" y="59309"/>
                </a:lnTo>
                <a:lnTo>
                  <a:pt x="148589" y="71755"/>
                </a:lnTo>
                <a:lnTo>
                  <a:pt x="111632" y="84836"/>
                </a:lnTo>
                <a:lnTo>
                  <a:pt x="0" y="126237"/>
                </a:lnTo>
                <a:lnTo>
                  <a:pt x="4318" y="138175"/>
                </a:lnTo>
                <a:lnTo>
                  <a:pt x="115950" y="96774"/>
                </a:lnTo>
                <a:lnTo>
                  <a:pt x="152907" y="83820"/>
                </a:lnTo>
                <a:lnTo>
                  <a:pt x="189737" y="71374"/>
                </a:lnTo>
                <a:lnTo>
                  <a:pt x="226313" y="59690"/>
                </a:lnTo>
                <a:lnTo>
                  <a:pt x="298831" y="39370"/>
                </a:lnTo>
                <a:lnTo>
                  <a:pt x="370077" y="23875"/>
                </a:lnTo>
                <a:lnTo>
                  <a:pt x="439800" y="14605"/>
                </a:lnTo>
                <a:lnTo>
                  <a:pt x="473963" y="12700"/>
                </a:lnTo>
                <a:lnTo>
                  <a:pt x="603707" y="12700"/>
                </a:lnTo>
                <a:lnTo>
                  <a:pt x="591693" y="9906"/>
                </a:lnTo>
                <a:lnTo>
                  <a:pt x="575182" y="6731"/>
                </a:lnTo>
                <a:lnTo>
                  <a:pt x="558419" y="4190"/>
                </a:lnTo>
                <a:lnTo>
                  <a:pt x="541655" y="2159"/>
                </a:lnTo>
                <a:lnTo>
                  <a:pt x="524890" y="889"/>
                </a:lnTo>
                <a:lnTo>
                  <a:pt x="50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40048" y="2427478"/>
            <a:ext cx="898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sys. call  </a:t>
            </a:r>
            <a:r>
              <a:rPr sz="1800" dirty="0">
                <a:latin typeface="Tahoma"/>
                <a:cs typeface="Tahoma"/>
              </a:rPr>
              <a:t>interrupt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83994" y="2124201"/>
            <a:ext cx="10064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schedule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7316" y="5604764"/>
            <a:ext cx="1024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ahoma"/>
                <a:cs typeface="Tahoma"/>
              </a:rPr>
              <a:t>created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57902" y="2470530"/>
            <a:ext cx="640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ahoma"/>
                <a:cs typeface="Tahoma"/>
              </a:rPr>
              <a:t>return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7502" y="3866134"/>
            <a:ext cx="12426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terminated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78778" y="4769611"/>
            <a:ext cx="1578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wait </a:t>
            </a:r>
            <a:r>
              <a:rPr sz="2000" spc="-10" dirty="0">
                <a:latin typeface="Tahoma"/>
                <a:cs typeface="Tahoma"/>
              </a:rPr>
              <a:t>for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event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65803" y="6030264"/>
            <a:ext cx="12782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event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done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17723" y="4807711"/>
            <a:ext cx="10064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schedule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74647" y="4064634"/>
            <a:ext cx="9626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p</a:t>
            </a:r>
            <a:r>
              <a:rPr sz="2000" spc="-20" dirty="0">
                <a:latin typeface="Tahoma"/>
                <a:cs typeface="Tahoma"/>
              </a:rPr>
              <a:t>r</a:t>
            </a:r>
            <a:r>
              <a:rPr sz="2000" spc="-5" dirty="0">
                <a:latin typeface="Tahoma"/>
                <a:cs typeface="Tahoma"/>
              </a:rPr>
              <a:t>eempt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251452" y="2313432"/>
            <a:ext cx="76200" cy="1571625"/>
          </a:xfrm>
          <a:custGeom>
            <a:avLst/>
            <a:gdLst/>
            <a:ahLst/>
            <a:cxnLst/>
            <a:rect l="l" t="t" r="r" b="b"/>
            <a:pathLst>
              <a:path w="76200" h="1571625">
                <a:moveTo>
                  <a:pt x="31790" y="1495086"/>
                </a:moveTo>
                <a:lnTo>
                  <a:pt x="0" y="1495297"/>
                </a:lnTo>
                <a:lnTo>
                  <a:pt x="38608" y="1571243"/>
                </a:lnTo>
                <a:lnTo>
                  <a:pt x="69830" y="1507743"/>
                </a:lnTo>
                <a:lnTo>
                  <a:pt x="31876" y="1507743"/>
                </a:lnTo>
                <a:lnTo>
                  <a:pt x="31790" y="1495086"/>
                </a:lnTo>
                <a:close/>
              </a:path>
              <a:path w="76200" h="1571625">
                <a:moveTo>
                  <a:pt x="44490" y="1495001"/>
                </a:moveTo>
                <a:lnTo>
                  <a:pt x="31790" y="1495086"/>
                </a:lnTo>
                <a:lnTo>
                  <a:pt x="31876" y="1507743"/>
                </a:lnTo>
                <a:lnTo>
                  <a:pt x="44576" y="1507743"/>
                </a:lnTo>
                <a:lnTo>
                  <a:pt x="44490" y="1495001"/>
                </a:lnTo>
                <a:close/>
              </a:path>
              <a:path w="76200" h="1571625">
                <a:moveTo>
                  <a:pt x="76200" y="1494789"/>
                </a:moveTo>
                <a:lnTo>
                  <a:pt x="44490" y="1495001"/>
                </a:lnTo>
                <a:lnTo>
                  <a:pt x="44576" y="1507743"/>
                </a:lnTo>
                <a:lnTo>
                  <a:pt x="69830" y="1507743"/>
                </a:lnTo>
                <a:lnTo>
                  <a:pt x="76200" y="1494789"/>
                </a:lnTo>
                <a:close/>
              </a:path>
              <a:path w="76200" h="1571625">
                <a:moveTo>
                  <a:pt x="34289" y="0"/>
                </a:moveTo>
                <a:lnTo>
                  <a:pt x="21589" y="0"/>
                </a:lnTo>
                <a:lnTo>
                  <a:pt x="31790" y="1495086"/>
                </a:lnTo>
                <a:lnTo>
                  <a:pt x="44490" y="1495001"/>
                </a:lnTo>
                <a:lnTo>
                  <a:pt x="342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40300" y="2302764"/>
            <a:ext cx="76200" cy="1572895"/>
          </a:xfrm>
          <a:custGeom>
            <a:avLst/>
            <a:gdLst/>
            <a:ahLst/>
            <a:cxnLst/>
            <a:rect l="l" t="t" r="r" b="b"/>
            <a:pathLst>
              <a:path w="76200" h="1572895">
                <a:moveTo>
                  <a:pt x="31790" y="76157"/>
                </a:moveTo>
                <a:lnTo>
                  <a:pt x="21589" y="1572768"/>
                </a:lnTo>
                <a:lnTo>
                  <a:pt x="34289" y="1572768"/>
                </a:lnTo>
                <a:lnTo>
                  <a:pt x="44490" y="76242"/>
                </a:lnTo>
                <a:lnTo>
                  <a:pt x="31790" y="76157"/>
                </a:lnTo>
                <a:close/>
              </a:path>
              <a:path w="76200" h="1572895">
                <a:moveTo>
                  <a:pt x="69830" y="63500"/>
                </a:moveTo>
                <a:lnTo>
                  <a:pt x="44576" y="63500"/>
                </a:lnTo>
                <a:lnTo>
                  <a:pt x="44490" y="76242"/>
                </a:lnTo>
                <a:lnTo>
                  <a:pt x="76200" y="76453"/>
                </a:lnTo>
                <a:lnTo>
                  <a:pt x="69830" y="63500"/>
                </a:lnTo>
                <a:close/>
              </a:path>
              <a:path w="76200" h="1572895">
                <a:moveTo>
                  <a:pt x="44576" y="63500"/>
                </a:moveTo>
                <a:lnTo>
                  <a:pt x="31876" y="63500"/>
                </a:lnTo>
                <a:lnTo>
                  <a:pt x="31790" y="76157"/>
                </a:lnTo>
                <a:lnTo>
                  <a:pt x="44490" y="76242"/>
                </a:lnTo>
                <a:lnTo>
                  <a:pt x="44576" y="63500"/>
                </a:lnTo>
                <a:close/>
              </a:path>
              <a:path w="76200" h="1572895">
                <a:moveTo>
                  <a:pt x="38608" y="0"/>
                </a:moveTo>
                <a:lnTo>
                  <a:pt x="0" y="75946"/>
                </a:lnTo>
                <a:lnTo>
                  <a:pt x="31790" y="76157"/>
                </a:lnTo>
                <a:lnTo>
                  <a:pt x="31876" y="63500"/>
                </a:lnTo>
                <a:lnTo>
                  <a:pt x="69830" y="63500"/>
                </a:lnTo>
                <a:lnTo>
                  <a:pt x="38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92602" y="3635121"/>
            <a:ext cx="608965" cy="448945"/>
          </a:xfrm>
          <a:custGeom>
            <a:avLst/>
            <a:gdLst/>
            <a:ahLst/>
            <a:cxnLst/>
            <a:rect l="l" t="t" r="r" b="b"/>
            <a:pathLst>
              <a:path w="608964" h="448945">
                <a:moveTo>
                  <a:pt x="294386" y="0"/>
                </a:moveTo>
                <a:lnTo>
                  <a:pt x="251713" y="2285"/>
                </a:lnTo>
                <a:lnTo>
                  <a:pt x="191008" y="11937"/>
                </a:lnTo>
                <a:lnTo>
                  <a:pt x="130937" y="27685"/>
                </a:lnTo>
                <a:lnTo>
                  <a:pt x="89281" y="42671"/>
                </a:lnTo>
                <a:lnTo>
                  <a:pt x="53086" y="60070"/>
                </a:lnTo>
                <a:lnTo>
                  <a:pt x="16890" y="86359"/>
                </a:lnTo>
                <a:lnTo>
                  <a:pt x="6096" y="100202"/>
                </a:lnTo>
                <a:lnTo>
                  <a:pt x="5842" y="100456"/>
                </a:lnTo>
                <a:lnTo>
                  <a:pt x="2412" y="107695"/>
                </a:lnTo>
                <a:lnTo>
                  <a:pt x="2032" y="108838"/>
                </a:lnTo>
                <a:lnTo>
                  <a:pt x="126" y="116458"/>
                </a:lnTo>
                <a:lnTo>
                  <a:pt x="0" y="124205"/>
                </a:lnTo>
                <a:lnTo>
                  <a:pt x="1777" y="131952"/>
                </a:lnTo>
                <a:lnTo>
                  <a:pt x="1777" y="132333"/>
                </a:lnTo>
                <a:lnTo>
                  <a:pt x="1905" y="132587"/>
                </a:lnTo>
                <a:lnTo>
                  <a:pt x="2032" y="132968"/>
                </a:lnTo>
                <a:lnTo>
                  <a:pt x="5334" y="140588"/>
                </a:lnTo>
                <a:lnTo>
                  <a:pt x="29845" y="171957"/>
                </a:lnTo>
                <a:lnTo>
                  <a:pt x="58927" y="197484"/>
                </a:lnTo>
                <a:lnTo>
                  <a:pt x="96138" y="224789"/>
                </a:lnTo>
                <a:lnTo>
                  <a:pt x="140462" y="253745"/>
                </a:lnTo>
                <a:lnTo>
                  <a:pt x="173609" y="273938"/>
                </a:lnTo>
                <a:lnTo>
                  <a:pt x="209042" y="294512"/>
                </a:lnTo>
                <a:lnTo>
                  <a:pt x="246634" y="315594"/>
                </a:lnTo>
                <a:lnTo>
                  <a:pt x="286003" y="337184"/>
                </a:lnTo>
                <a:lnTo>
                  <a:pt x="326898" y="359155"/>
                </a:lnTo>
                <a:lnTo>
                  <a:pt x="499745" y="448690"/>
                </a:lnTo>
                <a:lnTo>
                  <a:pt x="505587" y="437514"/>
                </a:lnTo>
                <a:lnTo>
                  <a:pt x="332739" y="347852"/>
                </a:lnTo>
                <a:lnTo>
                  <a:pt x="291973" y="326008"/>
                </a:lnTo>
                <a:lnTo>
                  <a:pt x="215264" y="283463"/>
                </a:lnTo>
                <a:lnTo>
                  <a:pt x="179959" y="262889"/>
                </a:lnTo>
                <a:lnTo>
                  <a:pt x="147193" y="242950"/>
                </a:lnTo>
                <a:lnTo>
                  <a:pt x="103250" y="214248"/>
                </a:lnTo>
                <a:lnTo>
                  <a:pt x="66801" y="187451"/>
                </a:lnTo>
                <a:lnTo>
                  <a:pt x="31369" y="155066"/>
                </a:lnTo>
                <a:lnTo>
                  <a:pt x="14160" y="129031"/>
                </a:lnTo>
                <a:lnTo>
                  <a:pt x="13715" y="128015"/>
                </a:lnTo>
                <a:lnTo>
                  <a:pt x="13862" y="128015"/>
                </a:lnTo>
                <a:lnTo>
                  <a:pt x="12924" y="123951"/>
                </a:lnTo>
                <a:lnTo>
                  <a:pt x="12700" y="123951"/>
                </a:lnTo>
                <a:lnTo>
                  <a:pt x="12573" y="122427"/>
                </a:lnTo>
                <a:lnTo>
                  <a:pt x="12728" y="122427"/>
                </a:lnTo>
                <a:lnTo>
                  <a:pt x="12798" y="118617"/>
                </a:lnTo>
                <a:lnTo>
                  <a:pt x="12573" y="118617"/>
                </a:lnTo>
                <a:lnTo>
                  <a:pt x="12826" y="117093"/>
                </a:lnTo>
                <a:lnTo>
                  <a:pt x="12983" y="117093"/>
                </a:lnTo>
                <a:lnTo>
                  <a:pt x="14043" y="113156"/>
                </a:lnTo>
                <a:lnTo>
                  <a:pt x="14350" y="112013"/>
                </a:lnTo>
                <a:lnTo>
                  <a:pt x="14487" y="112013"/>
                </a:lnTo>
                <a:lnTo>
                  <a:pt x="17018" y="106425"/>
                </a:lnTo>
                <a:lnTo>
                  <a:pt x="17224" y="106425"/>
                </a:lnTo>
                <a:lnTo>
                  <a:pt x="21082" y="100583"/>
                </a:lnTo>
                <a:lnTo>
                  <a:pt x="26288" y="94868"/>
                </a:lnTo>
                <a:lnTo>
                  <a:pt x="59562" y="70992"/>
                </a:lnTo>
                <a:lnTo>
                  <a:pt x="94361" y="54355"/>
                </a:lnTo>
                <a:lnTo>
                  <a:pt x="135000" y="39623"/>
                </a:lnTo>
                <a:lnTo>
                  <a:pt x="193928" y="24256"/>
                </a:lnTo>
                <a:lnTo>
                  <a:pt x="253364" y="14858"/>
                </a:lnTo>
                <a:lnTo>
                  <a:pt x="294639" y="12572"/>
                </a:lnTo>
                <a:lnTo>
                  <a:pt x="369379" y="12572"/>
                </a:lnTo>
                <a:lnTo>
                  <a:pt x="363347" y="10159"/>
                </a:lnTo>
                <a:lnTo>
                  <a:pt x="320167" y="888"/>
                </a:lnTo>
                <a:lnTo>
                  <a:pt x="307594" y="126"/>
                </a:lnTo>
                <a:lnTo>
                  <a:pt x="294386" y="0"/>
                </a:lnTo>
                <a:close/>
              </a:path>
              <a:path w="608964" h="448945">
                <a:moveTo>
                  <a:pt x="564460" y="250666"/>
                </a:moveTo>
                <a:lnTo>
                  <a:pt x="537210" y="266826"/>
                </a:lnTo>
                <a:lnTo>
                  <a:pt x="608838" y="312927"/>
                </a:lnTo>
                <a:lnTo>
                  <a:pt x="605156" y="261619"/>
                </a:lnTo>
                <a:lnTo>
                  <a:pt x="570992" y="261619"/>
                </a:lnTo>
                <a:lnTo>
                  <a:pt x="564460" y="250666"/>
                </a:lnTo>
                <a:close/>
              </a:path>
              <a:path w="608964" h="448945">
                <a:moveTo>
                  <a:pt x="575412" y="244171"/>
                </a:moveTo>
                <a:lnTo>
                  <a:pt x="564460" y="250666"/>
                </a:lnTo>
                <a:lnTo>
                  <a:pt x="570992" y="261619"/>
                </a:lnTo>
                <a:lnTo>
                  <a:pt x="581913" y="255142"/>
                </a:lnTo>
                <a:lnTo>
                  <a:pt x="575412" y="244171"/>
                </a:lnTo>
                <a:close/>
              </a:path>
              <a:path w="608964" h="448945">
                <a:moveTo>
                  <a:pt x="602742" y="227964"/>
                </a:moveTo>
                <a:lnTo>
                  <a:pt x="575412" y="244171"/>
                </a:lnTo>
                <a:lnTo>
                  <a:pt x="581913" y="255142"/>
                </a:lnTo>
                <a:lnTo>
                  <a:pt x="570992" y="261619"/>
                </a:lnTo>
                <a:lnTo>
                  <a:pt x="605156" y="261619"/>
                </a:lnTo>
                <a:lnTo>
                  <a:pt x="602742" y="227964"/>
                </a:lnTo>
                <a:close/>
              </a:path>
              <a:path w="608964" h="448945">
                <a:moveTo>
                  <a:pt x="369379" y="12572"/>
                </a:moveTo>
                <a:lnTo>
                  <a:pt x="294639" y="12572"/>
                </a:lnTo>
                <a:lnTo>
                  <a:pt x="307339" y="12826"/>
                </a:lnTo>
                <a:lnTo>
                  <a:pt x="319405" y="13588"/>
                </a:lnTo>
                <a:lnTo>
                  <a:pt x="359283" y="22224"/>
                </a:lnTo>
                <a:lnTo>
                  <a:pt x="402463" y="45719"/>
                </a:lnTo>
                <a:lnTo>
                  <a:pt x="435610" y="73532"/>
                </a:lnTo>
                <a:lnTo>
                  <a:pt x="467613" y="108203"/>
                </a:lnTo>
                <a:lnTo>
                  <a:pt x="498601" y="148462"/>
                </a:lnTo>
                <a:lnTo>
                  <a:pt x="528955" y="193293"/>
                </a:lnTo>
                <a:lnTo>
                  <a:pt x="558800" y="241172"/>
                </a:lnTo>
                <a:lnTo>
                  <a:pt x="564460" y="250666"/>
                </a:lnTo>
                <a:lnTo>
                  <a:pt x="575412" y="244171"/>
                </a:lnTo>
                <a:lnTo>
                  <a:pt x="554609" y="210057"/>
                </a:lnTo>
                <a:lnTo>
                  <a:pt x="524256" y="163194"/>
                </a:lnTo>
                <a:lnTo>
                  <a:pt x="493140" y="119760"/>
                </a:lnTo>
                <a:lnTo>
                  <a:pt x="460756" y="81152"/>
                </a:lnTo>
                <a:lnTo>
                  <a:pt x="426974" y="48767"/>
                </a:lnTo>
                <a:lnTo>
                  <a:pt x="391413" y="23494"/>
                </a:lnTo>
                <a:lnTo>
                  <a:pt x="372872" y="13969"/>
                </a:lnTo>
                <a:lnTo>
                  <a:pt x="369379" y="12572"/>
                </a:lnTo>
                <a:close/>
              </a:path>
              <a:path w="608964" h="448945">
                <a:moveTo>
                  <a:pt x="13715" y="128015"/>
                </a:moveTo>
                <a:lnTo>
                  <a:pt x="14097" y="129031"/>
                </a:lnTo>
                <a:lnTo>
                  <a:pt x="14026" y="128724"/>
                </a:lnTo>
                <a:lnTo>
                  <a:pt x="13715" y="128015"/>
                </a:lnTo>
                <a:close/>
              </a:path>
              <a:path w="608964" h="448945">
                <a:moveTo>
                  <a:pt x="14026" y="128724"/>
                </a:moveTo>
                <a:lnTo>
                  <a:pt x="14097" y="129031"/>
                </a:lnTo>
                <a:lnTo>
                  <a:pt x="14026" y="128724"/>
                </a:lnTo>
                <a:close/>
              </a:path>
              <a:path w="608964" h="448945">
                <a:moveTo>
                  <a:pt x="13862" y="128015"/>
                </a:moveTo>
                <a:lnTo>
                  <a:pt x="13715" y="128015"/>
                </a:lnTo>
                <a:lnTo>
                  <a:pt x="14026" y="128724"/>
                </a:lnTo>
                <a:lnTo>
                  <a:pt x="13862" y="128015"/>
                </a:lnTo>
                <a:close/>
              </a:path>
              <a:path w="608964" h="448945">
                <a:moveTo>
                  <a:pt x="12573" y="122427"/>
                </a:moveTo>
                <a:lnTo>
                  <a:pt x="12700" y="123951"/>
                </a:lnTo>
                <a:lnTo>
                  <a:pt x="12716" y="123050"/>
                </a:lnTo>
                <a:lnTo>
                  <a:pt x="12573" y="122427"/>
                </a:lnTo>
                <a:close/>
              </a:path>
              <a:path w="608964" h="448945">
                <a:moveTo>
                  <a:pt x="12716" y="123050"/>
                </a:moveTo>
                <a:lnTo>
                  <a:pt x="12700" y="123951"/>
                </a:lnTo>
                <a:lnTo>
                  <a:pt x="12924" y="123951"/>
                </a:lnTo>
                <a:lnTo>
                  <a:pt x="12716" y="123050"/>
                </a:lnTo>
                <a:close/>
              </a:path>
              <a:path w="608964" h="448945">
                <a:moveTo>
                  <a:pt x="12728" y="122427"/>
                </a:moveTo>
                <a:lnTo>
                  <a:pt x="12573" y="122427"/>
                </a:lnTo>
                <a:lnTo>
                  <a:pt x="12716" y="123050"/>
                </a:lnTo>
                <a:lnTo>
                  <a:pt x="12728" y="122427"/>
                </a:lnTo>
                <a:close/>
              </a:path>
              <a:path w="608964" h="448945">
                <a:moveTo>
                  <a:pt x="12826" y="117093"/>
                </a:moveTo>
                <a:lnTo>
                  <a:pt x="12573" y="118617"/>
                </a:lnTo>
                <a:lnTo>
                  <a:pt x="12815" y="117717"/>
                </a:lnTo>
                <a:lnTo>
                  <a:pt x="12826" y="117093"/>
                </a:lnTo>
                <a:close/>
              </a:path>
              <a:path w="608964" h="448945">
                <a:moveTo>
                  <a:pt x="12815" y="117717"/>
                </a:moveTo>
                <a:lnTo>
                  <a:pt x="12573" y="118617"/>
                </a:lnTo>
                <a:lnTo>
                  <a:pt x="12798" y="118617"/>
                </a:lnTo>
                <a:lnTo>
                  <a:pt x="12815" y="117717"/>
                </a:lnTo>
                <a:close/>
              </a:path>
              <a:path w="608964" h="448945">
                <a:moveTo>
                  <a:pt x="12983" y="117093"/>
                </a:moveTo>
                <a:lnTo>
                  <a:pt x="12826" y="117093"/>
                </a:lnTo>
                <a:lnTo>
                  <a:pt x="12815" y="117717"/>
                </a:lnTo>
                <a:lnTo>
                  <a:pt x="12983" y="117093"/>
                </a:lnTo>
                <a:close/>
              </a:path>
              <a:path w="608964" h="448945">
                <a:moveTo>
                  <a:pt x="14350" y="112013"/>
                </a:moveTo>
                <a:lnTo>
                  <a:pt x="13970" y="113156"/>
                </a:lnTo>
                <a:lnTo>
                  <a:pt x="14150" y="112757"/>
                </a:lnTo>
                <a:lnTo>
                  <a:pt x="14350" y="112013"/>
                </a:lnTo>
                <a:close/>
              </a:path>
              <a:path w="608964" h="448945">
                <a:moveTo>
                  <a:pt x="14150" y="112757"/>
                </a:moveTo>
                <a:lnTo>
                  <a:pt x="13970" y="113156"/>
                </a:lnTo>
                <a:lnTo>
                  <a:pt x="14150" y="112757"/>
                </a:lnTo>
                <a:close/>
              </a:path>
              <a:path w="608964" h="448945">
                <a:moveTo>
                  <a:pt x="14487" y="112013"/>
                </a:moveTo>
                <a:lnTo>
                  <a:pt x="14350" y="112013"/>
                </a:lnTo>
                <a:lnTo>
                  <a:pt x="14150" y="112757"/>
                </a:lnTo>
                <a:lnTo>
                  <a:pt x="14487" y="112013"/>
                </a:lnTo>
                <a:close/>
              </a:path>
              <a:path w="608964" h="448945">
                <a:moveTo>
                  <a:pt x="17224" y="106425"/>
                </a:moveTo>
                <a:lnTo>
                  <a:pt x="17018" y="106425"/>
                </a:lnTo>
                <a:lnTo>
                  <a:pt x="16637" y="107314"/>
                </a:lnTo>
                <a:lnTo>
                  <a:pt x="17224" y="1064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993898" y="3342259"/>
            <a:ext cx="89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interrupt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4155185" y="214325"/>
            <a:ext cx="35788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Môi trường</a:t>
            </a:r>
            <a:r>
              <a:rPr sz="3600" spc="-90" dirty="0"/>
              <a:t> </a:t>
            </a:r>
            <a:r>
              <a:rPr sz="3600" dirty="0"/>
              <a:t>UNIX</a:t>
            </a:r>
            <a:endParaRPr sz="360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143000"/>
            <a:ext cx="5407660" cy="12758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14100"/>
              </a:lnSpc>
              <a:spcBef>
                <a:spcPts val="100"/>
              </a:spcBef>
              <a:buChar char="•"/>
              <a:tabLst>
                <a:tab pos="356235" algn="l"/>
              </a:tabLst>
            </a:pPr>
            <a:r>
              <a:rPr sz="2400" spc="-10" dirty="0">
                <a:latin typeface="Times New Roman" pitchFamily="18" charset="0"/>
                <a:cs typeface="Times New Roman" pitchFamily="18" charset="0"/>
              </a:rPr>
              <a:t>Ngữ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cảnh tính toán của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mỗi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tiến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trình 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được lưu trong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một </a:t>
            </a:r>
            <a:r>
              <a:rPr sz="2400" b="1" i="1" spc="-5" dirty="0">
                <a:latin typeface="Times New Roman" pitchFamily="18" charset="0"/>
                <a:cs typeface="Times New Roman" pitchFamily="18" charset="0"/>
              </a:rPr>
              <a:t>khối điều khiển tiến  trình (Process Control Block:</a:t>
            </a:r>
            <a:r>
              <a:rPr sz="2400" b="1" i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i="1" spc="-5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PCB</a:t>
            </a:r>
            <a:r>
              <a:rPr sz="2400" b="1" i="1" spc="-5" dirty="0">
                <a:latin typeface="Times New Roman" pitchFamily="18" charset="0"/>
                <a:cs typeface="Times New Roman" pitchFamily="18" charset="0"/>
              </a:rPr>
              <a:t>)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72200" y="1728215"/>
            <a:ext cx="2334767" cy="3794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34100" y="5554979"/>
            <a:ext cx="2411095" cy="0"/>
          </a:xfrm>
          <a:custGeom>
            <a:avLst/>
            <a:gdLst/>
            <a:ahLst/>
            <a:cxnLst/>
            <a:rect l="l" t="t" r="r" b="b"/>
            <a:pathLst>
              <a:path w="2411095">
                <a:moveTo>
                  <a:pt x="0" y="0"/>
                </a:moveTo>
                <a:lnTo>
                  <a:pt x="2410968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40450" y="1703070"/>
            <a:ext cx="0" cy="3845560"/>
          </a:xfrm>
          <a:custGeom>
            <a:avLst/>
            <a:gdLst/>
            <a:ahLst/>
            <a:cxnLst/>
            <a:rect l="l" t="t" r="r" b="b"/>
            <a:pathLst>
              <a:path h="3845560">
                <a:moveTo>
                  <a:pt x="0" y="0"/>
                </a:moveTo>
                <a:lnTo>
                  <a:pt x="0" y="384556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34100" y="1696720"/>
            <a:ext cx="2411095" cy="0"/>
          </a:xfrm>
          <a:custGeom>
            <a:avLst/>
            <a:gdLst/>
            <a:ahLst/>
            <a:cxnLst/>
            <a:rect l="l" t="t" r="r" b="b"/>
            <a:pathLst>
              <a:path w="2411095">
                <a:moveTo>
                  <a:pt x="0" y="0"/>
                </a:moveTo>
                <a:lnTo>
                  <a:pt x="2410968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8718" y="1702816"/>
            <a:ext cx="0" cy="3845560"/>
          </a:xfrm>
          <a:custGeom>
            <a:avLst/>
            <a:gdLst/>
            <a:ahLst/>
            <a:cxnLst/>
            <a:rect l="l" t="t" r="r" b="b"/>
            <a:pathLst>
              <a:path h="3845560">
                <a:moveTo>
                  <a:pt x="0" y="0"/>
                </a:moveTo>
                <a:lnTo>
                  <a:pt x="0" y="384556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9500" y="5529579"/>
            <a:ext cx="2360295" cy="0"/>
          </a:xfrm>
          <a:custGeom>
            <a:avLst/>
            <a:gdLst/>
            <a:ahLst/>
            <a:cxnLst/>
            <a:rect l="l" t="t" r="r" b="b"/>
            <a:pathLst>
              <a:path w="2360295">
                <a:moveTo>
                  <a:pt x="0" y="0"/>
                </a:moveTo>
                <a:lnTo>
                  <a:pt x="2360168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65850" y="1728470"/>
            <a:ext cx="0" cy="3794760"/>
          </a:xfrm>
          <a:custGeom>
            <a:avLst/>
            <a:gdLst/>
            <a:ahLst/>
            <a:cxnLst/>
            <a:rect l="l" t="t" r="r" b="b"/>
            <a:pathLst>
              <a:path h="3794760">
                <a:moveTo>
                  <a:pt x="0" y="0"/>
                </a:moveTo>
                <a:lnTo>
                  <a:pt x="0" y="379476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59500" y="1722120"/>
            <a:ext cx="2360295" cy="0"/>
          </a:xfrm>
          <a:custGeom>
            <a:avLst/>
            <a:gdLst/>
            <a:ahLst/>
            <a:cxnLst/>
            <a:rect l="l" t="t" r="r" b="b"/>
            <a:pathLst>
              <a:path w="2360295">
                <a:moveTo>
                  <a:pt x="0" y="0"/>
                </a:moveTo>
                <a:lnTo>
                  <a:pt x="2360168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13318" y="1728216"/>
            <a:ext cx="0" cy="3794760"/>
          </a:xfrm>
          <a:custGeom>
            <a:avLst/>
            <a:gdLst/>
            <a:ahLst/>
            <a:cxnLst/>
            <a:rect l="l" t="t" r="r" b="b"/>
            <a:pathLst>
              <a:path h="3794760">
                <a:moveTo>
                  <a:pt x="0" y="0"/>
                </a:moveTo>
                <a:lnTo>
                  <a:pt x="0" y="379476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55866" y="5680049"/>
            <a:ext cx="11188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 marR="5080" indent="-24765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mic Sans MS"/>
                <a:cs typeface="Comic Sans MS"/>
              </a:rPr>
              <a:t>Process  Control  </a:t>
            </a:r>
            <a:r>
              <a:rPr sz="2400" b="1" spc="-5" dirty="0">
                <a:latin typeface="Comic Sans MS"/>
                <a:cs typeface="Comic Sans MS"/>
              </a:rPr>
              <a:t>Block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266569" y="214325"/>
            <a:ext cx="64401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Khối </a:t>
            </a:r>
            <a:r>
              <a:rPr sz="3600" spc="-5" dirty="0"/>
              <a:t>điều khiển </a:t>
            </a:r>
            <a:r>
              <a:rPr sz="3600" dirty="0"/>
              <a:t>tiến trình</a:t>
            </a:r>
            <a:r>
              <a:rPr sz="3600" spc="-100" dirty="0"/>
              <a:t> </a:t>
            </a:r>
            <a:r>
              <a:rPr sz="3600" dirty="0"/>
              <a:t>(PCB)</a:t>
            </a:r>
            <a:endParaRPr sz="3600"/>
          </a:p>
        </p:txBody>
      </p:sp>
      <p:sp>
        <p:nvSpPr>
          <p:cNvPr id="14" name="object 14"/>
          <p:cNvSpPr txBox="1"/>
          <p:nvPr/>
        </p:nvSpPr>
        <p:spPr>
          <a:xfrm>
            <a:off x="609600" y="2590800"/>
            <a:ext cx="5166995" cy="4117153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185420" algn="l"/>
              </a:tabLst>
            </a:pPr>
            <a:r>
              <a:rPr sz="2400" dirty="0">
                <a:latin typeface="Times New Roman"/>
                <a:cs typeface="Times New Roman"/>
              </a:rPr>
              <a:t>Thông tin gắn với </a:t>
            </a:r>
            <a:r>
              <a:rPr sz="2400" spc="-10" dirty="0">
                <a:latin typeface="Times New Roman"/>
                <a:cs typeface="Times New Roman"/>
              </a:rPr>
              <a:t>mỗi </a:t>
            </a:r>
            <a:r>
              <a:rPr sz="2400" dirty="0">
                <a:latin typeface="Times New Roman"/>
                <a:cs typeface="Times New Roman"/>
              </a:rPr>
              <a:t>tiến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trình:</a:t>
            </a:r>
            <a:endParaRPr sz="2400">
              <a:latin typeface="Times New Roman"/>
              <a:cs typeface="Times New Roman"/>
            </a:endParaRPr>
          </a:p>
          <a:p>
            <a:pPr marL="297180" indent="-284480">
              <a:lnSpc>
                <a:spcPct val="100000"/>
              </a:lnSpc>
              <a:spcBef>
                <a:spcPts val="560"/>
              </a:spcBef>
              <a:buChar char="−"/>
              <a:tabLst>
                <a:tab pos="297180" algn="l"/>
                <a:tab pos="297815" algn="l"/>
              </a:tabLst>
            </a:pPr>
            <a:r>
              <a:rPr sz="2400" spc="-15" dirty="0">
                <a:latin typeface="Times New Roman"/>
                <a:cs typeface="Times New Roman"/>
              </a:rPr>
              <a:t>Trạng </a:t>
            </a:r>
            <a:r>
              <a:rPr sz="2400" dirty="0">
                <a:latin typeface="Times New Roman"/>
                <a:cs typeface="Times New Roman"/>
              </a:rPr>
              <a:t>thái tiến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trình</a:t>
            </a:r>
            <a:endParaRPr sz="2400">
              <a:latin typeface="Times New Roman"/>
              <a:cs typeface="Times New Roman"/>
            </a:endParaRPr>
          </a:p>
          <a:p>
            <a:pPr marL="297180" indent="-284480">
              <a:lnSpc>
                <a:spcPct val="100000"/>
              </a:lnSpc>
              <a:spcBef>
                <a:spcPts val="540"/>
              </a:spcBef>
              <a:buChar char="−"/>
              <a:tabLst>
                <a:tab pos="297180" algn="l"/>
                <a:tab pos="297815" algn="l"/>
              </a:tabLst>
            </a:pPr>
            <a:r>
              <a:rPr sz="2400" dirty="0">
                <a:latin typeface="Times New Roman"/>
                <a:cs typeface="Times New Roman"/>
              </a:rPr>
              <a:t>Con trỏ chương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trình</a:t>
            </a:r>
            <a:endParaRPr sz="2400">
              <a:latin typeface="Times New Roman"/>
              <a:cs typeface="Times New Roman"/>
            </a:endParaRPr>
          </a:p>
          <a:p>
            <a:pPr marL="297180" indent="-284480">
              <a:lnSpc>
                <a:spcPct val="100000"/>
              </a:lnSpc>
              <a:spcBef>
                <a:spcPts val="555"/>
              </a:spcBef>
              <a:buChar char="−"/>
              <a:tabLst>
                <a:tab pos="297180" algn="l"/>
                <a:tab pos="297815" algn="l"/>
              </a:tabLst>
            </a:pPr>
            <a:r>
              <a:rPr sz="2400" spc="-5" dirty="0">
                <a:latin typeface="Times New Roman"/>
                <a:cs typeface="Times New Roman"/>
              </a:rPr>
              <a:t>CPU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register</a:t>
            </a:r>
            <a:endParaRPr sz="2400">
              <a:latin typeface="Times New Roman"/>
              <a:cs typeface="Times New Roman"/>
            </a:endParaRPr>
          </a:p>
          <a:p>
            <a:pPr marL="297180" indent="-284480">
              <a:lnSpc>
                <a:spcPct val="100000"/>
              </a:lnSpc>
              <a:spcBef>
                <a:spcPts val="555"/>
              </a:spcBef>
              <a:buChar char="−"/>
              <a:tabLst>
                <a:tab pos="297180" algn="l"/>
                <a:tab pos="297815" algn="l"/>
              </a:tabLst>
            </a:pPr>
            <a:r>
              <a:rPr sz="2400" dirty="0">
                <a:latin typeface="Times New Roman"/>
                <a:cs typeface="Times New Roman"/>
              </a:rPr>
              <a:t>Thông tin lập lịch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CPU</a:t>
            </a:r>
            <a:endParaRPr sz="2400">
              <a:latin typeface="Times New Roman"/>
              <a:cs typeface="Times New Roman"/>
            </a:endParaRPr>
          </a:p>
          <a:p>
            <a:pPr marL="297180" indent="-284480">
              <a:lnSpc>
                <a:spcPct val="100000"/>
              </a:lnSpc>
              <a:spcBef>
                <a:spcPts val="540"/>
              </a:spcBef>
              <a:buChar char="−"/>
              <a:tabLst>
                <a:tab pos="297180" algn="l"/>
                <a:tab pos="297815" algn="l"/>
              </a:tabLst>
            </a:pPr>
            <a:r>
              <a:rPr sz="2400" dirty="0">
                <a:latin typeface="Times New Roman"/>
                <a:cs typeface="Times New Roman"/>
              </a:rPr>
              <a:t>Thông tin quản lý bộ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nhớ</a:t>
            </a:r>
            <a:endParaRPr sz="2400">
              <a:latin typeface="Times New Roman"/>
              <a:cs typeface="Times New Roman"/>
            </a:endParaRPr>
          </a:p>
          <a:p>
            <a:pPr marL="297180" indent="-284480">
              <a:lnSpc>
                <a:spcPts val="2395"/>
              </a:lnSpc>
              <a:spcBef>
                <a:spcPts val="550"/>
              </a:spcBef>
              <a:buChar char="−"/>
              <a:tabLst>
                <a:tab pos="297180" algn="l"/>
                <a:tab pos="297815" algn="l"/>
              </a:tabLst>
            </a:pPr>
            <a:r>
              <a:rPr sz="2400" dirty="0">
                <a:latin typeface="Times New Roman"/>
                <a:cs typeface="Times New Roman"/>
              </a:rPr>
              <a:t>Thông tin kế toán </a:t>
            </a:r>
            <a:r>
              <a:rPr sz="2400" spc="-5" dirty="0">
                <a:latin typeface="Times New Roman"/>
                <a:cs typeface="Times New Roman"/>
              </a:rPr>
              <a:t>(ai </a:t>
            </a:r>
            <a:r>
              <a:rPr sz="2400" dirty="0">
                <a:latin typeface="Times New Roman"/>
                <a:cs typeface="Times New Roman"/>
              </a:rPr>
              <a:t>đang </a:t>
            </a:r>
            <a:r>
              <a:rPr sz="2400" spc="-5" dirty="0">
                <a:latin typeface="Times New Roman"/>
                <a:cs typeface="Times New Roman"/>
              </a:rPr>
              <a:t>sử </a:t>
            </a:r>
            <a:r>
              <a:rPr sz="2400" dirty="0">
                <a:latin typeface="Times New Roman"/>
                <a:cs typeface="Times New Roman"/>
              </a:rPr>
              <a:t>dụng bao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nhiêu</a:t>
            </a:r>
            <a:endParaRPr sz="2400">
              <a:latin typeface="Times New Roman"/>
              <a:cs typeface="Times New Roman"/>
            </a:endParaRPr>
          </a:p>
          <a:p>
            <a:pPr marL="297180">
              <a:lnSpc>
                <a:spcPts val="2395"/>
              </a:lnSpc>
            </a:pPr>
            <a:r>
              <a:rPr sz="2400" dirty="0">
                <a:latin typeface="Times New Roman"/>
                <a:cs typeface="Times New Roman"/>
              </a:rPr>
              <a:t>resource)</a:t>
            </a:r>
            <a:endParaRPr sz="2400">
              <a:latin typeface="Times New Roman"/>
              <a:cs typeface="Times New Roman"/>
            </a:endParaRPr>
          </a:p>
          <a:p>
            <a:pPr marL="297180" indent="-284480">
              <a:lnSpc>
                <a:spcPct val="100000"/>
              </a:lnSpc>
              <a:spcBef>
                <a:spcPts val="550"/>
              </a:spcBef>
              <a:buChar char="−"/>
              <a:tabLst>
                <a:tab pos="297180" algn="l"/>
                <a:tab pos="297815" algn="l"/>
              </a:tabLst>
            </a:pPr>
            <a:r>
              <a:rPr sz="2400" dirty="0">
                <a:latin typeface="Times New Roman"/>
                <a:cs typeface="Times New Roman"/>
              </a:rPr>
              <a:t>Thông tin trạng thái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I/O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087111" y="1581911"/>
          <a:ext cx="3314700" cy="4266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4700"/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</a:tr>
              <a:tr h="10801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400" spc="-5" dirty="0">
                          <a:solidFill>
                            <a:srgbClr val="006600"/>
                          </a:solidFill>
                          <a:latin typeface="Comic Sans MS"/>
                          <a:cs typeface="Comic Sans MS"/>
                        </a:rPr>
                        <a:t>State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400" spc="-5" dirty="0">
                          <a:solidFill>
                            <a:srgbClr val="006600"/>
                          </a:solidFill>
                          <a:latin typeface="Comic Sans MS"/>
                          <a:cs typeface="Comic Sans MS"/>
                        </a:rPr>
                        <a:t>(State,</a:t>
                      </a:r>
                      <a:r>
                        <a:rPr sz="2400" spc="-35" dirty="0">
                          <a:solidFill>
                            <a:srgbClr val="006600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400" spc="-10" dirty="0">
                          <a:solidFill>
                            <a:srgbClr val="006600"/>
                          </a:solidFill>
                          <a:latin typeface="Comic Sans MS"/>
                          <a:cs typeface="Comic Sans MS"/>
                        </a:rPr>
                        <a:t>details)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49530" marB="0">
                    <a:solidFill>
                      <a:srgbClr val="99FF66"/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solidFill>
                            <a:srgbClr val="FFFF99"/>
                          </a:solidFill>
                          <a:latin typeface="Comic Sans MS"/>
                          <a:cs typeface="Comic Sans MS"/>
                        </a:rPr>
                        <a:t>Context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400" spc="-5" dirty="0">
                          <a:solidFill>
                            <a:srgbClr val="FFFF99"/>
                          </a:solidFill>
                          <a:latin typeface="Comic Sans MS"/>
                          <a:cs typeface="Comic Sans MS"/>
                        </a:rPr>
                        <a:t>(IP, </a:t>
                      </a:r>
                      <a:r>
                        <a:rPr sz="2400" dirty="0">
                          <a:solidFill>
                            <a:srgbClr val="FFFF99"/>
                          </a:solidFill>
                          <a:latin typeface="Comic Sans MS"/>
                          <a:cs typeface="Comic Sans MS"/>
                        </a:rPr>
                        <a:t>Mem,</a:t>
                      </a:r>
                      <a:r>
                        <a:rPr sz="2400" spc="-45" dirty="0">
                          <a:solidFill>
                            <a:srgbClr val="FFFF99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400" dirty="0">
                          <a:solidFill>
                            <a:srgbClr val="FFFF99"/>
                          </a:solidFill>
                          <a:latin typeface="Comic Sans MS"/>
                          <a:cs typeface="Comic Sans MS"/>
                        </a:rPr>
                        <a:t>Files…)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35560" marB="0">
                    <a:solidFill>
                      <a:srgbClr val="FF3399"/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solidFill>
                            <a:srgbClr val="B1B1B1"/>
                          </a:solidFill>
                          <a:latin typeface="Comic Sans MS"/>
                          <a:cs typeface="Comic Sans MS"/>
                        </a:rPr>
                        <a:t>Relatives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400" dirty="0">
                          <a:solidFill>
                            <a:srgbClr val="B1B1B1"/>
                          </a:solidFill>
                          <a:latin typeface="Comic Sans MS"/>
                          <a:cs typeface="Comic Sans MS"/>
                        </a:rPr>
                        <a:t>( </a:t>
                      </a:r>
                      <a:r>
                        <a:rPr sz="2400" spc="-5" dirty="0">
                          <a:solidFill>
                            <a:srgbClr val="B1B1B1"/>
                          </a:solidFill>
                          <a:latin typeface="Comic Sans MS"/>
                          <a:cs typeface="Comic Sans MS"/>
                        </a:rPr>
                        <a:t>Dad,</a:t>
                      </a:r>
                      <a:r>
                        <a:rPr sz="2400" spc="-40" dirty="0">
                          <a:solidFill>
                            <a:srgbClr val="B1B1B1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400" dirty="0">
                          <a:solidFill>
                            <a:srgbClr val="B1B1B1"/>
                          </a:solidFill>
                          <a:latin typeface="Comic Sans MS"/>
                          <a:cs typeface="Comic Sans MS"/>
                        </a:rPr>
                        <a:t>children)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35560" marB="0">
                    <a:solidFill>
                      <a:srgbClr val="FFFF99"/>
                    </a:solidFill>
                  </a:tcPr>
                </a:tc>
              </a:tr>
              <a:tr h="519430"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" dirty="0">
                          <a:solidFill>
                            <a:srgbClr val="FF3399"/>
                          </a:solidFill>
                          <a:latin typeface="Comic Sans MS"/>
                          <a:cs typeface="Comic Sans MS"/>
                        </a:rPr>
                        <a:t>Scheduling</a:t>
                      </a:r>
                      <a:r>
                        <a:rPr sz="2400" spc="-15" dirty="0">
                          <a:solidFill>
                            <a:srgbClr val="FF3399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400" spc="-10" dirty="0">
                          <a:solidFill>
                            <a:srgbClr val="FF3399"/>
                          </a:solidFill>
                          <a:latin typeface="Comic Sans MS"/>
                          <a:cs typeface="Comic Sans MS"/>
                        </a:rPr>
                        <a:t>statistic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36195" marB="0">
                    <a:solidFill>
                      <a:srgbClr val="B1B1B1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09600" y="914400"/>
            <a:ext cx="8028305" cy="565283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Định </a:t>
            </a:r>
            <a:r>
              <a:rPr sz="2400" dirty="0">
                <a:latin typeface="Times New Roman"/>
                <a:cs typeface="Times New Roman"/>
              </a:rPr>
              <a:t>danh </a:t>
            </a:r>
            <a:r>
              <a:rPr sz="2400" spc="-5" dirty="0">
                <a:latin typeface="Times New Roman"/>
                <a:cs typeface="Times New Roman"/>
              </a:rPr>
              <a:t>(Process ID)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Trạng thái tiến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trình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Ngữ </a:t>
            </a:r>
            <a:r>
              <a:rPr sz="2400" dirty="0">
                <a:latin typeface="Times New Roman"/>
                <a:cs typeface="Times New Roman"/>
              </a:rPr>
              <a:t>cảnh tiến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trình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88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Trạng thái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CPU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81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Bộ </a:t>
            </a:r>
            <a:r>
              <a:rPr sz="2400" dirty="0">
                <a:latin typeface="Times New Roman"/>
                <a:cs typeface="Times New Roman"/>
              </a:rPr>
              <a:t>xử </a:t>
            </a:r>
            <a:r>
              <a:rPr sz="2400" spc="-5" dirty="0">
                <a:latin typeface="Times New Roman"/>
                <a:cs typeface="Times New Roman"/>
              </a:rPr>
              <a:t>lý </a:t>
            </a:r>
            <a:r>
              <a:rPr sz="2400" dirty="0">
                <a:latin typeface="Times New Roman"/>
                <a:cs typeface="Times New Roman"/>
              </a:rPr>
              <a:t>(cho </a:t>
            </a:r>
            <a:r>
              <a:rPr sz="2400" spc="-10" dirty="0">
                <a:latin typeface="Times New Roman"/>
                <a:cs typeface="Times New Roman"/>
              </a:rPr>
              <a:t>máy </a:t>
            </a:r>
            <a:r>
              <a:rPr sz="2400" dirty="0">
                <a:latin typeface="Times New Roman"/>
                <a:cs typeface="Times New Roman"/>
              </a:rPr>
              <a:t>nhiều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CPU)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81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Bộ </a:t>
            </a:r>
            <a:r>
              <a:rPr sz="2400" spc="5" dirty="0">
                <a:latin typeface="Times New Roman"/>
                <a:cs typeface="Times New Roman"/>
              </a:rPr>
              <a:t>nhớ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chính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82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Tài nguyên sử </a:t>
            </a:r>
            <a:r>
              <a:rPr sz="2400" spc="5" dirty="0">
                <a:latin typeface="Times New Roman"/>
                <a:cs typeface="Times New Roman"/>
              </a:rPr>
              <a:t>dụng </a:t>
            </a:r>
            <a:r>
              <a:rPr sz="2400" spc="-5" dirty="0">
                <a:latin typeface="Times New Roman"/>
                <a:cs typeface="Times New Roman"/>
              </a:rPr>
              <a:t>/tạo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lập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Thông tin giao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tiếp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86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Tiến trình cha, </a:t>
            </a:r>
            <a:r>
              <a:rPr sz="2400" spc="-5" dirty="0">
                <a:latin typeface="Times New Roman"/>
                <a:cs typeface="Times New Roman"/>
              </a:rPr>
              <a:t>tiến </a:t>
            </a:r>
            <a:r>
              <a:rPr sz="2400" dirty="0">
                <a:latin typeface="Times New Roman"/>
                <a:cs typeface="Times New Roman"/>
              </a:rPr>
              <a:t>trình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819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Độ ưu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tiên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680"/>
              </a:lnSpc>
              <a:spcBef>
                <a:spcPts val="93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Thông tin thống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kê</a:t>
            </a:r>
            <a:endParaRPr sz="2400">
              <a:latin typeface="Times New Roman"/>
              <a:cs typeface="Times New Roman"/>
            </a:endParaRPr>
          </a:p>
          <a:p>
            <a:pPr marL="4127500">
              <a:lnSpc>
                <a:spcPts val="2680"/>
              </a:lnSpc>
            </a:pPr>
            <a:r>
              <a:rPr sz="2400" dirty="0">
                <a:latin typeface="Comic Sans MS"/>
                <a:cs typeface="Comic Sans MS"/>
              </a:rPr>
              <a:t>Process control </a:t>
            </a:r>
            <a:r>
              <a:rPr sz="2400" spc="-5" dirty="0">
                <a:latin typeface="Comic Sans MS"/>
                <a:cs typeface="Comic Sans MS"/>
              </a:rPr>
              <a:t>Block </a:t>
            </a:r>
            <a:r>
              <a:rPr sz="2400" dirty="0">
                <a:latin typeface="Comic Sans MS"/>
                <a:cs typeface="Comic Sans MS"/>
              </a:rPr>
              <a:t>–</a:t>
            </a:r>
            <a:r>
              <a:rPr sz="2400" spc="-1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PCB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07972" y="214325"/>
            <a:ext cx="7443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Khối </a:t>
            </a:r>
            <a:r>
              <a:rPr sz="3600" spc="-5" dirty="0"/>
              <a:t>điều khiển </a:t>
            </a:r>
            <a:r>
              <a:rPr sz="3600" dirty="0"/>
              <a:t>tiến trình (PCB)</a:t>
            </a:r>
            <a:r>
              <a:rPr sz="3600" spc="-90" dirty="0"/>
              <a:t> </a:t>
            </a:r>
            <a:r>
              <a:rPr sz="3600" dirty="0"/>
              <a:t>(2/4)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1066800"/>
            <a:ext cx="8001000" cy="556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2272" y="214325"/>
            <a:ext cx="7443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Khối </a:t>
            </a:r>
            <a:r>
              <a:rPr sz="3600" spc="-5" dirty="0"/>
              <a:t>điều khiển </a:t>
            </a:r>
            <a:r>
              <a:rPr sz="3600" dirty="0"/>
              <a:t>tiến trình (PCB)</a:t>
            </a:r>
            <a:r>
              <a:rPr sz="3600" spc="-90" dirty="0"/>
              <a:t> </a:t>
            </a:r>
            <a:r>
              <a:rPr sz="3600" dirty="0"/>
              <a:t>(3/4)</a:t>
            </a:r>
            <a:endParaRPr sz="3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495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89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659635"/>
            <a:ext cx="7338059" cy="4893945"/>
          </a:xfrm>
          <a:custGeom>
            <a:avLst/>
            <a:gdLst/>
            <a:ahLst/>
            <a:cxnLst/>
            <a:rect l="l" t="t" r="r" b="b"/>
            <a:pathLst>
              <a:path w="7338059" h="4893945">
                <a:moveTo>
                  <a:pt x="0" y="4893564"/>
                </a:moveTo>
                <a:lnTo>
                  <a:pt x="7338059" y="4893564"/>
                </a:lnTo>
                <a:lnTo>
                  <a:pt x="7338059" y="0"/>
                </a:lnTo>
                <a:lnTo>
                  <a:pt x="0" y="0"/>
                </a:lnTo>
                <a:lnTo>
                  <a:pt x="0" y="489356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9011" y="2519172"/>
            <a:ext cx="2441575" cy="3657600"/>
          </a:xfrm>
          <a:custGeom>
            <a:avLst/>
            <a:gdLst/>
            <a:ahLst/>
            <a:cxnLst/>
            <a:rect l="l" t="t" r="r" b="b"/>
            <a:pathLst>
              <a:path w="2441575" h="3657600">
                <a:moveTo>
                  <a:pt x="0" y="3657600"/>
                </a:moveTo>
                <a:lnTo>
                  <a:pt x="2441448" y="3657600"/>
                </a:lnTo>
                <a:lnTo>
                  <a:pt x="2441448" y="0"/>
                </a:lnTo>
                <a:lnTo>
                  <a:pt x="0" y="0"/>
                </a:lnTo>
                <a:lnTo>
                  <a:pt x="0" y="3657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9011" y="2962655"/>
            <a:ext cx="2441575" cy="0"/>
          </a:xfrm>
          <a:custGeom>
            <a:avLst/>
            <a:gdLst/>
            <a:ahLst/>
            <a:cxnLst/>
            <a:rect l="l" t="t" r="r" b="b"/>
            <a:pathLst>
              <a:path w="2441575">
                <a:moveTo>
                  <a:pt x="0" y="0"/>
                </a:moveTo>
                <a:lnTo>
                  <a:pt x="244144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0536" y="3392423"/>
            <a:ext cx="2441575" cy="0"/>
          </a:xfrm>
          <a:custGeom>
            <a:avLst/>
            <a:gdLst/>
            <a:ahLst/>
            <a:cxnLst/>
            <a:rect l="l" t="t" r="r" b="b"/>
            <a:pathLst>
              <a:path w="2441575">
                <a:moveTo>
                  <a:pt x="0" y="0"/>
                </a:moveTo>
                <a:lnTo>
                  <a:pt x="244144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52727" y="3867911"/>
            <a:ext cx="2441575" cy="0"/>
          </a:xfrm>
          <a:custGeom>
            <a:avLst/>
            <a:gdLst/>
            <a:ahLst/>
            <a:cxnLst/>
            <a:rect l="l" t="t" r="r" b="b"/>
            <a:pathLst>
              <a:path w="2441575">
                <a:moveTo>
                  <a:pt x="0" y="0"/>
                </a:moveTo>
                <a:lnTo>
                  <a:pt x="244144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52727" y="4408932"/>
            <a:ext cx="2441575" cy="0"/>
          </a:xfrm>
          <a:custGeom>
            <a:avLst/>
            <a:gdLst/>
            <a:ahLst/>
            <a:cxnLst/>
            <a:rect l="l" t="t" r="r" b="b"/>
            <a:pathLst>
              <a:path w="2441575">
                <a:moveTo>
                  <a:pt x="0" y="0"/>
                </a:moveTo>
                <a:lnTo>
                  <a:pt x="244144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52727" y="4861559"/>
            <a:ext cx="2441575" cy="0"/>
          </a:xfrm>
          <a:custGeom>
            <a:avLst/>
            <a:gdLst/>
            <a:ahLst/>
            <a:cxnLst/>
            <a:rect l="l" t="t" r="r" b="b"/>
            <a:pathLst>
              <a:path w="2441575">
                <a:moveTo>
                  <a:pt x="0" y="0"/>
                </a:moveTo>
                <a:lnTo>
                  <a:pt x="244144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40536" y="5312664"/>
            <a:ext cx="2441575" cy="0"/>
          </a:xfrm>
          <a:custGeom>
            <a:avLst/>
            <a:gdLst/>
            <a:ahLst/>
            <a:cxnLst/>
            <a:rect l="l" t="t" r="r" b="b"/>
            <a:pathLst>
              <a:path w="2441575">
                <a:moveTo>
                  <a:pt x="0" y="0"/>
                </a:moveTo>
                <a:lnTo>
                  <a:pt x="244144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39011" y="2519172"/>
            <a:ext cx="2441575" cy="44386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325"/>
              </a:spcBef>
            </a:pPr>
            <a:r>
              <a:rPr sz="2400" spc="-5" dirty="0">
                <a:latin typeface="Tahoma"/>
                <a:cs typeface="Tahoma"/>
              </a:rPr>
              <a:t>state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9011" y="2962655"/>
            <a:ext cx="2441575" cy="42989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90830">
              <a:lnSpc>
                <a:spcPts val="2840"/>
              </a:lnSpc>
            </a:pPr>
            <a:r>
              <a:rPr sz="2400" dirty="0">
                <a:latin typeface="Tahoma"/>
                <a:cs typeface="Tahoma"/>
              </a:rPr>
              <a:t>memory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9011" y="3392423"/>
            <a:ext cx="2441575" cy="47561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330"/>
              </a:spcBef>
            </a:pPr>
            <a:r>
              <a:rPr sz="2400" spc="-5" dirty="0">
                <a:latin typeface="Tahoma"/>
                <a:cs typeface="Tahoma"/>
              </a:rPr>
              <a:t>files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9011" y="3867911"/>
            <a:ext cx="2441575" cy="5410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345"/>
              </a:spcBef>
            </a:pPr>
            <a:r>
              <a:rPr sz="2400" spc="-5" dirty="0">
                <a:latin typeface="Tahoma"/>
                <a:cs typeface="Tahoma"/>
              </a:rPr>
              <a:t>accounting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39011" y="4408932"/>
            <a:ext cx="2441575" cy="4527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225"/>
              </a:spcBef>
            </a:pPr>
            <a:r>
              <a:rPr sz="2400" spc="-5" dirty="0">
                <a:latin typeface="Tahoma"/>
                <a:cs typeface="Tahoma"/>
              </a:rPr>
              <a:t>priority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39011" y="4861559"/>
            <a:ext cx="2441575" cy="45148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110"/>
              </a:spcBef>
            </a:pPr>
            <a:r>
              <a:rPr sz="2400" dirty="0">
                <a:latin typeface="Tahoma"/>
                <a:cs typeface="Tahoma"/>
              </a:rPr>
              <a:t>user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39011" y="5312664"/>
            <a:ext cx="2441575" cy="8642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290830" marR="345440">
              <a:lnSpc>
                <a:spcPct val="100000"/>
              </a:lnSpc>
              <a:spcBef>
                <a:spcPts val="475"/>
              </a:spcBef>
            </a:pPr>
            <a:r>
              <a:rPr sz="2400" dirty="0">
                <a:latin typeface="Tahoma"/>
                <a:cs typeface="Tahoma"/>
              </a:rPr>
              <a:t>CPU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registers  storage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93108" y="2561844"/>
            <a:ext cx="1720850" cy="882650"/>
          </a:xfrm>
          <a:custGeom>
            <a:avLst/>
            <a:gdLst/>
            <a:ahLst/>
            <a:cxnLst/>
            <a:rect l="l" t="t" r="r" b="b"/>
            <a:pathLst>
              <a:path w="1720850" h="882650">
                <a:moveTo>
                  <a:pt x="0" y="882396"/>
                </a:moveTo>
                <a:lnTo>
                  <a:pt x="1720595" y="882396"/>
                </a:lnTo>
                <a:lnTo>
                  <a:pt x="1720595" y="0"/>
                </a:lnTo>
                <a:lnTo>
                  <a:pt x="0" y="0"/>
                </a:lnTo>
                <a:lnTo>
                  <a:pt x="0" y="882396"/>
                </a:lnTo>
                <a:close/>
              </a:path>
            </a:pathLst>
          </a:custGeom>
          <a:ln w="9144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05300" y="3596640"/>
            <a:ext cx="1720850" cy="441959"/>
          </a:xfrm>
          <a:custGeom>
            <a:avLst/>
            <a:gdLst/>
            <a:ahLst/>
            <a:cxnLst/>
            <a:rect l="l" t="t" r="r" b="b"/>
            <a:pathLst>
              <a:path w="1720850" h="441960">
                <a:moveTo>
                  <a:pt x="0" y="441960"/>
                </a:moveTo>
                <a:lnTo>
                  <a:pt x="1720596" y="441960"/>
                </a:lnTo>
                <a:lnTo>
                  <a:pt x="1720596" y="0"/>
                </a:lnTo>
                <a:lnTo>
                  <a:pt x="0" y="0"/>
                </a:lnTo>
                <a:lnTo>
                  <a:pt x="0" y="441960"/>
                </a:lnTo>
                <a:close/>
              </a:path>
            </a:pathLst>
          </a:custGeom>
          <a:ln w="9144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83964" y="5414771"/>
            <a:ext cx="1722120" cy="754380"/>
          </a:xfrm>
          <a:custGeom>
            <a:avLst/>
            <a:gdLst/>
            <a:ahLst/>
            <a:cxnLst/>
            <a:rect l="l" t="t" r="r" b="b"/>
            <a:pathLst>
              <a:path w="1722120" h="754379">
                <a:moveTo>
                  <a:pt x="0" y="754379"/>
                </a:moveTo>
                <a:lnTo>
                  <a:pt x="1722119" y="754379"/>
                </a:lnTo>
                <a:lnTo>
                  <a:pt x="1722119" y="0"/>
                </a:lnTo>
                <a:lnTo>
                  <a:pt x="0" y="0"/>
                </a:lnTo>
                <a:lnTo>
                  <a:pt x="0" y="754379"/>
                </a:lnTo>
                <a:close/>
              </a:path>
            </a:pathLst>
          </a:custGeom>
          <a:ln w="9144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4632" y="4184903"/>
            <a:ext cx="1720850" cy="753110"/>
          </a:xfrm>
          <a:custGeom>
            <a:avLst/>
            <a:gdLst/>
            <a:ahLst/>
            <a:cxnLst/>
            <a:rect l="l" t="t" r="r" b="b"/>
            <a:pathLst>
              <a:path w="1720850" h="753110">
                <a:moveTo>
                  <a:pt x="0" y="752856"/>
                </a:moveTo>
                <a:lnTo>
                  <a:pt x="1720595" y="752856"/>
                </a:lnTo>
                <a:lnTo>
                  <a:pt x="1720595" y="0"/>
                </a:lnTo>
                <a:lnTo>
                  <a:pt x="0" y="0"/>
                </a:lnTo>
                <a:lnTo>
                  <a:pt x="0" y="752856"/>
                </a:lnTo>
                <a:close/>
              </a:path>
            </a:pathLst>
          </a:custGeom>
          <a:ln w="9144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919726" y="2840482"/>
            <a:ext cx="648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co</a:t>
            </a:r>
            <a:r>
              <a:rPr sz="2400" dirty="0">
                <a:latin typeface="Tahoma"/>
                <a:cs typeface="Tahoma"/>
              </a:rPr>
              <a:t>de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81626" y="3621785"/>
            <a:ext cx="604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da</a:t>
            </a:r>
            <a:r>
              <a:rPr sz="2400" spc="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48478" y="4366386"/>
            <a:ext cx="672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heap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30826" y="5595315"/>
            <a:ext cx="703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st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5" dirty="0">
                <a:latin typeface="Tahoma"/>
                <a:cs typeface="Tahoma"/>
              </a:rPr>
              <a:t>ck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458711" y="2510027"/>
            <a:ext cx="1666239" cy="3657600"/>
          </a:xfrm>
          <a:custGeom>
            <a:avLst/>
            <a:gdLst/>
            <a:ahLst/>
            <a:cxnLst/>
            <a:rect l="l" t="t" r="r" b="b"/>
            <a:pathLst>
              <a:path w="1666240" h="3657600">
                <a:moveTo>
                  <a:pt x="0" y="3657600"/>
                </a:moveTo>
                <a:lnTo>
                  <a:pt x="1665732" y="3657600"/>
                </a:lnTo>
                <a:lnTo>
                  <a:pt x="1665732" y="0"/>
                </a:lnTo>
                <a:lnTo>
                  <a:pt x="0" y="0"/>
                </a:lnTo>
                <a:lnTo>
                  <a:pt x="0" y="3657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24243" y="2695955"/>
            <a:ext cx="1539240" cy="440690"/>
          </a:xfrm>
          <a:custGeom>
            <a:avLst/>
            <a:gdLst/>
            <a:ahLst/>
            <a:cxnLst/>
            <a:rect l="l" t="t" r="r" b="b"/>
            <a:pathLst>
              <a:path w="1539240" h="440689">
                <a:moveTo>
                  <a:pt x="0" y="440436"/>
                </a:moveTo>
                <a:lnTo>
                  <a:pt x="1539240" y="440436"/>
                </a:lnTo>
                <a:lnTo>
                  <a:pt x="1539240" y="0"/>
                </a:lnTo>
                <a:lnTo>
                  <a:pt x="0" y="0"/>
                </a:lnTo>
                <a:lnTo>
                  <a:pt x="0" y="4404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25768" y="3817620"/>
            <a:ext cx="1539240" cy="441959"/>
          </a:xfrm>
          <a:custGeom>
            <a:avLst/>
            <a:gdLst/>
            <a:ahLst/>
            <a:cxnLst/>
            <a:rect l="l" t="t" r="r" b="b"/>
            <a:pathLst>
              <a:path w="1539240" h="441960">
                <a:moveTo>
                  <a:pt x="0" y="441959"/>
                </a:moveTo>
                <a:lnTo>
                  <a:pt x="1539240" y="441959"/>
                </a:lnTo>
                <a:lnTo>
                  <a:pt x="1539240" y="0"/>
                </a:lnTo>
                <a:lnTo>
                  <a:pt x="0" y="0"/>
                </a:lnTo>
                <a:lnTo>
                  <a:pt x="0" y="44195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37959" y="3235451"/>
            <a:ext cx="1537970" cy="441959"/>
          </a:xfrm>
          <a:custGeom>
            <a:avLst/>
            <a:gdLst/>
            <a:ahLst/>
            <a:cxnLst/>
            <a:rect l="l" t="t" r="r" b="b"/>
            <a:pathLst>
              <a:path w="1537970" h="441960">
                <a:moveTo>
                  <a:pt x="0" y="441960"/>
                </a:moveTo>
                <a:lnTo>
                  <a:pt x="1537716" y="441960"/>
                </a:lnTo>
                <a:lnTo>
                  <a:pt x="1537716" y="0"/>
                </a:lnTo>
                <a:lnTo>
                  <a:pt x="0" y="0"/>
                </a:lnTo>
                <a:lnTo>
                  <a:pt x="0" y="4419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780656" y="2722879"/>
            <a:ext cx="637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P</a:t>
            </a:r>
            <a:r>
              <a:rPr sz="2400" spc="-10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W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80656" y="3240100"/>
            <a:ext cx="3295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IR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80656" y="3850385"/>
            <a:ext cx="375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PC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37959" y="4418076"/>
            <a:ext cx="1537970" cy="44195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155"/>
              </a:spcBef>
            </a:pPr>
            <a:r>
              <a:rPr sz="2400" spc="-10" dirty="0">
                <a:latin typeface="Tahoma"/>
                <a:cs typeface="Tahoma"/>
              </a:rPr>
              <a:t>SP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37959" y="4989576"/>
            <a:ext cx="1537970" cy="10134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255270" marR="314325" algn="just">
              <a:lnSpc>
                <a:spcPct val="100000"/>
              </a:lnSpc>
              <a:spcBef>
                <a:spcPts val="85"/>
              </a:spcBef>
            </a:pPr>
            <a:r>
              <a:rPr sz="2000" spc="-5" dirty="0">
                <a:latin typeface="Tahoma"/>
                <a:cs typeface="Tahoma"/>
              </a:rPr>
              <a:t>general  purpose  </a:t>
            </a:r>
            <a:r>
              <a:rPr sz="2000" spc="-15" dirty="0">
                <a:latin typeface="Tahoma"/>
                <a:cs typeface="Tahoma"/>
              </a:rPr>
              <a:t>r</a:t>
            </a:r>
            <a:r>
              <a:rPr sz="2000" spc="-5" dirty="0">
                <a:latin typeface="Tahoma"/>
                <a:cs typeface="Tahoma"/>
              </a:rPr>
              <a:t>egisters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365246" y="2939795"/>
            <a:ext cx="906780" cy="221615"/>
          </a:xfrm>
          <a:custGeom>
            <a:avLst/>
            <a:gdLst/>
            <a:ahLst/>
            <a:cxnLst/>
            <a:rect l="l" t="t" r="r" b="b"/>
            <a:pathLst>
              <a:path w="906779" h="221614">
                <a:moveTo>
                  <a:pt x="830726" y="31104"/>
                </a:moveTo>
                <a:lnTo>
                  <a:pt x="0" y="208661"/>
                </a:lnTo>
                <a:lnTo>
                  <a:pt x="2539" y="221106"/>
                </a:lnTo>
                <a:lnTo>
                  <a:pt x="833346" y="43407"/>
                </a:lnTo>
                <a:lnTo>
                  <a:pt x="830726" y="31104"/>
                </a:lnTo>
                <a:close/>
              </a:path>
              <a:path w="906779" h="221614">
                <a:moveTo>
                  <a:pt x="897631" y="28448"/>
                </a:moveTo>
                <a:lnTo>
                  <a:pt x="843152" y="28448"/>
                </a:lnTo>
                <a:lnTo>
                  <a:pt x="845692" y="40766"/>
                </a:lnTo>
                <a:lnTo>
                  <a:pt x="833346" y="43407"/>
                </a:lnTo>
                <a:lnTo>
                  <a:pt x="839977" y="74549"/>
                </a:lnTo>
                <a:lnTo>
                  <a:pt x="897631" y="28448"/>
                </a:lnTo>
                <a:close/>
              </a:path>
              <a:path w="906779" h="221614">
                <a:moveTo>
                  <a:pt x="843152" y="28448"/>
                </a:moveTo>
                <a:lnTo>
                  <a:pt x="830726" y="31104"/>
                </a:lnTo>
                <a:lnTo>
                  <a:pt x="833346" y="43407"/>
                </a:lnTo>
                <a:lnTo>
                  <a:pt x="845692" y="40766"/>
                </a:lnTo>
                <a:lnTo>
                  <a:pt x="843152" y="28448"/>
                </a:lnTo>
                <a:close/>
              </a:path>
              <a:path w="906779" h="221614">
                <a:moveTo>
                  <a:pt x="824102" y="0"/>
                </a:moveTo>
                <a:lnTo>
                  <a:pt x="830726" y="31104"/>
                </a:lnTo>
                <a:lnTo>
                  <a:pt x="843152" y="28448"/>
                </a:lnTo>
                <a:lnTo>
                  <a:pt x="897631" y="28448"/>
                </a:lnTo>
                <a:lnTo>
                  <a:pt x="906526" y="21336"/>
                </a:lnTo>
                <a:lnTo>
                  <a:pt x="8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64103" y="3157982"/>
            <a:ext cx="929005" cy="390525"/>
          </a:xfrm>
          <a:custGeom>
            <a:avLst/>
            <a:gdLst/>
            <a:ahLst/>
            <a:cxnLst/>
            <a:rect l="l" t="t" r="r" b="b"/>
            <a:pathLst>
              <a:path w="929004" h="390525">
                <a:moveTo>
                  <a:pt x="856073" y="360853"/>
                </a:moveTo>
                <a:lnTo>
                  <a:pt x="844042" y="390270"/>
                </a:lnTo>
                <a:lnTo>
                  <a:pt x="929005" y="383793"/>
                </a:lnTo>
                <a:lnTo>
                  <a:pt x="913078" y="365632"/>
                </a:lnTo>
                <a:lnTo>
                  <a:pt x="867791" y="365632"/>
                </a:lnTo>
                <a:lnTo>
                  <a:pt x="856073" y="360853"/>
                </a:lnTo>
                <a:close/>
              </a:path>
              <a:path w="929004" h="390525">
                <a:moveTo>
                  <a:pt x="860859" y="349153"/>
                </a:moveTo>
                <a:lnTo>
                  <a:pt x="856073" y="360853"/>
                </a:lnTo>
                <a:lnTo>
                  <a:pt x="867791" y="365632"/>
                </a:lnTo>
                <a:lnTo>
                  <a:pt x="872617" y="353948"/>
                </a:lnTo>
                <a:lnTo>
                  <a:pt x="860859" y="349153"/>
                </a:lnTo>
                <a:close/>
              </a:path>
              <a:path w="929004" h="390525">
                <a:moveTo>
                  <a:pt x="872871" y="319785"/>
                </a:moveTo>
                <a:lnTo>
                  <a:pt x="860859" y="349153"/>
                </a:lnTo>
                <a:lnTo>
                  <a:pt x="872617" y="353948"/>
                </a:lnTo>
                <a:lnTo>
                  <a:pt x="867791" y="365632"/>
                </a:lnTo>
                <a:lnTo>
                  <a:pt x="913078" y="365632"/>
                </a:lnTo>
                <a:lnTo>
                  <a:pt x="872871" y="319785"/>
                </a:lnTo>
                <a:close/>
              </a:path>
              <a:path w="929004" h="390525">
                <a:moveTo>
                  <a:pt x="4825" y="0"/>
                </a:moveTo>
                <a:lnTo>
                  <a:pt x="0" y="11683"/>
                </a:lnTo>
                <a:lnTo>
                  <a:pt x="856073" y="360853"/>
                </a:lnTo>
                <a:lnTo>
                  <a:pt x="860859" y="349153"/>
                </a:lnTo>
                <a:lnTo>
                  <a:pt x="4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61435" y="3170682"/>
            <a:ext cx="919480" cy="1220470"/>
          </a:xfrm>
          <a:custGeom>
            <a:avLst/>
            <a:gdLst/>
            <a:ahLst/>
            <a:cxnLst/>
            <a:rect l="l" t="t" r="r" b="b"/>
            <a:pathLst>
              <a:path w="919479" h="1220470">
                <a:moveTo>
                  <a:pt x="868683" y="1162843"/>
                </a:moveTo>
                <a:lnTo>
                  <a:pt x="843279" y="1181988"/>
                </a:lnTo>
                <a:lnTo>
                  <a:pt x="919479" y="1219961"/>
                </a:lnTo>
                <a:lnTo>
                  <a:pt x="910865" y="1172971"/>
                </a:lnTo>
                <a:lnTo>
                  <a:pt x="876300" y="1172971"/>
                </a:lnTo>
                <a:lnTo>
                  <a:pt x="868683" y="1162843"/>
                </a:lnTo>
                <a:close/>
              </a:path>
              <a:path w="919479" h="1220470">
                <a:moveTo>
                  <a:pt x="878745" y="1155260"/>
                </a:moveTo>
                <a:lnTo>
                  <a:pt x="868683" y="1162843"/>
                </a:lnTo>
                <a:lnTo>
                  <a:pt x="876300" y="1172971"/>
                </a:lnTo>
                <a:lnTo>
                  <a:pt x="886333" y="1165351"/>
                </a:lnTo>
                <a:lnTo>
                  <a:pt x="878745" y="1155260"/>
                </a:lnTo>
                <a:close/>
              </a:path>
              <a:path w="919479" h="1220470">
                <a:moveTo>
                  <a:pt x="904113" y="1136141"/>
                </a:moveTo>
                <a:lnTo>
                  <a:pt x="878745" y="1155260"/>
                </a:lnTo>
                <a:lnTo>
                  <a:pt x="886333" y="1165351"/>
                </a:lnTo>
                <a:lnTo>
                  <a:pt x="876300" y="1172971"/>
                </a:lnTo>
                <a:lnTo>
                  <a:pt x="910865" y="1172971"/>
                </a:lnTo>
                <a:lnTo>
                  <a:pt x="904113" y="1136141"/>
                </a:lnTo>
                <a:close/>
              </a:path>
              <a:path w="919479" h="1220470">
                <a:moveTo>
                  <a:pt x="10160" y="0"/>
                </a:moveTo>
                <a:lnTo>
                  <a:pt x="0" y="7619"/>
                </a:lnTo>
                <a:lnTo>
                  <a:pt x="868683" y="1162843"/>
                </a:lnTo>
                <a:lnTo>
                  <a:pt x="878745" y="1155260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62071" y="3161538"/>
            <a:ext cx="918844" cy="2401570"/>
          </a:xfrm>
          <a:custGeom>
            <a:avLst/>
            <a:gdLst/>
            <a:ahLst/>
            <a:cxnLst/>
            <a:rect l="l" t="t" r="r" b="b"/>
            <a:pathLst>
              <a:path w="918845" h="2401570">
                <a:moveTo>
                  <a:pt x="876888" y="2331990"/>
                </a:moveTo>
                <a:lnTo>
                  <a:pt x="847216" y="2343150"/>
                </a:lnTo>
                <a:lnTo>
                  <a:pt x="909701" y="2401062"/>
                </a:lnTo>
                <a:lnTo>
                  <a:pt x="915613" y="2343912"/>
                </a:lnTo>
                <a:lnTo>
                  <a:pt x="881379" y="2343912"/>
                </a:lnTo>
                <a:lnTo>
                  <a:pt x="876888" y="2331990"/>
                </a:lnTo>
                <a:close/>
              </a:path>
              <a:path w="918845" h="2401570">
                <a:moveTo>
                  <a:pt x="888811" y="2327505"/>
                </a:moveTo>
                <a:lnTo>
                  <a:pt x="876888" y="2331990"/>
                </a:lnTo>
                <a:lnTo>
                  <a:pt x="881379" y="2343912"/>
                </a:lnTo>
                <a:lnTo>
                  <a:pt x="893317" y="2339467"/>
                </a:lnTo>
                <a:lnTo>
                  <a:pt x="888811" y="2327505"/>
                </a:lnTo>
                <a:close/>
              </a:path>
              <a:path w="918845" h="2401570">
                <a:moveTo>
                  <a:pt x="918463" y="2316353"/>
                </a:moveTo>
                <a:lnTo>
                  <a:pt x="888811" y="2327505"/>
                </a:lnTo>
                <a:lnTo>
                  <a:pt x="893317" y="2339467"/>
                </a:lnTo>
                <a:lnTo>
                  <a:pt x="881379" y="2343912"/>
                </a:lnTo>
                <a:lnTo>
                  <a:pt x="915613" y="2343912"/>
                </a:lnTo>
                <a:lnTo>
                  <a:pt x="918463" y="2316353"/>
                </a:lnTo>
                <a:close/>
              </a:path>
              <a:path w="918845" h="2401570">
                <a:moveTo>
                  <a:pt x="11937" y="0"/>
                </a:moveTo>
                <a:lnTo>
                  <a:pt x="0" y="4572"/>
                </a:lnTo>
                <a:lnTo>
                  <a:pt x="876888" y="2331990"/>
                </a:lnTo>
                <a:lnTo>
                  <a:pt x="888811" y="2327505"/>
                </a:lnTo>
                <a:lnTo>
                  <a:pt x="119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11011" y="3035807"/>
            <a:ext cx="703580" cy="1003935"/>
          </a:xfrm>
          <a:custGeom>
            <a:avLst/>
            <a:gdLst/>
            <a:ahLst/>
            <a:cxnLst/>
            <a:rect l="l" t="t" r="r" b="b"/>
            <a:pathLst>
              <a:path w="703579" h="1003935">
                <a:moveTo>
                  <a:pt x="48809" y="58814"/>
                </a:moveTo>
                <a:lnTo>
                  <a:pt x="38355" y="66123"/>
                </a:lnTo>
                <a:lnTo>
                  <a:pt x="692785" y="1003426"/>
                </a:lnTo>
                <a:lnTo>
                  <a:pt x="703198" y="996060"/>
                </a:lnTo>
                <a:lnTo>
                  <a:pt x="48809" y="58814"/>
                </a:lnTo>
                <a:close/>
              </a:path>
              <a:path w="703579" h="1003935">
                <a:moveTo>
                  <a:pt x="0" y="0"/>
                </a:moveTo>
                <a:lnTo>
                  <a:pt x="12318" y="84327"/>
                </a:lnTo>
                <a:lnTo>
                  <a:pt x="38355" y="66123"/>
                </a:lnTo>
                <a:lnTo>
                  <a:pt x="31114" y="55752"/>
                </a:lnTo>
                <a:lnTo>
                  <a:pt x="41528" y="48387"/>
                </a:lnTo>
                <a:lnTo>
                  <a:pt x="63722" y="48387"/>
                </a:lnTo>
                <a:lnTo>
                  <a:pt x="74802" y="40639"/>
                </a:lnTo>
                <a:lnTo>
                  <a:pt x="0" y="0"/>
                </a:lnTo>
                <a:close/>
              </a:path>
              <a:path w="703579" h="1003935">
                <a:moveTo>
                  <a:pt x="41528" y="48387"/>
                </a:moveTo>
                <a:lnTo>
                  <a:pt x="31114" y="55752"/>
                </a:lnTo>
                <a:lnTo>
                  <a:pt x="38355" y="66123"/>
                </a:lnTo>
                <a:lnTo>
                  <a:pt x="48809" y="58814"/>
                </a:lnTo>
                <a:lnTo>
                  <a:pt x="41528" y="48387"/>
                </a:lnTo>
                <a:close/>
              </a:path>
              <a:path w="703579" h="1003935">
                <a:moveTo>
                  <a:pt x="63722" y="48387"/>
                </a:moveTo>
                <a:lnTo>
                  <a:pt x="41528" y="48387"/>
                </a:lnTo>
                <a:lnTo>
                  <a:pt x="48809" y="58814"/>
                </a:lnTo>
                <a:lnTo>
                  <a:pt x="63722" y="48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88152" y="4644516"/>
            <a:ext cx="747395" cy="1069340"/>
          </a:xfrm>
          <a:custGeom>
            <a:avLst/>
            <a:gdLst/>
            <a:ahLst/>
            <a:cxnLst/>
            <a:rect l="l" t="t" r="r" b="b"/>
            <a:pathLst>
              <a:path w="747395" h="1069339">
                <a:moveTo>
                  <a:pt x="12319" y="984656"/>
                </a:moveTo>
                <a:lnTo>
                  <a:pt x="0" y="1068958"/>
                </a:lnTo>
                <a:lnTo>
                  <a:pt x="74802" y="1028217"/>
                </a:lnTo>
                <a:lnTo>
                  <a:pt x="63708" y="1020483"/>
                </a:lnTo>
                <a:lnTo>
                  <a:pt x="41528" y="1020483"/>
                </a:lnTo>
                <a:lnTo>
                  <a:pt x="31114" y="1013231"/>
                </a:lnTo>
                <a:lnTo>
                  <a:pt x="38369" y="1002817"/>
                </a:lnTo>
                <a:lnTo>
                  <a:pt x="12319" y="984656"/>
                </a:lnTo>
                <a:close/>
              </a:path>
              <a:path w="747395" h="1069339">
                <a:moveTo>
                  <a:pt x="38369" y="1002817"/>
                </a:moveTo>
                <a:lnTo>
                  <a:pt x="31114" y="1013231"/>
                </a:lnTo>
                <a:lnTo>
                  <a:pt x="41528" y="1020483"/>
                </a:lnTo>
                <a:lnTo>
                  <a:pt x="48780" y="1010075"/>
                </a:lnTo>
                <a:lnTo>
                  <a:pt x="38369" y="1002817"/>
                </a:lnTo>
                <a:close/>
              </a:path>
              <a:path w="747395" h="1069339">
                <a:moveTo>
                  <a:pt x="48780" y="1010075"/>
                </a:moveTo>
                <a:lnTo>
                  <a:pt x="41528" y="1020483"/>
                </a:lnTo>
                <a:lnTo>
                  <a:pt x="63708" y="1020483"/>
                </a:lnTo>
                <a:lnTo>
                  <a:pt x="48780" y="1010075"/>
                </a:lnTo>
                <a:close/>
              </a:path>
              <a:path w="747395" h="1069339">
                <a:moveTo>
                  <a:pt x="736980" y="0"/>
                </a:moveTo>
                <a:lnTo>
                  <a:pt x="38369" y="1002817"/>
                </a:lnTo>
                <a:lnTo>
                  <a:pt x="48780" y="1010075"/>
                </a:lnTo>
                <a:lnTo>
                  <a:pt x="747395" y="7365"/>
                </a:lnTo>
                <a:lnTo>
                  <a:pt x="7369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291716" y="2116328"/>
            <a:ext cx="542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PCB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975729" y="2117547"/>
            <a:ext cx="5759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CPU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06424" y="2136648"/>
            <a:ext cx="5110480" cy="4208145"/>
          </a:xfrm>
          <a:custGeom>
            <a:avLst/>
            <a:gdLst/>
            <a:ahLst/>
            <a:cxnLst/>
            <a:rect l="l" t="t" r="r" b="b"/>
            <a:pathLst>
              <a:path w="5110480" h="4208145">
                <a:moveTo>
                  <a:pt x="0" y="4207764"/>
                </a:moveTo>
                <a:lnTo>
                  <a:pt x="5109972" y="4207764"/>
                </a:lnTo>
                <a:lnTo>
                  <a:pt x="5109972" y="0"/>
                </a:lnTo>
                <a:lnTo>
                  <a:pt x="0" y="0"/>
                </a:lnTo>
                <a:lnTo>
                  <a:pt x="0" y="420776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95344" y="2132076"/>
            <a:ext cx="10795" cy="4217035"/>
          </a:xfrm>
          <a:custGeom>
            <a:avLst/>
            <a:gdLst/>
            <a:ahLst/>
            <a:cxnLst/>
            <a:rect l="l" t="t" r="r" b="b"/>
            <a:pathLst>
              <a:path w="10795" h="4217035">
                <a:moveTo>
                  <a:pt x="10667" y="0"/>
                </a:moveTo>
                <a:lnTo>
                  <a:pt x="0" y="421690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960497" y="2123592"/>
            <a:ext cx="83185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500" i="1" spc="-70" dirty="0">
                <a:latin typeface="Tahoma"/>
                <a:cs typeface="Tahoma"/>
              </a:rPr>
              <a:t>k</a:t>
            </a:r>
            <a:r>
              <a:rPr sz="2500" i="1" spc="-50" dirty="0">
                <a:latin typeface="Tahoma"/>
                <a:cs typeface="Tahoma"/>
              </a:rPr>
              <a:t>ernel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968750" y="2137943"/>
            <a:ext cx="58991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500" i="1" spc="-50" dirty="0">
                <a:latin typeface="Tahoma"/>
                <a:cs typeface="Tahoma"/>
              </a:rPr>
              <a:t>user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1365885" y="214325"/>
            <a:ext cx="7443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Khối </a:t>
            </a:r>
            <a:r>
              <a:rPr sz="3600" spc="-5" dirty="0"/>
              <a:t>điều khiển </a:t>
            </a:r>
            <a:r>
              <a:rPr sz="3600" dirty="0"/>
              <a:t>tiến trình (PCB)</a:t>
            </a:r>
            <a:r>
              <a:rPr sz="3600" spc="-95" dirty="0"/>
              <a:t> </a:t>
            </a:r>
            <a:r>
              <a:rPr sz="3600" dirty="0"/>
              <a:t>(4/4)</a:t>
            </a:r>
            <a:endParaRPr sz="360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70828" y="1583562"/>
            <a:ext cx="2983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  <a:tab pos="1266825" algn="l"/>
                <a:tab pos="2513965" algn="l"/>
              </a:tabLst>
            </a:pPr>
            <a:r>
              <a:rPr sz="2800" spc="-5" dirty="0">
                <a:latin typeface="Times New Roman"/>
                <a:cs typeface="Times New Roman"/>
              </a:rPr>
              <a:t>CPU	chu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-5" dirty="0">
                <a:latin typeface="Times New Roman"/>
                <a:cs typeface="Times New Roman"/>
              </a:rPr>
              <a:t>ển</a:t>
            </a:r>
            <a:r>
              <a:rPr sz="2800" dirty="0">
                <a:latin typeface="Times New Roman"/>
                <a:cs typeface="Times New Roman"/>
              </a:rPr>
              <a:t>	đổi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94042" y="1967611"/>
            <a:ext cx="69723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62865" marR="5080" indent="-50800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latin typeface="Times New Roman"/>
                <a:cs typeface="Times New Roman"/>
              </a:rPr>
              <a:t>tr</a:t>
            </a:r>
            <a:r>
              <a:rPr sz="2800" dirty="0">
                <a:latin typeface="Times New Roman"/>
                <a:cs typeface="Times New Roman"/>
              </a:rPr>
              <a:t>ì</a:t>
            </a:r>
            <a:r>
              <a:rPr sz="2800" spc="-5" dirty="0">
                <a:latin typeface="Times New Roman"/>
                <a:cs typeface="Times New Roman"/>
              </a:rPr>
              <a:t>nh  tiến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4161" y="1967611"/>
            <a:ext cx="69913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158115">
              <a:lnSpc>
                <a:spcPts val="3020"/>
              </a:lnSpc>
              <a:spcBef>
                <a:spcPts val="480"/>
              </a:spcBef>
            </a:pP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ày  trì</a:t>
            </a:r>
            <a:r>
              <a:rPr sz="2800" spc="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13728" y="1967611"/>
            <a:ext cx="697230" cy="12204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0"/>
              </a:spcBef>
            </a:pPr>
            <a:r>
              <a:rPr sz="2800" spc="-5" dirty="0">
                <a:latin typeface="Times New Roman"/>
                <a:cs typeface="Times New Roman"/>
              </a:rPr>
              <a:t>tiến  sang  k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ác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70828" y="3205352"/>
            <a:ext cx="2737485" cy="330771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>
              <a:lnSpc>
                <a:spcPct val="88500"/>
              </a:lnSpc>
              <a:spcBef>
                <a:spcPts val="4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Chuyển </a:t>
            </a:r>
            <a:r>
              <a:rPr sz="2800" b="1" i="1" dirty="0">
                <a:latin typeface="Times New Roman"/>
                <a:cs typeface="Times New Roman"/>
              </a:rPr>
              <a:t>đổi</a:t>
            </a:r>
            <a:r>
              <a:rPr sz="2800" b="1" i="1" spc="-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ngữ  </a:t>
            </a:r>
            <a:r>
              <a:rPr sz="2800" b="1" i="1" spc="-5" dirty="0">
                <a:latin typeface="Times New Roman"/>
                <a:cs typeface="Times New Roman"/>
              </a:rPr>
              <a:t>cảnh (context  switching) </a:t>
            </a:r>
            <a:r>
              <a:rPr sz="2950" i="1" spc="-150" dirty="0">
                <a:latin typeface="Wingdings"/>
                <a:cs typeface="Wingdings"/>
              </a:rPr>
              <a:t></a:t>
            </a:r>
            <a:r>
              <a:rPr sz="2950" i="1" spc="-15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overhead</a:t>
            </a:r>
            <a:endParaRPr sz="2800">
              <a:latin typeface="Times New Roman"/>
              <a:cs typeface="Times New Roman"/>
            </a:endParaRPr>
          </a:p>
          <a:p>
            <a:pPr marL="355600" marR="321310" indent="-342900" algn="just">
              <a:lnSpc>
                <a:spcPts val="3020"/>
              </a:lnSpc>
              <a:spcBef>
                <a:spcPts val="720"/>
              </a:spcBef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Trạng thái</a:t>
            </a:r>
            <a:r>
              <a:rPr sz="28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của  tiến trình luôn  thay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đổi</a:t>
            </a:r>
            <a:endParaRPr sz="2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950"/>
              </a:spcBef>
            </a:pPr>
            <a:r>
              <a:rPr sz="1400" spc="-5" dirty="0">
                <a:latin typeface="Arial"/>
                <a:cs typeface="Arial"/>
              </a:rPr>
              <a:t>90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9564" y="1630807"/>
            <a:ext cx="5207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53945" algn="l"/>
              </a:tabLst>
            </a:pPr>
            <a:r>
              <a:rPr sz="2000" dirty="0">
                <a:latin typeface="Arial"/>
                <a:cs typeface="Arial"/>
              </a:rPr>
              <a:t>Context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switching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	</a:t>
            </a:r>
            <a:r>
              <a:rPr sz="2000" spc="-5" dirty="0">
                <a:latin typeface="Arial"/>
                <a:cs typeface="Arial"/>
              </a:rPr>
              <a:t>Nhiệm </a:t>
            </a:r>
            <a:r>
              <a:rPr sz="2000" spc="-10" dirty="0">
                <a:latin typeface="Arial"/>
                <a:cs typeface="Arial"/>
              </a:rPr>
              <a:t>vụ </a:t>
            </a:r>
            <a:r>
              <a:rPr sz="2000" dirty="0">
                <a:latin typeface="Arial"/>
                <a:cs typeface="Arial"/>
              </a:rPr>
              <a:t>của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Dispatcher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0520" y="2107692"/>
            <a:ext cx="5349240" cy="4613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2420" y="6752590"/>
            <a:ext cx="5425440" cy="0"/>
          </a:xfrm>
          <a:custGeom>
            <a:avLst/>
            <a:gdLst/>
            <a:ahLst/>
            <a:cxnLst/>
            <a:rect l="l" t="t" r="r" b="b"/>
            <a:pathLst>
              <a:path w="5425440">
                <a:moveTo>
                  <a:pt x="0" y="0"/>
                </a:moveTo>
                <a:lnTo>
                  <a:pt x="542544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8770" y="2082800"/>
            <a:ext cx="0" cy="4663440"/>
          </a:xfrm>
          <a:custGeom>
            <a:avLst/>
            <a:gdLst/>
            <a:ahLst/>
            <a:cxnLst/>
            <a:rect l="l" t="t" r="r" b="b"/>
            <a:pathLst>
              <a:path h="4663440">
                <a:moveTo>
                  <a:pt x="0" y="0"/>
                </a:moveTo>
                <a:lnTo>
                  <a:pt x="0" y="466344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2420" y="2076450"/>
            <a:ext cx="5425440" cy="0"/>
          </a:xfrm>
          <a:custGeom>
            <a:avLst/>
            <a:gdLst/>
            <a:ahLst/>
            <a:cxnLst/>
            <a:rect l="l" t="t" r="r" b="b"/>
            <a:pathLst>
              <a:path w="5425440">
                <a:moveTo>
                  <a:pt x="0" y="0"/>
                </a:moveTo>
                <a:lnTo>
                  <a:pt x="542544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31509" y="2082292"/>
            <a:ext cx="0" cy="4664075"/>
          </a:xfrm>
          <a:custGeom>
            <a:avLst/>
            <a:gdLst/>
            <a:ahLst/>
            <a:cxnLst/>
            <a:rect l="l" t="t" r="r" b="b"/>
            <a:pathLst>
              <a:path h="4664075">
                <a:moveTo>
                  <a:pt x="0" y="0"/>
                </a:moveTo>
                <a:lnTo>
                  <a:pt x="0" y="4663944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7820" y="6727190"/>
            <a:ext cx="5374640" cy="0"/>
          </a:xfrm>
          <a:custGeom>
            <a:avLst/>
            <a:gdLst/>
            <a:ahLst/>
            <a:cxnLst/>
            <a:rect l="l" t="t" r="r" b="b"/>
            <a:pathLst>
              <a:path w="5374640">
                <a:moveTo>
                  <a:pt x="0" y="0"/>
                </a:moveTo>
                <a:lnTo>
                  <a:pt x="537464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4170" y="2108200"/>
            <a:ext cx="0" cy="4612640"/>
          </a:xfrm>
          <a:custGeom>
            <a:avLst/>
            <a:gdLst/>
            <a:ahLst/>
            <a:cxnLst/>
            <a:rect l="l" t="t" r="r" b="b"/>
            <a:pathLst>
              <a:path h="4612640">
                <a:moveTo>
                  <a:pt x="0" y="0"/>
                </a:moveTo>
                <a:lnTo>
                  <a:pt x="0" y="461264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7820" y="2101850"/>
            <a:ext cx="5374640" cy="0"/>
          </a:xfrm>
          <a:custGeom>
            <a:avLst/>
            <a:gdLst/>
            <a:ahLst/>
            <a:cxnLst/>
            <a:rect l="l" t="t" r="r" b="b"/>
            <a:pathLst>
              <a:path w="5374640">
                <a:moveTo>
                  <a:pt x="0" y="0"/>
                </a:moveTo>
                <a:lnTo>
                  <a:pt x="537464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06109" y="2107692"/>
            <a:ext cx="0" cy="4613275"/>
          </a:xfrm>
          <a:custGeom>
            <a:avLst/>
            <a:gdLst/>
            <a:ahLst/>
            <a:cxnLst/>
            <a:rect l="l" t="t" r="r" b="b"/>
            <a:pathLst>
              <a:path h="4613275">
                <a:moveTo>
                  <a:pt x="0" y="0"/>
                </a:moveTo>
                <a:lnTo>
                  <a:pt x="0" y="4613148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493900" y="214325"/>
            <a:ext cx="61569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Chuyển đổi ngữ </a:t>
            </a:r>
            <a:r>
              <a:rPr sz="3600" dirty="0"/>
              <a:t>cảnh </a:t>
            </a:r>
            <a:r>
              <a:rPr sz="3600" spc="-5" dirty="0"/>
              <a:t>tiến</a:t>
            </a:r>
            <a:r>
              <a:rPr sz="3600" spc="-55" dirty="0"/>
              <a:t> </a:t>
            </a:r>
            <a:r>
              <a:rPr sz="3600" dirty="0"/>
              <a:t>trình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9436" y="1619452"/>
            <a:ext cx="7680325" cy="3794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265" algn="just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Chuyển đổi ngữ cảnh xảy ra </a:t>
            </a:r>
            <a:r>
              <a:rPr sz="3200" spc="-5" dirty="0">
                <a:latin typeface="Times New Roman"/>
                <a:cs typeface="Times New Roman"/>
              </a:rPr>
              <a:t>khi </a:t>
            </a:r>
            <a:r>
              <a:rPr sz="3200" dirty="0">
                <a:latin typeface="Times New Roman"/>
                <a:cs typeface="Times New Roman"/>
              </a:rPr>
              <a:t>chuyển  CPU qua lại giữa </a:t>
            </a:r>
            <a:r>
              <a:rPr sz="3200" spc="5" dirty="0">
                <a:latin typeface="Times New Roman"/>
                <a:cs typeface="Times New Roman"/>
              </a:rPr>
              <a:t>các </a:t>
            </a:r>
            <a:r>
              <a:rPr sz="3200" dirty="0">
                <a:latin typeface="Times New Roman"/>
                <a:cs typeface="Times New Roman"/>
              </a:rPr>
              <a:t>quá trình. Quá </a:t>
            </a:r>
            <a:r>
              <a:rPr sz="3200" spc="-5" dirty="0">
                <a:latin typeface="Times New Roman"/>
                <a:cs typeface="Times New Roman"/>
              </a:rPr>
              <a:t>trình  </a:t>
            </a:r>
            <a:r>
              <a:rPr sz="3200" dirty="0">
                <a:latin typeface="Times New Roman"/>
                <a:cs typeface="Times New Roman"/>
              </a:rPr>
              <a:t>diễn ra </a:t>
            </a:r>
            <a:r>
              <a:rPr sz="3200" spc="5" dirty="0">
                <a:latin typeface="Times New Roman"/>
                <a:cs typeface="Times New Roman"/>
              </a:rPr>
              <a:t>như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sau:</a:t>
            </a:r>
            <a:endParaRPr sz="3200">
              <a:latin typeface="Times New Roman"/>
              <a:cs typeface="Times New Roman"/>
            </a:endParaRPr>
          </a:p>
          <a:p>
            <a:pPr marL="939165" marR="5080" lvl="1" indent="-466725" algn="just">
              <a:lnSpc>
                <a:spcPct val="100000"/>
              </a:lnSpc>
              <a:spcBef>
                <a:spcPts val="680"/>
              </a:spcBef>
              <a:buClr>
                <a:srgbClr val="CCCCFF"/>
              </a:buClr>
              <a:buChar char="−"/>
              <a:tabLst>
                <a:tab pos="939800" algn="l"/>
              </a:tabLst>
            </a:pPr>
            <a:r>
              <a:rPr sz="2800" spc="-10" dirty="0">
                <a:latin typeface="Times New Roman"/>
                <a:cs typeface="Times New Roman"/>
              </a:rPr>
              <a:t>Lưu </a:t>
            </a:r>
            <a:r>
              <a:rPr sz="2800" spc="-5" dirty="0">
                <a:latin typeface="Times New Roman"/>
                <a:cs typeface="Times New Roman"/>
              </a:rPr>
              <a:t>trạng thái của tiến trình </a:t>
            </a:r>
            <a:r>
              <a:rPr sz="2800" spc="-10" dirty="0">
                <a:latin typeface="Times New Roman"/>
                <a:cs typeface="Times New Roman"/>
              </a:rPr>
              <a:t>cũ </a:t>
            </a:r>
            <a:r>
              <a:rPr sz="2800" spc="-5" dirty="0">
                <a:latin typeface="Times New Roman"/>
                <a:cs typeface="Times New Roman"/>
              </a:rPr>
              <a:t>vào PCB của  </a:t>
            </a:r>
            <a:r>
              <a:rPr sz="2800" dirty="0">
                <a:latin typeface="Times New Roman"/>
                <a:cs typeface="Times New Roman"/>
              </a:rPr>
              <a:t>nó </a:t>
            </a:r>
            <a:r>
              <a:rPr sz="2800" spc="-5" dirty="0">
                <a:latin typeface="Times New Roman"/>
                <a:cs typeface="Times New Roman"/>
              </a:rPr>
              <a:t>bao gồm </a:t>
            </a:r>
            <a:r>
              <a:rPr sz="2800" dirty="0">
                <a:latin typeface="Times New Roman"/>
                <a:cs typeface="Times New Roman"/>
              </a:rPr>
              <a:t>giá </a:t>
            </a:r>
            <a:r>
              <a:rPr sz="2800" spc="-5" dirty="0">
                <a:latin typeface="Times New Roman"/>
                <a:cs typeface="Times New Roman"/>
              </a:rPr>
              <a:t>trị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thanh </a:t>
            </a:r>
            <a:r>
              <a:rPr sz="2800" dirty="0">
                <a:latin typeface="Times New Roman"/>
                <a:cs typeface="Times New Roman"/>
              </a:rPr>
              <a:t>ghi, </a:t>
            </a:r>
            <a:r>
              <a:rPr sz="2800" spc="-5" dirty="0">
                <a:latin typeface="Times New Roman"/>
                <a:cs typeface="Times New Roman"/>
              </a:rPr>
              <a:t>trạng </a:t>
            </a:r>
            <a:r>
              <a:rPr sz="2800" spc="-10" dirty="0">
                <a:latin typeface="Times New Roman"/>
                <a:cs typeface="Times New Roman"/>
              </a:rPr>
              <a:t>thái  </a:t>
            </a:r>
            <a:r>
              <a:rPr sz="2800" spc="-5" dirty="0">
                <a:latin typeface="Times New Roman"/>
                <a:cs typeface="Times New Roman"/>
              </a:rPr>
              <a:t>tiến tình, </a:t>
            </a:r>
            <a:r>
              <a:rPr sz="2800" dirty="0">
                <a:latin typeface="Times New Roman"/>
                <a:cs typeface="Times New Roman"/>
              </a:rPr>
              <a:t>thông </a:t>
            </a:r>
            <a:r>
              <a:rPr sz="2800" spc="-5" dirty="0">
                <a:latin typeface="Times New Roman"/>
                <a:cs typeface="Times New Roman"/>
              </a:rPr>
              <a:t>tin </a:t>
            </a:r>
            <a:r>
              <a:rPr sz="2800" dirty="0">
                <a:latin typeface="Times New Roman"/>
                <a:cs typeface="Times New Roman"/>
              </a:rPr>
              <a:t>quản </a:t>
            </a:r>
            <a:r>
              <a:rPr sz="2800" spc="-5" dirty="0">
                <a:latin typeface="Times New Roman"/>
                <a:cs typeface="Times New Roman"/>
              </a:rPr>
              <a:t>lý </a:t>
            </a:r>
            <a:r>
              <a:rPr sz="2800" dirty="0">
                <a:latin typeface="Times New Roman"/>
                <a:cs typeface="Times New Roman"/>
              </a:rPr>
              <a:t>bộ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nhớ,…</a:t>
            </a:r>
            <a:endParaRPr sz="2800">
              <a:latin typeface="Times New Roman"/>
              <a:cs typeface="Times New Roman"/>
            </a:endParaRPr>
          </a:p>
          <a:p>
            <a:pPr marL="939165" marR="5715" lvl="1" indent="-466725" algn="just">
              <a:lnSpc>
                <a:spcPct val="100000"/>
              </a:lnSpc>
              <a:spcBef>
                <a:spcPts val="675"/>
              </a:spcBef>
              <a:buClr>
                <a:srgbClr val="CCCCFF"/>
              </a:buClr>
              <a:buChar char="−"/>
              <a:tabLst>
                <a:tab pos="939800" algn="l"/>
              </a:tabLst>
            </a:pPr>
            <a:r>
              <a:rPr sz="2800" spc="-10" dirty="0">
                <a:latin typeface="Times New Roman"/>
                <a:cs typeface="Times New Roman"/>
              </a:rPr>
              <a:t>Nạp </a:t>
            </a:r>
            <a:r>
              <a:rPr sz="2800" dirty="0">
                <a:latin typeface="Times New Roman"/>
                <a:cs typeface="Times New Roman"/>
              </a:rPr>
              <a:t>ngữ </a:t>
            </a:r>
            <a:r>
              <a:rPr sz="2800" spc="-10" dirty="0">
                <a:latin typeface="Times New Roman"/>
                <a:cs typeface="Times New Roman"/>
              </a:rPr>
              <a:t>cảnh </a:t>
            </a:r>
            <a:r>
              <a:rPr sz="2800" spc="-5" dirty="0">
                <a:latin typeface="Times New Roman"/>
                <a:cs typeface="Times New Roman"/>
              </a:rPr>
              <a:t>được lưu của </a:t>
            </a:r>
            <a:r>
              <a:rPr sz="2800" dirty="0">
                <a:latin typeface="Times New Roman"/>
                <a:cs typeface="Times New Roman"/>
              </a:rPr>
              <a:t>quá </a:t>
            </a:r>
            <a:r>
              <a:rPr sz="2800" spc="-5" dirty="0">
                <a:latin typeface="Times New Roman"/>
                <a:cs typeface="Times New Roman"/>
              </a:rPr>
              <a:t>trình </a:t>
            </a:r>
            <a:r>
              <a:rPr sz="2800" spc="-10" dirty="0">
                <a:latin typeface="Times New Roman"/>
                <a:cs typeface="Times New Roman"/>
              </a:rPr>
              <a:t>mới  </a:t>
            </a:r>
            <a:r>
              <a:rPr sz="2800" spc="-5" dirty="0">
                <a:latin typeface="Times New Roman"/>
                <a:cs typeface="Times New Roman"/>
              </a:rPr>
              <a:t>được </a:t>
            </a:r>
            <a:r>
              <a:rPr sz="2800" dirty="0">
                <a:latin typeface="Times New Roman"/>
                <a:cs typeface="Times New Roman"/>
              </a:rPr>
              <a:t>bộ định </a:t>
            </a:r>
            <a:r>
              <a:rPr sz="2800" spc="-5" dirty="0">
                <a:latin typeface="Times New Roman"/>
                <a:cs typeface="Times New Roman"/>
              </a:rPr>
              <a:t>thời CPU chọn để </a:t>
            </a:r>
            <a:r>
              <a:rPr sz="2800" dirty="0">
                <a:latin typeface="Times New Roman"/>
                <a:cs typeface="Times New Roman"/>
              </a:rPr>
              <a:t>thực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2530" y="214325"/>
            <a:ext cx="71596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Chuyển đổi ngữ </a:t>
            </a:r>
            <a:r>
              <a:rPr sz="3600" dirty="0"/>
              <a:t>cảnh tiến trình</a:t>
            </a:r>
            <a:r>
              <a:rPr sz="3600" spc="-85" dirty="0"/>
              <a:t> </a:t>
            </a:r>
            <a:r>
              <a:rPr sz="3600" dirty="0"/>
              <a:t>(2/4)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19200"/>
            <a:ext cx="8300720" cy="53360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>
              <a:lnSpc>
                <a:spcPct val="114300"/>
              </a:lnSpc>
              <a:spcBef>
                <a:spcPts val="100"/>
              </a:spcBef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800" dirty="0">
                <a:solidFill>
                  <a:srgbClr val="0070C0"/>
                </a:solidFill>
                <a:latin typeface="Comic Sans MS" pitchFamily="66" charset="0"/>
                <a:cs typeface="Times New Roman" pitchFamily="18" charset="0"/>
              </a:rPr>
              <a:t>Bản thân </a:t>
            </a:r>
            <a:r>
              <a:rPr sz="2800" spc="-5" dirty="0">
                <a:solidFill>
                  <a:srgbClr val="0070C0"/>
                </a:solidFill>
                <a:latin typeface="Comic Sans MS" pitchFamily="66" charset="0"/>
                <a:cs typeface="Times New Roman" pitchFamily="18" charset="0"/>
              </a:rPr>
              <a:t>HĐH </a:t>
            </a:r>
            <a:r>
              <a:rPr sz="2800" dirty="0">
                <a:solidFill>
                  <a:srgbClr val="0070C0"/>
                </a:solidFill>
                <a:latin typeface="Comic Sans MS" pitchFamily="66" charset="0"/>
                <a:cs typeface="Times New Roman" pitchFamily="18" charset="0"/>
              </a:rPr>
              <a:t>cũng là 1 phần </a:t>
            </a:r>
            <a:r>
              <a:rPr sz="2800" spc="-5" dirty="0">
                <a:solidFill>
                  <a:srgbClr val="0070C0"/>
                </a:solidFill>
                <a:latin typeface="Comic Sans MS" pitchFamily="66" charset="0"/>
                <a:cs typeface="Times New Roman" pitchFamily="18" charset="0"/>
              </a:rPr>
              <a:t>mềm, </a:t>
            </a:r>
            <a:r>
              <a:rPr sz="2800" dirty="0">
                <a:solidFill>
                  <a:srgbClr val="0070C0"/>
                </a:solidFill>
                <a:latin typeface="Comic Sans MS" pitchFamily="66" charset="0"/>
                <a:cs typeface="Times New Roman" pitchFamily="18" charset="0"/>
              </a:rPr>
              <a:t>nghĩa </a:t>
            </a:r>
            <a:r>
              <a:rPr sz="2800" spc="-5" dirty="0">
                <a:solidFill>
                  <a:srgbClr val="0070C0"/>
                </a:solidFill>
                <a:latin typeface="Comic Sans MS" pitchFamily="66" charset="0"/>
                <a:cs typeface="Times New Roman" pitchFamily="18" charset="0"/>
              </a:rPr>
              <a:t>là </a:t>
            </a:r>
            <a:r>
              <a:rPr sz="2800" dirty="0">
                <a:solidFill>
                  <a:srgbClr val="0070C0"/>
                </a:solidFill>
                <a:latin typeface="Comic Sans MS" pitchFamily="66" charset="0"/>
                <a:cs typeface="Times New Roman" pitchFamily="18" charset="0"/>
              </a:rPr>
              <a:t>cũng sử dụng </a:t>
            </a:r>
            <a:r>
              <a:rPr sz="2800" spc="-5" dirty="0">
                <a:solidFill>
                  <a:srgbClr val="0070C0"/>
                </a:solidFill>
                <a:latin typeface="Comic Sans MS" pitchFamily="66" charset="0"/>
                <a:cs typeface="Times New Roman" pitchFamily="18" charset="0"/>
              </a:rPr>
              <a:t>CPU  </a:t>
            </a:r>
            <a:r>
              <a:rPr sz="2800" dirty="0">
                <a:solidFill>
                  <a:srgbClr val="0070C0"/>
                </a:solidFill>
                <a:latin typeface="Comic Sans MS" pitchFamily="66" charset="0"/>
                <a:cs typeface="Times New Roman" pitchFamily="18" charset="0"/>
              </a:rPr>
              <a:t>để có thể chạy</a:t>
            </a:r>
            <a:r>
              <a:rPr sz="2800" spc="-40" dirty="0">
                <a:solidFill>
                  <a:srgbClr val="0070C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sz="2800" dirty="0">
                <a:solidFill>
                  <a:srgbClr val="0070C0"/>
                </a:solidFill>
                <a:latin typeface="Comic Sans MS" pitchFamily="66" charset="0"/>
                <a:cs typeface="Times New Roman" pitchFamily="18" charset="0"/>
              </a:rPr>
              <a:t>được</a:t>
            </a:r>
            <a:r>
              <a:rPr sz="2400" dirty="0">
                <a:solidFill>
                  <a:srgbClr val="0070C0"/>
                </a:solidFill>
                <a:latin typeface="Comic Sans MS" pitchFamily="66" charset="0"/>
                <a:cs typeface="Times New Roman" pitchFamily="18" charset="0"/>
              </a:rPr>
              <a:t>.</a:t>
            </a:r>
            <a:endParaRPr sz="2400">
              <a:solidFill>
                <a:srgbClr val="0070C0"/>
              </a:solidFill>
              <a:latin typeface="Comic Sans MS" pitchFamily="66" charset="0"/>
              <a:cs typeface="Times New Roman" pitchFamily="18" charset="0"/>
            </a:endParaRPr>
          </a:p>
          <a:p>
            <a:pPr marL="355600" marR="5715" indent="-342900">
              <a:lnSpc>
                <a:spcPct val="114199"/>
              </a:lnSpc>
              <a:spcBef>
                <a:spcPts val="56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FF0000"/>
                </a:solidFill>
                <a:latin typeface="Comic Sans MS" pitchFamily="66" charset="0"/>
                <a:cs typeface="Times New Roman"/>
              </a:rPr>
              <a:t>Câu hỏi: </a:t>
            </a:r>
            <a:r>
              <a:rPr sz="2400" spc="-5" dirty="0">
                <a:solidFill>
                  <a:srgbClr val="FF0000"/>
                </a:solidFill>
                <a:latin typeface="Comic Sans MS" pitchFamily="66" charset="0"/>
                <a:cs typeface="Times New Roman"/>
              </a:rPr>
              <a:t>Khi </a:t>
            </a:r>
            <a:r>
              <a:rPr sz="2400" dirty="0">
                <a:solidFill>
                  <a:srgbClr val="FF0000"/>
                </a:solidFill>
                <a:latin typeface="Comic Sans MS" pitchFamily="66" charset="0"/>
                <a:cs typeface="Times New Roman"/>
              </a:rPr>
              <a:t>tiến trình </a:t>
            </a:r>
            <a:r>
              <a:rPr sz="2400" spc="-5" dirty="0">
                <a:solidFill>
                  <a:srgbClr val="FF0000"/>
                </a:solidFill>
                <a:latin typeface="Comic Sans MS" pitchFamily="66" charset="0"/>
                <a:cs typeface="Times New Roman"/>
              </a:rPr>
              <a:t>A </a:t>
            </a:r>
            <a:r>
              <a:rPr sz="2400" dirty="0">
                <a:solidFill>
                  <a:srgbClr val="FF0000"/>
                </a:solidFill>
                <a:latin typeface="Comic Sans MS" pitchFamily="66" charset="0"/>
                <a:cs typeface="Times New Roman"/>
              </a:rPr>
              <a:t>đang chiếm </a:t>
            </a:r>
            <a:r>
              <a:rPr sz="2400" spc="-5" dirty="0">
                <a:solidFill>
                  <a:srgbClr val="FF0000"/>
                </a:solidFill>
                <a:latin typeface="Comic Sans MS" pitchFamily="66" charset="0"/>
                <a:cs typeface="Times New Roman"/>
              </a:rPr>
              <a:t>CPU, </a:t>
            </a:r>
            <a:r>
              <a:rPr sz="2400" dirty="0">
                <a:solidFill>
                  <a:srgbClr val="FF0000"/>
                </a:solidFill>
                <a:latin typeface="Comic Sans MS" pitchFamily="66" charset="0"/>
                <a:cs typeface="Times New Roman"/>
              </a:rPr>
              <a:t>làm thế nào </a:t>
            </a:r>
            <a:r>
              <a:rPr sz="2400" spc="-5" dirty="0">
                <a:solidFill>
                  <a:srgbClr val="FF0000"/>
                </a:solidFill>
                <a:latin typeface="Comic Sans MS" pitchFamily="66" charset="0"/>
                <a:cs typeface="Times New Roman"/>
              </a:rPr>
              <a:t>HĐH </a:t>
            </a:r>
            <a:r>
              <a:rPr sz="2400" dirty="0">
                <a:solidFill>
                  <a:srgbClr val="FF0000"/>
                </a:solidFill>
                <a:latin typeface="Comic Sans MS" pitchFamily="66" charset="0"/>
                <a:cs typeface="Times New Roman"/>
              </a:rPr>
              <a:t>có  thể thu hồi </a:t>
            </a:r>
            <a:r>
              <a:rPr sz="2400" spc="-5" dirty="0">
                <a:solidFill>
                  <a:srgbClr val="FF0000"/>
                </a:solidFill>
                <a:latin typeface="Comic Sans MS" pitchFamily="66" charset="0"/>
                <a:cs typeface="Times New Roman"/>
              </a:rPr>
              <a:t>CPU </a:t>
            </a:r>
            <a:r>
              <a:rPr sz="2400" dirty="0">
                <a:solidFill>
                  <a:srgbClr val="FF0000"/>
                </a:solidFill>
                <a:latin typeface="Comic Sans MS" pitchFamily="66" charset="0"/>
                <a:cs typeface="Times New Roman"/>
              </a:rPr>
              <a:t>lại được ? (vì lúc này </a:t>
            </a:r>
            <a:r>
              <a:rPr sz="2400" spc="-10" dirty="0">
                <a:solidFill>
                  <a:srgbClr val="FF0000"/>
                </a:solidFill>
                <a:latin typeface="Comic Sans MS" pitchFamily="66" charset="0"/>
                <a:cs typeface="Times New Roman"/>
              </a:rPr>
              <a:t>HĐH </a:t>
            </a:r>
            <a:r>
              <a:rPr sz="2400" dirty="0">
                <a:solidFill>
                  <a:srgbClr val="FF0000"/>
                </a:solidFill>
                <a:latin typeface="Comic Sans MS" pitchFamily="66" charset="0"/>
                <a:cs typeface="Times New Roman"/>
              </a:rPr>
              <a:t>không giữ</a:t>
            </a:r>
            <a:r>
              <a:rPr sz="2400" spc="-80" dirty="0">
                <a:solidFill>
                  <a:srgbClr val="FF0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itchFamily="66" charset="0"/>
                <a:cs typeface="Times New Roman"/>
              </a:rPr>
              <a:t>CPU)</a:t>
            </a:r>
            <a:endParaRPr sz="2400">
              <a:solidFill>
                <a:srgbClr val="FF0000"/>
              </a:solidFill>
              <a:latin typeface="Comic Sans MS" pitchFamily="66" charset="0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869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002060"/>
                </a:solidFill>
                <a:latin typeface="Times New Roman"/>
                <a:cs typeface="Times New Roman"/>
              </a:rPr>
              <a:t>Ép buộc </a:t>
            </a:r>
            <a:r>
              <a:rPr sz="2000" spc="-5" dirty="0">
                <a:solidFill>
                  <a:srgbClr val="002060"/>
                </a:solidFill>
                <a:latin typeface="Times New Roman"/>
                <a:cs typeface="Times New Roman"/>
              </a:rPr>
              <a:t>tiến </a:t>
            </a:r>
            <a:r>
              <a:rPr sz="2000" dirty="0">
                <a:solidFill>
                  <a:srgbClr val="002060"/>
                </a:solidFill>
                <a:latin typeface="Times New Roman"/>
                <a:cs typeface="Times New Roman"/>
              </a:rPr>
              <a:t>trình thỉnh thoảng trả CPU </a:t>
            </a:r>
            <a:r>
              <a:rPr sz="2000" spc="-5" dirty="0">
                <a:solidFill>
                  <a:srgbClr val="002060"/>
                </a:solidFill>
                <a:latin typeface="Times New Roman"/>
                <a:cs typeface="Times New Roman"/>
              </a:rPr>
              <a:t>lại </a:t>
            </a:r>
            <a:r>
              <a:rPr sz="2000" dirty="0">
                <a:solidFill>
                  <a:srgbClr val="002060"/>
                </a:solidFill>
                <a:latin typeface="Times New Roman"/>
                <a:cs typeface="Times New Roman"/>
              </a:rPr>
              <a:t>cho HĐH ? </a:t>
            </a:r>
            <a:r>
              <a:rPr sz="2000" spc="-5" dirty="0">
                <a:solidFill>
                  <a:srgbClr val="002060"/>
                </a:solidFill>
                <a:latin typeface="Times New Roman"/>
                <a:cs typeface="Times New Roman"/>
              </a:rPr>
              <a:t>Có </a:t>
            </a:r>
            <a:r>
              <a:rPr sz="2000" dirty="0">
                <a:solidFill>
                  <a:srgbClr val="002060"/>
                </a:solidFill>
                <a:latin typeface="Times New Roman"/>
                <a:cs typeface="Times New Roman"/>
              </a:rPr>
              <a:t>khả thi</a:t>
            </a:r>
            <a:r>
              <a:rPr sz="2000" spc="-18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2060"/>
                </a:solidFill>
                <a:latin typeface="Times New Roman"/>
                <a:cs typeface="Times New Roman"/>
              </a:rPr>
              <a:t>?</a:t>
            </a:r>
            <a:endParaRPr sz="200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81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002060"/>
                </a:solidFill>
                <a:latin typeface="Times New Roman"/>
                <a:cs typeface="Times New Roman"/>
              </a:rPr>
              <a:t>Máy tính </a:t>
            </a:r>
            <a:r>
              <a:rPr sz="2000" dirty="0">
                <a:solidFill>
                  <a:srgbClr val="002060"/>
                </a:solidFill>
                <a:latin typeface="Times New Roman"/>
                <a:cs typeface="Times New Roman"/>
              </a:rPr>
              <a:t>phải </a:t>
            </a:r>
            <a:r>
              <a:rPr sz="2000" spc="-5" dirty="0">
                <a:solidFill>
                  <a:srgbClr val="002060"/>
                </a:solidFill>
                <a:latin typeface="Times New Roman"/>
                <a:cs typeface="Times New Roman"/>
              </a:rPr>
              <a:t>có </a:t>
            </a:r>
            <a:r>
              <a:rPr sz="2000" dirty="0">
                <a:solidFill>
                  <a:srgbClr val="002060"/>
                </a:solidFill>
                <a:latin typeface="Times New Roman"/>
                <a:cs typeface="Times New Roman"/>
              </a:rPr>
              <a:t>2 CPU, 1 dành riêng cho HĐH</a:t>
            </a:r>
            <a:r>
              <a:rPr sz="2000" spc="-8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2060"/>
                </a:solidFill>
                <a:latin typeface="Times New Roman"/>
                <a:cs typeface="Times New Roman"/>
              </a:rPr>
              <a:t>?</a:t>
            </a:r>
            <a:endParaRPr sz="200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82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002060"/>
                </a:solidFill>
                <a:latin typeface="Times New Roman"/>
                <a:cs typeface="Times New Roman"/>
              </a:rPr>
              <a:t>HĐH sử </a:t>
            </a:r>
            <a:r>
              <a:rPr sz="2000" spc="5" dirty="0">
                <a:solidFill>
                  <a:srgbClr val="002060"/>
                </a:solidFill>
                <a:latin typeface="Times New Roman"/>
                <a:cs typeface="Times New Roman"/>
              </a:rPr>
              <a:t>dụng </a:t>
            </a:r>
            <a:r>
              <a:rPr sz="2000" dirty="0">
                <a:solidFill>
                  <a:srgbClr val="002060"/>
                </a:solidFill>
                <a:latin typeface="Times New Roman"/>
                <a:cs typeface="Times New Roman"/>
              </a:rPr>
              <a:t>ngắt </a:t>
            </a:r>
            <a:r>
              <a:rPr sz="2000" spc="5" dirty="0">
                <a:solidFill>
                  <a:srgbClr val="002060"/>
                </a:solidFill>
                <a:latin typeface="Times New Roman"/>
                <a:cs typeface="Times New Roman"/>
              </a:rPr>
              <a:t>đồng </a:t>
            </a:r>
            <a:r>
              <a:rPr sz="2000" dirty="0">
                <a:solidFill>
                  <a:srgbClr val="002060"/>
                </a:solidFill>
                <a:latin typeface="Times New Roman"/>
                <a:cs typeface="Times New Roman"/>
              </a:rPr>
              <a:t>hồ (ngắt điều phối) để kiểm soát hệ</a:t>
            </a:r>
            <a:r>
              <a:rPr sz="2000" spc="-229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2060"/>
                </a:solidFill>
                <a:latin typeface="Times New Roman"/>
                <a:cs typeface="Times New Roman"/>
              </a:rPr>
              <a:t>thống</a:t>
            </a:r>
            <a:endParaRPr sz="200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76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solidFill>
                  <a:srgbClr val="002060"/>
                </a:solidFill>
                <a:latin typeface="Times New Roman"/>
                <a:cs typeface="Times New Roman"/>
              </a:rPr>
              <a:t>Mỗi</a:t>
            </a:r>
            <a:r>
              <a:rPr sz="1800" spc="15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2060"/>
                </a:solidFill>
                <a:latin typeface="Times New Roman"/>
                <a:cs typeface="Times New Roman"/>
              </a:rPr>
              <a:t>khi</a:t>
            </a:r>
            <a:r>
              <a:rPr sz="1800" spc="15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2060"/>
                </a:solidFill>
                <a:latin typeface="Times New Roman"/>
                <a:cs typeface="Times New Roman"/>
              </a:rPr>
              <a:t>có</a:t>
            </a:r>
            <a:r>
              <a:rPr sz="1800" spc="16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Times New Roman"/>
                <a:cs typeface="Times New Roman"/>
              </a:rPr>
              <a:t>ngắt</a:t>
            </a:r>
            <a:r>
              <a:rPr sz="1800" spc="15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2060"/>
                </a:solidFill>
                <a:latin typeface="Times New Roman"/>
                <a:cs typeface="Times New Roman"/>
              </a:rPr>
              <a:t>đồng</a:t>
            </a:r>
            <a:r>
              <a:rPr sz="1800" spc="15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2060"/>
                </a:solidFill>
                <a:latin typeface="Times New Roman"/>
                <a:cs typeface="Times New Roman"/>
              </a:rPr>
              <a:t>hồ,</a:t>
            </a:r>
            <a:r>
              <a:rPr sz="1800" spc="15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Times New Roman"/>
                <a:cs typeface="Times New Roman"/>
              </a:rPr>
              <a:t>HĐH</a:t>
            </a:r>
            <a:r>
              <a:rPr sz="1800" spc="15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2060"/>
                </a:solidFill>
                <a:latin typeface="Times New Roman"/>
                <a:cs typeface="Times New Roman"/>
              </a:rPr>
              <a:t>kiểm</a:t>
            </a:r>
            <a:r>
              <a:rPr sz="1800" spc="15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2060"/>
                </a:solidFill>
                <a:latin typeface="Times New Roman"/>
                <a:cs typeface="Times New Roman"/>
              </a:rPr>
              <a:t>tra</a:t>
            </a:r>
            <a:r>
              <a:rPr sz="1800" spc="16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Times New Roman"/>
                <a:cs typeface="Times New Roman"/>
              </a:rPr>
              <a:t>xem</a:t>
            </a:r>
            <a:r>
              <a:rPr sz="1800" spc="15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2060"/>
                </a:solidFill>
                <a:latin typeface="Times New Roman"/>
                <a:cs typeface="Times New Roman"/>
              </a:rPr>
              <a:t>có</a:t>
            </a:r>
            <a:r>
              <a:rPr sz="1800" spc="14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2060"/>
                </a:solidFill>
                <a:latin typeface="Times New Roman"/>
                <a:cs typeface="Times New Roman"/>
              </a:rPr>
              <a:t>cần</a:t>
            </a:r>
            <a:r>
              <a:rPr sz="1800" spc="15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2060"/>
                </a:solidFill>
                <a:latin typeface="Times New Roman"/>
                <a:cs typeface="Times New Roman"/>
              </a:rPr>
              <a:t>thu</a:t>
            </a:r>
            <a:r>
              <a:rPr sz="1800" spc="16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2060"/>
                </a:solidFill>
                <a:latin typeface="Times New Roman"/>
                <a:cs typeface="Times New Roman"/>
              </a:rPr>
              <a:t>hồi</a:t>
            </a:r>
            <a:r>
              <a:rPr sz="1800" spc="15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2060"/>
                </a:solidFill>
                <a:latin typeface="Times New Roman"/>
                <a:cs typeface="Times New Roman"/>
              </a:rPr>
              <a:t>CPU</a:t>
            </a:r>
            <a:r>
              <a:rPr sz="1800" spc="15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2060"/>
                </a:solidFill>
                <a:latin typeface="Times New Roman"/>
                <a:cs typeface="Times New Roman"/>
              </a:rPr>
              <a:t>từ</a:t>
            </a:r>
            <a:r>
              <a:rPr sz="1800" spc="15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2060"/>
                </a:solidFill>
                <a:latin typeface="Times New Roman"/>
                <a:cs typeface="Times New Roman"/>
              </a:rPr>
              <a:t>1</a:t>
            </a:r>
            <a:r>
              <a:rPr sz="1800" spc="16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Times New Roman"/>
                <a:cs typeface="Times New Roman"/>
              </a:rPr>
              <a:t>tiến</a:t>
            </a:r>
            <a:endParaRPr sz="180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solidFill>
                  <a:srgbClr val="002060"/>
                </a:solidFill>
                <a:latin typeface="Times New Roman"/>
                <a:cs typeface="Times New Roman"/>
              </a:rPr>
              <a:t>trình nào </a:t>
            </a:r>
            <a:r>
              <a:rPr sz="1800" spc="-5" dirty="0">
                <a:solidFill>
                  <a:srgbClr val="002060"/>
                </a:solidFill>
                <a:latin typeface="Times New Roman"/>
                <a:cs typeface="Times New Roman"/>
              </a:rPr>
              <a:t>đó </a:t>
            </a:r>
            <a:r>
              <a:rPr sz="1800" dirty="0">
                <a:solidFill>
                  <a:srgbClr val="002060"/>
                </a:solidFill>
                <a:latin typeface="Times New Roman"/>
                <a:cs typeface="Times New Roman"/>
              </a:rPr>
              <a:t>lại hay </a:t>
            </a:r>
            <a:r>
              <a:rPr sz="1800" spc="-5">
                <a:solidFill>
                  <a:srgbClr val="002060"/>
                </a:solidFill>
                <a:latin typeface="Times New Roman"/>
                <a:cs typeface="Times New Roman"/>
              </a:rPr>
              <a:t>không</a:t>
            </a:r>
            <a:r>
              <a:rPr sz="1800" spc="-3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endParaRPr sz="180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75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solidFill>
                  <a:srgbClr val="002060"/>
                </a:solidFill>
                <a:latin typeface="Times New Roman"/>
                <a:cs typeface="Times New Roman"/>
              </a:rPr>
              <a:t>HĐH </a:t>
            </a:r>
            <a:r>
              <a:rPr sz="1800" dirty="0">
                <a:solidFill>
                  <a:srgbClr val="002060"/>
                </a:solidFill>
                <a:latin typeface="Times New Roman"/>
                <a:cs typeface="Times New Roman"/>
              </a:rPr>
              <a:t>chỉ thu hồi </a:t>
            </a:r>
            <a:r>
              <a:rPr sz="1800" spc="-5" dirty="0">
                <a:solidFill>
                  <a:srgbClr val="002060"/>
                </a:solidFill>
                <a:latin typeface="Times New Roman"/>
                <a:cs typeface="Times New Roman"/>
              </a:rPr>
              <a:t>CPU </a:t>
            </a:r>
            <a:r>
              <a:rPr sz="1800" dirty="0">
                <a:solidFill>
                  <a:srgbClr val="002060"/>
                </a:solidFill>
                <a:latin typeface="Times New Roman"/>
                <a:cs typeface="Times New Roman"/>
              </a:rPr>
              <a:t>khi có ngắt đồng hồ phát</a:t>
            </a:r>
            <a:r>
              <a:rPr sz="1800" spc="-2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Times New Roman"/>
                <a:cs typeface="Times New Roman"/>
              </a:rPr>
              <a:t>sinh.</a:t>
            </a:r>
            <a:endParaRPr sz="180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73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solidFill>
                  <a:srgbClr val="002060"/>
                </a:solidFill>
                <a:latin typeface="Times New Roman"/>
                <a:cs typeface="Times New Roman"/>
              </a:rPr>
              <a:t>Khoảng </a:t>
            </a:r>
            <a:r>
              <a:rPr sz="1800" dirty="0">
                <a:solidFill>
                  <a:srgbClr val="002060"/>
                </a:solidFill>
                <a:latin typeface="Times New Roman"/>
                <a:cs typeface="Times New Roman"/>
              </a:rPr>
              <a:t>thời </a:t>
            </a:r>
            <a:r>
              <a:rPr sz="1800" spc="-5" dirty="0">
                <a:solidFill>
                  <a:srgbClr val="002060"/>
                </a:solidFill>
                <a:latin typeface="Times New Roman"/>
                <a:cs typeface="Times New Roman"/>
              </a:rPr>
              <a:t>gian </a:t>
            </a:r>
            <a:r>
              <a:rPr sz="1800" dirty="0">
                <a:solidFill>
                  <a:srgbClr val="002060"/>
                </a:solidFill>
                <a:latin typeface="Times New Roman"/>
                <a:cs typeface="Times New Roman"/>
              </a:rPr>
              <a:t>giữa 2 lần ngắt điều phối gọi </a:t>
            </a:r>
            <a:r>
              <a:rPr sz="1800" spc="-5" dirty="0">
                <a:solidFill>
                  <a:srgbClr val="002060"/>
                </a:solidFill>
                <a:latin typeface="Times New Roman"/>
                <a:cs typeface="Times New Roman"/>
              </a:rPr>
              <a:t>là </a:t>
            </a:r>
            <a:r>
              <a:rPr sz="1800" dirty="0">
                <a:solidFill>
                  <a:srgbClr val="002060"/>
                </a:solidFill>
                <a:latin typeface="Times New Roman"/>
                <a:cs typeface="Times New Roman"/>
              </a:rPr>
              <a:t>chu </a:t>
            </a:r>
            <a:r>
              <a:rPr sz="1800" spc="-10" dirty="0">
                <a:solidFill>
                  <a:srgbClr val="002060"/>
                </a:solidFill>
                <a:latin typeface="Times New Roman"/>
                <a:cs typeface="Times New Roman"/>
              </a:rPr>
              <a:t>kỳ </a:t>
            </a:r>
            <a:r>
              <a:rPr sz="1800" dirty="0">
                <a:solidFill>
                  <a:srgbClr val="002060"/>
                </a:solidFill>
                <a:latin typeface="Times New Roman"/>
                <a:cs typeface="Times New Roman"/>
              </a:rPr>
              <a:t>đồng hồ (tối thiểu</a:t>
            </a:r>
            <a:r>
              <a:rPr sz="1800" spc="33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2060"/>
                </a:solidFill>
                <a:latin typeface="Times New Roman"/>
                <a:cs typeface="Times New Roman"/>
              </a:rPr>
              <a:t>là</a:t>
            </a:r>
            <a:endParaRPr sz="180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solidFill>
                  <a:srgbClr val="002060"/>
                </a:solidFill>
                <a:latin typeface="Times New Roman"/>
                <a:cs typeface="Times New Roman"/>
              </a:rPr>
              <a:t>18.2 lần /</a:t>
            </a:r>
            <a:r>
              <a:rPr sz="1800" spc="-2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02060"/>
                </a:solidFill>
                <a:latin typeface="Times New Roman"/>
                <a:cs typeface="Times New Roman"/>
              </a:rPr>
              <a:t>giây).</a:t>
            </a:r>
            <a:endParaRPr sz="1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0630" y="214325"/>
            <a:ext cx="71596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Chuyển đổi ngữ </a:t>
            </a:r>
            <a:r>
              <a:rPr sz="3600" dirty="0"/>
              <a:t>cảnh </a:t>
            </a:r>
            <a:r>
              <a:rPr sz="3600" spc="-5" dirty="0"/>
              <a:t>tiến </a:t>
            </a:r>
            <a:r>
              <a:rPr sz="3600" dirty="0"/>
              <a:t>trình</a:t>
            </a:r>
            <a:r>
              <a:rPr sz="3600" spc="-65" dirty="0"/>
              <a:t> </a:t>
            </a:r>
            <a:r>
              <a:rPr sz="3600" dirty="0"/>
              <a:t>(3/4)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9436" y="1580370"/>
            <a:ext cx="7680959" cy="255999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4965" marR="5080" indent="-342265" algn="just">
              <a:lnSpc>
                <a:spcPct val="114100"/>
              </a:lnSpc>
              <a:spcBef>
                <a:spcPts val="110"/>
              </a:spcBef>
              <a:buClr>
                <a:srgbClr val="CCCCFF"/>
              </a:buClr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Thời gian chuyển </a:t>
            </a:r>
            <a:r>
              <a:rPr sz="2800" spc="-10" dirty="0">
                <a:latin typeface="Times New Roman"/>
                <a:cs typeface="Times New Roman"/>
              </a:rPr>
              <a:t>ngữ </a:t>
            </a:r>
            <a:r>
              <a:rPr sz="2800" spc="-5" dirty="0">
                <a:latin typeface="Times New Roman"/>
                <a:cs typeface="Times New Roman"/>
              </a:rPr>
              <a:t>cảnh là chi phí thuần, lãng  </a:t>
            </a:r>
            <a:r>
              <a:rPr sz="2800" dirty="0">
                <a:latin typeface="Times New Roman"/>
                <a:cs typeface="Times New Roman"/>
              </a:rPr>
              <a:t>phí. </a:t>
            </a:r>
            <a:r>
              <a:rPr sz="2800" spc="-5" dirty="0">
                <a:latin typeface="Times New Roman"/>
                <a:cs typeface="Times New Roman"/>
              </a:rPr>
              <a:t>Tốc </a:t>
            </a:r>
            <a:r>
              <a:rPr sz="2800" dirty="0">
                <a:latin typeface="Times New Roman"/>
                <a:cs typeface="Times New Roman"/>
              </a:rPr>
              <a:t>độ </a:t>
            </a:r>
            <a:r>
              <a:rPr sz="2800" spc="-5" dirty="0">
                <a:latin typeface="Times New Roman"/>
                <a:cs typeface="Times New Roman"/>
              </a:rPr>
              <a:t>chuyển </a:t>
            </a:r>
            <a:r>
              <a:rPr sz="2800" dirty="0">
                <a:latin typeface="Times New Roman"/>
                <a:cs typeface="Times New Roman"/>
              </a:rPr>
              <a:t>ngữ </a:t>
            </a:r>
            <a:r>
              <a:rPr sz="2800" spc="-10" dirty="0">
                <a:latin typeface="Times New Roman"/>
                <a:cs typeface="Times New Roman"/>
              </a:rPr>
              <a:t>cảnh </a:t>
            </a:r>
            <a:r>
              <a:rPr sz="2800" spc="-5" dirty="0">
                <a:latin typeface="Times New Roman"/>
                <a:cs typeface="Times New Roman"/>
              </a:rPr>
              <a:t>tùy thuộc </a:t>
            </a:r>
            <a:r>
              <a:rPr sz="2800" spc="-10" dirty="0">
                <a:latin typeface="Times New Roman"/>
                <a:cs typeface="Times New Roman"/>
              </a:rPr>
              <a:t>vào </a:t>
            </a:r>
            <a:r>
              <a:rPr sz="2800" dirty="0">
                <a:latin typeface="Times New Roman"/>
                <a:cs typeface="Times New Roman"/>
              </a:rPr>
              <a:t>tốc độ  bộ </a:t>
            </a:r>
            <a:r>
              <a:rPr sz="2800" spc="-5" dirty="0">
                <a:latin typeface="Times New Roman"/>
                <a:cs typeface="Times New Roman"/>
              </a:rPr>
              <a:t>nhớ, số lượng thanh ghi, (thường từ 1 -&gt; </a:t>
            </a:r>
            <a:r>
              <a:rPr sz="2800" dirty="0">
                <a:latin typeface="Times New Roman"/>
                <a:cs typeface="Times New Roman"/>
              </a:rPr>
              <a:t>1000  </a:t>
            </a:r>
            <a:r>
              <a:rPr sz="2800" spc="-10" dirty="0">
                <a:latin typeface="Times New Roman"/>
                <a:cs typeface="Times New Roman"/>
              </a:rPr>
              <a:t>mili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giây).</a:t>
            </a:r>
            <a:endParaRPr sz="2800">
              <a:latin typeface="Times New Roman"/>
              <a:cs typeface="Times New Roman"/>
            </a:endParaRPr>
          </a:p>
          <a:p>
            <a:pPr marL="354965" marR="6350" indent="-342265" algn="just">
              <a:lnSpc>
                <a:spcPct val="113999"/>
              </a:lnSpc>
              <a:spcBef>
                <a:spcPts val="670"/>
              </a:spcBef>
              <a:buClr>
                <a:srgbClr val="CCCCFF"/>
              </a:buClr>
              <a:buFont typeface="Arial"/>
              <a:buChar char="•"/>
              <a:tabLst>
                <a:tab pos="444500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 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2000" y="214325"/>
            <a:ext cx="61569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Chuyển đổi ngữ </a:t>
            </a:r>
            <a:r>
              <a:rPr sz="3600" dirty="0"/>
              <a:t>cảnh </a:t>
            </a:r>
            <a:r>
              <a:rPr sz="3600" spc="-5" dirty="0"/>
              <a:t>tiến</a:t>
            </a:r>
            <a:r>
              <a:rPr sz="3600" spc="-55" dirty="0"/>
              <a:t> </a:t>
            </a:r>
            <a:r>
              <a:rPr sz="3600" dirty="0"/>
              <a:t>trình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7790" y="2580589"/>
            <a:ext cx="68853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000FF"/>
                </a:solidFill>
              </a:rPr>
              <a:t>3. </a:t>
            </a:r>
            <a:r>
              <a:rPr sz="4800" dirty="0">
                <a:solidFill>
                  <a:srgbClr val="0000FF"/>
                </a:solidFill>
              </a:rPr>
              <a:t>1 – Khái </a:t>
            </a:r>
            <a:r>
              <a:rPr sz="4800" spc="-5" dirty="0">
                <a:solidFill>
                  <a:srgbClr val="0000FF"/>
                </a:solidFill>
              </a:rPr>
              <a:t>niệm tiến</a:t>
            </a:r>
            <a:r>
              <a:rPr sz="4800" spc="-55" dirty="0">
                <a:solidFill>
                  <a:srgbClr val="0000FF"/>
                </a:solidFill>
              </a:rPr>
              <a:t> </a:t>
            </a:r>
            <a:r>
              <a:rPr sz="4800" spc="-5" dirty="0">
                <a:solidFill>
                  <a:srgbClr val="0000FF"/>
                </a:solidFill>
              </a:rPr>
              <a:t>trình</a:t>
            </a:r>
            <a:endParaRPr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2506981" y="4596384"/>
            <a:ext cx="845819" cy="492759"/>
          </a:xfrm>
          <a:custGeom>
            <a:avLst/>
            <a:gdLst/>
            <a:ahLst/>
            <a:cxnLst/>
            <a:rect l="l" t="t" r="r" b="b"/>
            <a:pathLst>
              <a:path w="845820" h="492760">
                <a:moveTo>
                  <a:pt x="422910" y="0"/>
                </a:moveTo>
                <a:lnTo>
                  <a:pt x="365526" y="2247"/>
                </a:lnTo>
                <a:lnTo>
                  <a:pt x="310488" y="8794"/>
                </a:lnTo>
                <a:lnTo>
                  <a:pt x="258300" y="19347"/>
                </a:lnTo>
                <a:lnTo>
                  <a:pt x="209465" y="33612"/>
                </a:lnTo>
                <a:lnTo>
                  <a:pt x="164488" y="51296"/>
                </a:lnTo>
                <a:lnTo>
                  <a:pt x="123872" y="72104"/>
                </a:lnTo>
                <a:lnTo>
                  <a:pt x="88122" y="95743"/>
                </a:lnTo>
                <a:lnTo>
                  <a:pt x="57742" y="121920"/>
                </a:lnTo>
                <a:lnTo>
                  <a:pt x="15107" y="180710"/>
                </a:lnTo>
                <a:lnTo>
                  <a:pt x="0" y="246126"/>
                </a:lnTo>
                <a:lnTo>
                  <a:pt x="3860" y="279515"/>
                </a:lnTo>
                <a:lnTo>
                  <a:pt x="33236" y="341911"/>
                </a:lnTo>
                <a:lnTo>
                  <a:pt x="88122" y="396508"/>
                </a:lnTo>
                <a:lnTo>
                  <a:pt x="123872" y="420147"/>
                </a:lnTo>
                <a:lnTo>
                  <a:pt x="164488" y="440955"/>
                </a:lnTo>
                <a:lnTo>
                  <a:pt x="209465" y="458639"/>
                </a:lnTo>
                <a:lnTo>
                  <a:pt x="258300" y="472904"/>
                </a:lnTo>
                <a:lnTo>
                  <a:pt x="310488" y="483457"/>
                </a:lnTo>
                <a:lnTo>
                  <a:pt x="365526" y="490004"/>
                </a:lnTo>
                <a:lnTo>
                  <a:pt x="422910" y="492252"/>
                </a:lnTo>
                <a:lnTo>
                  <a:pt x="480293" y="490004"/>
                </a:lnTo>
                <a:lnTo>
                  <a:pt x="535331" y="483457"/>
                </a:lnTo>
                <a:lnTo>
                  <a:pt x="587519" y="472904"/>
                </a:lnTo>
                <a:lnTo>
                  <a:pt x="636354" y="458639"/>
                </a:lnTo>
                <a:lnTo>
                  <a:pt x="681331" y="440955"/>
                </a:lnTo>
                <a:lnTo>
                  <a:pt x="721947" y="420147"/>
                </a:lnTo>
                <a:lnTo>
                  <a:pt x="757697" y="396508"/>
                </a:lnTo>
                <a:lnTo>
                  <a:pt x="788077" y="370332"/>
                </a:lnTo>
                <a:lnTo>
                  <a:pt x="830712" y="311541"/>
                </a:lnTo>
                <a:lnTo>
                  <a:pt x="845820" y="246126"/>
                </a:lnTo>
                <a:lnTo>
                  <a:pt x="841959" y="212736"/>
                </a:lnTo>
                <a:lnTo>
                  <a:pt x="812583" y="150340"/>
                </a:lnTo>
                <a:lnTo>
                  <a:pt x="757697" y="95743"/>
                </a:lnTo>
                <a:lnTo>
                  <a:pt x="721947" y="72104"/>
                </a:lnTo>
                <a:lnTo>
                  <a:pt x="681331" y="51296"/>
                </a:lnTo>
                <a:lnTo>
                  <a:pt x="636354" y="33612"/>
                </a:lnTo>
                <a:lnTo>
                  <a:pt x="587519" y="19347"/>
                </a:lnTo>
                <a:lnTo>
                  <a:pt x="535331" y="8794"/>
                </a:lnTo>
                <a:lnTo>
                  <a:pt x="480293" y="2247"/>
                </a:lnTo>
                <a:lnTo>
                  <a:pt x="42291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14644" y="3802380"/>
            <a:ext cx="845819" cy="541020"/>
          </a:xfrm>
          <a:custGeom>
            <a:avLst/>
            <a:gdLst/>
            <a:ahLst/>
            <a:cxnLst/>
            <a:rect l="l" t="t" r="r" b="b"/>
            <a:pathLst>
              <a:path w="845820" h="541020">
                <a:moveTo>
                  <a:pt x="422909" y="0"/>
                </a:moveTo>
                <a:lnTo>
                  <a:pt x="365526" y="2470"/>
                </a:lnTo>
                <a:lnTo>
                  <a:pt x="310488" y="9666"/>
                </a:lnTo>
                <a:lnTo>
                  <a:pt x="258300" y="21264"/>
                </a:lnTo>
                <a:lnTo>
                  <a:pt x="209465" y="36942"/>
                </a:lnTo>
                <a:lnTo>
                  <a:pt x="164488" y="56378"/>
                </a:lnTo>
                <a:lnTo>
                  <a:pt x="123872" y="79247"/>
                </a:lnTo>
                <a:lnTo>
                  <a:pt x="88122" y="105229"/>
                </a:lnTo>
                <a:lnTo>
                  <a:pt x="57742" y="133999"/>
                </a:lnTo>
                <a:lnTo>
                  <a:pt x="33236" y="165234"/>
                </a:lnTo>
                <a:lnTo>
                  <a:pt x="3860" y="233813"/>
                </a:lnTo>
                <a:lnTo>
                  <a:pt x="0" y="270510"/>
                </a:lnTo>
                <a:lnTo>
                  <a:pt x="3860" y="307206"/>
                </a:lnTo>
                <a:lnTo>
                  <a:pt x="33236" y="375785"/>
                </a:lnTo>
                <a:lnTo>
                  <a:pt x="57742" y="407020"/>
                </a:lnTo>
                <a:lnTo>
                  <a:pt x="88122" y="435790"/>
                </a:lnTo>
                <a:lnTo>
                  <a:pt x="123872" y="461772"/>
                </a:lnTo>
                <a:lnTo>
                  <a:pt x="164488" y="484641"/>
                </a:lnTo>
                <a:lnTo>
                  <a:pt x="209465" y="504077"/>
                </a:lnTo>
                <a:lnTo>
                  <a:pt x="258300" y="519755"/>
                </a:lnTo>
                <a:lnTo>
                  <a:pt x="310488" y="531353"/>
                </a:lnTo>
                <a:lnTo>
                  <a:pt x="365526" y="538549"/>
                </a:lnTo>
                <a:lnTo>
                  <a:pt x="422909" y="541019"/>
                </a:lnTo>
                <a:lnTo>
                  <a:pt x="480293" y="538549"/>
                </a:lnTo>
                <a:lnTo>
                  <a:pt x="535331" y="531353"/>
                </a:lnTo>
                <a:lnTo>
                  <a:pt x="587519" y="519755"/>
                </a:lnTo>
                <a:lnTo>
                  <a:pt x="636354" y="504077"/>
                </a:lnTo>
                <a:lnTo>
                  <a:pt x="681331" y="484641"/>
                </a:lnTo>
                <a:lnTo>
                  <a:pt x="721947" y="461772"/>
                </a:lnTo>
                <a:lnTo>
                  <a:pt x="757697" y="435790"/>
                </a:lnTo>
                <a:lnTo>
                  <a:pt x="788077" y="407020"/>
                </a:lnTo>
                <a:lnTo>
                  <a:pt x="812583" y="375785"/>
                </a:lnTo>
                <a:lnTo>
                  <a:pt x="841959" y="307206"/>
                </a:lnTo>
                <a:lnTo>
                  <a:pt x="845820" y="270510"/>
                </a:lnTo>
                <a:lnTo>
                  <a:pt x="841959" y="233813"/>
                </a:lnTo>
                <a:lnTo>
                  <a:pt x="812583" y="165234"/>
                </a:lnTo>
                <a:lnTo>
                  <a:pt x="788077" y="133999"/>
                </a:lnTo>
                <a:lnTo>
                  <a:pt x="757697" y="105229"/>
                </a:lnTo>
                <a:lnTo>
                  <a:pt x="721947" y="79247"/>
                </a:lnTo>
                <a:lnTo>
                  <a:pt x="681331" y="56378"/>
                </a:lnTo>
                <a:lnTo>
                  <a:pt x="636354" y="36942"/>
                </a:lnTo>
                <a:lnTo>
                  <a:pt x="587519" y="21264"/>
                </a:lnTo>
                <a:lnTo>
                  <a:pt x="535331" y="9666"/>
                </a:lnTo>
                <a:lnTo>
                  <a:pt x="480293" y="2470"/>
                </a:lnTo>
                <a:lnTo>
                  <a:pt x="42290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79371" y="3907027"/>
            <a:ext cx="4050029" cy="1092835"/>
          </a:xfrm>
          <a:prstGeom prst="rect">
            <a:avLst/>
          </a:prstGeom>
          <a:solidFill>
            <a:srgbClr val="CCCCCC"/>
          </a:solidFill>
          <a:ln w="914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419734">
              <a:lnSpc>
                <a:spcPct val="100000"/>
              </a:lnSpc>
              <a:spcBef>
                <a:spcPts val="100"/>
              </a:spcBef>
              <a:tabLst>
                <a:tab pos="3514090" algn="l"/>
              </a:tabLst>
            </a:pPr>
            <a:r>
              <a:rPr sz="2000" b="1" spc="-4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eady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queue	CPU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Times New Roman"/>
                <a:cs typeface="Times New Roman"/>
              </a:rPr>
              <a:t>Disk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1140" y="944244"/>
            <a:ext cx="7952105" cy="27381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9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Tiến trình khi không thực thi, được đặt vào hàng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đợi.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Các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loại: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90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0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Job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queue </a:t>
            </a: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spc="-5" dirty="0">
                <a:latin typeface="Times New Roman"/>
                <a:cs typeface="Times New Roman"/>
              </a:rPr>
              <a:t>tất </a:t>
            </a:r>
            <a:r>
              <a:rPr sz="2000" dirty="0">
                <a:latin typeface="Times New Roman"/>
                <a:cs typeface="Times New Roman"/>
              </a:rPr>
              <a:t>cả </a:t>
            </a:r>
            <a:r>
              <a:rPr sz="2000" spc="-5" dirty="0">
                <a:latin typeface="Times New Roman"/>
                <a:cs typeface="Times New Roman"/>
              </a:rPr>
              <a:t>các tiến </a:t>
            </a:r>
            <a:r>
              <a:rPr sz="2000" dirty="0">
                <a:latin typeface="Times New Roman"/>
                <a:cs typeface="Times New Roman"/>
              </a:rPr>
              <a:t>trình trong hệ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thống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Ready queue </a:t>
            </a:r>
            <a:r>
              <a:rPr sz="2000" dirty="0">
                <a:latin typeface="Times New Roman"/>
                <a:cs typeface="Times New Roman"/>
              </a:rPr>
              <a:t>– các </a:t>
            </a:r>
            <a:r>
              <a:rPr sz="2000" spc="-5" dirty="0">
                <a:latin typeface="Times New Roman"/>
                <a:cs typeface="Times New Roman"/>
              </a:rPr>
              <a:t>tiến </a:t>
            </a:r>
            <a:r>
              <a:rPr sz="2000" dirty="0">
                <a:latin typeface="Times New Roman"/>
                <a:cs typeface="Times New Roman"/>
              </a:rPr>
              <a:t>trình đang ở trong bộ </a:t>
            </a:r>
            <a:r>
              <a:rPr sz="2000" spc="5" dirty="0">
                <a:latin typeface="Times New Roman"/>
                <a:cs typeface="Times New Roman"/>
              </a:rPr>
              <a:t>nhớ </a:t>
            </a:r>
            <a:r>
              <a:rPr sz="2000" dirty="0">
                <a:latin typeface="Times New Roman"/>
                <a:cs typeface="Times New Roman"/>
              </a:rPr>
              <a:t>và </a:t>
            </a:r>
            <a:r>
              <a:rPr sz="2000" spc="-5" dirty="0">
                <a:latin typeface="Times New Roman"/>
                <a:cs typeface="Times New Roman"/>
              </a:rPr>
              <a:t>sẵn </a:t>
            </a:r>
            <a:r>
              <a:rPr sz="2000" dirty="0">
                <a:latin typeface="Times New Roman"/>
                <a:cs typeface="Times New Roman"/>
              </a:rPr>
              <a:t>sàng thực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Device queues </a:t>
            </a: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spc="-5" dirty="0">
                <a:latin typeface="Times New Roman"/>
                <a:cs typeface="Times New Roman"/>
              </a:rPr>
              <a:t>các tiến </a:t>
            </a:r>
            <a:r>
              <a:rPr sz="2000" dirty="0">
                <a:latin typeface="Times New Roman"/>
                <a:cs typeface="Times New Roman"/>
              </a:rPr>
              <a:t>trình đang chờ thiết bị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I/O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4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Các tiến trình </a:t>
            </a:r>
            <a:r>
              <a:rPr sz="2400" spc="-5" dirty="0">
                <a:latin typeface="Times New Roman"/>
                <a:cs typeface="Times New Roman"/>
              </a:rPr>
              <a:t>di </a:t>
            </a:r>
            <a:r>
              <a:rPr sz="2400" dirty="0">
                <a:latin typeface="Times New Roman"/>
                <a:cs typeface="Times New Roman"/>
              </a:rPr>
              <a:t>chuyển giữa các queue, </a:t>
            </a:r>
            <a:r>
              <a:rPr sz="2400" spc="-5" dirty="0">
                <a:latin typeface="Times New Roman"/>
                <a:cs typeface="Times New Roman"/>
              </a:rPr>
              <a:t>không </a:t>
            </a:r>
            <a:r>
              <a:rPr sz="2400" dirty="0">
                <a:latin typeface="Times New Roman"/>
                <a:cs typeface="Times New Roman"/>
              </a:rPr>
              <a:t>cố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định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Sơ </a:t>
            </a:r>
            <a:r>
              <a:rPr sz="2400" dirty="0">
                <a:latin typeface="Times New Roman"/>
                <a:cs typeface="Times New Roman"/>
              </a:rPr>
              <a:t>đồ hàng đợi: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7573" y="214325"/>
            <a:ext cx="53854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Hàng </a:t>
            </a:r>
            <a:r>
              <a:rPr sz="3600" spc="-5" dirty="0"/>
              <a:t>đợi (queue) tiến</a:t>
            </a:r>
            <a:r>
              <a:rPr sz="3600" spc="-70" dirty="0"/>
              <a:t> </a:t>
            </a:r>
            <a:r>
              <a:rPr sz="3600" dirty="0"/>
              <a:t>trình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8068056" y="3858767"/>
            <a:ext cx="998219" cy="239395"/>
          </a:xfrm>
          <a:custGeom>
            <a:avLst/>
            <a:gdLst/>
            <a:ahLst/>
            <a:cxnLst/>
            <a:rect l="l" t="t" r="r" b="b"/>
            <a:pathLst>
              <a:path w="998220" h="239395">
                <a:moveTo>
                  <a:pt x="0" y="239267"/>
                </a:moveTo>
                <a:lnTo>
                  <a:pt x="998220" y="239267"/>
                </a:lnTo>
                <a:lnTo>
                  <a:pt x="998220" y="0"/>
                </a:lnTo>
                <a:lnTo>
                  <a:pt x="0" y="0"/>
                </a:lnTo>
                <a:lnTo>
                  <a:pt x="0" y="23926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68056" y="3858767"/>
            <a:ext cx="998219" cy="239395"/>
          </a:xfrm>
          <a:custGeom>
            <a:avLst/>
            <a:gdLst/>
            <a:ahLst/>
            <a:cxnLst/>
            <a:rect l="l" t="t" r="r" b="b"/>
            <a:pathLst>
              <a:path w="998220" h="239395">
                <a:moveTo>
                  <a:pt x="0" y="239267"/>
                </a:moveTo>
                <a:lnTo>
                  <a:pt x="998220" y="239267"/>
                </a:lnTo>
                <a:lnTo>
                  <a:pt x="998220" y="0"/>
                </a:lnTo>
                <a:lnTo>
                  <a:pt x="0" y="0"/>
                </a:lnTo>
                <a:lnTo>
                  <a:pt x="0" y="23926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47431" y="3810000"/>
            <a:ext cx="621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Th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át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14644" y="3802380"/>
            <a:ext cx="845819" cy="541020"/>
          </a:xfrm>
          <a:custGeom>
            <a:avLst/>
            <a:gdLst/>
            <a:ahLst/>
            <a:cxnLst/>
            <a:rect l="l" t="t" r="r" b="b"/>
            <a:pathLst>
              <a:path w="845820" h="541020">
                <a:moveTo>
                  <a:pt x="0" y="270510"/>
                </a:moveTo>
                <a:lnTo>
                  <a:pt x="15107" y="198613"/>
                </a:lnTo>
                <a:lnTo>
                  <a:pt x="57742" y="133999"/>
                </a:lnTo>
                <a:lnTo>
                  <a:pt x="88122" y="105229"/>
                </a:lnTo>
                <a:lnTo>
                  <a:pt x="123872" y="79247"/>
                </a:lnTo>
                <a:lnTo>
                  <a:pt x="164488" y="56378"/>
                </a:lnTo>
                <a:lnTo>
                  <a:pt x="209465" y="36942"/>
                </a:lnTo>
                <a:lnTo>
                  <a:pt x="258300" y="21264"/>
                </a:lnTo>
                <a:lnTo>
                  <a:pt x="310488" y="9666"/>
                </a:lnTo>
                <a:lnTo>
                  <a:pt x="365526" y="2470"/>
                </a:lnTo>
                <a:lnTo>
                  <a:pt x="422909" y="0"/>
                </a:lnTo>
                <a:lnTo>
                  <a:pt x="480293" y="2470"/>
                </a:lnTo>
                <a:lnTo>
                  <a:pt x="535331" y="9666"/>
                </a:lnTo>
                <a:lnTo>
                  <a:pt x="587519" y="21264"/>
                </a:lnTo>
                <a:lnTo>
                  <a:pt x="636354" y="36942"/>
                </a:lnTo>
                <a:lnTo>
                  <a:pt x="681331" y="56378"/>
                </a:lnTo>
                <a:lnTo>
                  <a:pt x="721947" y="79247"/>
                </a:lnTo>
                <a:lnTo>
                  <a:pt x="757697" y="105229"/>
                </a:lnTo>
                <a:lnTo>
                  <a:pt x="788077" y="133999"/>
                </a:lnTo>
                <a:lnTo>
                  <a:pt x="812583" y="165234"/>
                </a:lnTo>
                <a:lnTo>
                  <a:pt x="841959" y="233813"/>
                </a:lnTo>
                <a:lnTo>
                  <a:pt x="845820" y="270510"/>
                </a:lnTo>
                <a:lnTo>
                  <a:pt x="841959" y="307206"/>
                </a:lnTo>
                <a:lnTo>
                  <a:pt x="812583" y="375785"/>
                </a:lnTo>
                <a:lnTo>
                  <a:pt x="788077" y="407020"/>
                </a:lnTo>
                <a:lnTo>
                  <a:pt x="757697" y="435790"/>
                </a:lnTo>
                <a:lnTo>
                  <a:pt x="721947" y="461772"/>
                </a:lnTo>
                <a:lnTo>
                  <a:pt x="681331" y="484641"/>
                </a:lnTo>
                <a:lnTo>
                  <a:pt x="636354" y="504077"/>
                </a:lnTo>
                <a:lnTo>
                  <a:pt x="587519" y="519755"/>
                </a:lnTo>
                <a:lnTo>
                  <a:pt x="535331" y="531353"/>
                </a:lnTo>
                <a:lnTo>
                  <a:pt x="480293" y="538549"/>
                </a:lnTo>
                <a:lnTo>
                  <a:pt x="422909" y="541019"/>
                </a:lnTo>
                <a:lnTo>
                  <a:pt x="365526" y="538549"/>
                </a:lnTo>
                <a:lnTo>
                  <a:pt x="310488" y="531353"/>
                </a:lnTo>
                <a:lnTo>
                  <a:pt x="258300" y="519755"/>
                </a:lnTo>
                <a:lnTo>
                  <a:pt x="209465" y="504077"/>
                </a:lnTo>
                <a:lnTo>
                  <a:pt x="164488" y="484641"/>
                </a:lnTo>
                <a:lnTo>
                  <a:pt x="123872" y="461772"/>
                </a:lnTo>
                <a:lnTo>
                  <a:pt x="88122" y="435790"/>
                </a:lnTo>
                <a:lnTo>
                  <a:pt x="57742" y="407020"/>
                </a:lnTo>
                <a:lnTo>
                  <a:pt x="33236" y="375785"/>
                </a:lnTo>
                <a:lnTo>
                  <a:pt x="3860" y="307206"/>
                </a:lnTo>
                <a:lnTo>
                  <a:pt x="0" y="27051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94788" y="4596384"/>
            <a:ext cx="845819" cy="492759"/>
          </a:xfrm>
          <a:custGeom>
            <a:avLst/>
            <a:gdLst/>
            <a:ahLst/>
            <a:cxnLst/>
            <a:rect l="l" t="t" r="r" b="b"/>
            <a:pathLst>
              <a:path w="845820" h="492760">
                <a:moveTo>
                  <a:pt x="0" y="246126"/>
                </a:moveTo>
                <a:lnTo>
                  <a:pt x="15107" y="180710"/>
                </a:lnTo>
                <a:lnTo>
                  <a:pt x="57742" y="121920"/>
                </a:lnTo>
                <a:lnTo>
                  <a:pt x="88122" y="95743"/>
                </a:lnTo>
                <a:lnTo>
                  <a:pt x="123872" y="72104"/>
                </a:lnTo>
                <a:lnTo>
                  <a:pt x="164488" y="51296"/>
                </a:lnTo>
                <a:lnTo>
                  <a:pt x="209465" y="33612"/>
                </a:lnTo>
                <a:lnTo>
                  <a:pt x="258300" y="19347"/>
                </a:lnTo>
                <a:lnTo>
                  <a:pt x="310488" y="8794"/>
                </a:lnTo>
                <a:lnTo>
                  <a:pt x="365526" y="2247"/>
                </a:lnTo>
                <a:lnTo>
                  <a:pt x="422910" y="0"/>
                </a:lnTo>
                <a:lnTo>
                  <a:pt x="480293" y="2247"/>
                </a:lnTo>
                <a:lnTo>
                  <a:pt x="535331" y="8794"/>
                </a:lnTo>
                <a:lnTo>
                  <a:pt x="587519" y="19347"/>
                </a:lnTo>
                <a:lnTo>
                  <a:pt x="636354" y="33612"/>
                </a:lnTo>
                <a:lnTo>
                  <a:pt x="681331" y="51296"/>
                </a:lnTo>
                <a:lnTo>
                  <a:pt x="721947" y="72104"/>
                </a:lnTo>
                <a:lnTo>
                  <a:pt x="757697" y="95743"/>
                </a:lnTo>
                <a:lnTo>
                  <a:pt x="788077" y="121920"/>
                </a:lnTo>
                <a:lnTo>
                  <a:pt x="830712" y="180710"/>
                </a:lnTo>
                <a:lnTo>
                  <a:pt x="845820" y="246126"/>
                </a:lnTo>
                <a:lnTo>
                  <a:pt x="841959" y="279515"/>
                </a:lnTo>
                <a:lnTo>
                  <a:pt x="812583" y="341911"/>
                </a:lnTo>
                <a:lnTo>
                  <a:pt x="757697" y="396508"/>
                </a:lnTo>
                <a:lnTo>
                  <a:pt x="721947" y="420147"/>
                </a:lnTo>
                <a:lnTo>
                  <a:pt x="681331" y="440955"/>
                </a:lnTo>
                <a:lnTo>
                  <a:pt x="636354" y="458639"/>
                </a:lnTo>
                <a:lnTo>
                  <a:pt x="587519" y="472904"/>
                </a:lnTo>
                <a:lnTo>
                  <a:pt x="535331" y="483457"/>
                </a:lnTo>
                <a:lnTo>
                  <a:pt x="480293" y="490004"/>
                </a:lnTo>
                <a:lnTo>
                  <a:pt x="422910" y="492252"/>
                </a:lnTo>
                <a:lnTo>
                  <a:pt x="365526" y="490004"/>
                </a:lnTo>
                <a:lnTo>
                  <a:pt x="310488" y="483457"/>
                </a:lnTo>
                <a:lnTo>
                  <a:pt x="258300" y="472904"/>
                </a:lnTo>
                <a:lnTo>
                  <a:pt x="209465" y="458639"/>
                </a:lnTo>
                <a:lnTo>
                  <a:pt x="164488" y="440955"/>
                </a:lnTo>
                <a:lnTo>
                  <a:pt x="123872" y="420147"/>
                </a:lnTo>
                <a:lnTo>
                  <a:pt x="88122" y="396508"/>
                </a:lnTo>
                <a:lnTo>
                  <a:pt x="57742" y="370332"/>
                </a:lnTo>
                <a:lnTo>
                  <a:pt x="15107" y="311541"/>
                </a:lnTo>
                <a:lnTo>
                  <a:pt x="0" y="24612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85538" y="3998976"/>
            <a:ext cx="1229995" cy="114300"/>
          </a:xfrm>
          <a:custGeom>
            <a:avLst/>
            <a:gdLst/>
            <a:ahLst/>
            <a:cxnLst/>
            <a:rect l="l" t="t" r="r" b="b"/>
            <a:pathLst>
              <a:path w="1229995" h="114300">
                <a:moveTo>
                  <a:pt x="1115567" y="0"/>
                </a:moveTo>
                <a:lnTo>
                  <a:pt x="1115567" y="114300"/>
                </a:lnTo>
                <a:lnTo>
                  <a:pt x="1191767" y="76200"/>
                </a:lnTo>
                <a:lnTo>
                  <a:pt x="1134617" y="76200"/>
                </a:lnTo>
                <a:lnTo>
                  <a:pt x="1134617" y="38100"/>
                </a:lnTo>
                <a:lnTo>
                  <a:pt x="1191767" y="38100"/>
                </a:lnTo>
                <a:lnTo>
                  <a:pt x="1115567" y="0"/>
                </a:lnTo>
                <a:close/>
              </a:path>
              <a:path w="1229995" h="114300">
                <a:moveTo>
                  <a:pt x="1115567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115567" y="76200"/>
                </a:lnTo>
                <a:lnTo>
                  <a:pt x="1115567" y="38100"/>
                </a:lnTo>
                <a:close/>
              </a:path>
              <a:path w="1229995" h="114300">
                <a:moveTo>
                  <a:pt x="1191767" y="38100"/>
                </a:moveTo>
                <a:lnTo>
                  <a:pt x="1134617" y="38100"/>
                </a:lnTo>
                <a:lnTo>
                  <a:pt x="1134617" y="76200"/>
                </a:lnTo>
                <a:lnTo>
                  <a:pt x="1191767" y="76200"/>
                </a:lnTo>
                <a:lnTo>
                  <a:pt x="1229867" y="57150"/>
                </a:lnTo>
                <a:lnTo>
                  <a:pt x="1191767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61226" y="3950208"/>
            <a:ext cx="1308100" cy="114300"/>
          </a:xfrm>
          <a:custGeom>
            <a:avLst/>
            <a:gdLst/>
            <a:ahLst/>
            <a:cxnLst/>
            <a:rect l="l" t="t" r="r" b="b"/>
            <a:pathLst>
              <a:path w="1308100" h="114300">
                <a:moveTo>
                  <a:pt x="1193292" y="0"/>
                </a:moveTo>
                <a:lnTo>
                  <a:pt x="1193292" y="114300"/>
                </a:lnTo>
                <a:lnTo>
                  <a:pt x="1269492" y="76200"/>
                </a:lnTo>
                <a:lnTo>
                  <a:pt x="1212342" y="76200"/>
                </a:lnTo>
                <a:lnTo>
                  <a:pt x="1212342" y="38100"/>
                </a:lnTo>
                <a:lnTo>
                  <a:pt x="1269492" y="38100"/>
                </a:lnTo>
                <a:lnTo>
                  <a:pt x="1193292" y="0"/>
                </a:lnTo>
                <a:close/>
              </a:path>
              <a:path w="1308100" h="114300">
                <a:moveTo>
                  <a:pt x="119329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193292" y="76200"/>
                </a:lnTo>
                <a:lnTo>
                  <a:pt x="1193292" y="38100"/>
                </a:lnTo>
                <a:close/>
              </a:path>
              <a:path w="1308100" h="114300">
                <a:moveTo>
                  <a:pt x="1269492" y="38100"/>
                </a:moveTo>
                <a:lnTo>
                  <a:pt x="1212342" y="38100"/>
                </a:lnTo>
                <a:lnTo>
                  <a:pt x="1212342" y="76200"/>
                </a:lnTo>
                <a:lnTo>
                  <a:pt x="1269492" y="76200"/>
                </a:lnTo>
                <a:lnTo>
                  <a:pt x="1307592" y="57150"/>
                </a:lnTo>
                <a:lnTo>
                  <a:pt x="126949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56688" y="5186171"/>
            <a:ext cx="883919" cy="492759"/>
          </a:xfrm>
          <a:custGeom>
            <a:avLst/>
            <a:gdLst/>
            <a:ahLst/>
            <a:cxnLst/>
            <a:rect l="l" t="t" r="r" b="b"/>
            <a:pathLst>
              <a:path w="883920" h="492760">
                <a:moveTo>
                  <a:pt x="441960" y="0"/>
                </a:moveTo>
                <a:lnTo>
                  <a:pt x="381987" y="2247"/>
                </a:lnTo>
                <a:lnTo>
                  <a:pt x="324467" y="8794"/>
                </a:lnTo>
                <a:lnTo>
                  <a:pt x="269926" y="19347"/>
                </a:lnTo>
                <a:lnTo>
                  <a:pt x="218891" y="33612"/>
                </a:lnTo>
                <a:lnTo>
                  <a:pt x="171888" y="51296"/>
                </a:lnTo>
                <a:lnTo>
                  <a:pt x="129444" y="72104"/>
                </a:lnTo>
                <a:lnTo>
                  <a:pt x="92086" y="95743"/>
                </a:lnTo>
                <a:lnTo>
                  <a:pt x="60339" y="121919"/>
                </a:lnTo>
                <a:lnTo>
                  <a:pt x="34730" y="150340"/>
                </a:lnTo>
                <a:lnTo>
                  <a:pt x="4034" y="212736"/>
                </a:lnTo>
                <a:lnTo>
                  <a:pt x="0" y="246125"/>
                </a:lnTo>
                <a:lnTo>
                  <a:pt x="4034" y="279515"/>
                </a:lnTo>
                <a:lnTo>
                  <a:pt x="34730" y="341911"/>
                </a:lnTo>
                <a:lnTo>
                  <a:pt x="60339" y="370331"/>
                </a:lnTo>
                <a:lnTo>
                  <a:pt x="92086" y="396508"/>
                </a:lnTo>
                <a:lnTo>
                  <a:pt x="129444" y="420147"/>
                </a:lnTo>
                <a:lnTo>
                  <a:pt x="171888" y="440955"/>
                </a:lnTo>
                <a:lnTo>
                  <a:pt x="218891" y="458639"/>
                </a:lnTo>
                <a:lnTo>
                  <a:pt x="269926" y="472904"/>
                </a:lnTo>
                <a:lnTo>
                  <a:pt x="324467" y="483457"/>
                </a:lnTo>
                <a:lnTo>
                  <a:pt x="381987" y="490004"/>
                </a:lnTo>
                <a:lnTo>
                  <a:pt x="441960" y="492251"/>
                </a:lnTo>
                <a:lnTo>
                  <a:pt x="501932" y="490004"/>
                </a:lnTo>
                <a:lnTo>
                  <a:pt x="559452" y="483457"/>
                </a:lnTo>
                <a:lnTo>
                  <a:pt x="613993" y="472904"/>
                </a:lnTo>
                <a:lnTo>
                  <a:pt x="665028" y="458639"/>
                </a:lnTo>
                <a:lnTo>
                  <a:pt x="712031" y="440955"/>
                </a:lnTo>
                <a:lnTo>
                  <a:pt x="754475" y="420147"/>
                </a:lnTo>
                <a:lnTo>
                  <a:pt x="791833" y="396508"/>
                </a:lnTo>
                <a:lnTo>
                  <a:pt x="823580" y="370331"/>
                </a:lnTo>
                <a:lnTo>
                  <a:pt x="849189" y="341911"/>
                </a:lnTo>
                <a:lnTo>
                  <a:pt x="879885" y="279515"/>
                </a:lnTo>
                <a:lnTo>
                  <a:pt x="883920" y="246125"/>
                </a:lnTo>
                <a:lnTo>
                  <a:pt x="879885" y="212736"/>
                </a:lnTo>
                <a:lnTo>
                  <a:pt x="849189" y="150340"/>
                </a:lnTo>
                <a:lnTo>
                  <a:pt x="823580" y="121919"/>
                </a:lnTo>
                <a:lnTo>
                  <a:pt x="791833" y="95743"/>
                </a:lnTo>
                <a:lnTo>
                  <a:pt x="754475" y="72104"/>
                </a:lnTo>
                <a:lnTo>
                  <a:pt x="712031" y="51296"/>
                </a:lnTo>
                <a:lnTo>
                  <a:pt x="665028" y="33612"/>
                </a:lnTo>
                <a:lnTo>
                  <a:pt x="613993" y="19347"/>
                </a:lnTo>
                <a:lnTo>
                  <a:pt x="559452" y="8794"/>
                </a:lnTo>
                <a:lnTo>
                  <a:pt x="501932" y="2247"/>
                </a:lnTo>
                <a:lnTo>
                  <a:pt x="44196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56688" y="5186171"/>
            <a:ext cx="883919" cy="492759"/>
          </a:xfrm>
          <a:custGeom>
            <a:avLst/>
            <a:gdLst/>
            <a:ahLst/>
            <a:cxnLst/>
            <a:rect l="l" t="t" r="r" b="b"/>
            <a:pathLst>
              <a:path w="883920" h="492760">
                <a:moveTo>
                  <a:pt x="0" y="246125"/>
                </a:moveTo>
                <a:lnTo>
                  <a:pt x="15786" y="180710"/>
                </a:lnTo>
                <a:lnTo>
                  <a:pt x="60339" y="121919"/>
                </a:lnTo>
                <a:lnTo>
                  <a:pt x="92086" y="95743"/>
                </a:lnTo>
                <a:lnTo>
                  <a:pt x="129444" y="72104"/>
                </a:lnTo>
                <a:lnTo>
                  <a:pt x="171888" y="51296"/>
                </a:lnTo>
                <a:lnTo>
                  <a:pt x="218891" y="33612"/>
                </a:lnTo>
                <a:lnTo>
                  <a:pt x="269926" y="19347"/>
                </a:lnTo>
                <a:lnTo>
                  <a:pt x="324467" y="8794"/>
                </a:lnTo>
                <a:lnTo>
                  <a:pt x="381987" y="2247"/>
                </a:lnTo>
                <a:lnTo>
                  <a:pt x="441960" y="0"/>
                </a:lnTo>
                <a:lnTo>
                  <a:pt x="501932" y="2247"/>
                </a:lnTo>
                <a:lnTo>
                  <a:pt x="559452" y="8794"/>
                </a:lnTo>
                <a:lnTo>
                  <a:pt x="613993" y="19347"/>
                </a:lnTo>
                <a:lnTo>
                  <a:pt x="665028" y="33612"/>
                </a:lnTo>
                <a:lnTo>
                  <a:pt x="712031" y="51296"/>
                </a:lnTo>
                <a:lnTo>
                  <a:pt x="754475" y="72104"/>
                </a:lnTo>
                <a:lnTo>
                  <a:pt x="791833" y="95743"/>
                </a:lnTo>
                <a:lnTo>
                  <a:pt x="823580" y="121919"/>
                </a:lnTo>
                <a:lnTo>
                  <a:pt x="849189" y="150340"/>
                </a:lnTo>
                <a:lnTo>
                  <a:pt x="879885" y="212736"/>
                </a:lnTo>
                <a:lnTo>
                  <a:pt x="883920" y="246125"/>
                </a:lnTo>
                <a:lnTo>
                  <a:pt x="879885" y="279515"/>
                </a:lnTo>
                <a:lnTo>
                  <a:pt x="849189" y="341911"/>
                </a:lnTo>
                <a:lnTo>
                  <a:pt x="823580" y="370331"/>
                </a:lnTo>
                <a:lnTo>
                  <a:pt x="791833" y="396508"/>
                </a:lnTo>
                <a:lnTo>
                  <a:pt x="754475" y="420147"/>
                </a:lnTo>
                <a:lnTo>
                  <a:pt x="712031" y="440955"/>
                </a:lnTo>
                <a:lnTo>
                  <a:pt x="665028" y="458639"/>
                </a:lnTo>
                <a:lnTo>
                  <a:pt x="613993" y="472904"/>
                </a:lnTo>
                <a:lnTo>
                  <a:pt x="559452" y="483457"/>
                </a:lnTo>
                <a:lnTo>
                  <a:pt x="501932" y="490004"/>
                </a:lnTo>
                <a:lnTo>
                  <a:pt x="441960" y="492251"/>
                </a:lnTo>
                <a:lnTo>
                  <a:pt x="381987" y="490004"/>
                </a:lnTo>
                <a:lnTo>
                  <a:pt x="324467" y="483457"/>
                </a:lnTo>
                <a:lnTo>
                  <a:pt x="269926" y="472904"/>
                </a:lnTo>
                <a:lnTo>
                  <a:pt x="218891" y="458639"/>
                </a:lnTo>
                <a:lnTo>
                  <a:pt x="171888" y="440955"/>
                </a:lnTo>
                <a:lnTo>
                  <a:pt x="129444" y="420147"/>
                </a:lnTo>
                <a:lnTo>
                  <a:pt x="92086" y="396508"/>
                </a:lnTo>
                <a:lnTo>
                  <a:pt x="60339" y="370331"/>
                </a:lnTo>
                <a:lnTo>
                  <a:pt x="34730" y="341911"/>
                </a:lnTo>
                <a:lnTo>
                  <a:pt x="4034" y="279515"/>
                </a:lnTo>
                <a:lnTo>
                  <a:pt x="0" y="24612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43301" y="5259070"/>
            <a:ext cx="7105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Disk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56688" y="5775959"/>
            <a:ext cx="922019" cy="541020"/>
          </a:xfrm>
          <a:custGeom>
            <a:avLst/>
            <a:gdLst/>
            <a:ahLst/>
            <a:cxnLst/>
            <a:rect l="l" t="t" r="r" b="b"/>
            <a:pathLst>
              <a:path w="922020" h="541020">
                <a:moveTo>
                  <a:pt x="461010" y="0"/>
                </a:moveTo>
                <a:lnTo>
                  <a:pt x="403176" y="2107"/>
                </a:lnTo>
                <a:lnTo>
                  <a:pt x="347488" y="8261"/>
                </a:lnTo>
                <a:lnTo>
                  <a:pt x="294377" y="18207"/>
                </a:lnTo>
                <a:lnTo>
                  <a:pt x="244275" y="31693"/>
                </a:lnTo>
                <a:lnTo>
                  <a:pt x="197613" y="48465"/>
                </a:lnTo>
                <a:lnTo>
                  <a:pt x="154824" y="68269"/>
                </a:lnTo>
                <a:lnTo>
                  <a:pt x="116339" y="90851"/>
                </a:lnTo>
                <a:lnTo>
                  <a:pt x="82590" y="115959"/>
                </a:lnTo>
                <a:lnTo>
                  <a:pt x="54009" y="143340"/>
                </a:lnTo>
                <a:lnTo>
                  <a:pt x="14078" y="203901"/>
                </a:lnTo>
                <a:lnTo>
                  <a:pt x="0" y="270509"/>
                </a:lnTo>
                <a:lnTo>
                  <a:pt x="3591" y="304443"/>
                </a:lnTo>
                <a:lnTo>
                  <a:pt x="31028" y="368281"/>
                </a:lnTo>
                <a:lnTo>
                  <a:pt x="82590" y="425060"/>
                </a:lnTo>
                <a:lnTo>
                  <a:pt x="116339" y="450168"/>
                </a:lnTo>
                <a:lnTo>
                  <a:pt x="154824" y="472750"/>
                </a:lnTo>
                <a:lnTo>
                  <a:pt x="197613" y="492554"/>
                </a:lnTo>
                <a:lnTo>
                  <a:pt x="244275" y="509326"/>
                </a:lnTo>
                <a:lnTo>
                  <a:pt x="294377" y="522812"/>
                </a:lnTo>
                <a:lnTo>
                  <a:pt x="347488" y="532758"/>
                </a:lnTo>
                <a:lnTo>
                  <a:pt x="403176" y="538912"/>
                </a:lnTo>
                <a:lnTo>
                  <a:pt x="461010" y="541019"/>
                </a:lnTo>
                <a:lnTo>
                  <a:pt x="518843" y="538912"/>
                </a:lnTo>
                <a:lnTo>
                  <a:pt x="574531" y="532758"/>
                </a:lnTo>
                <a:lnTo>
                  <a:pt x="627642" y="522812"/>
                </a:lnTo>
                <a:lnTo>
                  <a:pt x="677744" y="509326"/>
                </a:lnTo>
                <a:lnTo>
                  <a:pt x="724406" y="492554"/>
                </a:lnTo>
                <a:lnTo>
                  <a:pt x="767195" y="472750"/>
                </a:lnTo>
                <a:lnTo>
                  <a:pt x="805680" y="450168"/>
                </a:lnTo>
                <a:lnTo>
                  <a:pt x="839429" y="425060"/>
                </a:lnTo>
                <a:lnTo>
                  <a:pt x="868010" y="397679"/>
                </a:lnTo>
                <a:lnTo>
                  <a:pt x="907941" y="337118"/>
                </a:lnTo>
                <a:lnTo>
                  <a:pt x="922020" y="270509"/>
                </a:lnTo>
                <a:lnTo>
                  <a:pt x="918428" y="236576"/>
                </a:lnTo>
                <a:lnTo>
                  <a:pt x="890991" y="172738"/>
                </a:lnTo>
                <a:lnTo>
                  <a:pt x="839429" y="115959"/>
                </a:lnTo>
                <a:lnTo>
                  <a:pt x="805680" y="90851"/>
                </a:lnTo>
                <a:lnTo>
                  <a:pt x="767195" y="68269"/>
                </a:lnTo>
                <a:lnTo>
                  <a:pt x="724406" y="48465"/>
                </a:lnTo>
                <a:lnTo>
                  <a:pt x="677744" y="31693"/>
                </a:lnTo>
                <a:lnTo>
                  <a:pt x="627642" y="18207"/>
                </a:lnTo>
                <a:lnTo>
                  <a:pt x="574531" y="8261"/>
                </a:lnTo>
                <a:lnTo>
                  <a:pt x="518843" y="2107"/>
                </a:lnTo>
                <a:lnTo>
                  <a:pt x="46101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56688" y="5775959"/>
            <a:ext cx="922019" cy="541020"/>
          </a:xfrm>
          <a:custGeom>
            <a:avLst/>
            <a:gdLst/>
            <a:ahLst/>
            <a:cxnLst/>
            <a:rect l="l" t="t" r="r" b="b"/>
            <a:pathLst>
              <a:path w="922020" h="541020">
                <a:moveTo>
                  <a:pt x="0" y="270509"/>
                </a:moveTo>
                <a:lnTo>
                  <a:pt x="14078" y="203901"/>
                </a:lnTo>
                <a:lnTo>
                  <a:pt x="54009" y="143340"/>
                </a:lnTo>
                <a:lnTo>
                  <a:pt x="82590" y="115959"/>
                </a:lnTo>
                <a:lnTo>
                  <a:pt x="116339" y="90851"/>
                </a:lnTo>
                <a:lnTo>
                  <a:pt x="154824" y="68269"/>
                </a:lnTo>
                <a:lnTo>
                  <a:pt x="197613" y="48465"/>
                </a:lnTo>
                <a:lnTo>
                  <a:pt x="244275" y="31693"/>
                </a:lnTo>
                <a:lnTo>
                  <a:pt x="294377" y="18207"/>
                </a:lnTo>
                <a:lnTo>
                  <a:pt x="347488" y="8261"/>
                </a:lnTo>
                <a:lnTo>
                  <a:pt x="403176" y="2107"/>
                </a:lnTo>
                <a:lnTo>
                  <a:pt x="461010" y="0"/>
                </a:lnTo>
                <a:lnTo>
                  <a:pt x="518843" y="2107"/>
                </a:lnTo>
                <a:lnTo>
                  <a:pt x="574531" y="8261"/>
                </a:lnTo>
                <a:lnTo>
                  <a:pt x="627642" y="18207"/>
                </a:lnTo>
                <a:lnTo>
                  <a:pt x="677744" y="31693"/>
                </a:lnTo>
                <a:lnTo>
                  <a:pt x="724406" y="48465"/>
                </a:lnTo>
                <a:lnTo>
                  <a:pt x="767195" y="68269"/>
                </a:lnTo>
                <a:lnTo>
                  <a:pt x="805680" y="90851"/>
                </a:lnTo>
                <a:lnTo>
                  <a:pt x="839429" y="115959"/>
                </a:lnTo>
                <a:lnTo>
                  <a:pt x="868010" y="143340"/>
                </a:lnTo>
                <a:lnTo>
                  <a:pt x="907941" y="203901"/>
                </a:lnTo>
                <a:lnTo>
                  <a:pt x="922020" y="270509"/>
                </a:lnTo>
                <a:lnTo>
                  <a:pt x="918428" y="304443"/>
                </a:lnTo>
                <a:lnTo>
                  <a:pt x="890991" y="368281"/>
                </a:lnTo>
                <a:lnTo>
                  <a:pt x="839429" y="425060"/>
                </a:lnTo>
                <a:lnTo>
                  <a:pt x="805680" y="450168"/>
                </a:lnTo>
                <a:lnTo>
                  <a:pt x="767195" y="472750"/>
                </a:lnTo>
                <a:lnTo>
                  <a:pt x="724406" y="492554"/>
                </a:lnTo>
                <a:lnTo>
                  <a:pt x="677744" y="509326"/>
                </a:lnTo>
                <a:lnTo>
                  <a:pt x="627642" y="522812"/>
                </a:lnTo>
                <a:lnTo>
                  <a:pt x="574531" y="532758"/>
                </a:lnTo>
                <a:lnTo>
                  <a:pt x="518843" y="538912"/>
                </a:lnTo>
                <a:lnTo>
                  <a:pt x="461010" y="541019"/>
                </a:lnTo>
                <a:lnTo>
                  <a:pt x="403176" y="538912"/>
                </a:lnTo>
                <a:lnTo>
                  <a:pt x="347488" y="532758"/>
                </a:lnTo>
                <a:lnTo>
                  <a:pt x="294377" y="522812"/>
                </a:lnTo>
                <a:lnTo>
                  <a:pt x="244275" y="509326"/>
                </a:lnTo>
                <a:lnTo>
                  <a:pt x="197613" y="492554"/>
                </a:lnTo>
                <a:lnTo>
                  <a:pt x="154824" y="472750"/>
                </a:lnTo>
                <a:lnTo>
                  <a:pt x="116339" y="450168"/>
                </a:lnTo>
                <a:lnTo>
                  <a:pt x="82590" y="425060"/>
                </a:lnTo>
                <a:lnTo>
                  <a:pt x="54009" y="397679"/>
                </a:lnTo>
                <a:lnTo>
                  <a:pt x="14078" y="337118"/>
                </a:lnTo>
                <a:lnTo>
                  <a:pt x="0" y="27050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431795" y="5873902"/>
            <a:ext cx="97281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Ne</a:t>
            </a:r>
            <a:r>
              <a:rPr sz="2000" b="1" spc="5" dirty="0">
                <a:latin typeface="Times New Roman"/>
                <a:cs typeface="Times New Roman"/>
              </a:rPr>
              <a:t>t</a:t>
            </a:r>
            <a:r>
              <a:rPr sz="2000" b="1" spc="-10" dirty="0">
                <a:latin typeface="Times New Roman"/>
                <a:cs typeface="Times New Roman"/>
              </a:rPr>
              <a:t>w</a:t>
            </a:r>
            <a:r>
              <a:rPr sz="2000" b="1" dirty="0">
                <a:latin typeface="Times New Roman"/>
                <a:cs typeface="Times New Roman"/>
              </a:rPr>
              <a:t>ork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56688" y="6365747"/>
            <a:ext cx="883919" cy="492759"/>
          </a:xfrm>
          <a:custGeom>
            <a:avLst/>
            <a:gdLst/>
            <a:ahLst/>
            <a:cxnLst/>
            <a:rect l="l" t="t" r="r" b="b"/>
            <a:pathLst>
              <a:path w="883920" h="492759">
                <a:moveTo>
                  <a:pt x="441960" y="0"/>
                </a:moveTo>
                <a:lnTo>
                  <a:pt x="381987" y="2246"/>
                </a:lnTo>
                <a:lnTo>
                  <a:pt x="324467" y="8792"/>
                </a:lnTo>
                <a:lnTo>
                  <a:pt x="269926" y="19342"/>
                </a:lnTo>
                <a:lnTo>
                  <a:pt x="218891" y="33604"/>
                </a:lnTo>
                <a:lnTo>
                  <a:pt x="171888" y="51284"/>
                </a:lnTo>
                <a:lnTo>
                  <a:pt x="129444" y="72089"/>
                </a:lnTo>
                <a:lnTo>
                  <a:pt x="92086" y="95727"/>
                </a:lnTo>
                <a:lnTo>
                  <a:pt x="60339" y="121903"/>
                </a:lnTo>
                <a:lnTo>
                  <a:pt x="34730" y="150324"/>
                </a:lnTo>
                <a:lnTo>
                  <a:pt x="4034" y="212728"/>
                </a:lnTo>
                <a:lnTo>
                  <a:pt x="0" y="246125"/>
                </a:lnTo>
                <a:lnTo>
                  <a:pt x="4034" y="279523"/>
                </a:lnTo>
                <a:lnTo>
                  <a:pt x="34730" y="341928"/>
                </a:lnTo>
                <a:lnTo>
                  <a:pt x="60339" y="370349"/>
                </a:lnTo>
                <a:lnTo>
                  <a:pt x="92086" y="396525"/>
                </a:lnTo>
                <a:lnTo>
                  <a:pt x="129444" y="420162"/>
                </a:lnTo>
                <a:lnTo>
                  <a:pt x="171888" y="440967"/>
                </a:lnTo>
                <a:lnTo>
                  <a:pt x="218891" y="458647"/>
                </a:lnTo>
                <a:lnTo>
                  <a:pt x="269926" y="472909"/>
                </a:lnTo>
                <a:lnTo>
                  <a:pt x="324467" y="483459"/>
                </a:lnTo>
                <a:lnTo>
                  <a:pt x="381987" y="490004"/>
                </a:lnTo>
                <a:lnTo>
                  <a:pt x="441960" y="492251"/>
                </a:lnTo>
                <a:lnTo>
                  <a:pt x="501932" y="490004"/>
                </a:lnTo>
                <a:lnTo>
                  <a:pt x="559452" y="483459"/>
                </a:lnTo>
                <a:lnTo>
                  <a:pt x="613993" y="472909"/>
                </a:lnTo>
                <a:lnTo>
                  <a:pt x="665028" y="458647"/>
                </a:lnTo>
                <a:lnTo>
                  <a:pt x="712031" y="440967"/>
                </a:lnTo>
                <a:lnTo>
                  <a:pt x="754475" y="420162"/>
                </a:lnTo>
                <a:lnTo>
                  <a:pt x="791833" y="396525"/>
                </a:lnTo>
                <a:lnTo>
                  <a:pt x="823580" y="370349"/>
                </a:lnTo>
                <a:lnTo>
                  <a:pt x="849189" y="341928"/>
                </a:lnTo>
                <a:lnTo>
                  <a:pt x="879885" y="279523"/>
                </a:lnTo>
                <a:lnTo>
                  <a:pt x="883920" y="246125"/>
                </a:lnTo>
                <a:lnTo>
                  <a:pt x="879885" y="212728"/>
                </a:lnTo>
                <a:lnTo>
                  <a:pt x="849189" y="150324"/>
                </a:lnTo>
                <a:lnTo>
                  <a:pt x="823580" y="121903"/>
                </a:lnTo>
                <a:lnTo>
                  <a:pt x="791833" y="95727"/>
                </a:lnTo>
                <a:lnTo>
                  <a:pt x="754475" y="72089"/>
                </a:lnTo>
                <a:lnTo>
                  <a:pt x="712031" y="51284"/>
                </a:lnTo>
                <a:lnTo>
                  <a:pt x="665028" y="33604"/>
                </a:lnTo>
                <a:lnTo>
                  <a:pt x="613993" y="19342"/>
                </a:lnTo>
                <a:lnTo>
                  <a:pt x="559452" y="8792"/>
                </a:lnTo>
                <a:lnTo>
                  <a:pt x="501932" y="2246"/>
                </a:lnTo>
                <a:lnTo>
                  <a:pt x="44196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56688" y="6365747"/>
            <a:ext cx="883919" cy="492759"/>
          </a:xfrm>
          <a:custGeom>
            <a:avLst/>
            <a:gdLst/>
            <a:ahLst/>
            <a:cxnLst/>
            <a:rect l="l" t="t" r="r" b="b"/>
            <a:pathLst>
              <a:path w="883920" h="492759">
                <a:moveTo>
                  <a:pt x="0" y="246125"/>
                </a:moveTo>
                <a:lnTo>
                  <a:pt x="15786" y="180697"/>
                </a:lnTo>
                <a:lnTo>
                  <a:pt x="60339" y="121903"/>
                </a:lnTo>
                <a:lnTo>
                  <a:pt x="92086" y="95727"/>
                </a:lnTo>
                <a:lnTo>
                  <a:pt x="129444" y="72089"/>
                </a:lnTo>
                <a:lnTo>
                  <a:pt x="171888" y="51284"/>
                </a:lnTo>
                <a:lnTo>
                  <a:pt x="218891" y="33604"/>
                </a:lnTo>
                <a:lnTo>
                  <a:pt x="269926" y="19342"/>
                </a:lnTo>
                <a:lnTo>
                  <a:pt x="324467" y="8792"/>
                </a:lnTo>
                <a:lnTo>
                  <a:pt x="381987" y="2246"/>
                </a:lnTo>
                <a:lnTo>
                  <a:pt x="441960" y="0"/>
                </a:lnTo>
                <a:lnTo>
                  <a:pt x="501932" y="2246"/>
                </a:lnTo>
                <a:lnTo>
                  <a:pt x="559452" y="8792"/>
                </a:lnTo>
                <a:lnTo>
                  <a:pt x="613993" y="19342"/>
                </a:lnTo>
                <a:lnTo>
                  <a:pt x="665028" y="33604"/>
                </a:lnTo>
                <a:lnTo>
                  <a:pt x="712031" y="51284"/>
                </a:lnTo>
                <a:lnTo>
                  <a:pt x="754475" y="72089"/>
                </a:lnTo>
                <a:lnTo>
                  <a:pt x="791833" y="95727"/>
                </a:lnTo>
                <a:lnTo>
                  <a:pt x="823580" y="121903"/>
                </a:lnTo>
                <a:lnTo>
                  <a:pt x="849189" y="150324"/>
                </a:lnTo>
                <a:lnTo>
                  <a:pt x="879885" y="212728"/>
                </a:lnTo>
                <a:lnTo>
                  <a:pt x="883920" y="246125"/>
                </a:lnTo>
                <a:lnTo>
                  <a:pt x="879885" y="279523"/>
                </a:lnTo>
                <a:lnTo>
                  <a:pt x="849189" y="341928"/>
                </a:lnTo>
                <a:lnTo>
                  <a:pt x="823580" y="370349"/>
                </a:lnTo>
                <a:lnTo>
                  <a:pt x="791833" y="396525"/>
                </a:lnTo>
                <a:lnTo>
                  <a:pt x="754475" y="420162"/>
                </a:lnTo>
                <a:lnTo>
                  <a:pt x="712031" y="440967"/>
                </a:lnTo>
                <a:lnTo>
                  <a:pt x="665028" y="458647"/>
                </a:lnTo>
                <a:lnTo>
                  <a:pt x="613993" y="472909"/>
                </a:lnTo>
                <a:lnTo>
                  <a:pt x="559452" y="483459"/>
                </a:lnTo>
                <a:lnTo>
                  <a:pt x="501932" y="490004"/>
                </a:lnTo>
                <a:lnTo>
                  <a:pt x="441960" y="492251"/>
                </a:lnTo>
                <a:lnTo>
                  <a:pt x="381987" y="490004"/>
                </a:lnTo>
                <a:lnTo>
                  <a:pt x="324467" y="483459"/>
                </a:lnTo>
                <a:lnTo>
                  <a:pt x="269926" y="472909"/>
                </a:lnTo>
                <a:lnTo>
                  <a:pt x="218891" y="458647"/>
                </a:lnTo>
                <a:lnTo>
                  <a:pt x="171888" y="440967"/>
                </a:lnTo>
                <a:lnTo>
                  <a:pt x="129444" y="420162"/>
                </a:lnTo>
                <a:lnTo>
                  <a:pt x="92086" y="396525"/>
                </a:lnTo>
                <a:lnTo>
                  <a:pt x="60339" y="370349"/>
                </a:lnTo>
                <a:lnTo>
                  <a:pt x="34730" y="341928"/>
                </a:lnTo>
                <a:lnTo>
                  <a:pt x="4034" y="279523"/>
                </a:lnTo>
                <a:lnTo>
                  <a:pt x="0" y="24612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701798" y="6439306"/>
            <a:ext cx="393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I/O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761226" y="4155185"/>
            <a:ext cx="845819" cy="0"/>
          </a:xfrm>
          <a:custGeom>
            <a:avLst/>
            <a:gdLst/>
            <a:ahLst/>
            <a:cxnLst/>
            <a:rect l="l" t="t" r="r" b="b"/>
            <a:pathLst>
              <a:path w="845820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07045" y="4155185"/>
            <a:ext cx="0" cy="2407920"/>
          </a:xfrm>
          <a:custGeom>
            <a:avLst/>
            <a:gdLst/>
            <a:ahLst/>
            <a:cxnLst/>
            <a:rect l="l" t="t" r="r" b="b"/>
            <a:pathLst>
              <a:path h="2407920">
                <a:moveTo>
                  <a:pt x="0" y="0"/>
                </a:moveTo>
                <a:lnTo>
                  <a:pt x="0" y="240792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85026" y="6505956"/>
            <a:ext cx="922019" cy="114300"/>
          </a:xfrm>
          <a:custGeom>
            <a:avLst/>
            <a:gdLst/>
            <a:ahLst/>
            <a:cxnLst/>
            <a:rect l="l" t="t" r="r" b="b"/>
            <a:pathLst>
              <a:path w="92202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92202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922020" h="114300">
                <a:moveTo>
                  <a:pt x="922020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922020" y="76200"/>
                </a:lnTo>
                <a:lnTo>
                  <a:pt x="92202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07302" y="5129784"/>
            <a:ext cx="1000125" cy="114300"/>
          </a:xfrm>
          <a:custGeom>
            <a:avLst/>
            <a:gdLst/>
            <a:ahLst/>
            <a:cxnLst/>
            <a:rect l="l" t="t" r="r" b="b"/>
            <a:pathLst>
              <a:path w="1000125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000125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000125" h="114300">
                <a:moveTo>
                  <a:pt x="999744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999744" y="76200"/>
                </a:lnTo>
                <a:lnTo>
                  <a:pt x="99974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03270" y="4785359"/>
            <a:ext cx="614680" cy="114300"/>
          </a:xfrm>
          <a:custGeom>
            <a:avLst/>
            <a:gdLst/>
            <a:ahLst/>
            <a:cxnLst/>
            <a:rect l="l" t="t" r="r" b="b"/>
            <a:pathLst>
              <a:path w="61467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614679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614679" h="114300">
                <a:moveTo>
                  <a:pt x="614171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614171" y="76200"/>
                </a:lnTo>
                <a:lnTo>
                  <a:pt x="614171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85026" y="6015228"/>
            <a:ext cx="922019" cy="114300"/>
          </a:xfrm>
          <a:custGeom>
            <a:avLst/>
            <a:gdLst/>
            <a:ahLst/>
            <a:cxnLst/>
            <a:rect l="l" t="t" r="r" b="b"/>
            <a:pathLst>
              <a:path w="92202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92202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922020" h="114300">
                <a:moveTo>
                  <a:pt x="922020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922020" y="76200"/>
                </a:lnTo>
                <a:lnTo>
                  <a:pt x="92202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10867" y="6612635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>
                <a:moveTo>
                  <a:pt x="845819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11630" y="6072378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>
                <a:moveTo>
                  <a:pt x="845819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11630" y="5433821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>
                <a:moveTo>
                  <a:pt x="845819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1630" y="4842509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>
                <a:moveTo>
                  <a:pt x="845819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11630" y="4155185"/>
            <a:ext cx="0" cy="2458720"/>
          </a:xfrm>
          <a:custGeom>
            <a:avLst/>
            <a:gdLst/>
            <a:ahLst/>
            <a:cxnLst/>
            <a:rect l="l" t="t" r="r" b="b"/>
            <a:pathLst>
              <a:path h="2458720">
                <a:moveTo>
                  <a:pt x="0" y="2458212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11630" y="4098035"/>
            <a:ext cx="1000125" cy="114300"/>
          </a:xfrm>
          <a:custGeom>
            <a:avLst/>
            <a:gdLst/>
            <a:ahLst/>
            <a:cxnLst/>
            <a:rect l="l" t="t" r="r" b="b"/>
            <a:pathLst>
              <a:path w="1000125" h="114300">
                <a:moveTo>
                  <a:pt x="885444" y="0"/>
                </a:moveTo>
                <a:lnTo>
                  <a:pt x="885444" y="114300"/>
                </a:lnTo>
                <a:lnTo>
                  <a:pt x="961644" y="76200"/>
                </a:lnTo>
                <a:lnTo>
                  <a:pt x="904494" y="76200"/>
                </a:lnTo>
                <a:lnTo>
                  <a:pt x="904494" y="38100"/>
                </a:lnTo>
                <a:lnTo>
                  <a:pt x="961644" y="38100"/>
                </a:lnTo>
                <a:lnTo>
                  <a:pt x="885444" y="0"/>
                </a:lnTo>
                <a:close/>
              </a:path>
              <a:path w="1000125" h="114300">
                <a:moveTo>
                  <a:pt x="88544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885444" y="76200"/>
                </a:lnTo>
                <a:lnTo>
                  <a:pt x="885444" y="38100"/>
                </a:lnTo>
                <a:close/>
              </a:path>
              <a:path w="1000125" h="114300">
                <a:moveTo>
                  <a:pt x="961644" y="38100"/>
                </a:moveTo>
                <a:lnTo>
                  <a:pt x="904494" y="38100"/>
                </a:lnTo>
                <a:lnTo>
                  <a:pt x="904494" y="76200"/>
                </a:lnTo>
                <a:lnTo>
                  <a:pt x="961644" y="76200"/>
                </a:lnTo>
                <a:lnTo>
                  <a:pt x="999744" y="57150"/>
                </a:lnTo>
                <a:lnTo>
                  <a:pt x="96164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532376" y="4989576"/>
            <a:ext cx="2074545" cy="344805"/>
          </a:xfrm>
          <a:prstGeom prst="rect">
            <a:avLst/>
          </a:prstGeom>
          <a:solidFill>
            <a:srgbClr val="CCCCCC"/>
          </a:solidFill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455295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latin typeface="Times New Roman"/>
                <a:cs typeface="Times New Roman"/>
              </a:rPr>
              <a:t>disk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queue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303270" y="5376671"/>
            <a:ext cx="614680" cy="114300"/>
          </a:xfrm>
          <a:custGeom>
            <a:avLst/>
            <a:gdLst/>
            <a:ahLst/>
            <a:cxnLst/>
            <a:rect l="l" t="t" r="r" b="b"/>
            <a:pathLst>
              <a:path w="614679" h="114300">
                <a:moveTo>
                  <a:pt x="114300" y="0"/>
                </a:moveTo>
                <a:lnTo>
                  <a:pt x="0" y="57149"/>
                </a:lnTo>
                <a:lnTo>
                  <a:pt x="114300" y="114299"/>
                </a:lnTo>
                <a:lnTo>
                  <a:pt x="114300" y="76199"/>
                </a:lnTo>
                <a:lnTo>
                  <a:pt x="95250" y="76199"/>
                </a:lnTo>
                <a:lnTo>
                  <a:pt x="95250" y="38099"/>
                </a:lnTo>
                <a:lnTo>
                  <a:pt x="114300" y="38099"/>
                </a:lnTo>
                <a:lnTo>
                  <a:pt x="114300" y="0"/>
                </a:lnTo>
                <a:close/>
              </a:path>
              <a:path w="614679" h="114300">
                <a:moveTo>
                  <a:pt x="114300" y="38099"/>
                </a:moveTo>
                <a:lnTo>
                  <a:pt x="95250" y="38099"/>
                </a:lnTo>
                <a:lnTo>
                  <a:pt x="95250" y="76199"/>
                </a:lnTo>
                <a:lnTo>
                  <a:pt x="114300" y="76199"/>
                </a:lnTo>
                <a:lnTo>
                  <a:pt x="114300" y="38099"/>
                </a:lnTo>
                <a:close/>
              </a:path>
              <a:path w="614679" h="114300">
                <a:moveTo>
                  <a:pt x="614171" y="38099"/>
                </a:moveTo>
                <a:lnTo>
                  <a:pt x="114300" y="38099"/>
                </a:lnTo>
                <a:lnTo>
                  <a:pt x="114300" y="76199"/>
                </a:lnTo>
                <a:lnTo>
                  <a:pt x="614171" y="76199"/>
                </a:lnTo>
                <a:lnTo>
                  <a:pt x="614171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17441" y="4842509"/>
            <a:ext cx="0" cy="591820"/>
          </a:xfrm>
          <a:custGeom>
            <a:avLst/>
            <a:gdLst/>
            <a:ahLst/>
            <a:cxnLst/>
            <a:rect l="l" t="t" r="r" b="b"/>
            <a:pathLst>
              <a:path h="591820">
                <a:moveTo>
                  <a:pt x="0" y="0"/>
                </a:moveTo>
                <a:lnTo>
                  <a:pt x="0" y="5913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17441" y="5186934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615696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608576" y="5875020"/>
            <a:ext cx="2075814" cy="344805"/>
          </a:xfrm>
          <a:prstGeom prst="rect">
            <a:avLst/>
          </a:prstGeom>
          <a:solidFill>
            <a:srgbClr val="CCCCCC"/>
          </a:solidFill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latin typeface="Times New Roman"/>
                <a:cs typeface="Times New Roman"/>
              </a:rPr>
              <a:t>network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queue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379470" y="6015228"/>
            <a:ext cx="1229995" cy="114300"/>
          </a:xfrm>
          <a:custGeom>
            <a:avLst/>
            <a:gdLst/>
            <a:ahLst/>
            <a:cxnLst/>
            <a:rect l="l" t="t" r="r" b="b"/>
            <a:pathLst>
              <a:path w="1229995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229995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229995" h="114300">
                <a:moveTo>
                  <a:pt x="1229867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229867" y="76200"/>
                </a:lnTo>
                <a:lnTo>
                  <a:pt x="1229867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608576" y="6416040"/>
            <a:ext cx="2075814" cy="342900"/>
          </a:xfrm>
          <a:prstGeom prst="rect">
            <a:avLst/>
          </a:prstGeom>
          <a:solidFill>
            <a:srgbClr val="CCCCCC"/>
          </a:solidFill>
          <a:ln w="9144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latin typeface="Times New Roman"/>
                <a:cs typeface="Times New Roman"/>
              </a:rPr>
              <a:t>other I/O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queue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379470" y="6556247"/>
            <a:ext cx="1229995" cy="114300"/>
          </a:xfrm>
          <a:custGeom>
            <a:avLst/>
            <a:gdLst/>
            <a:ahLst/>
            <a:cxnLst/>
            <a:rect l="l" t="t" r="r" b="b"/>
            <a:pathLst>
              <a:path w="1229995" h="114300">
                <a:moveTo>
                  <a:pt x="114300" y="0"/>
                </a:moveTo>
                <a:lnTo>
                  <a:pt x="0" y="57149"/>
                </a:lnTo>
                <a:lnTo>
                  <a:pt x="114300" y="114299"/>
                </a:lnTo>
                <a:lnTo>
                  <a:pt x="114300" y="76199"/>
                </a:lnTo>
                <a:lnTo>
                  <a:pt x="95250" y="76199"/>
                </a:lnTo>
                <a:lnTo>
                  <a:pt x="95250" y="38099"/>
                </a:lnTo>
                <a:lnTo>
                  <a:pt x="114300" y="38099"/>
                </a:lnTo>
                <a:lnTo>
                  <a:pt x="114300" y="0"/>
                </a:lnTo>
                <a:close/>
              </a:path>
              <a:path w="1229995" h="114300">
                <a:moveTo>
                  <a:pt x="114300" y="38099"/>
                </a:moveTo>
                <a:lnTo>
                  <a:pt x="95250" y="38099"/>
                </a:lnTo>
                <a:lnTo>
                  <a:pt x="95250" y="76199"/>
                </a:lnTo>
                <a:lnTo>
                  <a:pt x="114300" y="76199"/>
                </a:lnTo>
                <a:lnTo>
                  <a:pt x="114300" y="38099"/>
                </a:lnTo>
                <a:close/>
              </a:path>
              <a:path w="1229995" h="114300">
                <a:moveTo>
                  <a:pt x="1229867" y="38099"/>
                </a:moveTo>
                <a:lnTo>
                  <a:pt x="114300" y="38099"/>
                </a:lnTo>
                <a:lnTo>
                  <a:pt x="114300" y="76199"/>
                </a:lnTo>
                <a:lnTo>
                  <a:pt x="1229867" y="76199"/>
                </a:lnTo>
                <a:lnTo>
                  <a:pt x="1229867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1000" y="3834384"/>
            <a:ext cx="922019" cy="238125"/>
          </a:xfrm>
          <a:custGeom>
            <a:avLst/>
            <a:gdLst/>
            <a:ahLst/>
            <a:cxnLst/>
            <a:rect l="l" t="t" r="r" b="b"/>
            <a:pathLst>
              <a:path w="922019" h="238125">
                <a:moveTo>
                  <a:pt x="0" y="237744"/>
                </a:moveTo>
                <a:lnTo>
                  <a:pt x="922019" y="237744"/>
                </a:lnTo>
                <a:lnTo>
                  <a:pt x="922019" y="0"/>
                </a:lnTo>
                <a:lnTo>
                  <a:pt x="0" y="0"/>
                </a:lnTo>
                <a:lnTo>
                  <a:pt x="0" y="23774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1000" y="3834384"/>
            <a:ext cx="922019" cy="238125"/>
          </a:xfrm>
          <a:custGeom>
            <a:avLst/>
            <a:gdLst/>
            <a:ahLst/>
            <a:cxnLst/>
            <a:rect l="l" t="t" r="r" b="b"/>
            <a:pathLst>
              <a:path w="922019" h="238125">
                <a:moveTo>
                  <a:pt x="0" y="237744"/>
                </a:moveTo>
                <a:lnTo>
                  <a:pt x="922019" y="237744"/>
                </a:lnTo>
                <a:lnTo>
                  <a:pt x="922019" y="0"/>
                </a:lnTo>
                <a:lnTo>
                  <a:pt x="0" y="0"/>
                </a:lnTo>
                <a:lnTo>
                  <a:pt x="0" y="2377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59740" y="3783330"/>
            <a:ext cx="4502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Vào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303782" y="3950208"/>
            <a:ext cx="1308100" cy="114300"/>
          </a:xfrm>
          <a:custGeom>
            <a:avLst/>
            <a:gdLst/>
            <a:ahLst/>
            <a:cxnLst/>
            <a:rect l="l" t="t" r="r" b="b"/>
            <a:pathLst>
              <a:path w="1308100" h="114300">
                <a:moveTo>
                  <a:pt x="1193292" y="0"/>
                </a:moveTo>
                <a:lnTo>
                  <a:pt x="1193292" y="114300"/>
                </a:lnTo>
                <a:lnTo>
                  <a:pt x="1269492" y="76200"/>
                </a:lnTo>
                <a:lnTo>
                  <a:pt x="1212342" y="76200"/>
                </a:lnTo>
                <a:lnTo>
                  <a:pt x="1212342" y="38100"/>
                </a:lnTo>
                <a:lnTo>
                  <a:pt x="1269492" y="38100"/>
                </a:lnTo>
                <a:lnTo>
                  <a:pt x="1193292" y="0"/>
                </a:lnTo>
                <a:close/>
              </a:path>
              <a:path w="1308100" h="114300">
                <a:moveTo>
                  <a:pt x="119329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193292" y="76200"/>
                </a:lnTo>
                <a:lnTo>
                  <a:pt x="1193292" y="38100"/>
                </a:lnTo>
                <a:close/>
              </a:path>
              <a:path w="1308100" h="114300">
                <a:moveTo>
                  <a:pt x="1269492" y="38100"/>
                </a:moveTo>
                <a:lnTo>
                  <a:pt x="1212342" y="38100"/>
                </a:lnTo>
                <a:lnTo>
                  <a:pt x="1212342" y="76200"/>
                </a:lnTo>
                <a:lnTo>
                  <a:pt x="1269492" y="76200"/>
                </a:lnTo>
                <a:lnTo>
                  <a:pt x="1307592" y="57150"/>
                </a:lnTo>
                <a:lnTo>
                  <a:pt x="126949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6177" y="214325"/>
            <a:ext cx="63887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Hàng </a:t>
            </a:r>
            <a:r>
              <a:rPr sz="3600" spc="-5" dirty="0"/>
              <a:t>đợi (queue) tiến trình</a:t>
            </a:r>
            <a:r>
              <a:rPr sz="3600" spc="-60" dirty="0"/>
              <a:t> </a:t>
            </a:r>
            <a:r>
              <a:rPr sz="3600" dirty="0"/>
              <a:t>(2/3)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09600" y="1219200"/>
            <a:ext cx="7865109" cy="532517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93700" marR="100965" indent="-342900">
              <a:lnSpc>
                <a:spcPts val="2590"/>
              </a:lnSpc>
              <a:spcBef>
                <a:spcPts val="425"/>
              </a:spcBef>
              <a:buChar char="•"/>
              <a:tabLst>
                <a:tab pos="393700" algn="l"/>
                <a:tab pos="394335" algn="l"/>
              </a:tabLst>
            </a:pPr>
            <a:r>
              <a:rPr sz="2400" dirty="0">
                <a:latin typeface="Times New Roman"/>
                <a:cs typeface="Times New Roman"/>
              </a:rPr>
              <a:t>Hàng đợi </a:t>
            </a:r>
            <a:r>
              <a:rPr sz="2400" spc="-5" dirty="0">
                <a:latin typeface="Times New Roman"/>
                <a:cs typeface="Times New Roman"/>
              </a:rPr>
              <a:t>của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sự kiện chứa tất cả tiến trình </a:t>
            </a:r>
            <a:r>
              <a:rPr sz="2400" spc="-10" dirty="0">
                <a:latin typeface="Times New Roman"/>
                <a:cs typeface="Times New Roman"/>
              </a:rPr>
              <a:t>đang </a:t>
            </a:r>
            <a:r>
              <a:rPr sz="2400" dirty="0">
                <a:latin typeface="Times New Roman"/>
                <a:cs typeface="Times New Roman"/>
              </a:rPr>
              <a:t>ở trạng  thái chờ đợi và đang chờ sự kiện đó xảy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ra.</a:t>
            </a:r>
            <a:endParaRPr sz="2400">
              <a:latin typeface="Times New Roman"/>
              <a:cs typeface="Times New Roman"/>
            </a:endParaRPr>
          </a:p>
          <a:p>
            <a:pPr marL="393700" marR="101600" indent="-342900">
              <a:lnSpc>
                <a:spcPts val="2590"/>
              </a:lnSpc>
              <a:spcBef>
                <a:spcPts val="580"/>
              </a:spcBef>
              <a:buChar char="•"/>
              <a:tabLst>
                <a:tab pos="393700" algn="l"/>
                <a:tab pos="394335" algn="l"/>
              </a:tabLst>
            </a:pPr>
            <a:r>
              <a:rPr sz="2400" dirty="0">
                <a:latin typeface="Times New Roman"/>
                <a:cs typeface="Times New Roman"/>
              </a:rPr>
              <a:t>Hàng đợi </a:t>
            </a:r>
            <a:r>
              <a:rPr sz="2400" spc="-5" dirty="0">
                <a:latin typeface="Times New Roman"/>
                <a:cs typeface="Times New Roman"/>
              </a:rPr>
              <a:t>của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tài </a:t>
            </a:r>
            <a:r>
              <a:rPr sz="2400" spc="-5" dirty="0">
                <a:latin typeface="Times New Roman"/>
                <a:cs typeface="Times New Roman"/>
              </a:rPr>
              <a:t>nguyên </a:t>
            </a:r>
            <a:r>
              <a:rPr sz="2400" dirty="0">
                <a:latin typeface="Times New Roman"/>
                <a:cs typeface="Times New Roman"/>
              </a:rPr>
              <a:t>chứa tất cả tiến </a:t>
            </a:r>
            <a:r>
              <a:rPr sz="2400" spc="-5" dirty="0">
                <a:latin typeface="Times New Roman"/>
                <a:cs typeface="Times New Roman"/>
              </a:rPr>
              <a:t>trình </a:t>
            </a:r>
            <a:r>
              <a:rPr sz="2400" dirty="0">
                <a:latin typeface="Times New Roman"/>
                <a:cs typeface="Times New Roman"/>
              </a:rPr>
              <a:t>đang ở  trạng thái chờ đợi </a:t>
            </a:r>
            <a:r>
              <a:rPr sz="2400" spc="-5" dirty="0">
                <a:latin typeface="Times New Roman"/>
                <a:cs typeface="Times New Roman"/>
              </a:rPr>
              <a:t>và </a:t>
            </a:r>
            <a:r>
              <a:rPr sz="2400" dirty="0">
                <a:latin typeface="Times New Roman"/>
                <a:cs typeface="Times New Roman"/>
              </a:rPr>
              <a:t>đang chờ </a:t>
            </a:r>
            <a:r>
              <a:rPr sz="2400" spc="-5" dirty="0">
                <a:latin typeface="Times New Roman"/>
                <a:cs typeface="Times New Roman"/>
              </a:rPr>
              <a:t>được </a:t>
            </a:r>
            <a:r>
              <a:rPr sz="2400" dirty="0">
                <a:latin typeface="Times New Roman"/>
                <a:cs typeface="Times New Roman"/>
              </a:rPr>
              <a:t>cấp tài nguyên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đó.</a:t>
            </a:r>
            <a:endParaRPr sz="2400">
              <a:latin typeface="Times New Roman"/>
              <a:cs typeface="Times New Roman"/>
            </a:endParaRPr>
          </a:p>
          <a:p>
            <a:pPr marL="260985" indent="-248285">
              <a:lnSpc>
                <a:spcPts val="2770"/>
              </a:lnSpc>
              <a:spcBef>
                <a:spcPts val="735"/>
              </a:spcBef>
              <a:buClr>
                <a:schemeClr val="tx1"/>
              </a:buClr>
              <a:buFont typeface="Arial"/>
              <a:buChar char="•"/>
              <a:tabLst>
                <a:tab pos="260985" algn="l"/>
                <a:tab pos="261620" algn="l"/>
              </a:tabLst>
            </a:pPr>
            <a:r>
              <a:rPr sz="2400" dirty="0">
                <a:latin typeface="Times New Roman"/>
                <a:cs typeface="Times New Roman"/>
              </a:rPr>
              <a:t>Hàng đợi lập thời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biểu:</a:t>
            </a:r>
            <a:endParaRPr sz="2400">
              <a:latin typeface="Times New Roman"/>
              <a:cs typeface="Times New Roman"/>
            </a:endParaRPr>
          </a:p>
          <a:p>
            <a:pPr marL="762635" marR="5715" lvl="1" indent="-407034" algn="just">
              <a:lnSpc>
                <a:spcPts val="2160"/>
              </a:lnSpc>
              <a:spcBef>
                <a:spcPts val="160"/>
              </a:spcBef>
              <a:buClr>
                <a:schemeClr val="tx1"/>
              </a:buClr>
              <a:buChar char="−"/>
              <a:tabLst>
                <a:tab pos="763270" algn="l"/>
              </a:tabLst>
            </a:pPr>
            <a:r>
              <a:rPr sz="2000" dirty="0">
                <a:latin typeface="Times New Roman"/>
                <a:cs typeface="Times New Roman"/>
              </a:rPr>
              <a:t>Hàng đợi </a:t>
            </a:r>
            <a:r>
              <a:rPr sz="2000" spc="-5" dirty="0">
                <a:latin typeface="Times New Roman"/>
                <a:cs typeface="Times New Roman"/>
              </a:rPr>
              <a:t>công </a:t>
            </a:r>
            <a:r>
              <a:rPr sz="2000" dirty="0">
                <a:latin typeface="Times New Roman"/>
                <a:cs typeface="Times New Roman"/>
              </a:rPr>
              <a:t>việc 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Job queue</a:t>
            </a:r>
            <a:r>
              <a:rPr sz="2000" spc="-5" dirty="0">
                <a:latin typeface="Times New Roman"/>
                <a:cs typeface="Times New Roman"/>
              </a:rPr>
              <a:t>): </a:t>
            </a:r>
            <a:r>
              <a:rPr sz="2000" dirty="0">
                <a:latin typeface="Times New Roman"/>
                <a:cs typeface="Times New Roman"/>
              </a:rPr>
              <a:t>khi </a:t>
            </a:r>
            <a:r>
              <a:rPr sz="2000" spc="-5" dirty="0">
                <a:latin typeface="Times New Roman"/>
                <a:cs typeface="Times New Roman"/>
              </a:rPr>
              <a:t>các tiến </a:t>
            </a:r>
            <a:r>
              <a:rPr sz="2000" spc="-10" dirty="0">
                <a:latin typeface="Times New Roman"/>
                <a:cs typeface="Times New Roman"/>
              </a:rPr>
              <a:t>trình </a:t>
            </a:r>
            <a:r>
              <a:rPr sz="2000" spc="5" dirty="0">
                <a:latin typeface="Times New Roman"/>
                <a:cs typeface="Times New Roman"/>
              </a:rPr>
              <a:t>đưa </a:t>
            </a:r>
            <a:r>
              <a:rPr sz="2000" spc="-5" dirty="0">
                <a:latin typeface="Times New Roman"/>
                <a:cs typeface="Times New Roman"/>
              </a:rPr>
              <a:t>vào </a:t>
            </a:r>
            <a:r>
              <a:rPr sz="2000" dirty="0">
                <a:latin typeface="Times New Roman"/>
                <a:cs typeface="Times New Roman"/>
              </a:rPr>
              <a:t>hệ </a:t>
            </a:r>
            <a:r>
              <a:rPr sz="2000" spc="-5" dirty="0">
                <a:latin typeface="Times New Roman"/>
                <a:cs typeface="Times New Roman"/>
              </a:rPr>
              <a:t>thống  </a:t>
            </a:r>
            <a:r>
              <a:rPr sz="2000" dirty="0">
                <a:latin typeface="Times New Roman"/>
                <a:cs typeface="Times New Roman"/>
              </a:rPr>
              <a:t>chúng sẽ nằm </a:t>
            </a:r>
            <a:r>
              <a:rPr sz="2000" spc="-5" dirty="0">
                <a:latin typeface="Times New Roman"/>
                <a:cs typeface="Times New Roman"/>
              </a:rPr>
              <a:t>trong hàng </a:t>
            </a:r>
            <a:r>
              <a:rPr sz="2000" dirty="0">
                <a:latin typeface="Times New Roman"/>
                <a:cs typeface="Times New Roman"/>
              </a:rPr>
              <a:t>đợi </a:t>
            </a:r>
            <a:r>
              <a:rPr sz="2000" spc="-5" dirty="0">
                <a:latin typeface="Times New Roman"/>
                <a:cs typeface="Times New Roman"/>
              </a:rPr>
              <a:t>công việc. </a:t>
            </a:r>
            <a:r>
              <a:rPr sz="2000" dirty="0">
                <a:latin typeface="Times New Roman"/>
                <a:cs typeface="Times New Roman"/>
              </a:rPr>
              <a:t>HDCV chứa </a:t>
            </a:r>
            <a:r>
              <a:rPr sz="2000" spc="-5" dirty="0">
                <a:latin typeface="Times New Roman"/>
                <a:cs typeface="Times New Roman"/>
              </a:rPr>
              <a:t>tất cả các tiến  </a:t>
            </a:r>
            <a:r>
              <a:rPr sz="2000" dirty="0">
                <a:latin typeface="Times New Roman"/>
                <a:cs typeface="Times New Roman"/>
              </a:rPr>
              <a:t>trình trong hệ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thống.</a:t>
            </a:r>
            <a:endParaRPr sz="2000">
              <a:latin typeface="Times New Roman"/>
              <a:cs typeface="Times New Roman"/>
            </a:endParaRPr>
          </a:p>
          <a:p>
            <a:pPr marL="762635" lvl="1" indent="-407034">
              <a:lnSpc>
                <a:spcPts val="2010"/>
              </a:lnSpc>
              <a:buClr>
                <a:schemeClr val="tx1"/>
              </a:buClr>
              <a:buChar char="−"/>
              <a:tabLst>
                <a:tab pos="762635" algn="l"/>
                <a:tab pos="763270" algn="l"/>
              </a:tabLst>
            </a:pPr>
            <a:r>
              <a:rPr sz="2000" dirty="0">
                <a:latin typeface="Times New Roman"/>
                <a:cs typeface="Times New Roman"/>
              </a:rPr>
              <a:t>Hàng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đợi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sẵn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sàng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Ready</a:t>
            </a:r>
            <a:r>
              <a:rPr sz="20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queue</a:t>
            </a:r>
            <a:r>
              <a:rPr sz="2000" spc="-5" dirty="0">
                <a:latin typeface="Times New Roman"/>
                <a:cs typeface="Times New Roman"/>
              </a:rPr>
              <a:t>):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tập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các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tiến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trình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nằm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trên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bộ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nhớ</a:t>
            </a:r>
            <a:endParaRPr sz="2000">
              <a:latin typeface="Times New Roman"/>
              <a:cs typeface="Times New Roman"/>
            </a:endParaRPr>
          </a:p>
          <a:p>
            <a:pPr marL="762635" marR="5080" algn="just">
              <a:lnSpc>
                <a:spcPts val="2160"/>
              </a:lnSpc>
              <a:spcBef>
                <a:spcPts val="155"/>
              </a:spcBef>
              <a:buClr>
                <a:schemeClr val="tx1"/>
              </a:buClr>
            </a:pPr>
            <a:r>
              <a:rPr sz="2000" spc="-5" dirty="0">
                <a:latin typeface="Times New Roman"/>
                <a:cs typeface="Times New Roman"/>
              </a:rPr>
              <a:t>chính sẵn sàng </a:t>
            </a:r>
            <a:r>
              <a:rPr sz="2000" dirty="0">
                <a:latin typeface="Times New Roman"/>
                <a:cs typeface="Times New Roman"/>
              </a:rPr>
              <a:t>chờ được </a:t>
            </a:r>
            <a:r>
              <a:rPr sz="2000" spc="-5" dirty="0">
                <a:latin typeface="Times New Roman"/>
                <a:cs typeface="Times New Roman"/>
              </a:rPr>
              <a:t>thực thi. </a:t>
            </a:r>
            <a:r>
              <a:rPr sz="2000" dirty="0">
                <a:latin typeface="Times New Roman"/>
                <a:cs typeface="Times New Roman"/>
              </a:rPr>
              <a:t>Được </a:t>
            </a:r>
            <a:r>
              <a:rPr sz="2000" spc="-5" dirty="0">
                <a:latin typeface="Times New Roman"/>
                <a:cs typeface="Times New Roman"/>
              </a:rPr>
              <a:t>lưu </a:t>
            </a:r>
            <a:r>
              <a:rPr sz="2000" dirty="0">
                <a:latin typeface="Times New Roman"/>
                <a:cs typeface="Times New Roman"/>
              </a:rPr>
              <a:t>như 1 danh </a:t>
            </a:r>
            <a:r>
              <a:rPr sz="2000" spc="-5" dirty="0">
                <a:latin typeface="Times New Roman"/>
                <a:cs typeface="Times New Roman"/>
              </a:rPr>
              <a:t>sách liên </a:t>
            </a:r>
            <a:r>
              <a:rPr sz="2000" dirty="0">
                <a:latin typeface="Times New Roman"/>
                <a:cs typeface="Times New Roman"/>
              </a:rPr>
              <a:t>kết,  đầu của HDSS chứa 2 </a:t>
            </a:r>
            <a:r>
              <a:rPr sz="2000" spc="-5" dirty="0">
                <a:latin typeface="Times New Roman"/>
                <a:cs typeface="Times New Roman"/>
              </a:rPr>
              <a:t>con trỏ: </a:t>
            </a:r>
            <a:r>
              <a:rPr sz="2000" dirty="0">
                <a:latin typeface="Times New Roman"/>
                <a:cs typeface="Times New Roman"/>
              </a:rPr>
              <a:t>1 -&gt; PCB </a:t>
            </a:r>
            <a:r>
              <a:rPr sz="2000" spc="-5" dirty="0">
                <a:latin typeface="Times New Roman"/>
                <a:cs typeface="Times New Roman"/>
              </a:rPr>
              <a:t>đầu tiên </a:t>
            </a:r>
            <a:r>
              <a:rPr sz="2000" dirty="0">
                <a:latin typeface="Times New Roman"/>
                <a:cs typeface="Times New Roman"/>
              </a:rPr>
              <a:t>và 1 </a:t>
            </a:r>
            <a:r>
              <a:rPr sz="2000" spc="-5" dirty="0">
                <a:latin typeface="Times New Roman"/>
                <a:cs typeface="Times New Roman"/>
              </a:rPr>
              <a:t>-&gt; </a:t>
            </a:r>
            <a:r>
              <a:rPr sz="2000" dirty="0">
                <a:latin typeface="Times New Roman"/>
                <a:cs typeface="Times New Roman"/>
              </a:rPr>
              <a:t>PCB cuối  cùng. Chúng </a:t>
            </a:r>
            <a:r>
              <a:rPr sz="2000" spc="-10" dirty="0">
                <a:latin typeface="Times New Roman"/>
                <a:cs typeface="Times New Roman"/>
              </a:rPr>
              <a:t>ta </a:t>
            </a:r>
            <a:r>
              <a:rPr sz="2000" spc="-5" dirty="0">
                <a:latin typeface="Times New Roman"/>
                <a:cs typeface="Times New Roman"/>
              </a:rPr>
              <a:t>bổ sung </a:t>
            </a:r>
            <a:r>
              <a:rPr sz="2000" spc="-10" dirty="0">
                <a:latin typeface="Times New Roman"/>
                <a:cs typeface="Times New Roman"/>
              </a:rPr>
              <a:t>thêm </a:t>
            </a:r>
            <a:r>
              <a:rPr sz="2000" dirty="0">
                <a:latin typeface="Times New Roman"/>
                <a:cs typeface="Times New Roman"/>
              </a:rPr>
              <a:t>trong </a:t>
            </a:r>
            <a:r>
              <a:rPr sz="2000" spc="-10" dirty="0">
                <a:latin typeface="Times New Roman"/>
                <a:cs typeface="Times New Roman"/>
              </a:rPr>
              <a:t>mỗi </a:t>
            </a:r>
            <a:r>
              <a:rPr sz="2000" spc="-5" dirty="0">
                <a:latin typeface="Times New Roman"/>
                <a:cs typeface="Times New Roman"/>
              </a:rPr>
              <a:t>PCB </a:t>
            </a:r>
            <a:r>
              <a:rPr sz="2000" spc="-10" dirty="0">
                <a:latin typeface="Times New Roman"/>
                <a:cs typeface="Times New Roman"/>
              </a:rPr>
              <a:t>một </a:t>
            </a:r>
            <a:r>
              <a:rPr sz="2000" dirty="0">
                <a:latin typeface="Times New Roman"/>
                <a:cs typeface="Times New Roman"/>
              </a:rPr>
              <a:t>trường </a:t>
            </a:r>
            <a:r>
              <a:rPr sz="2000" spc="-5" dirty="0">
                <a:latin typeface="Times New Roman"/>
                <a:cs typeface="Times New Roman"/>
              </a:rPr>
              <a:t>con trỏ chỉ  tới </a:t>
            </a:r>
            <a:r>
              <a:rPr sz="2000" dirty="0">
                <a:latin typeface="Times New Roman"/>
                <a:cs typeface="Times New Roman"/>
              </a:rPr>
              <a:t>PCB kế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tiếp.</a:t>
            </a:r>
            <a:endParaRPr sz="2000">
              <a:latin typeface="Times New Roman"/>
              <a:cs typeface="Times New Roman"/>
            </a:endParaRPr>
          </a:p>
          <a:p>
            <a:pPr marL="762635" marR="5080" lvl="1" indent="-407034" algn="just">
              <a:lnSpc>
                <a:spcPts val="2160"/>
              </a:lnSpc>
              <a:buClr>
                <a:schemeClr val="tx1"/>
              </a:buClr>
              <a:buChar char="−"/>
              <a:tabLst>
                <a:tab pos="763270" algn="l"/>
              </a:tabLst>
            </a:pPr>
            <a:r>
              <a:rPr sz="2000" dirty="0">
                <a:latin typeface="Times New Roman"/>
                <a:cs typeface="Times New Roman"/>
              </a:rPr>
              <a:t>Hàng đợi </a:t>
            </a:r>
            <a:r>
              <a:rPr sz="2000" spc="-5" dirty="0">
                <a:latin typeface="Times New Roman"/>
                <a:cs typeface="Times New Roman"/>
              </a:rPr>
              <a:t>nhập </a:t>
            </a:r>
            <a:r>
              <a:rPr sz="2000" dirty="0">
                <a:latin typeface="Times New Roman"/>
                <a:cs typeface="Times New Roman"/>
              </a:rPr>
              <a:t>xuất (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I/O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queue</a:t>
            </a:r>
            <a:r>
              <a:rPr sz="2000" spc="-5" dirty="0">
                <a:latin typeface="Times New Roman"/>
                <a:cs typeface="Times New Roman"/>
              </a:rPr>
              <a:t>): tập danh sách các </a:t>
            </a:r>
            <a:r>
              <a:rPr sz="2000" spc="-10" dirty="0">
                <a:latin typeface="Times New Roman"/>
                <a:cs typeface="Times New Roman"/>
              </a:rPr>
              <a:t>tiến </a:t>
            </a:r>
            <a:r>
              <a:rPr sz="2000" spc="-5" dirty="0">
                <a:latin typeface="Times New Roman"/>
                <a:cs typeface="Times New Roman"/>
              </a:rPr>
              <a:t>trình </a:t>
            </a:r>
            <a:r>
              <a:rPr sz="2000" dirty="0">
                <a:latin typeface="Times New Roman"/>
                <a:cs typeface="Times New Roman"/>
              </a:rPr>
              <a:t>chờ </a:t>
            </a:r>
            <a:r>
              <a:rPr sz="2000" spc="-5" dirty="0">
                <a:latin typeface="Times New Roman"/>
                <a:cs typeface="Times New Roman"/>
              </a:rPr>
              <a:t>một  </a:t>
            </a:r>
            <a:r>
              <a:rPr sz="2000" dirty="0">
                <a:latin typeface="Times New Roman"/>
                <a:cs typeface="Times New Roman"/>
              </a:rPr>
              <a:t>thiết bị nhập </a:t>
            </a:r>
            <a:r>
              <a:rPr sz="2000" spc="5" dirty="0">
                <a:latin typeface="Times New Roman"/>
                <a:cs typeface="Times New Roman"/>
              </a:rPr>
              <a:t>xuất </a:t>
            </a:r>
            <a:r>
              <a:rPr sz="2000" dirty="0">
                <a:latin typeface="Times New Roman"/>
                <a:cs typeface="Times New Roman"/>
              </a:rPr>
              <a:t>cụ thể. Mỗi thiết bị sẽ có hàng đợi của chính</a:t>
            </a:r>
            <a:r>
              <a:rPr sz="2000" spc="-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nó.</a:t>
            </a:r>
            <a:endParaRPr sz="2000">
              <a:latin typeface="Times New Roman"/>
              <a:cs typeface="Times New Roman"/>
            </a:endParaRPr>
          </a:p>
          <a:p>
            <a:pPr marL="762635" marR="8255" lvl="1" indent="-407034" algn="just">
              <a:lnSpc>
                <a:spcPts val="2160"/>
              </a:lnSpc>
              <a:buClr>
                <a:schemeClr val="tx1"/>
              </a:buClr>
              <a:buChar char="−"/>
              <a:tabLst>
                <a:tab pos="763270" algn="l"/>
              </a:tabLst>
            </a:pPr>
            <a:r>
              <a:rPr sz="2000" spc="-5" dirty="0">
                <a:latin typeface="Times New Roman"/>
                <a:cs typeface="Times New Roman"/>
              </a:rPr>
              <a:t>Một tiến </a:t>
            </a:r>
            <a:r>
              <a:rPr sz="2000" spc="-10" dirty="0">
                <a:latin typeface="Times New Roman"/>
                <a:cs typeface="Times New Roman"/>
              </a:rPr>
              <a:t>trình </a:t>
            </a:r>
            <a:r>
              <a:rPr sz="2000" dirty="0">
                <a:latin typeface="Times New Roman"/>
                <a:cs typeface="Times New Roman"/>
              </a:rPr>
              <a:t>di dời giữa 2 hàng đợi </a:t>
            </a:r>
            <a:r>
              <a:rPr sz="2000" spc="-5" dirty="0">
                <a:latin typeface="Times New Roman"/>
                <a:cs typeface="Times New Roman"/>
              </a:rPr>
              <a:t>định </a:t>
            </a:r>
            <a:r>
              <a:rPr sz="2000" dirty="0">
                <a:latin typeface="Times New Roman"/>
                <a:cs typeface="Times New Roman"/>
              </a:rPr>
              <a:t>thời khác </a:t>
            </a:r>
            <a:r>
              <a:rPr sz="2000" spc="-5" dirty="0">
                <a:latin typeface="Times New Roman"/>
                <a:cs typeface="Times New Roman"/>
              </a:rPr>
              <a:t>nhau suốt thời  </a:t>
            </a:r>
            <a:r>
              <a:rPr sz="2000" dirty="0">
                <a:latin typeface="Times New Roman"/>
                <a:cs typeface="Times New Roman"/>
              </a:rPr>
              <a:t>gian sống của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nó.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877567"/>
            <a:ext cx="6400800" cy="4980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33725" y="1360932"/>
            <a:ext cx="5573395" cy="806450"/>
          </a:xfrm>
          <a:custGeom>
            <a:avLst/>
            <a:gdLst/>
            <a:ahLst/>
            <a:cxnLst/>
            <a:rect l="l" t="t" r="r" b="b"/>
            <a:pathLst>
              <a:path w="5573395" h="806450">
                <a:moveTo>
                  <a:pt x="5509386" y="0"/>
                </a:moveTo>
                <a:lnTo>
                  <a:pt x="3197987" y="0"/>
                </a:lnTo>
                <a:lnTo>
                  <a:pt x="3173277" y="4992"/>
                </a:lnTo>
                <a:lnTo>
                  <a:pt x="3153092" y="18605"/>
                </a:lnTo>
                <a:lnTo>
                  <a:pt x="3139479" y="38790"/>
                </a:lnTo>
                <a:lnTo>
                  <a:pt x="3134487" y="63500"/>
                </a:lnTo>
                <a:lnTo>
                  <a:pt x="3134487" y="222250"/>
                </a:lnTo>
                <a:lnTo>
                  <a:pt x="0" y="805941"/>
                </a:lnTo>
                <a:lnTo>
                  <a:pt x="3134487" y="317500"/>
                </a:lnTo>
                <a:lnTo>
                  <a:pt x="5572886" y="317500"/>
                </a:lnTo>
                <a:lnTo>
                  <a:pt x="5572886" y="63500"/>
                </a:lnTo>
                <a:lnTo>
                  <a:pt x="5567894" y="38790"/>
                </a:lnTo>
                <a:lnTo>
                  <a:pt x="5554281" y="18605"/>
                </a:lnTo>
                <a:lnTo>
                  <a:pt x="5534096" y="4992"/>
                </a:lnTo>
                <a:lnTo>
                  <a:pt x="5509386" y="0"/>
                </a:lnTo>
                <a:close/>
              </a:path>
              <a:path w="5573395" h="806450">
                <a:moveTo>
                  <a:pt x="5572886" y="317500"/>
                </a:moveTo>
                <a:lnTo>
                  <a:pt x="3134487" y="317500"/>
                </a:lnTo>
                <a:lnTo>
                  <a:pt x="3139479" y="342209"/>
                </a:lnTo>
                <a:lnTo>
                  <a:pt x="3153092" y="362394"/>
                </a:lnTo>
                <a:lnTo>
                  <a:pt x="3173277" y="376007"/>
                </a:lnTo>
                <a:lnTo>
                  <a:pt x="3197987" y="381000"/>
                </a:lnTo>
                <a:lnTo>
                  <a:pt x="5509386" y="381000"/>
                </a:lnTo>
                <a:lnTo>
                  <a:pt x="5534096" y="376007"/>
                </a:lnTo>
                <a:lnTo>
                  <a:pt x="5554281" y="362394"/>
                </a:lnTo>
                <a:lnTo>
                  <a:pt x="5567894" y="342209"/>
                </a:lnTo>
                <a:lnTo>
                  <a:pt x="5572886" y="3175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33725" y="1360932"/>
            <a:ext cx="5573395" cy="806450"/>
          </a:xfrm>
          <a:custGeom>
            <a:avLst/>
            <a:gdLst/>
            <a:ahLst/>
            <a:cxnLst/>
            <a:rect l="l" t="t" r="r" b="b"/>
            <a:pathLst>
              <a:path w="5573395" h="806450">
                <a:moveTo>
                  <a:pt x="3134487" y="63500"/>
                </a:moveTo>
                <a:lnTo>
                  <a:pt x="3139479" y="38790"/>
                </a:lnTo>
                <a:lnTo>
                  <a:pt x="3153092" y="18605"/>
                </a:lnTo>
                <a:lnTo>
                  <a:pt x="3173277" y="4992"/>
                </a:lnTo>
                <a:lnTo>
                  <a:pt x="3197987" y="0"/>
                </a:lnTo>
                <a:lnTo>
                  <a:pt x="3540886" y="0"/>
                </a:lnTo>
                <a:lnTo>
                  <a:pt x="4150486" y="0"/>
                </a:lnTo>
                <a:lnTo>
                  <a:pt x="5509386" y="0"/>
                </a:lnTo>
                <a:lnTo>
                  <a:pt x="5534096" y="4992"/>
                </a:lnTo>
                <a:lnTo>
                  <a:pt x="5554281" y="18605"/>
                </a:lnTo>
                <a:lnTo>
                  <a:pt x="5567894" y="38790"/>
                </a:lnTo>
                <a:lnTo>
                  <a:pt x="5572886" y="63500"/>
                </a:lnTo>
                <a:lnTo>
                  <a:pt x="5572886" y="222250"/>
                </a:lnTo>
                <a:lnTo>
                  <a:pt x="5572886" y="317500"/>
                </a:lnTo>
                <a:lnTo>
                  <a:pt x="5567894" y="342209"/>
                </a:lnTo>
                <a:lnTo>
                  <a:pt x="5554281" y="362394"/>
                </a:lnTo>
                <a:lnTo>
                  <a:pt x="5534096" y="376007"/>
                </a:lnTo>
                <a:lnTo>
                  <a:pt x="5509386" y="381000"/>
                </a:lnTo>
                <a:lnTo>
                  <a:pt x="4150486" y="381000"/>
                </a:lnTo>
                <a:lnTo>
                  <a:pt x="3540886" y="381000"/>
                </a:lnTo>
                <a:lnTo>
                  <a:pt x="3197987" y="381000"/>
                </a:lnTo>
                <a:lnTo>
                  <a:pt x="3173277" y="376007"/>
                </a:lnTo>
                <a:lnTo>
                  <a:pt x="3153092" y="362394"/>
                </a:lnTo>
                <a:lnTo>
                  <a:pt x="3139479" y="342209"/>
                </a:lnTo>
                <a:lnTo>
                  <a:pt x="3134487" y="317500"/>
                </a:lnTo>
                <a:lnTo>
                  <a:pt x="0" y="805941"/>
                </a:lnTo>
                <a:lnTo>
                  <a:pt x="3134487" y="222250"/>
                </a:lnTo>
                <a:lnTo>
                  <a:pt x="3134487" y="63500"/>
                </a:lnTo>
                <a:close/>
              </a:path>
            </a:pathLst>
          </a:custGeom>
          <a:ln w="9144">
            <a:solidFill>
              <a:srgbClr val="FB04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35293" y="1403350"/>
            <a:ext cx="19030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Hàng đợi </a:t>
            </a:r>
            <a:r>
              <a:rPr sz="2000" spc="-5" dirty="0">
                <a:latin typeface="Times New Roman"/>
                <a:cs typeface="Times New Roman"/>
              </a:rPr>
              <a:t>sẵn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sàng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35122" y="3350767"/>
            <a:ext cx="5704205" cy="541655"/>
          </a:xfrm>
          <a:custGeom>
            <a:avLst/>
            <a:gdLst/>
            <a:ahLst/>
            <a:cxnLst/>
            <a:rect l="l" t="t" r="r" b="b"/>
            <a:pathLst>
              <a:path w="5704205" h="541654">
                <a:moveTo>
                  <a:pt x="0" y="0"/>
                </a:moveTo>
                <a:lnTo>
                  <a:pt x="3265678" y="315722"/>
                </a:lnTo>
                <a:lnTo>
                  <a:pt x="3265678" y="477012"/>
                </a:lnTo>
                <a:lnTo>
                  <a:pt x="3270740" y="502148"/>
                </a:lnTo>
                <a:lnTo>
                  <a:pt x="3284553" y="522652"/>
                </a:lnTo>
                <a:lnTo>
                  <a:pt x="3305057" y="536465"/>
                </a:lnTo>
                <a:lnTo>
                  <a:pt x="3330193" y="541528"/>
                </a:lnTo>
                <a:lnTo>
                  <a:pt x="5639561" y="541528"/>
                </a:lnTo>
                <a:lnTo>
                  <a:pt x="5664698" y="536465"/>
                </a:lnTo>
                <a:lnTo>
                  <a:pt x="5685202" y="522652"/>
                </a:lnTo>
                <a:lnTo>
                  <a:pt x="5699015" y="502148"/>
                </a:lnTo>
                <a:lnTo>
                  <a:pt x="5704078" y="477012"/>
                </a:lnTo>
                <a:lnTo>
                  <a:pt x="5704078" y="218948"/>
                </a:lnTo>
                <a:lnTo>
                  <a:pt x="3265678" y="218948"/>
                </a:lnTo>
                <a:lnTo>
                  <a:pt x="0" y="0"/>
                </a:lnTo>
                <a:close/>
              </a:path>
              <a:path w="5704205" h="541654">
                <a:moveTo>
                  <a:pt x="5639561" y="154432"/>
                </a:moveTo>
                <a:lnTo>
                  <a:pt x="3330193" y="154432"/>
                </a:lnTo>
                <a:lnTo>
                  <a:pt x="3305057" y="159494"/>
                </a:lnTo>
                <a:lnTo>
                  <a:pt x="3284553" y="173307"/>
                </a:lnTo>
                <a:lnTo>
                  <a:pt x="3270740" y="193811"/>
                </a:lnTo>
                <a:lnTo>
                  <a:pt x="3265678" y="218948"/>
                </a:lnTo>
                <a:lnTo>
                  <a:pt x="5704078" y="218948"/>
                </a:lnTo>
                <a:lnTo>
                  <a:pt x="5699015" y="193811"/>
                </a:lnTo>
                <a:lnTo>
                  <a:pt x="5685202" y="173307"/>
                </a:lnTo>
                <a:lnTo>
                  <a:pt x="5664698" y="159494"/>
                </a:lnTo>
                <a:lnTo>
                  <a:pt x="5639561" y="154432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5122" y="3350767"/>
            <a:ext cx="5704205" cy="541655"/>
          </a:xfrm>
          <a:custGeom>
            <a:avLst/>
            <a:gdLst/>
            <a:ahLst/>
            <a:cxnLst/>
            <a:rect l="l" t="t" r="r" b="b"/>
            <a:pathLst>
              <a:path w="5704205" h="541654">
                <a:moveTo>
                  <a:pt x="3265678" y="218948"/>
                </a:moveTo>
                <a:lnTo>
                  <a:pt x="3270740" y="193811"/>
                </a:lnTo>
                <a:lnTo>
                  <a:pt x="3284553" y="173307"/>
                </a:lnTo>
                <a:lnTo>
                  <a:pt x="3305057" y="159494"/>
                </a:lnTo>
                <a:lnTo>
                  <a:pt x="3330193" y="154432"/>
                </a:lnTo>
                <a:lnTo>
                  <a:pt x="3672078" y="154432"/>
                </a:lnTo>
                <a:lnTo>
                  <a:pt x="4281678" y="154432"/>
                </a:lnTo>
                <a:lnTo>
                  <a:pt x="5639561" y="154432"/>
                </a:lnTo>
                <a:lnTo>
                  <a:pt x="5664698" y="159494"/>
                </a:lnTo>
                <a:lnTo>
                  <a:pt x="5685202" y="173307"/>
                </a:lnTo>
                <a:lnTo>
                  <a:pt x="5699015" y="193811"/>
                </a:lnTo>
                <a:lnTo>
                  <a:pt x="5704078" y="218948"/>
                </a:lnTo>
                <a:lnTo>
                  <a:pt x="5704078" y="315722"/>
                </a:lnTo>
                <a:lnTo>
                  <a:pt x="5704078" y="477012"/>
                </a:lnTo>
                <a:lnTo>
                  <a:pt x="5699015" y="502148"/>
                </a:lnTo>
                <a:lnTo>
                  <a:pt x="5685202" y="522652"/>
                </a:lnTo>
                <a:lnTo>
                  <a:pt x="5664698" y="536465"/>
                </a:lnTo>
                <a:lnTo>
                  <a:pt x="5639561" y="541528"/>
                </a:lnTo>
                <a:lnTo>
                  <a:pt x="4281678" y="541528"/>
                </a:lnTo>
                <a:lnTo>
                  <a:pt x="3672078" y="541528"/>
                </a:lnTo>
                <a:lnTo>
                  <a:pt x="3330193" y="541528"/>
                </a:lnTo>
                <a:lnTo>
                  <a:pt x="3305057" y="536465"/>
                </a:lnTo>
                <a:lnTo>
                  <a:pt x="3284553" y="522652"/>
                </a:lnTo>
                <a:lnTo>
                  <a:pt x="3270740" y="502148"/>
                </a:lnTo>
                <a:lnTo>
                  <a:pt x="3265678" y="477012"/>
                </a:lnTo>
                <a:lnTo>
                  <a:pt x="3265678" y="315722"/>
                </a:lnTo>
                <a:lnTo>
                  <a:pt x="0" y="0"/>
                </a:lnTo>
                <a:lnTo>
                  <a:pt x="3265678" y="218948"/>
                </a:lnTo>
                <a:close/>
              </a:path>
            </a:pathLst>
          </a:custGeom>
          <a:ln w="9144">
            <a:solidFill>
              <a:srgbClr val="FB04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05396" y="3548888"/>
            <a:ext cx="203136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Hàng đợi nhập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xuất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67561" y="3359658"/>
            <a:ext cx="457200" cy="2737485"/>
          </a:xfrm>
          <a:custGeom>
            <a:avLst/>
            <a:gdLst/>
            <a:ahLst/>
            <a:cxnLst/>
            <a:rect l="l" t="t" r="r" b="b"/>
            <a:pathLst>
              <a:path w="457200" h="2737485">
                <a:moveTo>
                  <a:pt x="457200" y="2737104"/>
                </a:moveTo>
                <a:lnTo>
                  <a:pt x="411133" y="2732071"/>
                </a:lnTo>
                <a:lnTo>
                  <a:pt x="368224" y="2717636"/>
                </a:lnTo>
                <a:lnTo>
                  <a:pt x="329393" y="2694797"/>
                </a:lnTo>
                <a:lnTo>
                  <a:pt x="295560" y="2664548"/>
                </a:lnTo>
                <a:lnTo>
                  <a:pt x="267645" y="2627887"/>
                </a:lnTo>
                <a:lnTo>
                  <a:pt x="246566" y="2585810"/>
                </a:lnTo>
                <a:lnTo>
                  <a:pt x="233244" y="2539312"/>
                </a:lnTo>
                <a:lnTo>
                  <a:pt x="228600" y="2489390"/>
                </a:lnTo>
                <a:lnTo>
                  <a:pt x="228600" y="1616202"/>
                </a:lnTo>
                <a:lnTo>
                  <a:pt x="223955" y="1566290"/>
                </a:lnTo>
                <a:lnTo>
                  <a:pt x="210635" y="1519803"/>
                </a:lnTo>
                <a:lnTo>
                  <a:pt x="189558" y="1477736"/>
                </a:lnTo>
                <a:lnTo>
                  <a:pt x="161644" y="1441084"/>
                </a:lnTo>
                <a:lnTo>
                  <a:pt x="127811" y="1410845"/>
                </a:lnTo>
                <a:lnTo>
                  <a:pt x="88980" y="1388012"/>
                </a:lnTo>
                <a:lnTo>
                  <a:pt x="46070" y="1373583"/>
                </a:lnTo>
                <a:lnTo>
                  <a:pt x="0" y="1368552"/>
                </a:lnTo>
                <a:lnTo>
                  <a:pt x="46070" y="1363520"/>
                </a:lnTo>
                <a:lnTo>
                  <a:pt x="88980" y="1349091"/>
                </a:lnTo>
                <a:lnTo>
                  <a:pt x="127811" y="1326258"/>
                </a:lnTo>
                <a:lnTo>
                  <a:pt x="161644" y="1296019"/>
                </a:lnTo>
                <a:lnTo>
                  <a:pt x="189558" y="1259367"/>
                </a:lnTo>
                <a:lnTo>
                  <a:pt x="210635" y="1217300"/>
                </a:lnTo>
                <a:lnTo>
                  <a:pt x="223955" y="1170813"/>
                </a:lnTo>
                <a:lnTo>
                  <a:pt x="228600" y="1120902"/>
                </a:lnTo>
                <a:lnTo>
                  <a:pt x="228600" y="247649"/>
                </a:lnTo>
                <a:lnTo>
                  <a:pt x="233244" y="197738"/>
                </a:lnTo>
                <a:lnTo>
                  <a:pt x="246566" y="151251"/>
                </a:lnTo>
                <a:lnTo>
                  <a:pt x="267645" y="109184"/>
                </a:lnTo>
                <a:lnTo>
                  <a:pt x="295560" y="72532"/>
                </a:lnTo>
                <a:lnTo>
                  <a:pt x="329393" y="42293"/>
                </a:lnTo>
                <a:lnTo>
                  <a:pt x="368224" y="19460"/>
                </a:lnTo>
                <a:lnTo>
                  <a:pt x="411133" y="5031"/>
                </a:lnTo>
                <a:lnTo>
                  <a:pt x="457200" y="0"/>
                </a:lnTo>
              </a:path>
            </a:pathLst>
          </a:custGeom>
          <a:ln w="28956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416177" y="246075"/>
            <a:ext cx="63874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Hàng </a:t>
            </a:r>
            <a:r>
              <a:rPr sz="3600" spc="-5" dirty="0"/>
              <a:t>đợi (queue) tiến trình</a:t>
            </a:r>
            <a:r>
              <a:rPr sz="3600" spc="-50" dirty="0"/>
              <a:t> </a:t>
            </a:r>
            <a:r>
              <a:rPr sz="3600" spc="-5" dirty="0"/>
              <a:t>(3/3)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1676399"/>
            <a:ext cx="7120128" cy="4796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2480" y="246075"/>
            <a:ext cx="6173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Biểu diễn </a:t>
            </a:r>
            <a:r>
              <a:rPr sz="3600" dirty="0"/>
              <a:t>của lập </a:t>
            </a:r>
            <a:r>
              <a:rPr sz="3600" spc="-5" dirty="0"/>
              <a:t>lịch tiến</a:t>
            </a:r>
            <a:r>
              <a:rPr sz="3600" spc="-55" dirty="0"/>
              <a:t> </a:t>
            </a:r>
            <a:r>
              <a:rPr sz="3600" dirty="0"/>
              <a:t>trình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1447800"/>
            <a:ext cx="6376415" cy="3683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9740" y="5012639"/>
            <a:ext cx="7637145" cy="183642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25"/>
              </a:spcBef>
              <a:buClr>
                <a:srgbClr val="993300"/>
              </a:buClr>
              <a:buSzPct val="88636"/>
              <a:buFont typeface="Wingdings"/>
              <a:buChar char=""/>
              <a:tabLst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Có </a:t>
            </a:r>
            <a:r>
              <a:rPr sz="2200" dirty="0">
                <a:latin typeface="Times New Roman"/>
                <a:cs typeface="Times New Roman"/>
              </a:rPr>
              <a:t>nhiều hàng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đợi:</a:t>
            </a:r>
            <a:endParaRPr sz="22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spcBef>
                <a:spcPts val="919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812800" algn="l"/>
                <a:tab pos="813435" algn="l"/>
              </a:tabLst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ready queue</a:t>
            </a:r>
            <a:r>
              <a:rPr sz="2200" spc="-5" dirty="0">
                <a:latin typeface="Times New Roman"/>
                <a:cs typeface="Times New Roman"/>
              </a:rPr>
              <a:t>: hàng đợi chứa các tiến trình </a:t>
            </a:r>
            <a:r>
              <a:rPr sz="2200" spc="-10" dirty="0">
                <a:latin typeface="Times New Roman"/>
                <a:cs typeface="Times New Roman"/>
              </a:rPr>
              <a:t>sẵn sàng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chạy</a:t>
            </a:r>
            <a:endParaRPr sz="22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spcBef>
                <a:spcPts val="9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812800" algn="l"/>
                <a:tab pos="813435" algn="l"/>
              </a:tabLst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I/O queue</a:t>
            </a:r>
            <a:r>
              <a:rPr sz="2200" spc="-5" dirty="0">
                <a:latin typeface="Times New Roman"/>
                <a:cs typeface="Times New Roman"/>
              </a:rPr>
              <a:t>: hàng đợi chứa các tiến trình </a:t>
            </a:r>
            <a:r>
              <a:rPr sz="2200" spc="-10" dirty="0">
                <a:latin typeface="Times New Roman"/>
                <a:cs typeface="Times New Roman"/>
              </a:rPr>
              <a:t>sẵn sàng </a:t>
            </a:r>
            <a:r>
              <a:rPr sz="2200" spc="-5" dirty="0">
                <a:latin typeface="Times New Roman"/>
                <a:cs typeface="Times New Roman"/>
              </a:rPr>
              <a:t>thi hành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I/O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25"/>
              </a:spcBef>
              <a:buClr>
                <a:srgbClr val="993300"/>
              </a:buClr>
              <a:buSzPct val="88636"/>
              <a:buFont typeface="Wingdings"/>
              <a:buChar char=""/>
              <a:tabLst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Lựa </a:t>
            </a:r>
            <a:r>
              <a:rPr sz="2200" dirty="0">
                <a:latin typeface="Times New Roman"/>
                <a:cs typeface="Times New Roman"/>
              </a:rPr>
              <a:t>chọn </a:t>
            </a:r>
            <a:r>
              <a:rPr sz="2200" spc="-5" dirty="0">
                <a:latin typeface="Times New Roman"/>
                <a:cs typeface="Times New Roman"/>
              </a:rPr>
              <a:t>tiến </a:t>
            </a:r>
            <a:r>
              <a:rPr sz="2200" dirty="0">
                <a:latin typeface="Times New Roman"/>
                <a:cs typeface="Times New Roman"/>
              </a:rPr>
              <a:t>trình nào </a:t>
            </a: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điều phối tiến</a:t>
            </a:r>
            <a:r>
              <a:rPr sz="2200" b="1" i="1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trình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17498" y="246075"/>
            <a:ext cx="7062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Biểu diễn </a:t>
            </a:r>
            <a:r>
              <a:rPr sz="3600" dirty="0"/>
              <a:t>của lập </a:t>
            </a:r>
            <a:r>
              <a:rPr sz="3600" spc="-5" dirty="0"/>
              <a:t>lịch tiến</a:t>
            </a:r>
            <a:r>
              <a:rPr sz="3600" spc="-55" dirty="0"/>
              <a:t> </a:t>
            </a:r>
            <a:r>
              <a:rPr sz="3600" dirty="0"/>
              <a:t>trình(2/2)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4826584"/>
            <a:ext cx="7730490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chương trình có thể có nhiều tiến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trình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Mở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Notepad.exe </a:t>
            </a:r>
            <a:r>
              <a:rPr sz="2400" dirty="0">
                <a:latin typeface="Times New Roman"/>
                <a:cs typeface="Times New Roman"/>
              </a:rPr>
              <a:t>xem file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a.tx</a:t>
            </a:r>
            <a:r>
              <a:rPr sz="2400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1 tiến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trình.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Mở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Notepad.exe </a:t>
            </a:r>
            <a:r>
              <a:rPr sz="2400" dirty="0">
                <a:latin typeface="Times New Roman"/>
                <a:cs typeface="Times New Roman"/>
              </a:rPr>
              <a:t>xem file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b.txt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1 tiến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trình.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300"/>
              </a:lnSpc>
              <a:spcBef>
                <a:spcPts val="56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Chương trình </a:t>
            </a:r>
            <a:r>
              <a:rPr sz="2400" dirty="0">
                <a:latin typeface="Times New Roman"/>
                <a:cs typeface="Times New Roman"/>
              </a:rPr>
              <a:t>nhìn từ góc độ </a:t>
            </a:r>
            <a:r>
              <a:rPr sz="2400" spc="-10" dirty="0">
                <a:latin typeface="Times New Roman"/>
                <a:cs typeface="Times New Roman"/>
              </a:rPr>
              <a:t>mã </a:t>
            </a:r>
            <a:r>
              <a:rPr sz="2400" dirty="0">
                <a:latin typeface="Times New Roman"/>
                <a:cs typeface="Times New Roman"/>
              </a:rPr>
              <a:t>lệnh chỉ </a:t>
            </a:r>
            <a:r>
              <a:rPr sz="2400" spc="-5" dirty="0">
                <a:latin typeface="Times New Roman"/>
                <a:cs typeface="Times New Roman"/>
              </a:rPr>
              <a:t>là một </a:t>
            </a:r>
            <a:r>
              <a:rPr sz="2400" dirty="0">
                <a:latin typeface="Times New Roman"/>
                <a:cs typeface="Times New Roman"/>
              </a:rPr>
              <a:t>phần của  tiến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trình.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68879" y="1325880"/>
            <a:ext cx="1813560" cy="3017520"/>
          </a:xfrm>
          <a:custGeom>
            <a:avLst/>
            <a:gdLst/>
            <a:ahLst/>
            <a:cxnLst/>
            <a:rect l="l" t="t" r="r" b="b"/>
            <a:pathLst>
              <a:path w="1813560" h="3017520">
                <a:moveTo>
                  <a:pt x="0" y="3017520"/>
                </a:moveTo>
                <a:lnTo>
                  <a:pt x="1813559" y="3017520"/>
                </a:lnTo>
                <a:lnTo>
                  <a:pt x="1813559" y="0"/>
                </a:lnTo>
                <a:lnTo>
                  <a:pt x="0" y="0"/>
                </a:lnTo>
                <a:lnTo>
                  <a:pt x="0" y="301752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9639" y="1325880"/>
            <a:ext cx="15240" cy="3017520"/>
          </a:xfrm>
          <a:custGeom>
            <a:avLst/>
            <a:gdLst/>
            <a:ahLst/>
            <a:cxnLst/>
            <a:rect l="l" t="t" r="r" b="b"/>
            <a:pathLst>
              <a:path w="15240" h="3017520">
                <a:moveTo>
                  <a:pt x="0" y="3017520"/>
                </a:moveTo>
                <a:lnTo>
                  <a:pt x="15240" y="3017520"/>
                </a:lnTo>
                <a:lnTo>
                  <a:pt x="15240" y="0"/>
                </a:lnTo>
                <a:lnTo>
                  <a:pt x="0" y="0"/>
                </a:lnTo>
                <a:lnTo>
                  <a:pt x="0" y="301752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39" y="1325880"/>
            <a:ext cx="3352800" cy="3017520"/>
          </a:xfrm>
          <a:custGeom>
            <a:avLst/>
            <a:gdLst/>
            <a:ahLst/>
            <a:cxnLst/>
            <a:rect l="l" t="t" r="r" b="b"/>
            <a:pathLst>
              <a:path w="3352800" h="3017520">
                <a:moveTo>
                  <a:pt x="0" y="3017520"/>
                </a:moveTo>
                <a:lnTo>
                  <a:pt x="3352800" y="3017520"/>
                </a:lnTo>
                <a:lnTo>
                  <a:pt x="3352800" y="0"/>
                </a:lnTo>
                <a:lnTo>
                  <a:pt x="0" y="0"/>
                </a:lnTo>
                <a:lnTo>
                  <a:pt x="0" y="30175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4880" y="1341119"/>
            <a:ext cx="1524000" cy="2988945"/>
          </a:xfrm>
          <a:custGeom>
            <a:avLst/>
            <a:gdLst/>
            <a:ahLst/>
            <a:cxnLst/>
            <a:rect l="l" t="t" r="r" b="b"/>
            <a:pathLst>
              <a:path w="1524000" h="2988945">
                <a:moveTo>
                  <a:pt x="0" y="2988563"/>
                </a:moveTo>
                <a:lnTo>
                  <a:pt x="1524000" y="2988563"/>
                </a:lnTo>
                <a:lnTo>
                  <a:pt x="1524000" y="0"/>
                </a:lnTo>
                <a:lnTo>
                  <a:pt x="0" y="0"/>
                </a:lnTo>
                <a:lnTo>
                  <a:pt x="0" y="2988563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36319" y="1344295"/>
            <a:ext cx="107950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ourier New"/>
                <a:cs typeface="Courier New"/>
              </a:rPr>
              <a:t>main</a:t>
            </a:r>
            <a:r>
              <a:rPr sz="2000" b="1" spc="-8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()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1200"/>
              </a:spcBef>
            </a:pPr>
            <a:r>
              <a:rPr sz="2000" b="1" i="1" spc="-5" dirty="0">
                <a:latin typeface="Courier New"/>
                <a:cs typeface="Courier New"/>
              </a:rPr>
              <a:t>…;</a:t>
            </a:r>
            <a:endParaRPr sz="2000">
              <a:latin typeface="Courier New"/>
              <a:cs typeface="Courier New"/>
            </a:endParaRPr>
          </a:p>
          <a:p>
            <a:pPr marR="309245">
              <a:lnSpc>
                <a:spcPct val="150000"/>
              </a:lnSpc>
            </a:pPr>
            <a:r>
              <a:rPr sz="2000" b="1" dirty="0">
                <a:latin typeface="Courier New"/>
                <a:cs typeface="Courier New"/>
              </a:rPr>
              <a:t>}  </a:t>
            </a:r>
            <a:r>
              <a:rPr sz="2000" b="1" spc="-5" dirty="0">
                <a:latin typeface="Courier New"/>
                <a:cs typeface="Courier New"/>
              </a:rPr>
              <a:t>A()</a:t>
            </a:r>
            <a:r>
              <a:rPr sz="2000" b="1" spc="-9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R="3810" algn="ctr">
              <a:lnSpc>
                <a:spcPct val="100000"/>
              </a:lnSpc>
              <a:spcBef>
                <a:spcPts val="1200"/>
              </a:spcBef>
            </a:pPr>
            <a:r>
              <a:rPr sz="2000" b="1" i="1" dirty="0">
                <a:latin typeface="Courier New"/>
                <a:cs typeface="Courier New"/>
              </a:rPr>
              <a:t>…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6319" y="3935729"/>
            <a:ext cx="1657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26479" y="1325880"/>
            <a:ext cx="1813560" cy="3017520"/>
          </a:xfrm>
          <a:custGeom>
            <a:avLst/>
            <a:gdLst/>
            <a:ahLst/>
            <a:cxnLst/>
            <a:rect l="l" t="t" r="r" b="b"/>
            <a:pathLst>
              <a:path w="1813559" h="3017520">
                <a:moveTo>
                  <a:pt x="0" y="3017520"/>
                </a:moveTo>
                <a:lnTo>
                  <a:pt x="1813560" y="3017520"/>
                </a:lnTo>
                <a:lnTo>
                  <a:pt x="1813560" y="0"/>
                </a:lnTo>
                <a:lnTo>
                  <a:pt x="0" y="0"/>
                </a:lnTo>
                <a:lnTo>
                  <a:pt x="0" y="301752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87240" y="1325880"/>
            <a:ext cx="15240" cy="3017520"/>
          </a:xfrm>
          <a:custGeom>
            <a:avLst/>
            <a:gdLst/>
            <a:ahLst/>
            <a:cxnLst/>
            <a:rect l="l" t="t" r="r" b="b"/>
            <a:pathLst>
              <a:path w="15239" h="3017520">
                <a:moveTo>
                  <a:pt x="0" y="3017520"/>
                </a:moveTo>
                <a:lnTo>
                  <a:pt x="15239" y="3017520"/>
                </a:lnTo>
                <a:lnTo>
                  <a:pt x="15239" y="0"/>
                </a:lnTo>
                <a:lnTo>
                  <a:pt x="0" y="0"/>
                </a:lnTo>
                <a:lnTo>
                  <a:pt x="0" y="301752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7240" y="1325880"/>
            <a:ext cx="3352800" cy="3017520"/>
          </a:xfrm>
          <a:custGeom>
            <a:avLst/>
            <a:gdLst/>
            <a:ahLst/>
            <a:cxnLst/>
            <a:rect l="l" t="t" r="r" b="b"/>
            <a:pathLst>
              <a:path w="3352800" h="3017520">
                <a:moveTo>
                  <a:pt x="0" y="3017520"/>
                </a:moveTo>
                <a:lnTo>
                  <a:pt x="3352800" y="3017520"/>
                </a:lnTo>
                <a:lnTo>
                  <a:pt x="3352800" y="0"/>
                </a:lnTo>
                <a:lnTo>
                  <a:pt x="0" y="0"/>
                </a:lnTo>
                <a:lnTo>
                  <a:pt x="0" y="30175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02479" y="1341119"/>
            <a:ext cx="1524000" cy="2988945"/>
          </a:xfrm>
          <a:custGeom>
            <a:avLst/>
            <a:gdLst/>
            <a:ahLst/>
            <a:cxnLst/>
            <a:rect l="l" t="t" r="r" b="b"/>
            <a:pathLst>
              <a:path w="1524000" h="2988945">
                <a:moveTo>
                  <a:pt x="0" y="2988563"/>
                </a:moveTo>
                <a:lnTo>
                  <a:pt x="1524000" y="2988563"/>
                </a:lnTo>
                <a:lnTo>
                  <a:pt x="1524000" y="0"/>
                </a:lnTo>
                <a:lnTo>
                  <a:pt x="0" y="0"/>
                </a:lnTo>
                <a:lnTo>
                  <a:pt x="0" y="2988563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694173" y="1344295"/>
            <a:ext cx="108204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ourier New"/>
                <a:cs typeface="Courier New"/>
              </a:rPr>
              <a:t>main</a:t>
            </a:r>
            <a:r>
              <a:rPr sz="2000" b="1" spc="-7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()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1200"/>
              </a:spcBef>
            </a:pPr>
            <a:r>
              <a:rPr sz="2000" b="1" i="1" spc="-5" dirty="0">
                <a:latin typeface="Courier New"/>
                <a:cs typeface="Courier New"/>
              </a:rPr>
              <a:t>…</a:t>
            </a:r>
            <a:r>
              <a:rPr sz="2000" b="1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R="309880">
              <a:lnSpc>
                <a:spcPct val="150000"/>
              </a:lnSpc>
            </a:pPr>
            <a:r>
              <a:rPr sz="2000" b="1" dirty="0">
                <a:latin typeface="Courier New"/>
                <a:cs typeface="Courier New"/>
              </a:rPr>
              <a:t>}  </a:t>
            </a:r>
            <a:r>
              <a:rPr sz="2000" b="1" spc="-5" dirty="0">
                <a:latin typeface="Courier New"/>
                <a:cs typeface="Courier New"/>
              </a:rPr>
              <a:t>A()</a:t>
            </a:r>
            <a:r>
              <a:rPr sz="2000" b="1" spc="-9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R="5715" algn="ctr">
              <a:lnSpc>
                <a:spcPct val="100000"/>
              </a:lnSpc>
              <a:spcBef>
                <a:spcPts val="1200"/>
              </a:spcBef>
            </a:pPr>
            <a:r>
              <a:rPr sz="2000" b="1" i="1" dirty="0">
                <a:latin typeface="Courier New"/>
                <a:cs typeface="Courier New"/>
              </a:rPr>
              <a:t>…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08242" y="1447038"/>
            <a:ext cx="1295400" cy="1066800"/>
          </a:xfrm>
          <a:custGeom>
            <a:avLst/>
            <a:gdLst/>
            <a:ahLst/>
            <a:cxnLst/>
            <a:rect l="l" t="t" r="r" b="b"/>
            <a:pathLst>
              <a:path w="1295400" h="1066800">
                <a:moveTo>
                  <a:pt x="0" y="1066800"/>
                </a:moveTo>
                <a:lnTo>
                  <a:pt x="1295400" y="1066800"/>
                </a:lnTo>
                <a:lnTo>
                  <a:pt x="12954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08242" y="1447038"/>
            <a:ext cx="1295400" cy="1066800"/>
          </a:xfrm>
          <a:custGeom>
            <a:avLst/>
            <a:gdLst/>
            <a:ahLst/>
            <a:cxnLst/>
            <a:rect l="l" t="t" r="r" b="b"/>
            <a:pathLst>
              <a:path w="1295400" h="1066800">
                <a:moveTo>
                  <a:pt x="0" y="1066800"/>
                </a:moveTo>
                <a:lnTo>
                  <a:pt x="1295400" y="1066800"/>
                </a:lnTo>
                <a:lnTo>
                  <a:pt x="12954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79335" y="1406397"/>
            <a:ext cx="565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mic Sans MS"/>
                <a:cs typeface="Comic Sans MS"/>
              </a:rPr>
              <a:t>He</a:t>
            </a:r>
            <a:r>
              <a:rPr sz="1800" b="1" spc="-10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Comic Sans MS"/>
                <a:cs typeface="Comic Sans MS"/>
              </a:rPr>
              <a:t>p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08242" y="2666238"/>
            <a:ext cx="1295400" cy="1066800"/>
          </a:xfrm>
          <a:custGeom>
            <a:avLst/>
            <a:gdLst/>
            <a:ahLst/>
            <a:cxnLst/>
            <a:rect l="l" t="t" r="r" b="b"/>
            <a:pathLst>
              <a:path w="1295400" h="1066800">
                <a:moveTo>
                  <a:pt x="0" y="1066800"/>
                </a:moveTo>
                <a:lnTo>
                  <a:pt x="1295400" y="1066800"/>
                </a:lnTo>
                <a:lnTo>
                  <a:pt x="12954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08242" y="2666238"/>
            <a:ext cx="1295400" cy="1066800"/>
          </a:xfrm>
          <a:custGeom>
            <a:avLst/>
            <a:gdLst/>
            <a:ahLst/>
            <a:cxnLst/>
            <a:rect l="l" t="t" r="r" b="b"/>
            <a:pathLst>
              <a:path w="1295400" h="1066800">
                <a:moveTo>
                  <a:pt x="0" y="1066800"/>
                </a:moveTo>
                <a:lnTo>
                  <a:pt x="1295400" y="1066800"/>
                </a:lnTo>
                <a:lnTo>
                  <a:pt x="12954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694173" y="2625978"/>
            <a:ext cx="2790825" cy="1640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mic Sans MS"/>
                <a:cs typeface="Comic Sans MS"/>
              </a:rPr>
              <a:t>Stack</a:t>
            </a:r>
            <a:endParaRPr sz="1800">
              <a:latin typeface="Comic Sans MS"/>
              <a:cs typeface="Comic Sans MS"/>
            </a:endParaRPr>
          </a:p>
          <a:p>
            <a:pPr marR="238125" algn="r">
              <a:lnSpc>
                <a:spcPct val="100000"/>
              </a:lnSpc>
              <a:spcBef>
                <a:spcPts val="2160"/>
              </a:spcBef>
            </a:pPr>
            <a:r>
              <a:rPr sz="1800" b="1" dirty="0">
                <a:latin typeface="Comic Sans MS"/>
                <a:cs typeface="Comic Sans MS"/>
              </a:rPr>
              <a:t>A</a:t>
            </a:r>
            <a:endParaRPr sz="1800">
              <a:latin typeface="Comic Sans MS"/>
              <a:cs typeface="Comic Sans MS"/>
            </a:endParaRPr>
          </a:p>
          <a:p>
            <a:pPr marR="76835" algn="r">
              <a:lnSpc>
                <a:spcPct val="100000"/>
              </a:lnSpc>
            </a:pPr>
            <a:r>
              <a:rPr sz="1800" b="1" dirty="0">
                <a:latin typeface="Comic Sans MS"/>
                <a:cs typeface="Comic Sans MS"/>
              </a:rPr>
              <a:t>main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67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58670" y="3879037"/>
            <a:ext cx="11969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mic Sans MS"/>
                <a:cs typeface="Comic Sans MS"/>
              </a:rPr>
              <a:t>Program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26353" y="3874770"/>
            <a:ext cx="1106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mic Sans MS"/>
                <a:cs typeface="Comic Sans MS"/>
              </a:rPr>
              <a:t>Process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377946" y="246075"/>
            <a:ext cx="54368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Tiến </a:t>
            </a:r>
            <a:r>
              <a:rPr sz="3600" dirty="0"/>
              <a:t>trình = </a:t>
            </a:r>
            <a:r>
              <a:rPr sz="3600" spc="-5" dirty="0"/>
              <a:t>Chương</a:t>
            </a:r>
            <a:r>
              <a:rPr sz="3600" spc="-85" dirty="0"/>
              <a:t> </a:t>
            </a:r>
            <a:r>
              <a:rPr sz="3600" dirty="0"/>
              <a:t>trình?</a:t>
            </a:r>
            <a:endParaRPr sz="3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093" y="2580589"/>
            <a:ext cx="85890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000FF"/>
                </a:solidFill>
              </a:rPr>
              <a:t>3.2 </a:t>
            </a:r>
            <a:r>
              <a:rPr sz="4800" dirty="0">
                <a:solidFill>
                  <a:srgbClr val="0000FF"/>
                </a:solidFill>
              </a:rPr>
              <a:t>- Giao </a:t>
            </a:r>
            <a:r>
              <a:rPr sz="4800" spc="-5" dirty="0">
                <a:solidFill>
                  <a:srgbClr val="0000FF"/>
                </a:solidFill>
              </a:rPr>
              <a:t>tiếp </a:t>
            </a:r>
            <a:r>
              <a:rPr sz="4800" dirty="0">
                <a:solidFill>
                  <a:srgbClr val="0000FF"/>
                </a:solidFill>
              </a:rPr>
              <a:t>giữa các </a:t>
            </a:r>
            <a:r>
              <a:rPr sz="4800" spc="-5" dirty="0">
                <a:solidFill>
                  <a:srgbClr val="0000FF"/>
                </a:solidFill>
              </a:rPr>
              <a:t>tiến</a:t>
            </a:r>
            <a:r>
              <a:rPr sz="4800" spc="-70" dirty="0">
                <a:solidFill>
                  <a:srgbClr val="0000FF"/>
                </a:solidFill>
              </a:rPr>
              <a:t> </a:t>
            </a:r>
            <a:r>
              <a:rPr sz="4800" dirty="0">
                <a:solidFill>
                  <a:srgbClr val="0000FF"/>
                </a:solidFill>
              </a:rPr>
              <a:t>trình</a:t>
            </a:r>
            <a:endParaRPr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3150234"/>
            <a:ext cx="7740015" cy="358203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5080" indent="-342900">
              <a:lnSpc>
                <a:spcPts val="2300"/>
              </a:lnSpc>
              <a:spcBef>
                <a:spcPts val="66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Có </a:t>
            </a:r>
            <a:r>
              <a:rPr sz="2400" spc="-5" dirty="0">
                <a:latin typeface="Times New Roman"/>
                <a:cs typeface="Times New Roman"/>
              </a:rPr>
              <a:t>những </a:t>
            </a:r>
            <a:r>
              <a:rPr sz="2400" dirty="0">
                <a:latin typeface="Times New Roman"/>
                <a:cs typeface="Times New Roman"/>
              </a:rPr>
              <a:t>công việc cần có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nhiều tiến trình hợp tác với</a:t>
            </a:r>
            <a:r>
              <a:rPr sz="2400" spc="-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nhau  để hoàn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thành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Thời gian để tạo tiến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trình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Tạo khối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PCB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ts val="239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Tạo không gian địa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chỉ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ts val="2870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Thời gian chuyển đổi các tiến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trình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Cần có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cơ chế giao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tiếp: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Tách biệt </a:t>
            </a:r>
            <a:r>
              <a:rPr sz="2000" spc="5" dirty="0">
                <a:latin typeface="Times New Roman"/>
                <a:cs typeface="Times New Roman"/>
              </a:rPr>
              <a:t>không </a:t>
            </a:r>
            <a:r>
              <a:rPr sz="2000" dirty="0">
                <a:latin typeface="Times New Roman"/>
                <a:cs typeface="Times New Roman"/>
              </a:rPr>
              <a:t>gian địa chỉ của các </a:t>
            </a:r>
            <a:r>
              <a:rPr sz="2000" spc="-5" dirty="0">
                <a:latin typeface="Times New Roman"/>
                <a:cs typeface="Times New Roman"/>
              </a:rPr>
              <a:t>tiến trình </a:t>
            </a:r>
            <a:r>
              <a:rPr sz="2000" dirty="0">
                <a:latin typeface="Times New Roman"/>
                <a:cs typeface="Times New Roman"/>
              </a:rPr>
              <a:t>với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nhau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Ánh xạ vùng </a:t>
            </a:r>
            <a:r>
              <a:rPr sz="2000" spc="5" dirty="0">
                <a:latin typeface="Times New Roman"/>
                <a:cs typeface="Times New Roman"/>
              </a:rPr>
              <a:t>nhớ </a:t>
            </a:r>
            <a:r>
              <a:rPr sz="2000" dirty="0">
                <a:latin typeface="Times New Roman"/>
                <a:cs typeface="Times New Roman"/>
              </a:rPr>
              <a:t>chia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sẻ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ts val="24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Truyền thông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điệp</a:t>
            </a:r>
            <a:endParaRPr sz="2000">
              <a:latin typeface="Times New Roman"/>
              <a:cs typeface="Times New Roman"/>
            </a:endParaRPr>
          </a:p>
          <a:p>
            <a:pPr marL="1155700" lvl="2" indent="-228600">
              <a:lnSpc>
                <a:spcPts val="2160"/>
              </a:lnSpc>
              <a:buChar char="•"/>
              <a:tabLst>
                <a:tab pos="1156335" algn="l"/>
              </a:tabLst>
            </a:pPr>
            <a:r>
              <a:rPr sz="1800" spc="-5" dirty="0">
                <a:latin typeface="Courier New"/>
                <a:cs typeface="Courier New"/>
              </a:rPr>
              <a:t>send()</a:t>
            </a:r>
            <a:r>
              <a:rPr sz="1800" spc="-670" dirty="0"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và </a:t>
            </a:r>
            <a:r>
              <a:rPr sz="1800" spc="-5" dirty="0">
                <a:latin typeface="Courier New"/>
                <a:cs typeface="Courier New"/>
              </a:rPr>
              <a:t>receive()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6400" y="1371600"/>
            <a:ext cx="1219200" cy="1600200"/>
          </a:xfrm>
          <a:prstGeom prst="rect">
            <a:avLst/>
          </a:prstGeom>
          <a:solidFill>
            <a:srgbClr val="FF66CC"/>
          </a:solidFill>
          <a:ln w="57912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4100">
              <a:latin typeface="Times New Roman"/>
              <a:cs typeface="Times New Roman"/>
            </a:endParaRPr>
          </a:p>
          <a:p>
            <a:pPr marL="137795">
              <a:lnSpc>
                <a:spcPct val="100000"/>
              </a:lnSpc>
            </a:pPr>
            <a:r>
              <a:rPr sz="2400" b="1" dirty="0">
                <a:latin typeface="Comic Sans MS"/>
                <a:cs typeface="Comic Sans MS"/>
              </a:rPr>
              <a:t>Proc</a:t>
            </a:r>
            <a:r>
              <a:rPr sz="2400" b="1" spc="-65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2400" y="1371600"/>
            <a:ext cx="1219200" cy="1600200"/>
          </a:xfrm>
          <a:prstGeom prst="rect">
            <a:avLst/>
          </a:prstGeom>
          <a:solidFill>
            <a:srgbClr val="FF66CC"/>
          </a:solidFill>
          <a:ln w="57911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4100">
              <a:latin typeface="Times New Roman"/>
              <a:cs typeface="Times New Roman"/>
            </a:endParaRPr>
          </a:p>
          <a:p>
            <a:pPr marL="137795">
              <a:lnSpc>
                <a:spcPct val="100000"/>
              </a:lnSpc>
            </a:pPr>
            <a:r>
              <a:rPr sz="2400" b="1" dirty="0">
                <a:latin typeface="Comic Sans MS"/>
                <a:cs typeface="Comic Sans MS"/>
              </a:rPr>
              <a:t>Proc</a:t>
            </a:r>
            <a:r>
              <a:rPr sz="2400" b="1" spc="-65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8400" y="1371600"/>
            <a:ext cx="1219200" cy="1600200"/>
          </a:xfrm>
          <a:prstGeom prst="rect">
            <a:avLst/>
          </a:prstGeom>
          <a:solidFill>
            <a:srgbClr val="FF66CC"/>
          </a:solidFill>
          <a:ln w="57911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4100">
              <a:latin typeface="Times New Roman"/>
              <a:cs typeface="Times New Roman"/>
            </a:endParaRPr>
          </a:p>
          <a:p>
            <a:pPr marL="138430">
              <a:lnSpc>
                <a:spcPct val="100000"/>
              </a:lnSpc>
            </a:pPr>
            <a:r>
              <a:rPr sz="2400" b="1" dirty="0">
                <a:latin typeface="Comic Sans MS"/>
                <a:cs typeface="Comic Sans MS"/>
              </a:rPr>
              <a:t>Proc</a:t>
            </a:r>
            <a:r>
              <a:rPr sz="2400" b="1" spc="-65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3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95600" y="1828800"/>
            <a:ext cx="1066800" cy="685800"/>
          </a:xfrm>
          <a:custGeom>
            <a:avLst/>
            <a:gdLst/>
            <a:ahLst/>
            <a:cxnLst/>
            <a:rect l="l" t="t" r="r" b="b"/>
            <a:pathLst>
              <a:path w="1066800" h="685800">
                <a:moveTo>
                  <a:pt x="213360" y="0"/>
                </a:moveTo>
                <a:lnTo>
                  <a:pt x="0" y="342900"/>
                </a:lnTo>
                <a:lnTo>
                  <a:pt x="213360" y="685800"/>
                </a:lnTo>
                <a:lnTo>
                  <a:pt x="213360" y="514350"/>
                </a:lnTo>
                <a:lnTo>
                  <a:pt x="960120" y="514350"/>
                </a:lnTo>
                <a:lnTo>
                  <a:pt x="1066800" y="342900"/>
                </a:lnTo>
                <a:lnTo>
                  <a:pt x="960120" y="171450"/>
                </a:lnTo>
                <a:lnTo>
                  <a:pt x="213360" y="171450"/>
                </a:lnTo>
                <a:lnTo>
                  <a:pt x="213360" y="0"/>
                </a:lnTo>
                <a:close/>
              </a:path>
              <a:path w="1066800" h="685800">
                <a:moveTo>
                  <a:pt x="960120" y="514350"/>
                </a:moveTo>
                <a:lnTo>
                  <a:pt x="853439" y="514350"/>
                </a:lnTo>
                <a:lnTo>
                  <a:pt x="853439" y="685800"/>
                </a:lnTo>
                <a:lnTo>
                  <a:pt x="960120" y="514350"/>
                </a:lnTo>
                <a:close/>
              </a:path>
              <a:path w="1066800" h="685800">
                <a:moveTo>
                  <a:pt x="853439" y="0"/>
                </a:moveTo>
                <a:lnTo>
                  <a:pt x="853439" y="171450"/>
                </a:lnTo>
                <a:lnTo>
                  <a:pt x="960120" y="171450"/>
                </a:lnTo>
                <a:lnTo>
                  <a:pt x="853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95600" y="1828800"/>
            <a:ext cx="1066800" cy="685800"/>
          </a:xfrm>
          <a:custGeom>
            <a:avLst/>
            <a:gdLst/>
            <a:ahLst/>
            <a:cxnLst/>
            <a:rect l="l" t="t" r="r" b="b"/>
            <a:pathLst>
              <a:path w="1066800" h="685800">
                <a:moveTo>
                  <a:pt x="0" y="342900"/>
                </a:moveTo>
                <a:lnTo>
                  <a:pt x="213360" y="0"/>
                </a:lnTo>
                <a:lnTo>
                  <a:pt x="213360" y="171450"/>
                </a:lnTo>
                <a:lnTo>
                  <a:pt x="853439" y="171450"/>
                </a:lnTo>
                <a:lnTo>
                  <a:pt x="853439" y="0"/>
                </a:lnTo>
                <a:lnTo>
                  <a:pt x="1066800" y="342900"/>
                </a:lnTo>
                <a:lnTo>
                  <a:pt x="853439" y="685800"/>
                </a:lnTo>
                <a:lnTo>
                  <a:pt x="853439" y="514350"/>
                </a:lnTo>
                <a:lnTo>
                  <a:pt x="213360" y="514350"/>
                </a:lnTo>
                <a:lnTo>
                  <a:pt x="213360" y="685800"/>
                </a:lnTo>
                <a:lnTo>
                  <a:pt x="0" y="342900"/>
                </a:lnTo>
                <a:close/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81600" y="1828800"/>
            <a:ext cx="1066800" cy="685800"/>
          </a:xfrm>
          <a:custGeom>
            <a:avLst/>
            <a:gdLst/>
            <a:ahLst/>
            <a:cxnLst/>
            <a:rect l="l" t="t" r="r" b="b"/>
            <a:pathLst>
              <a:path w="1066800" h="685800">
                <a:moveTo>
                  <a:pt x="213360" y="0"/>
                </a:moveTo>
                <a:lnTo>
                  <a:pt x="0" y="342900"/>
                </a:lnTo>
                <a:lnTo>
                  <a:pt x="213360" y="685800"/>
                </a:lnTo>
                <a:lnTo>
                  <a:pt x="213360" y="514350"/>
                </a:lnTo>
                <a:lnTo>
                  <a:pt x="960120" y="514350"/>
                </a:lnTo>
                <a:lnTo>
                  <a:pt x="1066800" y="342900"/>
                </a:lnTo>
                <a:lnTo>
                  <a:pt x="960120" y="171450"/>
                </a:lnTo>
                <a:lnTo>
                  <a:pt x="213360" y="171450"/>
                </a:lnTo>
                <a:lnTo>
                  <a:pt x="213360" y="0"/>
                </a:lnTo>
                <a:close/>
              </a:path>
              <a:path w="1066800" h="685800">
                <a:moveTo>
                  <a:pt x="960120" y="514350"/>
                </a:moveTo>
                <a:lnTo>
                  <a:pt x="853439" y="514350"/>
                </a:lnTo>
                <a:lnTo>
                  <a:pt x="853439" y="685800"/>
                </a:lnTo>
                <a:lnTo>
                  <a:pt x="960120" y="514350"/>
                </a:lnTo>
                <a:close/>
              </a:path>
              <a:path w="1066800" h="685800">
                <a:moveTo>
                  <a:pt x="853439" y="0"/>
                </a:moveTo>
                <a:lnTo>
                  <a:pt x="853439" y="171450"/>
                </a:lnTo>
                <a:lnTo>
                  <a:pt x="960120" y="171450"/>
                </a:lnTo>
                <a:lnTo>
                  <a:pt x="853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81600" y="1828800"/>
            <a:ext cx="1066800" cy="685800"/>
          </a:xfrm>
          <a:custGeom>
            <a:avLst/>
            <a:gdLst/>
            <a:ahLst/>
            <a:cxnLst/>
            <a:rect l="l" t="t" r="r" b="b"/>
            <a:pathLst>
              <a:path w="1066800" h="685800">
                <a:moveTo>
                  <a:pt x="0" y="342900"/>
                </a:moveTo>
                <a:lnTo>
                  <a:pt x="213360" y="0"/>
                </a:lnTo>
                <a:lnTo>
                  <a:pt x="213360" y="171450"/>
                </a:lnTo>
                <a:lnTo>
                  <a:pt x="853439" y="171450"/>
                </a:lnTo>
                <a:lnTo>
                  <a:pt x="853439" y="0"/>
                </a:lnTo>
                <a:lnTo>
                  <a:pt x="1066800" y="342900"/>
                </a:lnTo>
                <a:lnTo>
                  <a:pt x="853439" y="685800"/>
                </a:lnTo>
                <a:lnTo>
                  <a:pt x="853439" y="514350"/>
                </a:lnTo>
                <a:lnTo>
                  <a:pt x="213360" y="514350"/>
                </a:lnTo>
                <a:lnTo>
                  <a:pt x="213360" y="685800"/>
                </a:lnTo>
                <a:lnTo>
                  <a:pt x="0" y="342900"/>
                </a:lnTo>
                <a:close/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472434" y="245110"/>
            <a:ext cx="5247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Nhiều </a:t>
            </a:r>
            <a:r>
              <a:rPr spc="-5" dirty="0"/>
              <a:t>tiến trình </a:t>
            </a:r>
            <a:r>
              <a:rPr spc="-10" dirty="0"/>
              <a:t>hợp</a:t>
            </a:r>
            <a:r>
              <a:rPr spc="35" dirty="0"/>
              <a:t> </a:t>
            </a:r>
            <a:r>
              <a:rPr spc="-5" dirty="0"/>
              <a:t>tác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1353057"/>
            <a:ext cx="701865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imes New Roman"/>
                <a:cs typeface="Times New Roman"/>
              </a:rPr>
              <a:t>Giao </a:t>
            </a:r>
            <a:r>
              <a:rPr sz="3200" dirty="0">
                <a:latin typeface="Times New Roman"/>
                <a:cs typeface="Times New Roman"/>
              </a:rPr>
              <a:t>tiếp thông qua thao tác đọc/ghi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trên  vùng nhớ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chung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9277" y="5033213"/>
            <a:ext cx="102171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omic Sans MS"/>
                <a:cs typeface="Comic Sans MS"/>
              </a:rPr>
              <a:t>Prog 1  </a:t>
            </a:r>
            <a:r>
              <a:rPr sz="2000" b="1" spc="-5" dirty="0">
                <a:solidFill>
                  <a:srgbClr val="FF0000"/>
                </a:solidFill>
                <a:latin typeface="Comic Sans MS"/>
                <a:cs typeface="Comic Sans MS"/>
              </a:rPr>
              <a:t>Virtual  Addr</a:t>
            </a:r>
            <a:r>
              <a:rPr sz="2000" b="1" spc="-10" dirty="0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r>
              <a:rPr sz="2000" b="1" dirty="0">
                <a:solidFill>
                  <a:srgbClr val="FF0000"/>
                </a:solidFill>
                <a:latin typeface="Comic Sans MS"/>
                <a:cs typeface="Comic Sans MS"/>
              </a:rPr>
              <a:t>ss  </a:t>
            </a:r>
            <a:r>
              <a:rPr sz="2000" b="1" spc="-5" dirty="0">
                <a:solidFill>
                  <a:srgbClr val="FF0000"/>
                </a:solidFill>
                <a:latin typeface="Comic Sans MS"/>
                <a:cs typeface="Comic Sans MS"/>
              </a:rPr>
              <a:t>Space</a:t>
            </a:r>
            <a:r>
              <a:rPr sz="2000" b="1" spc="-10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mic Sans MS"/>
                <a:cs typeface="Comic Sans MS"/>
              </a:rPr>
              <a:t>1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95693" y="4957317"/>
            <a:ext cx="102171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omic Sans MS"/>
                <a:cs typeface="Comic Sans MS"/>
              </a:rPr>
              <a:t>Prog 2  </a:t>
            </a:r>
            <a:r>
              <a:rPr sz="2000" b="1" dirty="0">
                <a:solidFill>
                  <a:srgbClr val="FF0000"/>
                </a:solidFill>
                <a:latin typeface="Comic Sans MS"/>
                <a:cs typeface="Comic Sans MS"/>
              </a:rPr>
              <a:t>Virtual  </a:t>
            </a:r>
            <a:r>
              <a:rPr sz="2000" b="1" spc="-5" dirty="0">
                <a:solidFill>
                  <a:srgbClr val="FF0000"/>
                </a:solidFill>
                <a:latin typeface="Comic Sans MS"/>
                <a:cs typeface="Comic Sans MS"/>
              </a:rPr>
              <a:t>Addr</a:t>
            </a:r>
            <a:r>
              <a:rPr sz="2000" b="1" spc="-10" dirty="0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r>
              <a:rPr sz="2000" b="1" dirty="0">
                <a:solidFill>
                  <a:srgbClr val="FF0000"/>
                </a:solidFill>
                <a:latin typeface="Comic Sans MS"/>
                <a:cs typeface="Comic Sans MS"/>
              </a:rPr>
              <a:t>ss  </a:t>
            </a:r>
            <a:r>
              <a:rPr sz="2000" b="1" spc="-5" dirty="0">
                <a:solidFill>
                  <a:srgbClr val="FF0000"/>
                </a:solidFill>
                <a:latin typeface="Comic Sans MS"/>
                <a:cs typeface="Comic Sans MS"/>
              </a:rPr>
              <a:t>Space</a:t>
            </a:r>
            <a:r>
              <a:rPr sz="2000" b="1" spc="-10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mic Sans MS"/>
                <a:cs typeface="Comic Sans MS"/>
              </a:rPr>
              <a:t>2</a:t>
            </a:r>
            <a:endParaRPr sz="2000">
              <a:latin typeface="Comic Sans MS"/>
              <a:cs typeface="Comic Sans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979164" y="2333244"/>
          <a:ext cx="12954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</a:tblGrid>
              <a:tr h="457200">
                <a:tc>
                  <a:txBody>
                    <a:bodyPr/>
                    <a:lstStyle/>
                    <a:p>
                      <a:pPr marL="596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dirty="0">
                          <a:latin typeface="Comic Sans MS"/>
                          <a:cs typeface="Comic Sans MS"/>
                        </a:rPr>
                        <a:t>Data</a:t>
                      </a:r>
                      <a:r>
                        <a:rPr sz="2400" b="1" spc="-5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400" b="1" dirty="0">
                          <a:latin typeface="Comic Sans MS"/>
                          <a:cs typeface="Comic Sans MS"/>
                        </a:rPr>
                        <a:t>2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31115" marB="0">
                    <a:lnL w="76200">
                      <a:solidFill>
                        <a:srgbClr val="2A40E1"/>
                      </a:solidFill>
                      <a:prstDash val="solid"/>
                    </a:lnL>
                    <a:lnR w="76200">
                      <a:solidFill>
                        <a:srgbClr val="2A40E1"/>
                      </a:solidFill>
                      <a:prstDash val="solid"/>
                    </a:lnR>
                    <a:lnT w="76200">
                      <a:solidFill>
                        <a:srgbClr val="2A40E1"/>
                      </a:solidFill>
                      <a:prstDash val="solid"/>
                    </a:lnT>
                    <a:lnB w="76200">
                      <a:solidFill>
                        <a:srgbClr val="2A40E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spc="-5" dirty="0">
                          <a:latin typeface="Comic Sans MS"/>
                          <a:cs typeface="Comic Sans MS"/>
                        </a:rPr>
                        <a:t>Stack</a:t>
                      </a:r>
                      <a:r>
                        <a:rPr sz="2400" b="1" spc="-6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400" b="1" dirty="0">
                          <a:latin typeface="Comic Sans MS"/>
                          <a:cs typeface="Comic Sans MS"/>
                        </a:rPr>
                        <a:t>1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31115" marB="0">
                    <a:lnT w="76200">
                      <a:solidFill>
                        <a:srgbClr val="2A40E1"/>
                      </a:solidFill>
                      <a:prstDash val="solid"/>
                    </a:lnT>
                    <a:lnB w="76200">
                      <a:solidFill>
                        <a:srgbClr val="2A40E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58419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400" b="1" spc="-5" dirty="0">
                          <a:latin typeface="Comic Sans MS"/>
                          <a:cs typeface="Comic Sans MS"/>
                        </a:rPr>
                        <a:t>Heap</a:t>
                      </a:r>
                      <a:r>
                        <a:rPr sz="2400" b="1" spc="-6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400" b="1" dirty="0">
                          <a:latin typeface="Comic Sans MS"/>
                          <a:cs typeface="Comic Sans MS"/>
                        </a:rPr>
                        <a:t>1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31114" marB="0">
                    <a:lnT w="76200">
                      <a:solidFill>
                        <a:srgbClr val="2A40E1"/>
                      </a:solidFill>
                      <a:prstDash val="solid"/>
                    </a:lnT>
                    <a:lnB w="76200">
                      <a:solidFill>
                        <a:srgbClr val="2A40E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596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dirty="0">
                          <a:latin typeface="Comic Sans MS"/>
                          <a:cs typeface="Comic Sans MS"/>
                        </a:rPr>
                        <a:t>Code</a:t>
                      </a:r>
                      <a:r>
                        <a:rPr sz="2400" b="1" spc="-6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400" b="1" dirty="0">
                          <a:latin typeface="Comic Sans MS"/>
                          <a:cs typeface="Comic Sans MS"/>
                        </a:rPr>
                        <a:t>1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31115" marB="0">
                    <a:lnL w="76200">
                      <a:solidFill>
                        <a:srgbClr val="2A40E1"/>
                      </a:solidFill>
                      <a:prstDash val="solid"/>
                    </a:lnL>
                    <a:lnT w="76200">
                      <a:solidFill>
                        <a:srgbClr val="2A40E1"/>
                      </a:solidFill>
                      <a:prstDash val="solid"/>
                    </a:lnT>
                    <a:lnB w="76200">
                      <a:solidFill>
                        <a:srgbClr val="2A40E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590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spc="-5" dirty="0">
                          <a:latin typeface="Comic Sans MS"/>
                          <a:cs typeface="Comic Sans MS"/>
                        </a:rPr>
                        <a:t>Stack</a:t>
                      </a:r>
                      <a:r>
                        <a:rPr sz="2400" b="1" spc="-8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400" b="1" dirty="0">
                          <a:latin typeface="Comic Sans MS"/>
                          <a:cs typeface="Comic Sans MS"/>
                        </a:rPr>
                        <a:t>2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31115" marB="0">
                    <a:lnL w="76200">
                      <a:solidFill>
                        <a:srgbClr val="2A40E1"/>
                      </a:solidFill>
                      <a:prstDash val="solid"/>
                    </a:lnL>
                    <a:lnT w="76200">
                      <a:solidFill>
                        <a:srgbClr val="2A40E1"/>
                      </a:solidFill>
                      <a:prstDash val="solid"/>
                    </a:lnT>
                    <a:lnB w="76200">
                      <a:solidFill>
                        <a:srgbClr val="2A40E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577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dirty="0">
                          <a:latin typeface="Comic Sans MS"/>
                          <a:cs typeface="Comic Sans MS"/>
                        </a:rPr>
                        <a:t>Data</a:t>
                      </a:r>
                      <a:r>
                        <a:rPr sz="2400" b="1" spc="-5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400" b="1" dirty="0">
                          <a:latin typeface="Comic Sans MS"/>
                          <a:cs typeface="Comic Sans MS"/>
                        </a:rPr>
                        <a:t>1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31115" marB="0">
                    <a:lnT w="76200">
                      <a:solidFill>
                        <a:srgbClr val="2A40E1"/>
                      </a:solidFill>
                      <a:prstDash val="solid"/>
                    </a:lnT>
                    <a:lnB w="76200">
                      <a:solidFill>
                        <a:srgbClr val="2A40E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577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spc="-5" dirty="0">
                          <a:latin typeface="Comic Sans MS"/>
                          <a:cs typeface="Comic Sans MS"/>
                        </a:rPr>
                        <a:t>Heap</a:t>
                      </a:r>
                      <a:r>
                        <a:rPr sz="2400" b="1" spc="-6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400" b="1" dirty="0">
                          <a:latin typeface="Comic Sans MS"/>
                          <a:cs typeface="Comic Sans MS"/>
                        </a:rPr>
                        <a:t>2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31750" marB="0">
                    <a:lnT w="76200">
                      <a:solidFill>
                        <a:srgbClr val="2A40E1"/>
                      </a:solidFill>
                      <a:prstDash val="solid"/>
                    </a:lnT>
                    <a:lnB w="76200">
                      <a:solidFill>
                        <a:srgbClr val="2A40E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6032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latin typeface="Comic Sans MS"/>
                          <a:cs typeface="Comic Sans MS"/>
                        </a:rPr>
                        <a:t>Code</a:t>
                      </a:r>
                      <a:r>
                        <a:rPr sz="2400" b="1" spc="-5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400" b="1" dirty="0">
                          <a:latin typeface="Comic Sans MS"/>
                          <a:cs typeface="Comic Sans MS"/>
                        </a:rPr>
                        <a:t>2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31750" marB="0">
                    <a:lnR w="76200">
                      <a:solidFill>
                        <a:srgbClr val="2A40E1"/>
                      </a:solidFill>
                      <a:prstDash val="solid"/>
                    </a:lnR>
                    <a:lnT w="76200">
                      <a:solidFill>
                        <a:srgbClr val="2A40E1"/>
                      </a:solidFill>
                      <a:prstDash val="solid"/>
                    </a:lnT>
                    <a:lnB w="76200">
                      <a:solidFill>
                        <a:srgbClr val="2A40E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latin typeface="Comic Sans MS"/>
                          <a:cs typeface="Comic Sans MS"/>
                        </a:rPr>
                        <a:t>Shared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31750" marB="0">
                    <a:lnL w="76200">
                      <a:solidFill>
                        <a:srgbClr val="2A40E1"/>
                      </a:solidFill>
                      <a:prstDash val="solid"/>
                    </a:lnL>
                    <a:lnR w="76200">
                      <a:solidFill>
                        <a:srgbClr val="2A40E1"/>
                      </a:solidFill>
                      <a:prstDash val="solid"/>
                    </a:lnR>
                    <a:lnT w="76200">
                      <a:solidFill>
                        <a:srgbClr val="2A40E1"/>
                      </a:solidFill>
                      <a:prstDash val="solid"/>
                    </a:lnT>
                    <a:lnB w="76200">
                      <a:solidFill>
                        <a:srgbClr val="2A40E1"/>
                      </a:solidFill>
                      <a:prstDash val="solid"/>
                    </a:lnB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465577" y="2644775"/>
            <a:ext cx="1559560" cy="1302385"/>
          </a:xfrm>
          <a:custGeom>
            <a:avLst/>
            <a:gdLst/>
            <a:ahLst/>
            <a:cxnLst/>
            <a:rect l="l" t="t" r="r" b="b"/>
            <a:pathLst>
              <a:path w="1559560" h="1302385">
                <a:moveTo>
                  <a:pt x="1407169" y="1213694"/>
                </a:moveTo>
                <a:lnTo>
                  <a:pt x="1370202" y="1258189"/>
                </a:lnTo>
                <a:lnTo>
                  <a:pt x="1559306" y="1302385"/>
                </a:lnTo>
                <a:lnTo>
                  <a:pt x="1528454" y="1232154"/>
                </a:lnTo>
                <a:lnTo>
                  <a:pt x="1429385" y="1232154"/>
                </a:lnTo>
                <a:lnTo>
                  <a:pt x="1407169" y="1213694"/>
                </a:lnTo>
                <a:close/>
              </a:path>
              <a:path w="1559560" h="1302385">
                <a:moveTo>
                  <a:pt x="1444222" y="1169094"/>
                </a:moveTo>
                <a:lnTo>
                  <a:pt x="1407169" y="1213694"/>
                </a:lnTo>
                <a:lnTo>
                  <a:pt x="1429385" y="1232154"/>
                </a:lnTo>
                <a:lnTo>
                  <a:pt x="1466469" y="1187577"/>
                </a:lnTo>
                <a:lnTo>
                  <a:pt x="1444222" y="1169094"/>
                </a:lnTo>
                <a:close/>
              </a:path>
              <a:path w="1559560" h="1302385">
                <a:moveTo>
                  <a:pt x="1481201" y="1124585"/>
                </a:moveTo>
                <a:lnTo>
                  <a:pt x="1444222" y="1169094"/>
                </a:lnTo>
                <a:lnTo>
                  <a:pt x="1466469" y="1187577"/>
                </a:lnTo>
                <a:lnTo>
                  <a:pt x="1429385" y="1232154"/>
                </a:lnTo>
                <a:lnTo>
                  <a:pt x="1528454" y="1232154"/>
                </a:lnTo>
                <a:lnTo>
                  <a:pt x="1481201" y="1124585"/>
                </a:lnTo>
                <a:close/>
              </a:path>
              <a:path w="1559560" h="1302385">
                <a:moveTo>
                  <a:pt x="37084" y="0"/>
                </a:moveTo>
                <a:lnTo>
                  <a:pt x="0" y="44450"/>
                </a:lnTo>
                <a:lnTo>
                  <a:pt x="1407169" y="1213694"/>
                </a:lnTo>
                <a:lnTo>
                  <a:pt x="1444222" y="1169094"/>
                </a:lnTo>
                <a:lnTo>
                  <a:pt x="37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54223" y="3014979"/>
            <a:ext cx="1454150" cy="1861820"/>
          </a:xfrm>
          <a:custGeom>
            <a:avLst/>
            <a:gdLst/>
            <a:ahLst/>
            <a:cxnLst/>
            <a:rect l="l" t="t" r="r" b="b"/>
            <a:pathLst>
              <a:path w="1454150" h="1861820">
                <a:moveTo>
                  <a:pt x="1324544" y="1742340"/>
                </a:moveTo>
                <a:lnTo>
                  <a:pt x="1278763" y="1777873"/>
                </a:lnTo>
                <a:lnTo>
                  <a:pt x="1453896" y="1861820"/>
                </a:lnTo>
                <a:lnTo>
                  <a:pt x="1434695" y="1765173"/>
                </a:lnTo>
                <a:lnTo>
                  <a:pt x="1342263" y="1765173"/>
                </a:lnTo>
                <a:lnTo>
                  <a:pt x="1324544" y="1742340"/>
                </a:lnTo>
                <a:close/>
              </a:path>
              <a:path w="1454150" h="1861820">
                <a:moveTo>
                  <a:pt x="1370239" y="1706874"/>
                </a:moveTo>
                <a:lnTo>
                  <a:pt x="1324544" y="1742340"/>
                </a:lnTo>
                <a:lnTo>
                  <a:pt x="1342263" y="1765173"/>
                </a:lnTo>
                <a:lnTo>
                  <a:pt x="1387983" y="1729740"/>
                </a:lnTo>
                <a:lnTo>
                  <a:pt x="1370239" y="1706874"/>
                </a:lnTo>
                <a:close/>
              </a:path>
              <a:path w="1454150" h="1861820">
                <a:moveTo>
                  <a:pt x="1416050" y="1671320"/>
                </a:moveTo>
                <a:lnTo>
                  <a:pt x="1370239" y="1706874"/>
                </a:lnTo>
                <a:lnTo>
                  <a:pt x="1387983" y="1729740"/>
                </a:lnTo>
                <a:lnTo>
                  <a:pt x="1342263" y="1765173"/>
                </a:lnTo>
                <a:lnTo>
                  <a:pt x="1434695" y="1765173"/>
                </a:lnTo>
                <a:lnTo>
                  <a:pt x="1416050" y="1671320"/>
                </a:lnTo>
                <a:close/>
              </a:path>
              <a:path w="1454150" h="1861820">
                <a:moveTo>
                  <a:pt x="45719" y="0"/>
                </a:moveTo>
                <a:lnTo>
                  <a:pt x="0" y="35560"/>
                </a:lnTo>
                <a:lnTo>
                  <a:pt x="1324544" y="1742340"/>
                </a:lnTo>
                <a:lnTo>
                  <a:pt x="1370239" y="1706874"/>
                </a:lnTo>
                <a:lnTo>
                  <a:pt x="45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96820" y="3443478"/>
            <a:ext cx="1511300" cy="304165"/>
          </a:xfrm>
          <a:custGeom>
            <a:avLst/>
            <a:gdLst/>
            <a:ahLst/>
            <a:cxnLst/>
            <a:rect l="l" t="t" r="r" b="b"/>
            <a:pathLst>
              <a:path w="1511300" h="304164">
                <a:moveTo>
                  <a:pt x="1335239" y="57389"/>
                </a:moveTo>
                <a:lnTo>
                  <a:pt x="0" y="246380"/>
                </a:lnTo>
                <a:lnTo>
                  <a:pt x="8128" y="303784"/>
                </a:lnTo>
                <a:lnTo>
                  <a:pt x="1343331" y="114798"/>
                </a:lnTo>
                <a:lnTo>
                  <a:pt x="1335239" y="57389"/>
                </a:lnTo>
                <a:close/>
              </a:path>
              <a:path w="1511300" h="304164">
                <a:moveTo>
                  <a:pt x="1486291" y="53339"/>
                </a:moveTo>
                <a:lnTo>
                  <a:pt x="1363853" y="53339"/>
                </a:lnTo>
                <a:lnTo>
                  <a:pt x="1371981" y="110744"/>
                </a:lnTo>
                <a:lnTo>
                  <a:pt x="1343331" y="114798"/>
                </a:lnTo>
                <a:lnTo>
                  <a:pt x="1351407" y="172085"/>
                </a:lnTo>
                <a:lnTo>
                  <a:pt x="1511300" y="61722"/>
                </a:lnTo>
                <a:lnTo>
                  <a:pt x="1486291" y="53339"/>
                </a:lnTo>
                <a:close/>
              </a:path>
              <a:path w="1511300" h="304164">
                <a:moveTo>
                  <a:pt x="1363853" y="53339"/>
                </a:moveTo>
                <a:lnTo>
                  <a:pt x="1335239" y="57389"/>
                </a:lnTo>
                <a:lnTo>
                  <a:pt x="1343331" y="114798"/>
                </a:lnTo>
                <a:lnTo>
                  <a:pt x="1371981" y="110744"/>
                </a:lnTo>
                <a:lnTo>
                  <a:pt x="1363853" y="53339"/>
                </a:lnTo>
                <a:close/>
              </a:path>
              <a:path w="1511300" h="304164">
                <a:moveTo>
                  <a:pt x="1327150" y="0"/>
                </a:moveTo>
                <a:lnTo>
                  <a:pt x="1335239" y="57389"/>
                </a:lnTo>
                <a:lnTo>
                  <a:pt x="1363853" y="53339"/>
                </a:lnTo>
                <a:lnTo>
                  <a:pt x="1486291" y="53339"/>
                </a:lnTo>
                <a:lnTo>
                  <a:pt x="132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58414" y="3048000"/>
            <a:ext cx="1449705" cy="1226185"/>
          </a:xfrm>
          <a:custGeom>
            <a:avLst/>
            <a:gdLst/>
            <a:ahLst/>
            <a:cxnLst/>
            <a:rect l="l" t="t" r="r" b="b"/>
            <a:pathLst>
              <a:path w="1449704" h="1226185">
                <a:moveTo>
                  <a:pt x="1298131" y="89638"/>
                </a:moveTo>
                <a:lnTo>
                  <a:pt x="0" y="1181862"/>
                </a:lnTo>
                <a:lnTo>
                  <a:pt x="37337" y="1226058"/>
                </a:lnTo>
                <a:lnTo>
                  <a:pt x="1335392" y="133919"/>
                </a:lnTo>
                <a:lnTo>
                  <a:pt x="1298131" y="89638"/>
                </a:lnTo>
                <a:close/>
              </a:path>
              <a:path w="1449704" h="1226185">
                <a:moveTo>
                  <a:pt x="1419062" y="70992"/>
                </a:moveTo>
                <a:lnTo>
                  <a:pt x="1320292" y="70992"/>
                </a:lnTo>
                <a:lnTo>
                  <a:pt x="1357502" y="115315"/>
                </a:lnTo>
                <a:lnTo>
                  <a:pt x="1335392" y="133919"/>
                </a:lnTo>
                <a:lnTo>
                  <a:pt x="1372743" y="178308"/>
                </a:lnTo>
                <a:lnTo>
                  <a:pt x="1419062" y="70992"/>
                </a:lnTo>
                <a:close/>
              </a:path>
              <a:path w="1449704" h="1226185">
                <a:moveTo>
                  <a:pt x="1320292" y="70992"/>
                </a:moveTo>
                <a:lnTo>
                  <a:pt x="1298131" y="89638"/>
                </a:lnTo>
                <a:lnTo>
                  <a:pt x="1335392" y="133919"/>
                </a:lnTo>
                <a:lnTo>
                  <a:pt x="1357502" y="115315"/>
                </a:lnTo>
                <a:lnTo>
                  <a:pt x="1320292" y="70992"/>
                </a:lnTo>
                <a:close/>
              </a:path>
              <a:path w="1449704" h="1226185">
                <a:moveTo>
                  <a:pt x="1449705" y="0"/>
                </a:moveTo>
                <a:lnTo>
                  <a:pt x="1260856" y="45338"/>
                </a:lnTo>
                <a:lnTo>
                  <a:pt x="1298131" y="89638"/>
                </a:lnTo>
                <a:lnTo>
                  <a:pt x="1320292" y="70992"/>
                </a:lnTo>
                <a:lnTo>
                  <a:pt x="1419062" y="70992"/>
                </a:lnTo>
                <a:lnTo>
                  <a:pt x="14497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90311" y="2640583"/>
            <a:ext cx="1352550" cy="3150870"/>
          </a:xfrm>
          <a:custGeom>
            <a:avLst/>
            <a:gdLst/>
            <a:ahLst/>
            <a:cxnLst/>
            <a:rect l="l" t="t" r="r" b="b"/>
            <a:pathLst>
              <a:path w="1352550" h="3150870">
                <a:moveTo>
                  <a:pt x="0" y="2956814"/>
                </a:moveTo>
                <a:lnTo>
                  <a:pt x="13208" y="3150616"/>
                </a:lnTo>
                <a:lnTo>
                  <a:pt x="155314" y="3028200"/>
                </a:lnTo>
                <a:lnTo>
                  <a:pt x="95758" y="3028200"/>
                </a:lnTo>
                <a:lnTo>
                  <a:pt x="42290" y="3005861"/>
                </a:lnTo>
                <a:lnTo>
                  <a:pt x="53457" y="2979145"/>
                </a:lnTo>
                <a:lnTo>
                  <a:pt x="0" y="2956814"/>
                </a:lnTo>
                <a:close/>
              </a:path>
              <a:path w="1352550" h="3150870">
                <a:moveTo>
                  <a:pt x="53457" y="2979145"/>
                </a:moveTo>
                <a:lnTo>
                  <a:pt x="42290" y="3005861"/>
                </a:lnTo>
                <a:lnTo>
                  <a:pt x="95758" y="3028200"/>
                </a:lnTo>
                <a:lnTo>
                  <a:pt x="106925" y="3001480"/>
                </a:lnTo>
                <a:lnTo>
                  <a:pt x="53457" y="2979145"/>
                </a:lnTo>
                <a:close/>
              </a:path>
              <a:path w="1352550" h="3150870">
                <a:moveTo>
                  <a:pt x="106925" y="3001480"/>
                </a:moveTo>
                <a:lnTo>
                  <a:pt x="95758" y="3028200"/>
                </a:lnTo>
                <a:lnTo>
                  <a:pt x="155314" y="3028200"/>
                </a:lnTo>
                <a:lnTo>
                  <a:pt x="160400" y="3023819"/>
                </a:lnTo>
                <a:lnTo>
                  <a:pt x="106925" y="3001480"/>
                </a:lnTo>
                <a:close/>
              </a:path>
              <a:path w="1352550" h="3150870">
                <a:moveTo>
                  <a:pt x="1298702" y="0"/>
                </a:moveTo>
                <a:lnTo>
                  <a:pt x="53457" y="2979145"/>
                </a:lnTo>
                <a:lnTo>
                  <a:pt x="106925" y="3001480"/>
                </a:lnTo>
                <a:lnTo>
                  <a:pt x="1352041" y="22351"/>
                </a:lnTo>
                <a:lnTo>
                  <a:pt x="12987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03520" y="2590800"/>
            <a:ext cx="1384935" cy="711835"/>
          </a:xfrm>
          <a:custGeom>
            <a:avLst/>
            <a:gdLst/>
            <a:ahLst/>
            <a:cxnLst/>
            <a:rect l="l" t="t" r="r" b="b"/>
            <a:pathLst>
              <a:path w="1384934" h="711835">
                <a:moveTo>
                  <a:pt x="168334" y="51782"/>
                </a:moveTo>
                <a:lnTo>
                  <a:pt x="142460" y="103615"/>
                </a:lnTo>
                <a:lnTo>
                  <a:pt x="1358646" y="711708"/>
                </a:lnTo>
                <a:lnTo>
                  <a:pt x="1384553" y="659891"/>
                </a:lnTo>
                <a:lnTo>
                  <a:pt x="168334" y="51782"/>
                </a:lnTo>
                <a:close/>
              </a:path>
              <a:path w="1384934" h="711835">
                <a:moveTo>
                  <a:pt x="194182" y="0"/>
                </a:moveTo>
                <a:lnTo>
                  <a:pt x="0" y="0"/>
                </a:lnTo>
                <a:lnTo>
                  <a:pt x="116585" y="155448"/>
                </a:lnTo>
                <a:lnTo>
                  <a:pt x="142460" y="103615"/>
                </a:lnTo>
                <a:lnTo>
                  <a:pt x="116585" y="90677"/>
                </a:lnTo>
                <a:lnTo>
                  <a:pt x="142493" y="38862"/>
                </a:lnTo>
                <a:lnTo>
                  <a:pt x="174783" y="38862"/>
                </a:lnTo>
                <a:lnTo>
                  <a:pt x="194182" y="0"/>
                </a:lnTo>
                <a:close/>
              </a:path>
              <a:path w="1384934" h="711835">
                <a:moveTo>
                  <a:pt x="142493" y="38862"/>
                </a:moveTo>
                <a:lnTo>
                  <a:pt x="116585" y="90677"/>
                </a:lnTo>
                <a:lnTo>
                  <a:pt x="142460" y="103615"/>
                </a:lnTo>
                <a:lnTo>
                  <a:pt x="168334" y="51782"/>
                </a:lnTo>
                <a:lnTo>
                  <a:pt x="142493" y="38862"/>
                </a:lnTo>
                <a:close/>
              </a:path>
              <a:path w="1384934" h="711835">
                <a:moveTo>
                  <a:pt x="174783" y="38862"/>
                </a:moveTo>
                <a:lnTo>
                  <a:pt x="142493" y="38862"/>
                </a:lnTo>
                <a:lnTo>
                  <a:pt x="168334" y="51782"/>
                </a:lnTo>
                <a:lnTo>
                  <a:pt x="174783" y="38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03520" y="3624579"/>
            <a:ext cx="1335405" cy="1709420"/>
          </a:xfrm>
          <a:custGeom>
            <a:avLst/>
            <a:gdLst/>
            <a:ahLst/>
            <a:cxnLst/>
            <a:rect l="l" t="t" r="r" b="b"/>
            <a:pathLst>
              <a:path w="1335404" h="1709420">
                <a:moveTo>
                  <a:pt x="37845" y="1518920"/>
                </a:moveTo>
                <a:lnTo>
                  <a:pt x="0" y="1709420"/>
                </a:lnTo>
                <a:lnTo>
                  <a:pt x="175132" y="1625346"/>
                </a:lnTo>
                <a:lnTo>
                  <a:pt x="158914" y="1612773"/>
                </a:lnTo>
                <a:lnTo>
                  <a:pt x="111632" y="1612773"/>
                </a:lnTo>
                <a:lnTo>
                  <a:pt x="65912" y="1577213"/>
                </a:lnTo>
                <a:lnTo>
                  <a:pt x="83610" y="1554397"/>
                </a:lnTo>
                <a:lnTo>
                  <a:pt x="37845" y="1518920"/>
                </a:lnTo>
                <a:close/>
              </a:path>
              <a:path w="1335404" h="1709420">
                <a:moveTo>
                  <a:pt x="83610" y="1554397"/>
                </a:moveTo>
                <a:lnTo>
                  <a:pt x="65912" y="1577213"/>
                </a:lnTo>
                <a:lnTo>
                  <a:pt x="111632" y="1612773"/>
                </a:lnTo>
                <a:lnTo>
                  <a:pt x="129387" y="1589883"/>
                </a:lnTo>
                <a:lnTo>
                  <a:pt x="83610" y="1554397"/>
                </a:lnTo>
                <a:close/>
              </a:path>
              <a:path w="1335404" h="1709420">
                <a:moveTo>
                  <a:pt x="129387" y="1589883"/>
                </a:moveTo>
                <a:lnTo>
                  <a:pt x="111632" y="1612773"/>
                </a:lnTo>
                <a:lnTo>
                  <a:pt x="158914" y="1612773"/>
                </a:lnTo>
                <a:lnTo>
                  <a:pt x="129387" y="1589883"/>
                </a:lnTo>
                <a:close/>
              </a:path>
              <a:path w="1335404" h="1709420">
                <a:moveTo>
                  <a:pt x="1289303" y="0"/>
                </a:moveTo>
                <a:lnTo>
                  <a:pt x="83610" y="1554397"/>
                </a:lnTo>
                <a:lnTo>
                  <a:pt x="129387" y="1589883"/>
                </a:lnTo>
                <a:lnTo>
                  <a:pt x="1335024" y="35560"/>
                </a:lnTo>
                <a:lnTo>
                  <a:pt x="1289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03520" y="4086478"/>
            <a:ext cx="1377950" cy="380365"/>
          </a:xfrm>
          <a:custGeom>
            <a:avLst/>
            <a:gdLst/>
            <a:ahLst/>
            <a:cxnLst/>
            <a:rect l="l" t="t" r="r" b="b"/>
            <a:pathLst>
              <a:path w="1377950" h="380364">
                <a:moveTo>
                  <a:pt x="150749" y="210693"/>
                </a:moveTo>
                <a:lnTo>
                  <a:pt x="0" y="333121"/>
                </a:lnTo>
                <a:lnTo>
                  <a:pt x="188467" y="380238"/>
                </a:lnTo>
                <a:lnTo>
                  <a:pt x="177279" y="329946"/>
                </a:lnTo>
                <a:lnTo>
                  <a:pt x="147574" y="329946"/>
                </a:lnTo>
                <a:lnTo>
                  <a:pt x="135000" y="273431"/>
                </a:lnTo>
                <a:lnTo>
                  <a:pt x="163306" y="267140"/>
                </a:lnTo>
                <a:lnTo>
                  <a:pt x="150749" y="210693"/>
                </a:lnTo>
                <a:close/>
              </a:path>
              <a:path w="1377950" h="380364">
                <a:moveTo>
                  <a:pt x="163306" y="267140"/>
                </a:moveTo>
                <a:lnTo>
                  <a:pt x="135000" y="273431"/>
                </a:lnTo>
                <a:lnTo>
                  <a:pt x="147574" y="329946"/>
                </a:lnTo>
                <a:lnTo>
                  <a:pt x="175880" y="323657"/>
                </a:lnTo>
                <a:lnTo>
                  <a:pt x="163306" y="267140"/>
                </a:lnTo>
                <a:close/>
              </a:path>
              <a:path w="1377950" h="380364">
                <a:moveTo>
                  <a:pt x="175880" y="323657"/>
                </a:moveTo>
                <a:lnTo>
                  <a:pt x="147574" y="329946"/>
                </a:lnTo>
                <a:lnTo>
                  <a:pt x="177279" y="329946"/>
                </a:lnTo>
                <a:lnTo>
                  <a:pt x="175880" y="323657"/>
                </a:lnTo>
                <a:close/>
              </a:path>
              <a:path w="1377950" h="380364">
                <a:moveTo>
                  <a:pt x="1365377" y="0"/>
                </a:moveTo>
                <a:lnTo>
                  <a:pt x="163306" y="267140"/>
                </a:lnTo>
                <a:lnTo>
                  <a:pt x="175880" y="323657"/>
                </a:lnTo>
                <a:lnTo>
                  <a:pt x="1377823" y="56642"/>
                </a:lnTo>
                <a:lnTo>
                  <a:pt x="13653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07004" y="4614798"/>
            <a:ext cx="1318260" cy="1618615"/>
          </a:xfrm>
          <a:custGeom>
            <a:avLst/>
            <a:gdLst/>
            <a:ahLst/>
            <a:cxnLst/>
            <a:rect l="l" t="t" r="r" b="b"/>
            <a:pathLst>
              <a:path w="1318260" h="1618614">
                <a:moveTo>
                  <a:pt x="1186110" y="1501530"/>
                </a:moveTo>
                <a:lnTo>
                  <a:pt x="1141095" y="1537982"/>
                </a:lnTo>
                <a:lnTo>
                  <a:pt x="1317879" y="1618361"/>
                </a:lnTo>
                <a:lnTo>
                  <a:pt x="1297106" y="1524050"/>
                </a:lnTo>
                <a:lnTo>
                  <a:pt x="1204341" y="1524050"/>
                </a:lnTo>
                <a:lnTo>
                  <a:pt x="1186110" y="1501530"/>
                </a:lnTo>
                <a:close/>
              </a:path>
              <a:path w="1318260" h="1618614">
                <a:moveTo>
                  <a:pt x="1231082" y="1465112"/>
                </a:moveTo>
                <a:lnTo>
                  <a:pt x="1186110" y="1501530"/>
                </a:lnTo>
                <a:lnTo>
                  <a:pt x="1204341" y="1524050"/>
                </a:lnTo>
                <a:lnTo>
                  <a:pt x="1249298" y="1487614"/>
                </a:lnTo>
                <a:lnTo>
                  <a:pt x="1231082" y="1465112"/>
                </a:lnTo>
                <a:close/>
              </a:path>
              <a:path w="1318260" h="1618614">
                <a:moveTo>
                  <a:pt x="1276095" y="1428661"/>
                </a:moveTo>
                <a:lnTo>
                  <a:pt x="1231082" y="1465112"/>
                </a:lnTo>
                <a:lnTo>
                  <a:pt x="1249298" y="1487614"/>
                </a:lnTo>
                <a:lnTo>
                  <a:pt x="1204341" y="1524050"/>
                </a:lnTo>
                <a:lnTo>
                  <a:pt x="1297106" y="1524050"/>
                </a:lnTo>
                <a:lnTo>
                  <a:pt x="1276095" y="1428661"/>
                </a:lnTo>
                <a:close/>
              </a:path>
              <a:path w="1318260" h="1618614">
                <a:moveTo>
                  <a:pt x="44957" y="0"/>
                </a:moveTo>
                <a:lnTo>
                  <a:pt x="0" y="36321"/>
                </a:lnTo>
                <a:lnTo>
                  <a:pt x="1186110" y="1501530"/>
                </a:lnTo>
                <a:lnTo>
                  <a:pt x="1231082" y="1465112"/>
                </a:lnTo>
                <a:lnTo>
                  <a:pt x="44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20284" y="4539107"/>
            <a:ext cx="1318260" cy="1694180"/>
          </a:xfrm>
          <a:custGeom>
            <a:avLst/>
            <a:gdLst/>
            <a:ahLst/>
            <a:cxnLst/>
            <a:rect l="l" t="t" r="r" b="b"/>
            <a:pathLst>
              <a:path w="1318259" h="1694179">
                <a:moveTo>
                  <a:pt x="37464" y="1503464"/>
                </a:moveTo>
                <a:lnTo>
                  <a:pt x="0" y="1694053"/>
                </a:lnTo>
                <a:lnTo>
                  <a:pt x="175005" y="1609686"/>
                </a:lnTo>
                <a:lnTo>
                  <a:pt x="158824" y="1597190"/>
                </a:lnTo>
                <a:lnTo>
                  <a:pt x="111378" y="1597190"/>
                </a:lnTo>
                <a:lnTo>
                  <a:pt x="65658" y="1561782"/>
                </a:lnTo>
                <a:lnTo>
                  <a:pt x="83344" y="1538896"/>
                </a:lnTo>
                <a:lnTo>
                  <a:pt x="37464" y="1503464"/>
                </a:lnTo>
                <a:close/>
              </a:path>
              <a:path w="1318259" h="1694179">
                <a:moveTo>
                  <a:pt x="83344" y="1538896"/>
                </a:moveTo>
                <a:lnTo>
                  <a:pt x="65658" y="1561782"/>
                </a:lnTo>
                <a:lnTo>
                  <a:pt x="111378" y="1597190"/>
                </a:lnTo>
                <a:lnTo>
                  <a:pt x="129111" y="1574242"/>
                </a:lnTo>
                <a:lnTo>
                  <a:pt x="83344" y="1538896"/>
                </a:lnTo>
                <a:close/>
              </a:path>
              <a:path w="1318259" h="1694179">
                <a:moveTo>
                  <a:pt x="129111" y="1574242"/>
                </a:moveTo>
                <a:lnTo>
                  <a:pt x="111378" y="1597190"/>
                </a:lnTo>
                <a:lnTo>
                  <a:pt x="158824" y="1597190"/>
                </a:lnTo>
                <a:lnTo>
                  <a:pt x="129111" y="1574242"/>
                </a:lnTo>
                <a:close/>
              </a:path>
              <a:path w="1318259" h="1694179">
                <a:moveTo>
                  <a:pt x="1272539" y="0"/>
                </a:moveTo>
                <a:lnTo>
                  <a:pt x="83344" y="1538896"/>
                </a:lnTo>
                <a:lnTo>
                  <a:pt x="129111" y="1574242"/>
                </a:lnTo>
                <a:lnTo>
                  <a:pt x="1318260" y="35306"/>
                </a:lnTo>
                <a:lnTo>
                  <a:pt x="1272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418844" y="2470404"/>
          <a:ext cx="1295400" cy="23615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</a:tblGrid>
              <a:tr h="533400">
                <a:tc>
                  <a:txBody>
                    <a:bodyPr/>
                    <a:lstStyle/>
                    <a:p>
                      <a:pPr marL="59690" algn="ct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400" b="1" dirty="0">
                          <a:latin typeface="Comic Sans MS"/>
                          <a:cs typeface="Comic Sans MS"/>
                        </a:rPr>
                        <a:t>Code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138430" marB="0">
                    <a:lnL w="76200">
                      <a:solidFill>
                        <a:srgbClr val="3333CC"/>
                      </a:solidFill>
                      <a:prstDash val="solid"/>
                    </a:lnL>
                    <a:lnR w="76200">
                      <a:solidFill>
                        <a:srgbClr val="3333CC"/>
                      </a:solidFill>
                      <a:prstDash val="solid"/>
                    </a:lnR>
                    <a:lnT w="76200">
                      <a:solidFill>
                        <a:srgbClr val="3333CC"/>
                      </a:solidFill>
                      <a:prstDash val="solid"/>
                    </a:lnT>
                    <a:lnB w="76200">
                      <a:solidFill>
                        <a:srgbClr val="3333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5905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400" b="1" spc="-5" dirty="0">
                          <a:latin typeface="Comic Sans MS"/>
                          <a:cs typeface="Comic Sans MS"/>
                        </a:rPr>
                        <a:t>Data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43815" marB="0">
                    <a:lnL w="76200">
                      <a:solidFill>
                        <a:srgbClr val="3333CC"/>
                      </a:solidFill>
                      <a:prstDash val="solid"/>
                    </a:lnL>
                    <a:lnR w="76200">
                      <a:solidFill>
                        <a:srgbClr val="3333CC"/>
                      </a:solidFill>
                      <a:prstDash val="solid"/>
                    </a:lnR>
                    <a:lnT w="76200">
                      <a:solidFill>
                        <a:srgbClr val="3333CC"/>
                      </a:solidFill>
                      <a:prstDash val="solid"/>
                    </a:lnT>
                    <a:lnB w="76200">
                      <a:solidFill>
                        <a:srgbClr val="3333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5905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5" dirty="0">
                          <a:latin typeface="Comic Sans MS"/>
                          <a:cs typeface="Comic Sans MS"/>
                        </a:rPr>
                        <a:t>Heap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25400" marB="0">
                    <a:lnL w="76200">
                      <a:solidFill>
                        <a:srgbClr val="3333CC"/>
                      </a:solidFill>
                      <a:prstDash val="solid"/>
                    </a:lnL>
                    <a:lnR w="76200">
                      <a:solidFill>
                        <a:srgbClr val="3333CC"/>
                      </a:solidFill>
                      <a:prstDash val="solid"/>
                    </a:lnR>
                    <a:lnT w="76200">
                      <a:solidFill>
                        <a:srgbClr val="3333CC"/>
                      </a:solidFill>
                      <a:prstDash val="solid"/>
                    </a:lnT>
                    <a:lnB w="76200">
                      <a:solidFill>
                        <a:srgbClr val="3333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48309">
                <a:tc>
                  <a:txBody>
                    <a:bodyPr/>
                    <a:lstStyle/>
                    <a:p>
                      <a:pPr marL="5969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b="1" spc="-5" dirty="0">
                          <a:latin typeface="Comic Sans MS"/>
                          <a:cs typeface="Comic Sans MS"/>
                        </a:rPr>
                        <a:t>Stack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7620" marB="0">
                    <a:lnL w="76200">
                      <a:solidFill>
                        <a:srgbClr val="3333CC"/>
                      </a:solidFill>
                      <a:prstDash val="solid"/>
                    </a:lnL>
                    <a:lnR w="76200">
                      <a:solidFill>
                        <a:srgbClr val="3333CC"/>
                      </a:solidFill>
                      <a:prstDash val="solid"/>
                    </a:lnR>
                    <a:lnT w="76200">
                      <a:solidFill>
                        <a:srgbClr val="3333CC"/>
                      </a:solidFill>
                      <a:prstDash val="solid"/>
                    </a:lnT>
                    <a:lnB w="76200">
                      <a:solidFill>
                        <a:srgbClr val="3333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65455">
                <a:tc>
                  <a:txBody>
                    <a:bodyPr/>
                    <a:lstStyle/>
                    <a:p>
                      <a:pPr marL="60960" algn="ctr">
                        <a:lnSpc>
                          <a:spcPts val="2860"/>
                        </a:lnSpc>
                      </a:pPr>
                      <a:r>
                        <a:rPr sz="2400" b="1" dirty="0">
                          <a:latin typeface="Comic Sans MS"/>
                          <a:cs typeface="Comic Sans MS"/>
                        </a:rPr>
                        <a:t>Shared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76200">
                      <a:solidFill>
                        <a:srgbClr val="3333CC"/>
                      </a:solidFill>
                      <a:prstDash val="solid"/>
                    </a:lnL>
                    <a:lnR w="76200">
                      <a:solidFill>
                        <a:srgbClr val="3333CC"/>
                      </a:solidFill>
                      <a:prstDash val="solid"/>
                    </a:lnR>
                    <a:lnT w="76200">
                      <a:solidFill>
                        <a:srgbClr val="3333CC"/>
                      </a:solidFill>
                      <a:prstDash val="solid"/>
                    </a:lnT>
                    <a:lnB w="76200">
                      <a:solidFill>
                        <a:srgbClr val="3333CC"/>
                      </a:solidFill>
                      <a:prstDash val="solid"/>
                    </a:lnB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524243" y="2394204"/>
          <a:ext cx="1295400" cy="23615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</a:tblGrid>
              <a:tr h="533400"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400" b="1" dirty="0">
                          <a:latin typeface="Comic Sans MS"/>
                          <a:cs typeface="Comic Sans MS"/>
                        </a:rPr>
                        <a:t>Code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138430" marB="0">
                    <a:lnL w="76200">
                      <a:solidFill>
                        <a:srgbClr val="3333CC"/>
                      </a:solidFill>
                      <a:prstDash val="solid"/>
                    </a:lnL>
                    <a:lnR w="76200">
                      <a:solidFill>
                        <a:srgbClr val="3333CC"/>
                      </a:solidFill>
                      <a:prstDash val="solid"/>
                    </a:lnR>
                    <a:lnT w="76200">
                      <a:solidFill>
                        <a:srgbClr val="3333CC"/>
                      </a:solidFill>
                      <a:prstDash val="solid"/>
                    </a:lnT>
                    <a:lnB w="76200">
                      <a:solidFill>
                        <a:srgbClr val="3333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400" b="1" spc="-5" dirty="0">
                          <a:latin typeface="Comic Sans MS"/>
                          <a:cs typeface="Comic Sans MS"/>
                        </a:rPr>
                        <a:t>Data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43815" marB="0">
                    <a:lnL w="76200">
                      <a:solidFill>
                        <a:srgbClr val="3333CC"/>
                      </a:solidFill>
                      <a:prstDash val="solid"/>
                    </a:lnL>
                    <a:lnR w="76200">
                      <a:solidFill>
                        <a:srgbClr val="3333CC"/>
                      </a:solidFill>
                      <a:prstDash val="solid"/>
                    </a:lnR>
                    <a:lnT w="76200">
                      <a:solidFill>
                        <a:srgbClr val="3333CC"/>
                      </a:solidFill>
                      <a:prstDash val="solid"/>
                    </a:lnT>
                    <a:lnB w="76200">
                      <a:solidFill>
                        <a:srgbClr val="3333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6032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5" dirty="0">
                          <a:latin typeface="Comic Sans MS"/>
                          <a:cs typeface="Comic Sans MS"/>
                        </a:rPr>
                        <a:t>Heap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25400" marB="0">
                    <a:lnL w="76200">
                      <a:solidFill>
                        <a:srgbClr val="3333CC"/>
                      </a:solidFill>
                      <a:prstDash val="solid"/>
                    </a:lnL>
                    <a:lnR w="76200">
                      <a:solidFill>
                        <a:srgbClr val="3333CC"/>
                      </a:solidFill>
                      <a:prstDash val="solid"/>
                    </a:lnR>
                    <a:lnT w="76200">
                      <a:solidFill>
                        <a:srgbClr val="3333CC"/>
                      </a:solidFill>
                      <a:prstDash val="solid"/>
                    </a:lnT>
                    <a:lnB w="76200">
                      <a:solidFill>
                        <a:srgbClr val="3333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48309"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b="1" spc="-5" dirty="0">
                          <a:latin typeface="Comic Sans MS"/>
                          <a:cs typeface="Comic Sans MS"/>
                        </a:rPr>
                        <a:t>Stack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7620" marB="0">
                    <a:lnL w="76200">
                      <a:solidFill>
                        <a:srgbClr val="3333CC"/>
                      </a:solidFill>
                      <a:prstDash val="solid"/>
                    </a:lnL>
                    <a:lnR w="76200">
                      <a:solidFill>
                        <a:srgbClr val="3333CC"/>
                      </a:solidFill>
                      <a:prstDash val="solid"/>
                    </a:lnR>
                    <a:lnT w="76200">
                      <a:solidFill>
                        <a:srgbClr val="3333CC"/>
                      </a:solidFill>
                      <a:prstDash val="solid"/>
                    </a:lnT>
                    <a:lnB w="76200">
                      <a:solidFill>
                        <a:srgbClr val="3333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65455">
                <a:tc>
                  <a:txBody>
                    <a:bodyPr/>
                    <a:lstStyle/>
                    <a:p>
                      <a:pPr marL="62865" algn="ctr">
                        <a:lnSpc>
                          <a:spcPts val="2860"/>
                        </a:lnSpc>
                      </a:pPr>
                      <a:r>
                        <a:rPr sz="2400" b="1" dirty="0">
                          <a:latin typeface="Comic Sans MS"/>
                          <a:cs typeface="Comic Sans MS"/>
                        </a:rPr>
                        <a:t>Shared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76200">
                      <a:solidFill>
                        <a:srgbClr val="3333CC"/>
                      </a:solidFill>
                      <a:prstDash val="solid"/>
                    </a:lnL>
                    <a:lnR w="76200">
                      <a:solidFill>
                        <a:srgbClr val="3333CC"/>
                      </a:solidFill>
                      <a:prstDash val="solid"/>
                    </a:lnR>
                    <a:lnT w="76200">
                      <a:solidFill>
                        <a:srgbClr val="3333CC"/>
                      </a:solidFill>
                      <a:prstDash val="solid"/>
                    </a:lnT>
                    <a:lnB w="76200">
                      <a:solidFill>
                        <a:srgbClr val="3333CC"/>
                      </a:solidFill>
                      <a:prstDash val="solid"/>
                    </a:lnB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766697" y="245110"/>
            <a:ext cx="61829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Giao tiếp </a:t>
            </a:r>
            <a:r>
              <a:rPr spc="-10" dirty="0"/>
              <a:t>bằng Shared-Mem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1664800"/>
            <a:ext cx="7979409" cy="43910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9"/>
              </a:spcBef>
              <a:buChar char="•"/>
              <a:tabLst>
                <a:tab pos="354965" algn="l"/>
                <a:tab pos="355600" algn="l"/>
                <a:tab pos="2230120" algn="l"/>
                <a:tab pos="4458335" algn="l"/>
                <a:tab pos="4987290" algn="l"/>
                <a:tab pos="5575935" algn="l"/>
                <a:tab pos="6181090" algn="l"/>
                <a:tab pos="6938645" algn="l"/>
                <a:tab pos="7508875" algn="l"/>
              </a:tabLst>
            </a:pPr>
            <a:r>
              <a:rPr sz="2400" dirty="0">
                <a:latin typeface="Times New Roman"/>
                <a:cs typeface="Times New Roman"/>
              </a:rPr>
              <a:t>(In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Proc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ss	Com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ic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	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ơ	chế	cho	phép	c</a:t>
            </a:r>
            <a:r>
              <a:rPr sz="2400" spc="-10" dirty="0">
                <a:latin typeface="Times New Roman"/>
                <a:cs typeface="Times New Roman"/>
              </a:rPr>
              <a:t>á</a:t>
            </a:r>
            <a:r>
              <a:rPr sz="2400" dirty="0">
                <a:latin typeface="Times New Roman"/>
                <a:cs typeface="Times New Roman"/>
              </a:rPr>
              <a:t>c	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iến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414"/>
              </a:spcBef>
            </a:pPr>
            <a:r>
              <a:rPr sz="2400" dirty="0">
                <a:latin typeface="Times New Roman"/>
                <a:cs typeface="Times New Roman"/>
              </a:rPr>
              <a:t>trình giao tiếp với nhau và đồng bộ hóa hành động của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chúng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14199"/>
              </a:lnSpc>
              <a:spcBef>
                <a:spcPts val="56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Hệ </a:t>
            </a:r>
            <a:r>
              <a:rPr sz="2400" dirty="0">
                <a:latin typeface="Times New Roman"/>
                <a:cs typeface="Times New Roman"/>
              </a:rPr>
              <a:t>thống </a:t>
            </a:r>
            <a:r>
              <a:rPr sz="2400" spc="-5" dirty="0">
                <a:latin typeface="Times New Roman"/>
                <a:cs typeface="Times New Roman"/>
              </a:rPr>
              <a:t>thông </a:t>
            </a:r>
            <a:r>
              <a:rPr sz="2400" dirty="0">
                <a:latin typeface="Times New Roman"/>
                <a:cs typeface="Times New Roman"/>
              </a:rPr>
              <a:t>điệp – </a:t>
            </a:r>
            <a:r>
              <a:rPr sz="2400" spc="-5" dirty="0">
                <a:latin typeface="Times New Roman"/>
                <a:cs typeface="Times New Roman"/>
              </a:rPr>
              <a:t>các </a:t>
            </a:r>
            <a:r>
              <a:rPr sz="2400" dirty="0">
                <a:latin typeface="Times New Roman"/>
                <a:cs typeface="Times New Roman"/>
              </a:rPr>
              <a:t>tiến trình giao tiếp với nhau không  cần phải qua các biến dùng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chung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IPC </a:t>
            </a:r>
            <a:r>
              <a:rPr sz="2400" dirty="0">
                <a:latin typeface="Times New Roman"/>
                <a:cs typeface="Times New Roman"/>
              </a:rPr>
              <a:t>cung cấp hai thao tác cơ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bản: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869"/>
              </a:spcBef>
              <a:buFont typeface="Courier New"/>
              <a:buChar char="–"/>
              <a:tabLst>
                <a:tab pos="756920" algn="l"/>
              </a:tabLst>
            </a:pPr>
            <a:r>
              <a:rPr sz="2000" b="1" spc="-5" dirty="0">
                <a:latin typeface="Courier New"/>
                <a:cs typeface="Courier New"/>
              </a:rPr>
              <a:t>send</a:t>
            </a:r>
            <a:r>
              <a:rPr sz="2000" spc="-5" dirty="0">
                <a:latin typeface="Courier New"/>
                <a:cs typeface="Courier New"/>
              </a:rPr>
              <a:t>(</a:t>
            </a:r>
            <a:r>
              <a:rPr sz="2000" i="1" spc="-5" dirty="0">
                <a:latin typeface="Courier New"/>
                <a:cs typeface="Courier New"/>
              </a:rPr>
              <a:t>message</a:t>
            </a:r>
            <a:r>
              <a:rPr sz="2000" spc="-5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756285" lvl="1" indent="-286385">
              <a:lnSpc>
                <a:spcPct val="100000"/>
              </a:lnSpc>
              <a:spcBef>
                <a:spcPts val="780"/>
              </a:spcBef>
              <a:buFont typeface="Courier New"/>
              <a:buChar char="–"/>
              <a:tabLst>
                <a:tab pos="756920" algn="l"/>
              </a:tabLst>
            </a:pPr>
            <a:r>
              <a:rPr sz="2000" b="1" spc="-5" dirty="0">
                <a:latin typeface="Courier New"/>
                <a:cs typeface="Courier New"/>
              </a:rPr>
              <a:t>receive</a:t>
            </a:r>
            <a:r>
              <a:rPr sz="2000" spc="-5" dirty="0">
                <a:latin typeface="Courier New"/>
                <a:cs typeface="Courier New"/>
              </a:rPr>
              <a:t>(</a:t>
            </a:r>
            <a:r>
              <a:rPr sz="2000" i="1" spc="-5" dirty="0">
                <a:latin typeface="Courier New"/>
                <a:cs typeface="Courier New"/>
              </a:rPr>
              <a:t>message</a:t>
            </a:r>
            <a:r>
              <a:rPr sz="2000" spc="-5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95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Nếu </a:t>
            </a:r>
            <a:r>
              <a:rPr sz="2400" dirty="0">
                <a:latin typeface="Times New Roman"/>
                <a:cs typeface="Times New Roman"/>
              </a:rPr>
              <a:t>tiến trình </a:t>
            </a:r>
            <a:r>
              <a:rPr sz="2400" i="1" dirty="0">
                <a:latin typeface="Times New Roman"/>
                <a:cs typeface="Times New Roman"/>
              </a:rPr>
              <a:t>P </a:t>
            </a:r>
            <a:r>
              <a:rPr sz="2400" spc="-5" dirty="0">
                <a:latin typeface="Times New Roman"/>
                <a:cs typeface="Times New Roman"/>
              </a:rPr>
              <a:t>và </a:t>
            </a:r>
            <a:r>
              <a:rPr sz="2400" i="1" dirty="0">
                <a:latin typeface="Times New Roman"/>
                <a:cs typeface="Times New Roman"/>
              </a:rPr>
              <a:t>Q </a:t>
            </a:r>
            <a:r>
              <a:rPr sz="2400" spc="-5" dirty="0">
                <a:latin typeface="Times New Roman"/>
                <a:cs typeface="Times New Roman"/>
              </a:rPr>
              <a:t>muốn </a:t>
            </a:r>
            <a:r>
              <a:rPr sz="2400" dirty="0">
                <a:latin typeface="Times New Roman"/>
                <a:cs typeface="Times New Roman"/>
              </a:rPr>
              <a:t>giao tiếp với nhau, chúng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phải:</a:t>
            </a:r>
            <a:endParaRPr sz="240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88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tạo </a:t>
            </a:r>
            <a:r>
              <a:rPr sz="2000" spc="-10" dirty="0">
                <a:latin typeface="Times New Roman"/>
                <a:cs typeface="Times New Roman"/>
              </a:rPr>
              <a:t>một </a:t>
            </a:r>
            <a:r>
              <a:rPr sz="2000" dirty="0">
                <a:latin typeface="Times New Roman"/>
                <a:cs typeface="Times New Roman"/>
              </a:rPr>
              <a:t>đường giao </a:t>
            </a:r>
            <a:r>
              <a:rPr sz="2000" spc="-5" dirty="0">
                <a:latin typeface="Times New Roman"/>
                <a:cs typeface="Times New Roman"/>
              </a:rPr>
              <a:t>tiếp </a:t>
            </a:r>
            <a:r>
              <a:rPr sz="2000" dirty="0">
                <a:latin typeface="Times New Roman"/>
                <a:cs typeface="Times New Roman"/>
              </a:rPr>
              <a:t>giữa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chúng</a:t>
            </a:r>
            <a:endParaRPr sz="200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81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trao </a:t>
            </a:r>
            <a:r>
              <a:rPr sz="2000" spc="5" dirty="0">
                <a:latin typeface="Times New Roman"/>
                <a:cs typeface="Times New Roman"/>
              </a:rPr>
              <a:t>đổi </a:t>
            </a:r>
            <a:r>
              <a:rPr sz="2000" spc="-5" dirty="0">
                <a:latin typeface="Times New Roman"/>
                <a:cs typeface="Times New Roman"/>
              </a:rPr>
              <a:t>các </a:t>
            </a:r>
            <a:r>
              <a:rPr sz="2000" dirty="0">
                <a:latin typeface="Times New Roman"/>
                <a:cs typeface="Times New Roman"/>
              </a:rPr>
              <a:t>thông điệp thông </a:t>
            </a:r>
            <a:r>
              <a:rPr sz="2000" spc="5" dirty="0">
                <a:latin typeface="Times New Roman"/>
                <a:cs typeface="Times New Roman"/>
              </a:rPr>
              <a:t>qua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send/receive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5098" y="245110"/>
            <a:ext cx="74441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Giao tiếp giữa các </a:t>
            </a:r>
            <a:r>
              <a:rPr spc="-10" dirty="0"/>
              <a:t>tiến </a:t>
            </a:r>
            <a:r>
              <a:rPr spc="-5" dirty="0"/>
              <a:t>trình</a:t>
            </a:r>
            <a:r>
              <a:rPr spc="80" dirty="0"/>
              <a:t> </a:t>
            </a:r>
            <a:r>
              <a:rPr spc="-5" dirty="0"/>
              <a:t>(IPC)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0183" y="2057400"/>
            <a:ext cx="7723632" cy="400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2914" y="212801"/>
            <a:ext cx="4883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Thực thi chương trình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385" y="245110"/>
            <a:ext cx="8560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Giao </a:t>
            </a:r>
            <a:r>
              <a:rPr spc="-5" dirty="0"/>
              <a:t>tiếp giữa các </a:t>
            </a:r>
            <a:r>
              <a:rPr spc="-10" dirty="0"/>
              <a:t>tiến trình </a:t>
            </a:r>
            <a:r>
              <a:rPr spc="-5" dirty="0"/>
              <a:t>(IPC)</a:t>
            </a:r>
            <a:r>
              <a:rPr spc="100" dirty="0"/>
              <a:t> </a:t>
            </a:r>
            <a:r>
              <a:rPr spc="-5" dirty="0"/>
              <a:t>(2/2)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24152"/>
            <a:ext cx="7902575" cy="49669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Các tiến trình đang thực thi có thể là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độc lập </a:t>
            </a:r>
            <a:r>
              <a:rPr sz="2400" dirty="0">
                <a:latin typeface="Times New Roman"/>
                <a:cs typeface="Times New Roman"/>
              </a:rPr>
              <a:t>hay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hợp</a:t>
            </a:r>
            <a:r>
              <a:rPr sz="2400" spc="-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tác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Các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tiến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trình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hợp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tác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phải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có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phương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tiện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giao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tiếp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với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nhau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: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chia sẻ bộ nhớ, truyền thông</a:t>
            </a:r>
            <a:r>
              <a:rPr sz="24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điệp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60985" marR="100330" lvl="1" indent="-172085" algn="just">
              <a:lnSpc>
                <a:spcPts val="2590"/>
              </a:lnSpc>
              <a:spcBef>
                <a:spcPts val="825"/>
              </a:spcBef>
              <a:buFont typeface="Arial"/>
              <a:buChar char="•"/>
              <a:tabLst>
                <a:tab pos="261620" algn="l"/>
              </a:tabLst>
            </a:pPr>
            <a:r>
              <a:rPr sz="2400" spc="-5" dirty="0">
                <a:latin typeface="Times New Roman"/>
                <a:cs typeface="Times New Roman"/>
              </a:rPr>
              <a:t>Phương </a:t>
            </a:r>
            <a:r>
              <a:rPr sz="2400" dirty="0">
                <a:latin typeface="Times New Roman"/>
                <a:cs typeface="Times New Roman"/>
              </a:rPr>
              <a:t>pháp chia sẻ bộ nhớ yêu cầu các tiến </a:t>
            </a:r>
            <a:r>
              <a:rPr sz="2400" spc="-5" dirty="0">
                <a:latin typeface="Times New Roman"/>
                <a:cs typeface="Times New Roman"/>
              </a:rPr>
              <a:t>trình giao tiếp  </a:t>
            </a:r>
            <a:r>
              <a:rPr sz="2400" dirty="0">
                <a:latin typeface="Times New Roman"/>
                <a:cs typeface="Times New Roman"/>
              </a:rPr>
              <a:t>chia sẻ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số biến. </a:t>
            </a:r>
            <a:r>
              <a:rPr sz="2400" spc="-5" dirty="0">
                <a:latin typeface="Times New Roman"/>
                <a:cs typeface="Times New Roman"/>
              </a:rPr>
              <a:t>Các tiến trình </a:t>
            </a:r>
            <a:r>
              <a:rPr sz="2400" dirty="0">
                <a:latin typeface="Times New Roman"/>
                <a:cs typeface="Times New Roman"/>
              </a:rPr>
              <a:t>trao đổi </a:t>
            </a:r>
            <a:r>
              <a:rPr sz="2400" spc="-5" dirty="0">
                <a:latin typeface="Times New Roman"/>
                <a:cs typeface="Times New Roman"/>
              </a:rPr>
              <a:t>thông </a:t>
            </a:r>
            <a:r>
              <a:rPr sz="2400" dirty="0">
                <a:latin typeface="Times New Roman"/>
                <a:cs typeface="Times New Roman"/>
              </a:rPr>
              <a:t>tin </a:t>
            </a:r>
            <a:r>
              <a:rPr sz="2400" spc="-5" dirty="0">
                <a:latin typeface="Times New Roman"/>
                <a:cs typeface="Times New Roman"/>
              </a:rPr>
              <a:t>thông  </a:t>
            </a:r>
            <a:r>
              <a:rPr sz="2400" dirty="0">
                <a:latin typeface="Times New Roman"/>
                <a:cs typeface="Times New Roman"/>
              </a:rPr>
              <a:t>qua việc sử dụng các </a:t>
            </a:r>
            <a:r>
              <a:rPr sz="2400" spc="-5" dirty="0">
                <a:latin typeface="Times New Roman"/>
                <a:cs typeface="Times New Roman"/>
              </a:rPr>
              <a:t>biến </a:t>
            </a:r>
            <a:r>
              <a:rPr sz="2400" dirty="0">
                <a:latin typeface="Times New Roman"/>
                <a:cs typeface="Times New Roman"/>
              </a:rPr>
              <a:t>dùng chung </a:t>
            </a:r>
            <a:r>
              <a:rPr sz="2400" spc="-40" dirty="0">
                <a:latin typeface="Times New Roman"/>
                <a:cs typeface="Times New Roman"/>
              </a:rPr>
              <a:t>này. </a:t>
            </a:r>
            <a:r>
              <a:rPr sz="2400" dirty="0">
                <a:latin typeface="Times New Roman"/>
                <a:cs typeface="Times New Roman"/>
              </a:rPr>
              <a:t>Chỉ hệ điều </a:t>
            </a:r>
            <a:r>
              <a:rPr sz="2400" spc="-5" dirty="0">
                <a:latin typeface="Times New Roman"/>
                <a:cs typeface="Times New Roman"/>
              </a:rPr>
              <a:t>hành  </a:t>
            </a:r>
            <a:r>
              <a:rPr sz="2400" dirty="0">
                <a:latin typeface="Times New Roman"/>
                <a:cs typeface="Times New Roman"/>
              </a:rPr>
              <a:t>được cung cấp hệ thống </a:t>
            </a:r>
            <a:r>
              <a:rPr sz="2400" spc="-5" dirty="0">
                <a:latin typeface="Times New Roman"/>
                <a:cs typeface="Times New Roman"/>
              </a:rPr>
              <a:t>bộ nhớ </a:t>
            </a:r>
            <a:r>
              <a:rPr sz="2400" dirty="0">
                <a:latin typeface="Times New Roman"/>
                <a:cs typeface="Times New Roman"/>
              </a:rPr>
              <a:t>chia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sẻ.</a:t>
            </a:r>
            <a:endParaRPr sz="2400">
              <a:latin typeface="Times New Roman"/>
              <a:cs typeface="Times New Roman"/>
            </a:endParaRPr>
          </a:p>
          <a:p>
            <a:pPr marL="260985" marR="100330" lvl="1" indent="-172085" algn="just">
              <a:lnSpc>
                <a:spcPts val="2590"/>
              </a:lnSpc>
              <a:spcBef>
                <a:spcPts val="815"/>
              </a:spcBef>
              <a:buFont typeface="Arial"/>
              <a:buChar char="•"/>
              <a:tabLst>
                <a:tab pos="261620" algn="l"/>
              </a:tabLst>
            </a:pPr>
            <a:r>
              <a:rPr sz="2400" spc="-5" dirty="0">
                <a:latin typeface="Times New Roman"/>
                <a:cs typeface="Times New Roman"/>
              </a:rPr>
              <a:t>Phương </a:t>
            </a:r>
            <a:r>
              <a:rPr sz="2400" dirty="0">
                <a:latin typeface="Times New Roman"/>
                <a:cs typeface="Times New Roman"/>
              </a:rPr>
              <a:t>pháp </a:t>
            </a:r>
            <a:r>
              <a:rPr sz="2400" spc="-5" dirty="0">
                <a:latin typeface="Times New Roman"/>
                <a:cs typeface="Times New Roman"/>
              </a:rPr>
              <a:t>truyền thông </a:t>
            </a:r>
            <a:r>
              <a:rPr sz="2400" dirty="0">
                <a:latin typeface="Times New Roman"/>
                <a:cs typeface="Times New Roman"/>
              </a:rPr>
              <a:t>điệp cho phép </a:t>
            </a:r>
            <a:r>
              <a:rPr sz="2400" spc="-5" dirty="0">
                <a:latin typeface="Times New Roman"/>
                <a:cs typeface="Times New Roman"/>
              </a:rPr>
              <a:t>các tiến trình </a:t>
            </a:r>
            <a:r>
              <a:rPr sz="2400" dirty="0">
                <a:latin typeface="Times New Roman"/>
                <a:cs typeface="Times New Roman"/>
              </a:rPr>
              <a:t>trao  đổi thông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điệp.</a:t>
            </a:r>
            <a:endParaRPr sz="2400">
              <a:latin typeface="Times New Roman"/>
              <a:cs typeface="Times New Roman"/>
            </a:endParaRPr>
          </a:p>
          <a:p>
            <a:pPr marL="260985" marR="102235" lvl="1" indent="-172085" algn="just">
              <a:lnSpc>
                <a:spcPts val="2590"/>
              </a:lnSpc>
              <a:spcBef>
                <a:spcPts val="795"/>
              </a:spcBef>
              <a:buFont typeface="Arial"/>
              <a:buChar char="•"/>
              <a:tabLst>
                <a:tab pos="261620" algn="l"/>
              </a:tabLst>
            </a:pPr>
            <a:r>
              <a:rPr sz="2400" spc="-5" dirty="0">
                <a:latin typeface="Times New Roman"/>
                <a:cs typeface="Times New Roman"/>
              </a:rPr>
              <a:t>Nhiệm </a:t>
            </a:r>
            <a:r>
              <a:rPr sz="2400" dirty="0">
                <a:latin typeface="Times New Roman"/>
                <a:cs typeface="Times New Roman"/>
              </a:rPr>
              <a:t>vụ cung cấp cơ chế </a:t>
            </a:r>
            <a:r>
              <a:rPr sz="2400" spc="-5" dirty="0">
                <a:latin typeface="Times New Roman"/>
                <a:cs typeface="Times New Roman"/>
              </a:rPr>
              <a:t>giao tiếp </a:t>
            </a:r>
            <a:r>
              <a:rPr sz="2400" dirty="0">
                <a:latin typeface="Times New Roman"/>
                <a:cs typeface="Times New Roman"/>
              </a:rPr>
              <a:t>có </a:t>
            </a:r>
            <a:r>
              <a:rPr sz="2400" spc="-5" dirty="0">
                <a:latin typeface="Times New Roman"/>
                <a:cs typeface="Times New Roman"/>
              </a:rPr>
              <a:t>thể tách </a:t>
            </a:r>
            <a:r>
              <a:rPr sz="2400" dirty="0">
                <a:latin typeface="Times New Roman"/>
                <a:cs typeface="Times New Roman"/>
              </a:rPr>
              <a:t>rời với </a:t>
            </a:r>
            <a:r>
              <a:rPr sz="2400" spc="-15" dirty="0">
                <a:latin typeface="Times New Roman"/>
                <a:cs typeface="Times New Roman"/>
              </a:rPr>
              <a:t>hệ  </a:t>
            </a:r>
            <a:r>
              <a:rPr sz="2400" dirty="0">
                <a:latin typeface="Times New Roman"/>
                <a:cs typeface="Times New Roman"/>
              </a:rPr>
              <a:t>điều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hành.</a:t>
            </a:r>
            <a:endParaRPr sz="2400">
              <a:latin typeface="Times New Roman"/>
              <a:cs typeface="Times New Roman"/>
            </a:endParaRPr>
          </a:p>
          <a:p>
            <a:pPr marL="260985" marR="102235" lvl="1" indent="-172085" algn="just">
              <a:lnSpc>
                <a:spcPts val="2590"/>
              </a:lnSpc>
              <a:spcBef>
                <a:spcPts val="810"/>
              </a:spcBef>
              <a:buFont typeface="Arial"/>
              <a:buChar char="•"/>
              <a:tabLst>
                <a:tab pos="261620" algn="l"/>
              </a:tabLst>
            </a:pPr>
            <a:r>
              <a:rPr sz="2400" spc="-5" dirty="0">
                <a:latin typeface="Times New Roman"/>
                <a:cs typeface="Times New Roman"/>
              </a:rPr>
              <a:t>Hai </a:t>
            </a:r>
            <a:r>
              <a:rPr sz="2400" dirty="0">
                <a:latin typeface="Times New Roman"/>
                <a:cs typeface="Times New Roman"/>
              </a:rPr>
              <a:t>cơ </a:t>
            </a:r>
            <a:r>
              <a:rPr sz="2400" spc="-5" dirty="0">
                <a:latin typeface="Times New Roman"/>
                <a:cs typeface="Times New Roman"/>
              </a:rPr>
              <a:t>chế </a:t>
            </a:r>
            <a:r>
              <a:rPr sz="2400" dirty="0">
                <a:latin typeface="Times New Roman"/>
                <a:cs typeface="Times New Roman"/>
              </a:rPr>
              <a:t>này có thể </a:t>
            </a:r>
            <a:r>
              <a:rPr sz="2400" spc="-5" dirty="0">
                <a:latin typeface="Times New Roman"/>
                <a:cs typeface="Times New Roman"/>
              </a:rPr>
              <a:t>được </a:t>
            </a:r>
            <a:r>
              <a:rPr sz="2400" dirty="0">
                <a:latin typeface="Times New Roman"/>
                <a:cs typeface="Times New Roman"/>
              </a:rPr>
              <a:t>dùng cùng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lúc trong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spc="-15" dirty="0">
                <a:latin typeface="Times New Roman"/>
                <a:cs typeface="Times New Roman"/>
              </a:rPr>
              <a:t>hệ </a:t>
            </a:r>
            <a:r>
              <a:rPr sz="2400" spc="5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điều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hành.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721" y="2582113"/>
            <a:ext cx="83661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FF"/>
                </a:solidFill>
              </a:rPr>
              <a:t>3.3 – </a:t>
            </a:r>
            <a:r>
              <a:rPr sz="4400" spc="-5" dirty="0">
                <a:solidFill>
                  <a:srgbClr val="0000FF"/>
                </a:solidFill>
              </a:rPr>
              <a:t>Hệ </a:t>
            </a:r>
            <a:r>
              <a:rPr sz="4400" dirty="0">
                <a:solidFill>
                  <a:srgbClr val="0000FF"/>
                </a:solidFill>
              </a:rPr>
              <a:t>thống IPC </a:t>
            </a:r>
            <a:r>
              <a:rPr sz="4400" spc="-15" dirty="0">
                <a:solidFill>
                  <a:srgbClr val="0000FF"/>
                </a:solidFill>
              </a:rPr>
              <a:t>trong</a:t>
            </a:r>
            <a:r>
              <a:rPr sz="4400" spc="-180" dirty="0">
                <a:solidFill>
                  <a:srgbClr val="0000FF"/>
                </a:solidFill>
              </a:rPr>
              <a:t> </a:t>
            </a:r>
            <a:r>
              <a:rPr sz="4400" spc="-10" dirty="0">
                <a:solidFill>
                  <a:srgbClr val="0000FF"/>
                </a:solidFill>
              </a:rPr>
              <a:t>Windows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6761" y="291211"/>
            <a:ext cx="656043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LPC – </a:t>
            </a:r>
            <a:r>
              <a:rPr spc="-5"/>
              <a:t>Local </a:t>
            </a:r>
            <a:r>
              <a:rPr spc="-15" smtClean="0"/>
              <a:t>Procedu</a:t>
            </a:r>
            <a:r>
              <a:rPr lang="en-US" spc="-15" dirty="0" smtClean="0"/>
              <a:t>r</a:t>
            </a:r>
            <a:r>
              <a:rPr spc="-15" smtClean="0"/>
              <a:t>e </a:t>
            </a:r>
            <a:r>
              <a:rPr spc="-5" dirty="0"/>
              <a:t>Call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9452"/>
            <a:ext cx="8063230" cy="314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LPC trong Windows dùng để giao tiếp giữa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hai  tiến trình trên cùng một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máy.</a:t>
            </a:r>
            <a:endParaRPr sz="3200">
              <a:latin typeface="Times New Roman"/>
              <a:cs typeface="Times New Roman"/>
            </a:endParaRPr>
          </a:p>
          <a:p>
            <a:pPr marL="355600" marR="5969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Windows </a:t>
            </a:r>
            <a:r>
              <a:rPr sz="3200" spc="-5" dirty="0">
                <a:latin typeface="Times New Roman"/>
                <a:cs typeface="Times New Roman"/>
              </a:rPr>
              <a:t>sử </a:t>
            </a:r>
            <a:r>
              <a:rPr sz="3200" dirty="0">
                <a:latin typeface="Times New Roman"/>
                <a:cs typeface="Times New Roman"/>
              </a:rPr>
              <a:t>dụng đối tượng cổng (port) để  thiết lập và duy trì một kết nối giữa 2 tiến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trình</a:t>
            </a:r>
            <a:endParaRPr sz="3200">
              <a:latin typeface="Times New Roman"/>
              <a:cs typeface="Times New Roman"/>
            </a:endParaRPr>
          </a:p>
          <a:p>
            <a:pPr marL="355600" marR="31877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Windows </a:t>
            </a:r>
            <a:r>
              <a:rPr sz="3200" spc="-5" dirty="0">
                <a:latin typeface="Times New Roman"/>
                <a:cs typeface="Times New Roman"/>
              </a:rPr>
              <a:t>sử </a:t>
            </a:r>
            <a:r>
              <a:rPr sz="3200" dirty="0">
                <a:latin typeface="Times New Roman"/>
                <a:cs typeface="Times New Roman"/>
              </a:rPr>
              <a:t>dụng hai loại cổng: cổng kết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nối  và các cổng giao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tiếp.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338" y="291211"/>
            <a:ext cx="7940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Giao </a:t>
            </a:r>
            <a:r>
              <a:rPr spc="-10" dirty="0"/>
              <a:t>tiếp hoạt </a:t>
            </a:r>
            <a:r>
              <a:rPr spc="-5" dirty="0"/>
              <a:t>động của cổng </a:t>
            </a:r>
            <a:r>
              <a:rPr spc="-10" dirty="0"/>
              <a:t>kết</a:t>
            </a:r>
            <a:r>
              <a:rPr spc="55" dirty="0"/>
              <a:t> </a:t>
            </a:r>
            <a:r>
              <a:rPr spc="-10" dirty="0"/>
              <a:t>nối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977"/>
            <a:ext cx="8044180" cy="369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1717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Tiến </a:t>
            </a:r>
            <a:r>
              <a:rPr sz="2800" dirty="0">
                <a:latin typeface="Times New Roman"/>
                <a:cs typeface="Times New Roman"/>
              </a:rPr>
              <a:t>trình </a:t>
            </a:r>
            <a:r>
              <a:rPr sz="2800" spc="-5" dirty="0">
                <a:latin typeface="Times New Roman"/>
                <a:cs typeface="Times New Roman"/>
              </a:rPr>
              <a:t>chủ </a:t>
            </a:r>
            <a:r>
              <a:rPr sz="2800" spc="-15" dirty="0">
                <a:latin typeface="Times New Roman"/>
                <a:cs typeface="Times New Roman"/>
              </a:rPr>
              <a:t>mở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dirty="0">
                <a:latin typeface="Times New Roman"/>
                <a:cs typeface="Times New Roman"/>
              </a:rPr>
              <a:t>đối </a:t>
            </a:r>
            <a:r>
              <a:rPr sz="2800" spc="-5" dirty="0">
                <a:latin typeface="Times New Roman"/>
                <a:cs typeface="Times New Roman"/>
              </a:rPr>
              <a:t>tượng cổng kết nối có </a:t>
            </a:r>
            <a:r>
              <a:rPr sz="2800" dirty="0">
                <a:latin typeface="Times New Roman"/>
                <a:cs typeface="Times New Roman"/>
              </a:rPr>
              <a:t>tên  </a:t>
            </a:r>
            <a:r>
              <a:rPr sz="2800" spc="-5" dirty="0">
                <a:latin typeface="Times New Roman"/>
                <a:cs typeface="Times New Roman"/>
              </a:rPr>
              <a:t>và đợi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tiến </a:t>
            </a:r>
            <a:r>
              <a:rPr sz="2800" dirty="0">
                <a:latin typeface="Times New Roman"/>
                <a:cs typeface="Times New Roman"/>
              </a:rPr>
              <a:t>trình </a:t>
            </a:r>
            <a:r>
              <a:rPr sz="2800" spc="-5" dirty="0">
                <a:latin typeface="Times New Roman"/>
                <a:cs typeface="Times New Roman"/>
              </a:rPr>
              <a:t>khách kết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nối.</a:t>
            </a:r>
            <a:endParaRPr sz="2800">
              <a:latin typeface="Times New Roman"/>
              <a:cs typeface="Times New Roman"/>
            </a:endParaRPr>
          </a:p>
          <a:p>
            <a:pPr marL="355600" marR="8572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Tiến trình khách sẽ gửi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yêu </a:t>
            </a:r>
            <a:r>
              <a:rPr sz="2800" spc="-10" dirty="0">
                <a:latin typeface="Times New Roman"/>
                <a:cs typeface="Times New Roman"/>
              </a:rPr>
              <a:t>cầu </a:t>
            </a:r>
            <a:r>
              <a:rPr sz="2800" spc="-5" dirty="0">
                <a:latin typeface="Times New Roman"/>
                <a:cs typeface="Times New Roman"/>
              </a:rPr>
              <a:t>kết </a:t>
            </a:r>
            <a:r>
              <a:rPr sz="2800" dirty="0">
                <a:latin typeface="Times New Roman"/>
                <a:cs typeface="Times New Roman"/>
              </a:rPr>
              <a:t>nối </a:t>
            </a:r>
            <a:r>
              <a:rPr sz="2800" spc="-5" dirty="0">
                <a:latin typeface="Times New Roman"/>
                <a:cs typeface="Times New Roman"/>
              </a:rPr>
              <a:t>tới cổng  có tên của tiến trình chủ bằng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thông điệp kết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nối.</a:t>
            </a:r>
            <a:endParaRPr sz="2800">
              <a:latin typeface="Times New Roman"/>
              <a:cs typeface="Times New Roman"/>
            </a:endParaRPr>
          </a:p>
          <a:p>
            <a:pPr marL="355600" marR="7112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Tiến trình chủ tạo </a:t>
            </a:r>
            <a:r>
              <a:rPr sz="2800" dirty="0">
                <a:latin typeface="Times New Roman"/>
                <a:cs typeface="Times New Roman"/>
              </a:rPr>
              <a:t>ra </a:t>
            </a:r>
            <a:r>
              <a:rPr sz="2800" spc="-5" dirty="0">
                <a:latin typeface="Times New Roman"/>
                <a:cs typeface="Times New Roman"/>
              </a:rPr>
              <a:t>hai cổng giao tiếp riêng tư và trả  quyền sở hữu của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cổng cho tiến trình khách.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  <a:tab pos="5040630" algn="l"/>
              </a:tabLst>
            </a:pPr>
            <a:r>
              <a:rPr sz="2800" spc="-5" dirty="0">
                <a:latin typeface="Times New Roman"/>
                <a:cs typeface="Times New Roman"/>
              </a:rPr>
              <a:t>Tiến trình khách </a:t>
            </a:r>
            <a:r>
              <a:rPr sz="2800" dirty="0">
                <a:latin typeface="Times New Roman"/>
                <a:cs typeface="Times New Roman"/>
              </a:rPr>
              <a:t>và </a:t>
            </a:r>
            <a:r>
              <a:rPr sz="2800" spc="-5" dirty="0">
                <a:latin typeface="Times New Roman"/>
                <a:cs typeface="Times New Roman"/>
              </a:rPr>
              <a:t>tiến trình chủ sử </a:t>
            </a:r>
            <a:r>
              <a:rPr sz="2800" dirty="0">
                <a:latin typeface="Times New Roman"/>
                <a:cs typeface="Times New Roman"/>
              </a:rPr>
              <a:t>dụng </a:t>
            </a:r>
            <a:r>
              <a:rPr sz="2800" spc="-5" dirty="0">
                <a:latin typeface="Times New Roman"/>
                <a:cs typeface="Times New Roman"/>
              </a:rPr>
              <a:t>cổng tương  ứng để gửi </a:t>
            </a:r>
            <a:r>
              <a:rPr sz="2800" dirty="0">
                <a:latin typeface="Times New Roman"/>
                <a:cs typeface="Times New Roman"/>
              </a:rPr>
              <a:t>thông </a:t>
            </a:r>
            <a:r>
              <a:rPr sz="2800" spc="-5" dirty="0">
                <a:latin typeface="Times New Roman"/>
                <a:cs typeface="Times New Roman"/>
              </a:rPr>
              <a:t>điệp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cho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nhau	</a:t>
            </a:r>
            <a:r>
              <a:rPr sz="2800" spc="-5" dirty="0">
                <a:latin typeface="Times New Roman"/>
                <a:cs typeface="Times New Roman"/>
              </a:rPr>
              <a:t>và lắng </a:t>
            </a:r>
            <a:r>
              <a:rPr sz="2800" dirty="0">
                <a:latin typeface="Times New Roman"/>
                <a:cs typeface="Times New Roman"/>
              </a:rPr>
              <a:t>nghe </a:t>
            </a:r>
            <a:r>
              <a:rPr sz="2800" spc="-5" dirty="0">
                <a:latin typeface="Times New Roman"/>
                <a:cs typeface="Times New Roman"/>
              </a:rPr>
              <a:t>trả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lời.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6113" y="2603119"/>
            <a:ext cx="589026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7800">
              <a:lnSpc>
                <a:spcPct val="100000"/>
              </a:lnSpc>
              <a:spcBef>
                <a:spcPts val="100"/>
              </a:spcBef>
              <a:tabLst>
                <a:tab pos="1562735" algn="l"/>
              </a:tabLst>
            </a:pPr>
            <a:r>
              <a:rPr sz="4800" dirty="0">
                <a:solidFill>
                  <a:srgbClr val="0000FF"/>
                </a:solidFill>
              </a:rPr>
              <a:t>3.4 –	Giao </a:t>
            </a:r>
            <a:r>
              <a:rPr sz="4800" spc="-25" dirty="0">
                <a:solidFill>
                  <a:srgbClr val="0000FF"/>
                </a:solidFill>
              </a:rPr>
              <a:t>Tiếp </a:t>
            </a:r>
            <a:r>
              <a:rPr sz="4800" spc="-20" dirty="0">
                <a:solidFill>
                  <a:srgbClr val="0000FF"/>
                </a:solidFill>
              </a:rPr>
              <a:t>trong  </a:t>
            </a:r>
            <a:r>
              <a:rPr sz="4800" spc="-5" dirty="0">
                <a:solidFill>
                  <a:srgbClr val="0000FF"/>
                </a:solidFill>
              </a:rPr>
              <a:t>hệ </a:t>
            </a:r>
            <a:r>
              <a:rPr sz="4800" dirty="0">
                <a:solidFill>
                  <a:srgbClr val="0000FF"/>
                </a:solidFill>
              </a:rPr>
              <a:t>thống </a:t>
            </a:r>
            <a:r>
              <a:rPr sz="4800" spc="-5" dirty="0">
                <a:solidFill>
                  <a:srgbClr val="0000FF"/>
                </a:solidFill>
              </a:rPr>
              <a:t>Khách </a:t>
            </a:r>
            <a:r>
              <a:rPr sz="4800" dirty="0">
                <a:solidFill>
                  <a:srgbClr val="0000FF"/>
                </a:solidFill>
              </a:rPr>
              <a:t>–</a:t>
            </a:r>
            <a:r>
              <a:rPr sz="4800" spc="-40" dirty="0">
                <a:solidFill>
                  <a:srgbClr val="0000FF"/>
                </a:solidFill>
              </a:rPr>
              <a:t> </a:t>
            </a:r>
            <a:r>
              <a:rPr sz="4800" spc="-5" dirty="0">
                <a:solidFill>
                  <a:srgbClr val="0000FF"/>
                </a:solidFill>
              </a:rPr>
              <a:t>Chủ</a:t>
            </a:r>
            <a:endParaRPr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877" y="292734"/>
            <a:ext cx="7776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Giao tiếp </a:t>
            </a:r>
            <a:r>
              <a:rPr sz="3600" spc="-15" dirty="0"/>
              <a:t>trong </a:t>
            </a:r>
            <a:r>
              <a:rPr sz="3600" spc="5" dirty="0"/>
              <a:t>hệ </a:t>
            </a:r>
            <a:r>
              <a:rPr sz="3600" dirty="0"/>
              <a:t>thống </a:t>
            </a:r>
            <a:r>
              <a:rPr sz="3600" spc="-5" dirty="0"/>
              <a:t>Client </a:t>
            </a:r>
            <a:r>
              <a:rPr sz="3600" dirty="0"/>
              <a:t>-</a:t>
            </a:r>
            <a:r>
              <a:rPr sz="3600" spc="-80" dirty="0"/>
              <a:t> </a:t>
            </a:r>
            <a:r>
              <a:rPr sz="3600" dirty="0"/>
              <a:t>Server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19452"/>
            <a:ext cx="7999095" cy="4124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2 chiến lược để giao tiếp trong hệ thống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client-  server: ổ cắm và các cuộc gọi thủ tục từ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xa.</a:t>
            </a:r>
            <a:endParaRPr sz="3200">
              <a:latin typeface="Times New Roman"/>
              <a:cs typeface="Times New Roman"/>
            </a:endParaRPr>
          </a:p>
          <a:p>
            <a:pPr marL="355600" marR="58356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imes New Roman"/>
                <a:cs typeface="Times New Roman"/>
              </a:rPr>
              <a:t>Một </a:t>
            </a:r>
            <a:r>
              <a:rPr sz="3200" dirty="0">
                <a:latin typeface="Times New Roman"/>
                <a:cs typeface="Times New Roman"/>
              </a:rPr>
              <a:t>ổ cắm (socket) được định nghĩa là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một  </a:t>
            </a:r>
            <a:r>
              <a:rPr sz="3200" dirty="0">
                <a:latin typeface="Times New Roman"/>
                <a:cs typeface="Times New Roman"/>
              </a:rPr>
              <a:t>thiết bị đầu </a:t>
            </a:r>
            <a:r>
              <a:rPr sz="3200" spc="5" dirty="0">
                <a:latin typeface="Times New Roman"/>
                <a:cs typeface="Times New Roman"/>
              </a:rPr>
              <a:t>cuối </a:t>
            </a:r>
            <a:r>
              <a:rPr sz="3200" dirty="0">
                <a:latin typeface="Times New Roman"/>
                <a:cs typeface="Times New Roman"/>
              </a:rPr>
              <a:t>để liên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lạc.</a:t>
            </a:r>
            <a:endParaRPr sz="3200">
              <a:latin typeface="Times New Roman"/>
              <a:cs typeface="Times New Roman"/>
            </a:endParaRPr>
          </a:p>
          <a:p>
            <a:pPr marL="355600" marR="14859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Mô hình cuộc gọi từ xa </a:t>
            </a:r>
            <a:r>
              <a:rPr sz="3200" spc="-5" dirty="0">
                <a:latin typeface="Times New Roman"/>
                <a:cs typeface="Times New Roman"/>
              </a:rPr>
              <a:t>(RPC </a:t>
            </a:r>
            <a:r>
              <a:rPr sz="3200" dirty="0">
                <a:latin typeface="Times New Roman"/>
                <a:cs typeface="Times New Roman"/>
              </a:rPr>
              <a:t>- Remote  </a:t>
            </a:r>
            <a:r>
              <a:rPr sz="3200" spc="-5" dirty="0">
                <a:latin typeface="Times New Roman"/>
                <a:cs typeface="Times New Roman"/>
              </a:rPr>
              <a:t>Procedure </a:t>
            </a:r>
            <a:r>
              <a:rPr sz="3200" dirty="0">
                <a:latin typeface="Times New Roman"/>
                <a:cs typeface="Times New Roman"/>
              </a:rPr>
              <a:t>Calls). </a:t>
            </a:r>
            <a:r>
              <a:rPr sz="3200" spc="-5" dirty="0">
                <a:latin typeface="Times New Roman"/>
                <a:cs typeface="Times New Roman"/>
              </a:rPr>
              <a:t>RPC </a:t>
            </a:r>
            <a:r>
              <a:rPr sz="3200" dirty="0">
                <a:latin typeface="Times New Roman"/>
                <a:cs typeface="Times New Roman"/>
              </a:rPr>
              <a:t>được thiết kế như là  một </a:t>
            </a:r>
            <a:r>
              <a:rPr sz="3200" spc="5" dirty="0">
                <a:latin typeface="Times New Roman"/>
                <a:cs typeface="Times New Roman"/>
              </a:rPr>
              <a:t>cách </a:t>
            </a:r>
            <a:r>
              <a:rPr sz="3200" dirty="0">
                <a:latin typeface="Times New Roman"/>
                <a:cs typeface="Times New Roman"/>
              </a:rPr>
              <a:t>trừu tượng hóa cơ chế gọi thủ tục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để  </a:t>
            </a:r>
            <a:r>
              <a:rPr sz="3200" spc="-5" dirty="0">
                <a:latin typeface="Times New Roman"/>
                <a:cs typeface="Times New Roman"/>
              </a:rPr>
              <a:t>sử </a:t>
            </a:r>
            <a:r>
              <a:rPr sz="3200" dirty="0">
                <a:latin typeface="Times New Roman"/>
                <a:cs typeface="Times New Roman"/>
              </a:rPr>
              <a:t>dụng giữa các hệ thống với kết nối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mạng.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1117" y="2580589"/>
            <a:ext cx="29908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000FF"/>
                </a:solidFill>
              </a:rPr>
              <a:t>3.5 </a:t>
            </a:r>
            <a:r>
              <a:rPr sz="4800" dirty="0">
                <a:solidFill>
                  <a:srgbClr val="0000FF"/>
                </a:solidFill>
              </a:rPr>
              <a:t>-</a:t>
            </a:r>
            <a:r>
              <a:rPr sz="4800" spc="-85" dirty="0">
                <a:solidFill>
                  <a:srgbClr val="0000FF"/>
                </a:solidFill>
              </a:rPr>
              <a:t> </a:t>
            </a:r>
            <a:r>
              <a:rPr sz="4800" dirty="0">
                <a:solidFill>
                  <a:srgbClr val="0000FF"/>
                </a:solidFill>
              </a:rPr>
              <a:t>Luồng</a:t>
            </a:r>
            <a:endParaRPr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1429360"/>
            <a:ext cx="7729855" cy="4829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indent="-342900">
              <a:lnSpc>
                <a:spcPct val="114199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Luồng </a:t>
            </a:r>
            <a:r>
              <a:rPr sz="2400" spc="-5" dirty="0">
                <a:latin typeface="Times New Roman"/>
                <a:cs typeface="Times New Roman"/>
              </a:rPr>
              <a:t>(thread) là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dòng điều </a:t>
            </a:r>
            <a:r>
              <a:rPr sz="2400" spc="-5" dirty="0">
                <a:latin typeface="Times New Roman"/>
                <a:cs typeface="Times New Roman"/>
              </a:rPr>
              <a:t>khiển </a:t>
            </a:r>
            <a:r>
              <a:rPr sz="2400" dirty="0">
                <a:latin typeface="Times New Roman"/>
                <a:cs typeface="Times New Roman"/>
              </a:rPr>
              <a:t>trong </a:t>
            </a:r>
            <a:r>
              <a:rPr sz="2400" spc="-5" dirty="0">
                <a:latin typeface="Times New Roman"/>
                <a:cs typeface="Times New Roman"/>
              </a:rPr>
              <a:t>phạm </a:t>
            </a:r>
            <a:r>
              <a:rPr sz="2400" dirty="0">
                <a:latin typeface="Times New Roman"/>
                <a:cs typeface="Times New Roman"/>
              </a:rPr>
              <a:t>vi </a:t>
            </a:r>
            <a:r>
              <a:rPr sz="2400" spc="-10" dirty="0">
                <a:latin typeface="Times New Roman"/>
                <a:cs typeface="Times New Roman"/>
              </a:rPr>
              <a:t>một  </a:t>
            </a:r>
            <a:r>
              <a:rPr sz="2400" dirty="0">
                <a:latin typeface="Times New Roman"/>
                <a:cs typeface="Times New Roman"/>
              </a:rPr>
              <a:t>tiến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trình.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2900">
              <a:lnSpc>
                <a:spcPts val="3290"/>
              </a:lnSpc>
              <a:spcBef>
                <a:spcPts val="16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Tiến trình </a:t>
            </a:r>
            <a:r>
              <a:rPr sz="2400" spc="-10" dirty="0">
                <a:latin typeface="Times New Roman"/>
                <a:cs typeface="Times New Roman"/>
              </a:rPr>
              <a:t>đa </a:t>
            </a:r>
            <a:r>
              <a:rPr sz="2400" dirty="0">
                <a:latin typeface="Times New Roman"/>
                <a:cs typeface="Times New Roman"/>
              </a:rPr>
              <a:t>luồng </a:t>
            </a:r>
            <a:r>
              <a:rPr sz="2400" spc="-5" dirty="0">
                <a:latin typeface="Times New Roman"/>
                <a:cs typeface="Times New Roman"/>
              </a:rPr>
              <a:t>gồm </a:t>
            </a:r>
            <a:r>
              <a:rPr sz="2400" dirty="0">
                <a:latin typeface="Times New Roman"/>
                <a:cs typeface="Times New Roman"/>
              </a:rPr>
              <a:t>nhiều dòng điều </a:t>
            </a:r>
            <a:r>
              <a:rPr sz="2400" spc="-5" dirty="0">
                <a:latin typeface="Times New Roman"/>
                <a:cs typeface="Times New Roman"/>
              </a:rPr>
              <a:t>khiển </a:t>
            </a:r>
            <a:r>
              <a:rPr sz="2400" dirty="0">
                <a:latin typeface="Times New Roman"/>
                <a:cs typeface="Times New Roman"/>
              </a:rPr>
              <a:t>khác </a:t>
            </a:r>
            <a:r>
              <a:rPr sz="2400" spc="-10" dirty="0">
                <a:latin typeface="Times New Roman"/>
                <a:cs typeface="Times New Roman"/>
              </a:rPr>
              <a:t>nhau  </a:t>
            </a:r>
            <a:r>
              <a:rPr sz="2400" dirty="0">
                <a:latin typeface="Times New Roman"/>
                <a:cs typeface="Times New Roman"/>
              </a:rPr>
              <a:t>trong cùng không gian địa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chỉ.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279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Những </a:t>
            </a:r>
            <a:r>
              <a:rPr sz="2400" dirty="0">
                <a:latin typeface="Times New Roman"/>
                <a:cs typeface="Times New Roman"/>
              </a:rPr>
              <a:t>lợi điểm của đa luồng gồm đáp ứng nhanh đối </a:t>
            </a:r>
            <a:r>
              <a:rPr sz="2400" spc="-5" dirty="0">
                <a:latin typeface="Times New Roman"/>
                <a:cs typeface="Times New Roman"/>
              </a:rPr>
              <a:t>với  người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dùng,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chia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sẻ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tài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nguyên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trong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tiến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trình,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tính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kinh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tế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latin typeface="Times New Roman"/>
                <a:cs typeface="Times New Roman"/>
              </a:rPr>
              <a:t>và khả năng thuận lợi trong kiến trúc đa xử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lý.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Tách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biệt: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00"/>
              </a:spcBef>
              <a:buChar char="−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Trạng thái CPU, ngăn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xếp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5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Chia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sẻ: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Char char="−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Mọi </a:t>
            </a:r>
            <a:r>
              <a:rPr sz="2000" dirty="0">
                <a:latin typeface="Times New Roman"/>
                <a:cs typeface="Times New Roman"/>
              </a:rPr>
              <a:t>thứ khác: Data, Code, Heap, </a:t>
            </a:r>
            <a:r>
              <a:rPr sz="2000" spc="-10" dirty="0">
                <a:latin typeface="Times New Roman"/>
                <a:cs typeface="Times New Roman"/>
              </a:rPr>
              <a:t>môi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trường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Char char="−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Đặc </a:t>
            </a:r>
            <a:r>
              <a:rPr sz="2000" dirty="0">
                <a:latin typeface="Times New Roman"/>
                <a:cs typeface="Times New Roman"/>
              </a:rPr>
              <a:t>biệt: </a:t>
            </a:r>
            <a:r>
              <a:rPr sz="2000" spc="5" dirty="0">
                <a:latin typeface="Times New Roman"/>
                <a:cs typeface="Times New Roman"/>
              </a:rPr>
              <a:t>Không </a:t>
            </a:r>
            <a:r>
              <a:rPr sz="2000" dirty="0">
                <a:latin typeface="Times New Roman"/>
                <a:cs typeface="Times New Roman"/>
              </a:rPr>
              <a:t>gian địa </a:t>
            </a:r>
            <a:r>
              <a:rPr sz="2000">
                <a:latin typeface="Times New Roman"/>
                <a:cs typeface="Times New Roman"/>
              </a:rPr>
              <a:t>chỉ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8046" y="245110"/>
            <a:ext cx="38373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Khái </a:t>
            </a:r>
            <a:r>
              <a:rPr spc="-10" dirty="0"/>
              <a:t>niệm</a:t>
            </a:r>
            <a:r>
              <a:rPr spc="-30" dirty="0"/>
              <a:t> </a:t>
            </a:r>
            <a:r>
              <a:rPr spc="-5" dirty="0"/>
              <a:t>Luồng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1512697"/>
            <a:ext cx="7731125" cy="4472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43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Mỗi </a:t>
            </a:r>
            <a:r>
              <a:rPr sz="2400" dirty="0">
                <a:latin typeface="Times New Roman"/>
                <a:cs typeface="Times New Roman"/>
              </a:rPr>
              <a:t>tiến </a:t>
            </a:r>
            <a:r>
              <a:rPr sz="2400" spc="-5" dirty="0">
                <a:latin typeface="Times New Roman"/>
                <a:cs typeface="Times New Roman"/>
              </a:rPr>
              <a:t>trình </a:t>
            </a:r>
            <a:r>
              <a:rPr sz="2400" dirty="0">
                <a:latin typeface="Times New Roman"/>
                <a:cs typeface="Times New Roman"/>
              </a:rPr>
              <a:t>luôn có </a:t>
            </a:r>
            <a:r>
              <a:rPr sz="2400" spc="-5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luồng </a:t>
            </a:r>
            <a:r>
              <a:rPr sz="2400" spc="-5" dirty="0">
                <a:latin typeface="Times New Roman"/>
                <a:cs typeface="Times New Roman"/>
              </a:rPr>
              <a:t>chính </a:t>
            </a:r>
            <a:r>
              <a:rPr sz="2400" dirty="0">
                <a:latin typeface="Times New Roman"/>
                <a:cs typeface="Times New Roman"/>
              </a:rPr>
              <a:t>(dòng xử lý cho hàm  </a:t>
            </a:r>
            <a:r>
              <a:rPr sz="2400" spc="-5" dirty="0">
                <a:latin typeface="Times New Roman"/>
                <a:cs typeface="Times New Roman"/>
              </a:rPr>
              <a:t>main())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14199"/>
              </a:lnSpc>
              <a:spcBef>
                <a:spcPts val="56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Ngoài luồng chính, tiến trình còn có </a:t>
            </a:r>
            <a:r>
              <a:rPr sz="2400" spc="-5" dirty="0">
                <a:latin typeface="Times New Roman"/>
                <a:cs typeface="Times New Roman"/>
              </a:rPr>
              <a:t>thể </a:t>
            </a:r>
            <a:r>
              <a:rPr sz="2400" dirty="0">
                <a:latin typeface="Times New Roman"/>
                <a:cs typeface="Times New Roman"/>
              </a:rPr>
              <a:t>có </a:t>
            </a:r>
            <a:r>
              <a:rPr sz="2400" spc="-5" dirty="0">
                <a:latin typeface="Times New Roman"/>
                <a:cs typeface="Times New Roman"/>
              </a:rPr>
              <a:t>nhiều </a:t>
            </a:r>
            <a:r>
              <a:rPr sz="2400" dirty="0">
                <a:latin typeface="Times New Roman"/>
                <a:cs typeface="Times New Roman"/>
              </a:rPr>
              <a:t>luồng </a:t>
            </a:r>
            <a:r>
              <a:rPr sz="2400" spc="-5" dirty="0">
                <a:latin typeface="Times New Roman"/>
                <a:cs typeface="Times New Roman"/>
              </a:rPr>
              <a:t>con  </a:t>
            </a:r>
            <a:r>
              <a:rPr sz="2400" dirty="0">
                <a:latin typeface="Times New Roman"/>
                <a:cs typeface="Times New Roman"/>
              </a:rPr>
              <a:t>khác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Các luồng của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tiến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trình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869"/>
              </a:spcBef>
              <a:buChar char="−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Chia sẻ </a:t>
            </a:r>
            <a:r>
              <a:rPr sz="2000" spc="5" dirty="0">
                <a:latin typeface="Times New Roman"/>
                <a:cs typeface="Times New Roman"/>
              </a:rPr>
              <a:t>không </a:t>
            </a:r>
            <a:r>
              <a:rPr sz="2000" dirty="0">
                <a:latin typeface="Times New Roman"/>
                <a:cs typeface="Times New Roman"/>
              </a:rPr>
              <a:t>gian </a:t>
            </a:r>
            <a:r>
              <a:rPr sz="2000" spc="5" dirty="0">
                <a:latin typeface="Times New Roman"/>
                <a:cs typeface="Times New Roman"/>
              </a:rPr>
              <a:t>vùng </a:t>
            </a:r>
            <a:r>
              <a:rPr sz="2000" dirty="0">
                <a:latin typeface="Times New Roman"/>
                <a:cs typeface="Times New Roman"/>
              </a:rPr>
              <a:t>code và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815"/>
              </a:spcBef>
              <a:buChar char="−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Có </a:t>
            </a:r>
            <a:r>
              <a:rPr sz="2000" spc="5" dirty="0">
                <a:latin typeface="Times New Roman"/>
                <a:cs typeface="Times New Roman"/>
              </a:rPr>
              <a:t>vùng </a:t>
            </a:r>
            <a:r>
              <a:rPr sz="2000" spc="-5" dirty="0">
                <a:latin typeface="Times New Roman"/>
                <a:cs typeface="Times New Roman"/>
              </a:rPr>
              <a:t>stack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riêng</a:t>
            </a:r>
            <a:endParaRPr sz="2000">
              <a:latin typeface="Times New Roman"/>
              <a:cs typeface="Times New Roman"/>
            </a:endParaRPr>
          </a:p>
          <a:p>
            <a:pPr marL="355600" marR="329565" indent="-342900">
              <a:lnSpc>
                <a:spcPct val="114300"/>
              </a:lnSpc>
              <a:spcBef>
                <a:spcPts val="509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MultiThreading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chương trình được tạo ra bằng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một  </a:t>
            </a:r>
            <a:r>
              <a:rPr sz="2400" spc="-5" dirty="0">
                <a:latin typeface="Times New Roman"/>
                <a:cs typeface="Times New Roman"/>
              </a:rPr>
              <a:t>số </a:t>
            </a:r>
            <a:r>
              <a:rPr sz="2400" dirty="0">
                <a:latin typeface="Times New Roman"/>
                <a:cs typeface="Times New Roman"/>
              </a:rPr>
              <a:t>các hoạt động đồng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thời.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69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HeaveWeight Process </a:t>
            </a:r>
            <a:r>
              <a:rPr sz="2400" dirty="0">
                <a:latin typeface="Times New Roman"/>
                <a:cs typeface="Times New Roman"/>
              </a:rPr>
              <a:t>= Tiến trình với duy nhất </a:t>
            </a:r>
            <a:r>
              <a:rPr sz="2400" spc="-10" dirty="0">
                <a:latin typeface="Times New Roman"/>
                <a:cs typeface="Times New Roman"/>
              </a:rPr>
              <a:t>một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luồng.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2746" y="245110"/>
            <a:ext cx="48272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Khái </a:t>
            </a:r>
            <a:r>
              <a:rPr spc="-10" dirty="0"/>
              <a:t>niệm</a:t>
            </a:r>
            <a:r>
              <a:rPr spc="-40" dirty="0"/>
              <a:t> </a:t>
            </a:r>
            <a:r>
              <a:rPr dirty="0"/>
              <a:t>Luồng(2/2)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80407"/>
            <a:ext cx="6814820" cy="40049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  <a:tab pos="1100455" algn="l"/>
              </a:tabLst>
            </a:pPr>
            <a:r>
              <a:rPr sz="2400" dirty="0">
                <a:latin typeface="Times New Roman"/>
                <a:cs typeface="Times New Roman"/>
              </a:rPr>
              <a:t>TCB	thường chứa các thông tin riêng của </a:t>
            </a:r>
            <a:r>
              <a:rPr sz="2400" spc="-5" dirty="0">
                <a:latin typeface="Times New Roman"/>
                <a:cs typeface="Times New Roman"/>
              </a:rPr>
              <a:t>mỗi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luồng</a:t>
            </a:r>
            <a:endParaRPr sz="2400">
              <a:latin typeface="Times New Roman"/>
              <a:cs typeface="Times New Roman"/>
            </a:endParaRPr>
          </a:p>
          <a:p>
            <a:pPr marL="701675" lvl="1" indent="-346075">
              <a:lnSpc>
                <a:spcPct val="100000"/>
              </a:lnSpc>
              <a:spcBef>
                <a:spcPts val="405"/>
              </a:spcBef>
              <a:buChar char="−"/>
              <a:tabLst>
                <a:tab pos="701675" algn="l"/>
                <a:tab pos="702310" algn="l"/>
              </a:tabLst>
            </a:pPr>
            <a:r>
              <a:rPr sz="2000" dirty="0">
                <a:latin typeface="Times New Roman"/>
                <a:cs typeface="Times New Roman"/>
              </a:rPr>
              <a:t>ID của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luồng</a:t>
            </a:r>
            <a:endParaRPr sz="2000">
              <a:latin typeface="Times New Roman"/>
              <a:cs typeface="Times New Roman"/>
            </a:endParaRPr>
          </a:p>
          <a:p>
            <a:pPr marL="701675" lvl="1" indent="-346075">
              <a:lnSpc>
                <a:spcPct val="100000"/>
              </a:lnSpc>
              <a:spcBef>
                <a:spcPts val="335"/>
              </a:spcBef>
              <a:buChar char="−"/>
              <a:tabLst>
                <a:tab pos="701675" algn="l"/>
                <a:tab pos="702310" algn="l"/>
              </a:tabLst>
            </a:pPr>
            <a:r>
              <a:rPr sz="2000" dirty="0">
                <a:latin typeface="Times New Roman"/>
                <a:cs typeface="Times New Roman"/>
              </a:rPr>
              <a:t>Không gian lưu các thanh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ghi</a:t>
            </a:r>
            <a:endParaRPr sz="2000">
              <a:latin typeface="Times New Roman"/>
              <a:cs typeface="Times New Roman"/>
            </a:endParaRPr>
          </a:p>
          <a:p>
            <a:pPr marL="701675" lvl="1" indent="-346075">
              <a:lnSpc>
                <a:spcPct val="100000"/>
              </a:lnSpc>
              <a:spcBef>
                <a:spcPts val="335"/>
              </a:spcBef>
              <a:buChar char="−"/>
              <a:tabLst>
                <a:tab pos="701675" algn="l"/>
                <a:tab pos="702310" algn="l"/>
              </a:tabLst>
            </a:pPr>
            <a:r>
              <a:rPr sz="2000" dirty="0">
                <a:latin typeface="Times New Roman"/>
                <a:cs typeface="Times New Roman"/>
              </a:rPr>
              <a:t>Con trỏ </a:t>
            </a:r>
            <a:r>
              <a:rPr sz="2000" spc="-5" dirty="0">
                <a:latin typeface="Times New Roman"/>
                <a:cs typeface="Times New Roman"/>
              </a:rPr>
              <a:t>tới </a:t>
            </a:r>
            <a:r>
              <a:rPr sz="2000" dirty="0">
                <a:latin typeface="Times New Roman"/>
                <a:cs typeface="Times New Roman"/>
              </a:rPr>
              <a:t>vị trí xác định trong ngăn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xếp</a:t>
            </a:r>
            <a:endParaRPr sz="2000">
              <a:latin typeface="Times New Roman"/>
              <a:cs typeface="Times New Roman"/>
            </a:endParaRPr>
          </a:p>
          <a:p>
            <a:pPr marL="701675" lvl="1" indent="-346075">
              <a:lnSpc>
                <a:spcPct val="100000"/>
              </a:lnSpc>
              <a:spcBef>
                <a:spcPts val="335"/>
              </a:spcBef>
              <a:buChar char="−"/>
              <a:tabLst>
                <a:tab pos="701675" algn="l"/>
                <a:tab pos="702310" algn="l"/>
              </a:tabLst>
            </a:pPr>
            <a:r>
              <a:rPr sz="2000" dirty="0">
                <a:latin typeface="Times New Roman"/>
                <a:cs typeface="Times New Roman"/>
              </a:rPr>
              <a:t>Trạng thái của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luồng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4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Thông </a:t>
            </a:r>
            <a:r>
              <a:rPr sz="2400" dirty="0">
                <a:latin typeface="Times New Roman"/>
                <a:cs typeface="Times New Roman"/>
              </a:rPr>
              <a:t>tin chia </a:t>
            </a:r>
            <a:r>
              <a:rPr sz="2400" spc="-5" dirty="0">
                <a:latin typeface="Times New Roman"/>
                <a:cs typeface="Times New Roman"/>
              </a:rPr>
              <a:t>sẻ </a:t>
            </a:r>
            <a:r>
              <a:rPr sz="2400" dirty="0">
                <a:latin typeface="Times New Roman"/>
                <a:cs typeface="Times New Roman"/>
              </a:rPr>
              <a:t>giữa các luồng trong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tiến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trình</a:t>
            </a:r>
            <a:endParaRPr sz="2400">
              <a:latin typeface="Times New Roman"/>
              <a:cs typeface="Times New Roman"/>
            </a:endParaRPr>
          </a:p>
          <a:p>
            <a:pPr marL="701675" lvl="1" indent="-346075">
              <a:lnSpc>
                <a:spcPct val="100000"/>
              </a:lnSpc>
              <a:spcBef>
                <a:spcPts val="390"/>
              </a:spcBef>
              <a:buChar char="−"/>
              <a:tabLst>
                <a:tab pos="701675" algn="l"/>
                <a:tab pos="702310" algn="l"/>
              </a:tabLst>
            </a:pPr>
            <a:r>
              <a:rPr sz="2000" spc="-5" dirty="0">
                <a:latin typeface="Times New Roman"/>
                <a:cs typeface="Times New Roman"/>
              </a:rPr>
              <a:t>Các </a:t>
            </a:r>
            <a:r>
              <a:rPr sz="2000" dirty="0">
                <a:latin typeface="Times New Roman"/>
                <a:cs typeface="Times New Roman"/>
              </a:rPr>
              <a:t>biến toàn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cục</a:t>
            </a:r>
            <a:endParaRPr sz="2000">
              <a:latin typeface="Times New Roman"/>
              <a:cs typeface="Times New Roman"/>
            </a:endParaRPr>
          </a:p>
          <a:p>
            <a:pPr marL="701675" lvl="1" indent="-346075">
              <a:lnSpc>
                <a:spcPct val="100000"/>
              </a:lnSpc>
              <a:spcBef>
                <a:spcPts val="335"/>
              </a:spcBef>
              <a:buChar char="−"/>
              <a:tabLst>
                <a:tab pos="701675" algn="l"/>
                <a:tab pos="702310" algn="l"/>
              </a:tabLst>
            </a:pPr>
            <a:r>
              <a:rPr sz="2000" spc="-5" dirty="0">
                <a:latin typeface="Times New Roman"/>
                <a:cs typeface="Times New Roman"/>
              </a:rPr>
              <a:t>Các </a:t>
            </a:r>
            <a:r>
              <a:rPr sz="2000" dirty="0">
                <a:latin typeface="Times New Roman"/>
                <a:cs typeface="Times New Roman"/>
              </a:rPr>
              <a:t>tài nguyên </a:t>
            </a:r>
            <a:r>
              <a:rPr sz="2000" spc="-5" dirty="0">
                <a:latin typeface="Times New Roman"/>
                <a:cs typeface="Times New Roman"/>
              </a:rPr>
              <a:t>sử </a:t>
            </a:r>
            <a:r>
              <a:rPr sz="2000" dirty="0">
                <a:latin typeface="Times New Roman"/>
                <a:cs typeface="Times New Roman"/>
              </a:rPr>
              <a:t>dụng </a:t>
            </a:r>
            <a:r>
              <a:rPr sz="2000" spc="5" dirty="0">
                <a:latin typeface="Times New Roman"/>
                <a:cs typeface="Times New Roman"/>
              </a:rPr>
              <a:t>như </a:t>
            </a:r>
            <a:r>
              <a:rPr sz="2000" spc="-5" dirty="0">
                <a:latin typeface="Times New Roman"/>
                <a:cs typeface="Times New Roman"/>
              </a:rPr>
              <a:t>tập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tin,…</a:t>
            </a:r>
            <a:endParaRPr sz="2000">
              <a:latin typeface="Times New Roman"/>
              <a:cs typeface="Times New Roman"/>
            </a:endParaRPr>
          </a:p>
          <a:p>
            <a:pPr marL="701675" lvl="1" indent="-346075">
              <a:lnSpc>
                <a:spcPct val="100000"/>
              </a:lnSpc>
              <a:spcBef>
                <a:spcPts val="340"/>
              </a:spcBef>
              <a:buChar char="−"/>
              <a:tabLst>
                <a:tab pos="701675" algn="l"/>
                <a:tab pos="702310" algn="l"/>
              </a:tabLst>
            </a:pPr>
            <a:r>
              <a:rPr sz="2000" spc="-5" dirty="0">
                <a:latin typeface="Times New Roman"/>
                <a:cs typeface="Times New Roman"/>
              </a:rPr>
              <a:t>Các tiến trình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</a:t>
            </a:r>
            <a:endParaRPr sz="2000">
              <a:latin typeface="Times New Roman"/>
              <a:cs typeface="Times New Roman"/>
            </a:endParaRPr>
          </a:p>
          <a:p>
            <a:pPr marL="701675" lvl="1" indent="-346075">
              <a:lnSpc>
                <a:spcPct val="100000"/>
              </a:lnSpc>
              <a:spcBef>
                <a:spcPts val="335"/>
              </a:spcBef>
              <a:buChar char="−"/>
              <a:tabLst>
                <a:tab pos="701675" algn="l"/>
                <a:tab pos="702310" algn="l"/>
              </a:tabLst>
            </a:pPr>
            <a:r>
              <a:rPr sz="2000" dirty="0">
                <a:latin typeface="Times New Roman"/>
                <a:cs typeface="Times New Roman"/>
              </a:rPr>
              <a:t>Thông </a:t>
            </a:r>
            <a:r>
              <a:rPr sz="2000" spc="-5" dirty="0">
                <a:latin typeface="Times New Roman"/>
                <a:cs typeface="Times New Roman"/>
              </a:rPr>
              <a:t>tin </a:t>
            </a:r>
            <a:r>
              <a:rPr sz="2000" dirty="0">
                <a:latin typeface="Times New Roman"/>
                <a:cs typeface="Times New Roman"/>
              </a:rPr>
              <a:t>thống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kê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340"/>
              </a:spcBef>
              <a:tabLst>
                <a:tab pos="701675" algn="l"/>
              </a:tabLst>
            </a:pPr>
            <a:r>
              <a:rPr sz="2000" dirty="0">
                <a:latin typeface="Times New Roman"/>
                <a:cs typeface="Times New Roman"/>
              </a:rPr>
              <a:t>−	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2685" y="247599"/>
            <a:ext cx="571055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1435">
              <a:lnSpc>
                <a:spcPct val="100000"/>
              </a:lnSpc>
              <a:spcBef>
                <a:spcPts val="95"/>
              </a:spcBef>
            </a:pPr>
            <a:r>
              <a:rPr sz="3400" spc="-5" dirty="0"/>
              <a:t>Khái niệm Khối </a:t>
            </a:r>
            <a:r>
              <a:rPr sz="3400" spc="-10" dirty="0"/>
              <a:t>quản </a:t>
            </a:r>
            <a:r>
              <a:rPr sz="3400" spc="-5" dirty="0"/>
              <a:t>lý luồng  (Thread Control Block –</a:t>
            </a:r>
            <a:r>
              <a:rPr sz="3400" spc="20" dirty="0"/>
              <a:t> </a:t>
            </a:r>
            <a:r>
              <a:rPr sz="3400" spc="-5" dirty="0"/>
              <a:t>TCB)</a:t>
            </a:r>
            <a:endParaRPr sz="3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515744"/>
            <a:ext cx="8072755" cy="3915303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85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2400" b="1" i="1" dirty="0">
                <a:latin typeface="Times New Roman"/>
                <a:cs typeface="Times New Roman"/>
              </a:rPr>
              <a:t>Tiến trình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thể hiện của việc thi hành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chương</a:t>
            </a:r>
            <a:r>
              <a:rPr sz="24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trình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990"/>
              </a:spcBef>
              <a:buChar char="−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Thường </a:t>
            </a:r>
            <a:r>
              <a:rPr sz="2400" dirty="0">
                <a:latin typeface="Times New Roman"/>
                <a:cs typeface="Times New Roman"/>
              </a:rPr>
              <a:t>gọi là </a:t>
            </a:r>
            <a:r>
              <a:rPr sz="2400" spc="-5" dirty="0">
                <a:latin typeface="Times New Roman"/>
                <a:cs typeface="Times New Roman"/>
              </a:rPr>
              <a:t>“HeavyWeight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Process”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14199"/>
              </a:lnSpc>
              <a:spcBef>
                <a:spcPts val="56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Tiến </a:t>
            </a:r>
            <a:r>
              <a:rPr sz="2400">
                <a:latin typeface="Times New Roman"/>
                <a:cs typeface="Times New Roman"/>
              </a:rPr>
              <a:t>trình </a:t>
            </a:r>
            <a:r>
              <a:rPr sz="2400" smtClean="0">
                <a:latin typeface="Times New Roman"/>
                <a:cs typeface="Times New Roman"/>
              </a:rPr>
              <a:t>chỉ </a:t>
            </a:r>
            <a:r>
              <a:rPr sz="2400" spc="5" dirty="0">
                <a:latin typeface="Times New Roman"/>
                <a:cs typeface="Times New Roman"/>
              </a:rPr>
              <a:t>ra 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những gì là cần thiết </a:t>
            </a:r>
            <a:r>
              <a:rPr sz="2400" dirty="0">
                <a:latin typeface="Times New Roman"/>
                <a:cs typeface="Times New Roman"/>
              </a:rPr>
              <a:t>để thi hành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chương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trình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985"/>
              </a:spcBef>
              <a:buChar char="−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ngữ cảnh tính toán tách biệt cho </a:t>
            </a:r>
            <a:r>
              <a:rPr sz="2400" spc="-10" dirty="0">
                <a:latin typeface="Times New Roman"/>
                <a:cs typeface="Times New Roman"/>
              </a:rPr>
              <a:t>mỗi </a:t>
            </a:r>
            <a:r>
              <a:rPr sz="2400" dirty="0">
                <a:latin typeface="Times New Roman"/>
                <a:cs typeface="Times New Roman"/>
              </a:rPr>
              <a:t>ứng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dụng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Ngữ </a:t>
            </a:r>
            <a:r>
              <a:rPr sz="2400" dirty="0">
                <a:latin typeface="Times New Roman"/>
                <a:cs typeface="Times New Roman"/>
              </a:rPr>
              <a:t>cảnh tính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toán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985"/>
              </a:spcBef>
              <a:buChar char="−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Trạng thái </a:t>
            </a:r>
            <a:r>
              <a:rPr sz="2400" spc="-5" dirty="0">
                <a:latin typeface="Times New Roman"/>
                <a:cs typeface="Times New Roman"/>
              </a:rPr>
              <a:t>CPU </a:t>
            </a:r>
            <a:r>
              <a:rPr sz="2400" dirty="0">
                <a:latin typeface="Times New Roman"/>
                <a:cs typeface="Times New Roman"/>
              </a:rPr>
              <a:t>+ không gian địa chỉ + </a:t>
            </a:r>
            <a:r>
              <a:rPr sz="2400" spc="-10" dirty="0">
                <a:latin typeface="Times New Roman"/>
                <a:cs typeface="Times New Roman"/>
              </a:rPr>
              <a:t>môi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trường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69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Tiến trình là một chương trình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đang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thực</a:t>
            </a:r>
            <a:r>
              <a:rPr sz="24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thi.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3000" y="381000"/>
            <a:ext cx="35325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Tiến </a:t>
            </a:r>
            <a:r>
              <a:rPr spc="-5"/>
              <a:t>trình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761" y="1600961"/>
            <a:ext cx="3048000" cy="4953000"/>
          </a:xfrm>
          <a:custGeom>
            <a:avLst/>
            <a:gdLst/>
            <a:ahLst/>
            <a:cxnLst/>
            <a:rect l="l" t="t" r="r" b="b"/>
            <a:pathLst>
              <a:path w="3048000" h="4953000">
                <a:moveTo>
                  <a:pt x="0" y="4953000"/>
                </a:moveTo>
                <a:lnTo>
                  <a:pt x="3047999" y="4953000"/>
                </a:lnTo>
                <a:lnTo>
                  <a:pt x="3047999" y="0"/>
                </a:lnTo>
                <a:lnTo>
                  <a:pt x="0" y="0"/>
                </a:lnTo>
                <a:lnTo>
                  <a:pt x="0" y="49530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761" y="4420361"/>
            <a:ext cx="3048000" cy="2133600"/>
          </a:xfrm>
          <a:custGeom>
            <a:avLst/>
            <a:gdLst/>
            <a:ahLst/>
            <a:cxnLst/>
            <a:rect l="l" t="t" r="r" b="b"/>
            <a:pathLst>
              <a:path w="3048000" h="2133600">
                <a:moveTo>
                  <a:pt x="0" y="2133600"/>
                </a:moveTo>
                <a:lnTo>
                  <a:pt x="3047999" y="2133600"/>
                </a:lnTo>
                <a:lnTo>
                  <a:pt x="3047999" y="0"/>
                </a:lnTo>
                <a:lnTo>
                  <a:pt x="0" y="0"/>
                </a:lnTo>
                <a:lnTo>
                  <a:pt x="0" y="2133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761" y="1600961"/>
            <a:ext cx="3048000" cy="2438400"/>
          </a:xfrm>
          <a:custGeom>
            <a:avLst/>
            <a:gdLst/>
            <a:ahLst/>
            <a:cxnLst/>
            <a:rect l="l" t="t" r="r" b="b"/>
            <a:pathLst>
              <a:path w="3048000" h="2438400">
                <a:moveTo>
                  <a:pt x="0" y="2438400"/>
                </a:moveTo>
                <a:lnTo>
                  <a:pt x="3047999" y="2438400"/>
                </a:lnTo>
                <a:lnTo>
                  <a:pt x="3047999" y="0"/>
                </a:lnTo>
                <a:lnTo>
                  <a:pt x="0" y="0"/>
                </a:lnTo>
                <a:lnTo>
                  <a:pt x="0" y="243840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761" y="1600961"/>
            <a:ext cx="3048000" cy="2438400"/>
          </a:xfrm>
          <a:custGeom>
            <a:avLst/>
            <a:gdLst/>
            <a:ahLst/>
            <a:cxnLst/>
            <a:rect l="l" t="t" r="r" b="b"/>
            <a:pathLst>
              <a:path w="3048000" h="2438400">
                <a:moveTo>
                  <a:pt x="0" y="2438400"/>
                </a:moveTo>
                <a:lnTo>
                  <a:pt x="3047999" y="2438400"/>
                </a:lnTo>
                <a:lnTo>
                  <a:pt x="3047999" y="0"/>
                </a:lnTo>
                <a:lnTo>
                  <a:pt x="0" y="0"/>
                </a:lnTo>
                <a:lnTo>
                  <a:pt x="0" y="24384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761" y="1981961"/>
            <a:ext cx="3048000" cy="152400"/>
          </a:xfrm>
          <a:custGeom>
            <a:avLst/>
            <a:gdLst/>
            <a:ahLst/>
            <a:cxnLst/>
            <a:rect l="l" t="t" r="r" b="b"/>
            <a:pathLst>
              <a:path w="3048000" h="152400">
                <a:moveTo>
                  <a:pt x="0" y="152400"/>
                </a:moveTo>
                <a:lnTo>
                  <a:pt x="3047999" y="152400"/>
                </a:lnTo>
                <a:lnTo>
                  <a:pt x="3047999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72761" y="2362961"/>
            <a:ext cx="3048000" cy="30480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7640">
              <a:lnSpc>
                <a:spcPts val="2215"/>
              </a:lnSpc>
            </a:pPr>
            <a:r>
              <a:rPr sz="2000" dirty="0">
                <a:latin typeface="Arial"/>
                <a:cs typeface="Arial"/>
              </a:rPr>
              <a:t>Mã hàm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thread_create()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87161" y="2896361"/>
            <a:ext cx="533400" cy="3048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304800"/>
                </a:moveTo>
                <a:lnTo>
                  <a:pt x="533400" y="304800"/>
                </a:lnTo>
                <a:lnTo>
                  <a:pt x="5334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7161" y="2896361"/>
            <a:ext cx="533400" cy="3048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304800"/>
                </a:moveTo>
                <a:lnTo>
                  <a:pt x="533400" y="304800"/>
                </a:lnTo>
                <a:lnTo>
                  <a:pt x="5334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20761" y="2058161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30361" y="205816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20761" y="2477261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5"/>
                </a:lnTo>
                <a:lnTo>
                  <a:pt x="63500" y="48005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609600" h="76200">
                <a:moveTo>
                  <a:pt x="76200" y="28193"/>
                </a:moveTo>
                <a:lnTo>
                  <a:pt x="63500" y="28193"/>
                </a:lnTo>
                <a:lnTo>
                  <a:pt x="63500" y="48005"/>
                </a:lnTo>
                <a:lnTo>
                  <a:pt x="76200" y="48005"/>
                </a:lnTo>
                <a:lnTo>
                  <a:pt x="76200" y="28193"/>
                </a:lnTo>
                <a:close/>
              </a:path>
              <a:path w="609600" h="76200">
                <a:moveTo>
                  <a:pt x="609600" y="28193"/>
                </a:moveTo>
                <a:lnTo>
                  <a:pt x="76200" y="28193"/>
                </a:lnTo>
                <a:lnTo>
                  <a:pt x="76200" y="48005"/>
                </a:lnTo>
                <a:lnTo>
                  <a:pt x="609600" y="48005"/>
                </a:lnTo>
                <a:lnTo>
                  <a:pt x="609600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20761" y="2591561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30361" y="2591561"/>
            <a:ext cx="0" cy="2133600"/>
          </a:xfrm>
          <a:custGeom>
            <a:avLst/>
            <a:gdLst/>
            <a:ahLst/>
            <a:cxnLst/>
            <a:rect l="l" t="t" r="r" b="b"/>
            <a:pathLst>
              <a:path h="2133600">
                <a:moveTo>
                  <a:pt x="0" y="0"/>
                </a:moveTo>
                <a:lnTo>
                  <a:pt x="0" y="21336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20761" y="4687061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609600" h="76200">
                <a:moveTo>
                  <a:pt x="76200" y="28193"/>
                </a:moveTo>
                <a:lnTo>
                  <a:pt x="63500" y="28193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3"/>
                </a:lnTo>
                <a:close/>
              </a:path>
              <a:path w="609600" h="76200">
                <a:moveTo>
                  <a:pt x="609600" y="28193"/>
                </a:moveTo>
                <a:lnTo>
                  <a:pt x="76200" y="28193"/>
                </a:lnTo>
                <a:lnTo>
                  <a:pt x="76200" y="48006"/>
                </a:lnTo>
                <a:lnTo>
                  <a:pt x="609600" y="48006"/>
                </a:lnTo>
                <a:lnTo>
                  <a:pt x="609600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572761" y="2667761"/>
            <a:ext cx="3048000" cy="137160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167640" marR="2221865">
              <a:lnSpc>
                <a:spcPct val="154700"/>
              </a:lnSpc>
              <a:spcBef>
                <a:spcPts val="790"/>
              </a:spcBef>
            </a:pPr>
            <a:r>
              <a:rPr sz="2000" dirty="0">
                <a:latin typeface="Arial"/>
                <a:cs typeface="Arial"/>
              </a:rPr>
              <a:t>PCBs  TCBs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91961" y="3429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91961" y="3429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58561" y="5715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58561" y="5715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53862" y="3038855"/>
            <a:ext cx="706120" cy="570865"/>
          </a:xfrm>
          <a:custGeom>
            <a:avLst/>
            <a:gdLst/>
            <a:ahLst/>
            <a:cxnLst/>
            <a:rect l="l" t="t" r="r" b="b"/>
            <a:pathLst>
              <a:path w="706120" h="570864">
                <a:moveTo>
                  <a:pt x="152168" y="542530"/>
                </a:moveTo>
                <a:lnTo>
                  <a:pt x="148311" y="570865"/>
                </a:lnTo>
                <a:lnTo>
                  <a:pt x="225239" y="544576"/>
                </a:lnTo>
                <a:lnTo>
                  <a:pt x="164440" y="544576"/>
                </a:lnTo>
                <a:lnTo>
                  <a:pt x="152168" y="542530"/>
                </a:lnTo>
                <a:close/>
              </a:path>
              <a:path w="706120" h="570864">
                <a:moveTo>
                  <a:pt x="154842" y="522889"/>
                </a:moveTo>
                <a:lnTo>
                  <a:pt x="152168" y="542530"/>
                </a:lnTo>
                <a:lnTo>
                  <a:pt x="164440" y="544576"/>
                </a:lnTo>
                <a:lnTo>
                  <a:pt x="167615" y="525018"/>
                </a:lnTo>
                <a:lnTo>
                  <a:pt x="154842" y="522889"/>
                </a:lnTo>
                <a:close/>
              </a:path>
              <a:path w="706120" h="570864">
                <a:moveTo>
                  <a:pt x="158598" y="495300"/>
                </a:moveTo>
                <a:lnTo>
                  <a:pt x="154842" y="522889"/>
                </a:lnTo>
                <a:lnTo>
                  <a:pt x="167615" y="525018"/>
                </a:lnTo>
                <a:lnTo>
                  <a:pt x="164440" y="544576"/>
                </a:lnTo>
                <a:lnTo>
                  <a:pt x="225239" y="544576"/>
                </a:lnTo>
                <a:lnTo>
                  <a:pt x="228956" y="543306"/>
                </a:lnTo>
                <a:lnTo>
                  <a:pt x="158598" y="495300"/>
                </a:lnTo>
                <a:close/>
              </a:path>
              <a:path w="706120" h="570864">
                <a:moveTo>
                  <a:pt x="477114" y="255397"/>
                </a:moveTo>
                <a:lnTo>
                  <a:pt x="446634" y="260223"/>
                </a:lnTo>
                <a:lnTo>
                  <a:pt x="447015" y="260223"/>
                </a:lnTo>
                <a:lnTo>
                  <a:pt x="415646" y="263779"/>
                </a:lnTo>
                <a:lnTo>
                  <a:pt x="416154" y="263779"/>
                </a:lnTo>
                <a:lnTo>
                  <a:pt x="384150" y="265938"/>
                </a:lnTo>
                <a:lnTo>
                  <a:pt x="384658" y="265938"/>
                </a:lnTo>
                <a:lnTo>
                  <a:pt x="320269" y="267462"/>
                </a:lnTo>
                <a:lnTo>
                  <a:pt x="256134" y="273304"/>
                </a:lnTo>
                <a:lnTo>
                  <a:pt x="195047" y="284480"/>
                </a:lnTo>
                <a:lnTo>
                  <a:pt x="138913" y="299847"/>
                </a:lnTo>
                <a:lnTo>
                  <a:pt x="89891" y="319024"/>
                </a:lnTo>
                <a:lnTo>
                  <a:pt x="49378" y="341249"/>
                </a:lnTo>
                <a:lnTo>
                  <a:pt x="19533" y="366268"/>
                </a:lnTo>
                <a:lnTo>
                  <a:pt x="483" y="402082"/>
                </a:lnTo>
                <a:lnTo>
                  <a:pt x="0" y="409448"/>
                </a:lnTo>
                <a:lnTo>
                  <a:pt x="20" y="410718"/>
                </a:lnTo>
                <a:lnTo>
                  <a:pt x="12167" y="451993"/>
                </a:lnTo>
                <a:lnTo>
                  <a:pt x="43917" y="488950"/>
                </a:lnTo>
                <a:lnTo>
                  <a:pt x="89764" y="519430"/>
                </a:lnTo>
                <a:lnTo>
                  <a:pt x="126340" y="535178"/>
                </a:lnTo>
                <a:lnTo>
                  <a:pt x="152168" y="542530"/>
                </a:lnTo>
                <a:lnTo>
                  <a:pt x="154842" y="522889"/>
                </a:lnTo>
                <a:lnTo>
                  <a:pt x="152375" y="522478"/>
                </a:lnTo>
                <a:lnTo>
                  <a:pt x="151486" y="522478"/>
                </a:lnTo>
                <a:lnTo>
                  <a:pt x="150089" y="522097"/>
                </a:lnTo>
                <a:lnTo>
                  <a:pt x="150311" y="522097"/>
                </a:lnTo>
                <a:lnTo>
                  <a:pt x="132690" y="516382"/>
                </a:lnTo>
                <a:lnTo>
                  <a:pt x="132870" y="516382"/>
                </a:lnTo>
                <a:lnTo>
                  <a:pt x="115164" y="509524"/>
                </a:lnTo>
                <a:lnTo>
                  <a:pt x="99457" y="502031"/>
                </a:lnTo>
                <a:lnTo>
                  <a:pt x="99289" y="502031"/>
                </a:lnTo>
                <a:lnTo>
                  <a:pt x="83287" y="493014"/>
                </a:lnTo>
                <a:lnTo>
                  <a:pt x="69838" y="484124"/>
                </a:lnTo>
                <a:lnTo>
                  <a:pt x="69698" y="484124"/>
                </a:lnTo>
                <a:lnTo>
                  <a:pt x="56490" y="473710"/>
                </a:lnTo>
                <a:lnTo>
                  <a:pt x="46246" y="463931"/>
                </a:lnTo>
                <a:lnTo>
                  <a:pt x="45441" y="463169"/>
                </a:lnTo>
                <a:lnTo>
                  <a:pt x="37067" y="453390"/>
                </a:lnTo>
                <a:lnTo>
                  <a:pt x="36932" y="453390"/>
                </a:lnTo>
                <a:lnTo>
                  <a:pt x="36297" y="452501"/>
                </a:lnTo>
                <a:lnTo>
                  <a:pt x="29782" y="442722"/>
                </a:lnTo>
                <a:lnTo>
                  <a:pt x="28931" y="441452"/>
                </a:lnTo>
                <a:lnTo>
                  <a:pt x="29071" y="441452"/>
                </a:lnTo>
                <a:lnTo>
                  <a:pt x="23724" y="430530"/>
                </a:lnTo>
                <a:lnTo>
                  <a:pt x="23858" y="430530"/>
                </a:lnTo>
                <a:lnTo>
                  <a:pt x="21946" y="425323"/>
                </a:lnTo>
                <a:lnTo>
                  <a:pt x="22086" y="425323"/>
                </a:lnTo>
                <a:lnTo>
                  <a:pt x="20676" y="420116"/>
                </a:lnTo>
                <a:lnTo>
                  <a:pt x="20083" y="415798"/>
                </a:lnTo>
                <a:lnTo>
                  <a:pt x="19837" y="410718"/>
                </a:lnTo>
                <a:lnTo>
                  <a:pt x="20162" y="406019"/>
                </a:lnTo>
                <a:lnTo>
                  <a:pt x="19914" y="406019"/>
                </a:lnTo>
                <a:lnTo>
                  <a:pt x="20262" y="404509"/>
                </a:lnTo>
                <a:lnTo>
                  <a:pt x="20318" y="404368"/>
                </a:lnTo>
                <a:lnTo>
                  <a:pt x="21438" y="399796"/>
                </a:lnTo>
                <a:lnTo>
                  <a:pt x="21650" y="399796"/>
                </a:lnTo>
                <a:lnTo>
                  <a:pt x="23050" y="395986"/>
                </a:lnTo>
                <a:lnTo>
                  <a:pt x="23470" y="394843"/>
                </a:lnTo>
                <a:lnTo>
                  <a:pt x="25792" y="390652"/>
                </a:lnTo>
                <a:lnTo>
                  <a:pt x="26264" y="389763"/>
                </a:lnTo>
                <a:lnTo>
                  <a:pt x="29947" y="384556"/>
                </a:lnTo>
                <a:lnTo>
                  <a:pt x="33884" y="379984"/>
                </a:lnTo>
                <a:lnTo>
                  <a:pt x="39472" y="374269"/>
                </a:lnTo>
                <a:lnTo>
                  <a:pt x="45518" y="368808"/>
                </a:lnTo>
                <a:lnTo>
                  <a:pt x="52486" y="363220"/>
                </a:lnTo>
                <a:lnTo>
                  <a:pt x="60554" y="357505"/>
                </a:lnTo>
                <a:lnTo>
                  <a:pt x="68936" y="352298"/>
                </a:lnTo>
                <a:lnTo>
                  <a:pt x="69109" y="352298"/>
                </a:lnTo>
                <a:lnTo>
                  <a:pt x="78080" y="346964"/>
                </a:lnTo>
                <a:lnTo>
                  <a:pt x="87611" y="342138"/>
                </a:lnTo>
                <a:lnTo>
                  <a:pt x="98273" y="336931"/>
                </a:lnTo>
                <a:lnTo>
                  <a:pt x="98489" y="336931"/>
                </a:lnTo>
                <a:lnTo>
                  <a:pt x="120879" y="327406"/>
                </a:lnTo>
                <a:lnTo>
                  <a:pt x="121079" y="327406"/>
                </a:lnTo>
                <a:lnTo>
                  <a:pt x="145162" y="318770"/>
                </a:lnTo>
                <a:lnTo>
                  <a:pt x="145009" y="318770"/>
                </a:lnTo>
                <a:lnTo>
                  <a:pt x="171387" y="310769"/>
                </a:lnTo>
                <a:lnTo>
                  <a:pt x="199619" y="303784"/>
                </a:lnTo>
                <a:lnTo>
                  <a:pt x="199238" y="303784"/>
                </a:lnTo>
                <a:lnTo>
                  <a:pt x="228829" y="297688"/>
                </a:lnTo>
                <a:lnTo>
                  <a:pt x="229250" y="297688"/>
                </a:lnTo>
                <a:lnTo>
                  <a:pt x="258928" y="292989"/>
                </a:lnTo>
                <a:lnTo>
                  <a:pt x="258547" y="292989"/>
                </a:lnTo>
                <a:lnTo>
                  <a:pt x="290043" y="289433"/>
                </a:lnTo>
                <a:lnTo>
                  <a:pt x="289535" y="289433"/>
                </a:lnTo>
                <a:lnTo>
                  <a:pt x="321412" y="287274"/>
                </a:lnTo>
                <a:lnTo>
                  <a:pt x="320904" y="287274"/>
                </a:lnTo>
                <a:lnTo>
                  <a:pt x="385293" y="285750"/>
                </a:lnTo>
                <a:lnTo>
                  <a:pt x="449428" y="279908"/>
                </a:lnTo>
                <a:lnTo>
                  <a:pt x="510515" y="268732"/>
                </a:lnTo>
                <a:lnTo>
                  <a:pt x="559474" y="255524"/>
                </a:lnTo>
                <a:lnTo>
                  <a:pt x="476733" y="255524"/>
                </a:lnTo>
                <a:lnTo>
                  <a:pt x="477114" y="255397"/>
                </a:lnTo>
                <a:close/>
              </a:path>
              <a:path w="706120" h="570864">
                <a:moveTo>
                  <a:pt x="150089" y="522097"/>
                </a:moveTo>
                <a:lnTo>
                  <a:pt x="151486" y="522478"/>
                </a:lnTo>
                <a:lnTo>
                  <a:pt x="150546" y="522173"/>
                </a:lnTo>
                <a:lnTo>
                  <a:pt x="150089" y="522097"/>
                </a:lnTo>
                <a:close/>
              </a:path>
              <a:path w="706120" h="570864">
                <a:moveTo>
                  <a:pt x="150546" y="522173"/>
                </a:moveTo>
                <a:lnTo>
                  <a:pt x="151486" y="522478"/>
                </a:lnTo>
                <a:lnTo>
                  <a:pt x="152375" y="522478"/>
                </a:lnTo>
                <a:lnTo>
                  <a:pt x="150546" y="522173"/>
                </a:lnTo>
                <a:close/>
              </a:path>
              <a:path w="706120" h="570864">
                <a:moveTo>
                  <a:pt x="150311" y="522097"/>
                </a:moveTo>
                <a:lnTo>
                  <a:pt x="150089" y="522097"/>
                </a:lnTo>
                <a:lnTo>
                  <a:pt x="150546" y="522173"/>
                </a:lnTo>
                <a:lnTo>
                  <a:pt x="150311" y="522097"/>
                </a:lnTo>
                <a:close/>
              </a:path>
              <a:path w="706120" h="570864">
                <a:moveTo>
                  <a:pt x="132870" y="516382"/>
                </a:moveTo>
                <a:lnTo>
                  <a:pt x="132690" y="516382"/>
                </a:lnTo>
                <a:lnTo>
                  <a:pt x="133198" y="516509"/>
                </a:lnTo>
                <a:lnTo>
                  <a:pt x="132870" y="516382"/>
                </a:lnTo>
                <a:close/>
              </a:path>
              <a:path w="706120" h="570864">
                <a:moveTo>
                  <a:pt x="115706" y="509734"/>
                </a:moveTo>
                <a:close/>
              </a:path>
              <a:path w="706120" h="570864">
                <a:moveTo>
                  <a:pt x="115263" y="509524"/>
                </a:moveTo>
                <a:lnTo>
                  <a:pt x="115706" y="509734"/>
                </a:lnTo>
                <a:lnTo>
                  <a:pt x="115263" y="509524"/>
                </a:lnTo>
                <a:close/>
              </a:path>
              <a:path w="706120" h="570864">
                <a:moveTo>
                  <a:pt x="98654" y="501650"/>
                </a:moveTo>
                <a:lnTo>
                  <a:pt x="99289" y="502031"/>
                </a:lnTo>
                <a:lnTo>
                  <a:pt x="99457" y="502031"/>
                </a:lnTo>
                <a:lnTo>
                  <a:pt x="98654" y="501650"/>
                </a:lnTo>
                <a:close/>
              </a:path>
              <a:path w="706120" h="570864">
                <a:moveTo>
                  <a:pt x="83407" y="493014"/>
                </a:moveTo>
                <a:lnTo>
                  <a:pt x="83795" y="493268"/>
                </a:lnTo>
                <a:lnTo>
                  <a:pt x="83407" y="493014"/>
                </a:lnTo>
                <a:close/>
              </a:path>
              <a:path w="706120" h="570864">
                <a:moveTo>
                  <a:pt x="69063" y="483616"/>
                </a:moveTo>
                <a:lnTo>
                  <a:pt x="69698" y="484124"/>
                </a:lnTo>
                <a:lnTo>
                  <a:pt x="69838" y="484124"/>
                </a:lnTo>
                <a:lnTo>
                  <a:pt x="69063" y="483616"/>
                </a:lnTo>
                <a:close/>
              </a:path>
              <a:path w="706120" h="570864">
                <a:moveTo>
                  <a:pt x="57078" y="474173"/>
                </a:moveTo>
                <a:close/>
              </a:path>
              <a:path w="706120" h="570864">
                <a:moveTo>
                  <a:pt x="56587" y="473710"/>
                </a:moveTo>
                <a:lnTo>
                  <a:pt x="57078" y="474173"/>
                </a:lnTo>
                <a:lnTo>
                  <a:pt x="56587" y="473710"/>
                </a:lnTo>
                <a:close/>
              </a:path>
              <a:path w="706120" h="570864">
                <a:moveTo>
                  <a:pt x="45441" y="463169"/>
                </a:moveTo>
                <a:lnTo>
                  <a:pt x="46203" y="463931"/>
                </a:lnTo>
                <a:lnTo>
                  <a:pt x="46004" y="463701"/>
                </a:lnTo>
                <a:lnTo>
                  <a:pt x="45441" y="463169"/>
                </a:lnTo>
                <a:close/>
              </a:path>
              <a:path w="706120" h="570864">
                <a:moveTo>
                  <a:pt x="46004" y="463701"/>
                </a:moveTo>
                <a:lnTo>
                  <a:pt x="46203" y="463931"/>
                </a:lnTo>
                <a:lnTo>
                  <a:pt x="46004" y="463701"/>
                </a:lnTo>
                <a:close/>
              </a:path>
              <a:path w="706120" h="570864">
                <a:moveTo>
                  <a:pt x="45542" y="463169"/>
                </a:moveTo>
                <a:lnTo>
                  <a:pt x="46004" y="463701"/>
                </a:lnTo>
                <a:lnTo>
                  <a:pt x="45542" y="463169"/>
                </a:lnTo>
                <a:close/>
              </a:path>
              <a:path w="706120" h="570864">
                <a:moveTo>
                  <a:pt x="36297" y="452501"/>
                </a:moveTo>
                <a:lnTo>
                  <a:pt x="36932" y="453390"/>
                </a:lnTo>
                <a:lnTo>
                  <a:pt x="36469" y="452700"/>
                </a:lnTo>
                <a:lnTo>
                  <a:pt x="36297" y="452501"/>
                </a:lnTo>
                <a:close/>
              </a:path>
              <a:path w="706120" h="570864">
                <a:moveTo>
                  <a:pt x="36469" y="452700"/>
                </a:moveTo>
                <a:lnTo>
                  <a:pt x="36932" y="453390"/>
                </a:lnTo>
                <a:lnTo>
                  <a:pt x="37067" y="453390"/>
                </a:lnTo>
                <a:lnTo>
                  <a:pt x="36469" y="452700"/>
                </a:lnTo>
                <a:close/>
              </a:path>
              <a:path w="706120" h="570864">
                <a:moveTo>
                  <a:pt x="36336" y="452501"/>
                </a:moveTo>
                <a:lnTo>
                  <a:pt x="36469" y="452700"/>
                </a:lnTo>
                <a:lnTo>
                  <a:pt x="36336" y="452501"/>
                </a:lnTo>
                <a:close/>
              </a:path>
              <a:path w="706120" h="570864">
                <a:moveTo>
                  <a:pt x="28931" y="441452"/>
                </a:moveTo>
                <a:lnTo>
                  <a:pt x="29693" y="442722"/>
                </a:lnTo>
                <a:lnTo>
                  <a:pt x="29451" y="442228"/>
                </a:lnTo>
                <a:lnTo>
                  <a:pt x="28931" y="441452"/>
                </a:lnTo>
                <a:close/>
              </a:path>
              <a:path w="706120" h="570864">
                <a:moveTo>
                  <a:pt x="29451" y="442228"/>
                </a:moveTo>
                <a:lnTo>
                  <a:pt x="29693" y="442722"/>
                </a:lnTo>
                <a:lnTo>
                  <a:pt x="29451" y="442228"/>
                </a:lnTo>
                <a:close/>
              </a:path>
              <a:path w="706120" h="570864">
                <a:moveTo>
                  <a:pt x="29071" y="441452"/>
                </a:moveTo>
                <a:lnTo>
                  <a:pt x="28931" y="441452"/>
                </a:lnTo>
                <a:lnTo>
                  <a:pt x="29451" y="442228"/>
                </a:lnTo>
                <a:lnTo>
                  <a:pt x="29071" y="441452"/>
                </a:lnTo>
                <a:close/>
              </a:path>
              <a:path w="706120" h="570864">
                <a:moveTo>
                  <a:pt x="23858" y="430530"/>
                </a:moveTo>
                <a:lnTo>
                  <a:pt x="23724" y="430530"/>
                </a:lnTo>
                <a:lnTo>
                  <a:pt x="24232" y="431546"/>
                </a:lnTo>
                <a:lnTo>
                  <a:pt x="23858" y="430530"/>
                </a:lnTo>
                <a:close/>
              </a:path>
              <a:path w="706120" h="570864">
                <a:moveTo>
                  <a:pt x="22086" y="425323"/>
                </a:moveTo>
                <a:lnTo>
                  <a:pt x="21946" y="425323"/>
                </a:lnTo>
                <a:lnTo>
                  <a:pt x="22327" y="426212"/>
                </a:lnTo>
                <a:lnTo>
                  <a:pt x="22086" y="425323"/>
                </a:lnTo>
                <a:close/>
              </a:path>
              <a:path w="706120" h="570864">
                <a:moveTo>
                  <a:pt x="20803" y="420116"/>
                </a:moveTo>
                <a:lnTo>
                  <a:pt x="20930" y="420878"/>
                </a:lnTo>
                <a:lnTo>
                  <a:pt x="20803" y="420116"/>
                </a:lnTo>
                <a:close/>
              </a:path>
              <a:path w="706120" h="570864">
                <a:moveTo>
                  <a:pt x="20027" y="415463"/>
                </a:moveTo>
                <a:lnTo>
                  <a:pt x="20041" y="415798"/>
                </a:lnTo>
                <a:lnTo>
                  <a:pt x="20027" y="415463"/>
                </a:lnTo>
                <a:close/>
              </a:path>
              <a:path w="706120" h="570864">
                <a:moveTo>
                  <a:pt x="20000" y="414782"/>
                </a:moveTo>
                <a:lnTo>
                  <a:pt x="20027" y="415463"/>
                </a:lnTo>
                <a:lnTo>
                  <a:pt x="20000" y="414782"/>
                </a:lnTo>
                <a:close/>
              </a:path>
              <a:path w="706120" h="570864">
                <a:moveTo>
                  <a:pt x="19820" y="410294"/>
                </a:moveTo>
                <a:lnTo>
                  <a:pt x="19787" y="410718"/>
                </a:lnTo>
                <a:lnTo>
                  <a:pt x="19820" y="410294"/>
                </a:lnTo>
                <a:close/>
              </a:path>
              <a:path w="706120" h="570864">
                <a:moveTo>
                  <a:pt x="19888" y="409448"/>
                </a:moveTo>
                <a:lnTo>
                  <a:pt x="19820" y="410294"/>
                </a:lnTo>
                <a:lnTo>
                  <a:pt x="19888" y="409448"/>
                </a:lnTo>
                <a:close/>
              </a:path>
              <a:path w="706120" h="570864">
                <a:moveTo>
                  <a:pt x="20295" y="404368"/>
                </a:moveTo>
                <a:lnTo>
                  <a:pt x="19914" y="406019"/>
                </a:lnTo>
                <a:lnTo>
                  <a:pt x="20283" y="404509"/>
                </a:lnTo>
                <a:lnTo>
                  <a:pt x="20295" y="404368"/>
                </a:lnTo>
                <a:close/>
              </a:path>
              <a:path w="706120" h="570864">
                <a:moveTo>
                  <a:pt x="20283" y="404509"/>
                </a:moveTo>
                <a:lnTo>
                  <a:pt x="19914" y="406019"/>
                </a:lnTo>
                <a:lnTo>
                  <a:pt x="20162" y="406019"/>
                </a:lnTo>
                <a:lnTo>
                  <a:pt x="20283" y="404509"/>
                </a:lnTo>
                <a:close/>
              </a:path>
              <a:path w="706120" h="570864">
                <a:moveTo>
                  <a:pt x="20318" y="404368"/>
                </a:moveTo>
                <a:lnTo>
                  <a:pt x="20283" y="404509"/>
                </a:lnTo>
                <a:lnTo>
                  <a:pt x="20318" y="404368"/>
                </a:lnTo>
                <a:close/>
              </a:path>
              <a:path w="706120" h="570864">
                <a:moveTo>
                  <a:pt x="21650" y="399796"/>
                </a:moveTo>
                <a:lnTo>
                  <a:pt x="21438" y="399796"/>
                </a:lnTo>
                <a:lnTo>
                  <a:pt x="21184" y="401066"/>
                </a:lnTo>
                <a:lnTo>
                  <a:pt x="21650" y="399796"/>
                </a:lnTo>
                <a:close/>
              </a:path>
              <a:path w="706120" h="570864">
                <a:moveTo>
                  <a:pt x="23470" y="394843"/>
                </a:moveTo>
                <a:lnTo>
                  <a:pt x="22962" y="395986"/>
                </a:lnTo>
                <a:lnTo>
                  <a:pt x="23248" y="395446"/>
                </a:lnTo>
                <a:lnTo>
                  <a:pt x="23470" y="394843"/>
                </a:lnTo>
                <a:close/>
              </a:path>
              <a:path w="706120" h="570864">
                <a:moveTo>
                  <a:pt x="23248" y="395446"/>
                </a:moveTo>
                <a:lnTo>
                  <a:pt x="22962" y="395986"/>
                </a:lnTo>
                <a:lnTo>
                  <a:pt x="23248" y="395446"/>
                </a:lnTo>
                <a:close/>
              </a:path>
              <a:path w="706120" h="570864">
                <a:moveTo>
                  <a:pt x="23568" y="394843"/>
                </a:moveTo>
                <a:lnTo>
                  <a:pt x="23248" y="395446"/>
                </a:lnTo>
                <a:lnTo>
                  <a:pt x="23568" y="394843"/>
                </a:lnTo>
                <a:close/>
              </a:path>
              <a:path w="706120" h="570864">
                <a:moveTo>
                  <a:pt x="26264" y="389763"/>
                </a:moveTo>
                <a:lnTo>
                  <a:pt x="25756" y="390652"/>
                </a:lnTo>
                <a:lnTo>
                  <a:pt x="25915" y="390420"/>
                </a:lnTo>
                <a:lnTo>
                  <a:pt x="26264" y="389763"/>
                </a:lnTo>
                <a:close/>
              </a:path>
              <a:path w="706120" h="570864">
                <a:moveTo>
                  <a:pt x="25915" y="390420"/>
                </a:moveTo>
                <a:lnTo>
                  <a:pt x="25756" y="390652"/>
                </a:lnTo>
                <a:lnTo>
                  <a:pt x="25915" y="390420"/>
                </a:lnTo>
                <a:close/>
              </a:path>
              <a:path w="706120" h="570864">
                <a:moveTo>
                  <a:pt x="26367" y="389763"/>
                </a:moveTo>
                <a:lnTo>
                  <a:pt x="25915" y="390420"/>
                </a:lnTo>
                <a:lnTo>
                  <a:pt x="26367" y="389763"/>
                </a:lnTo>
                <a:close/>
              </a:path>
              <a:path w="706120" h="570864">
                <a:moveTo>
                  <a:pt x="30074" y="384556"/>
                </a:moveTo>
                <a:lnTo>
                  <a:pt x="29439" y="385318"/>
                </a:lnTo>
                <a:lnTo>
                  <a:pt x="30074" y="384556"/>
                </a:lnTo>
                <a:close/>
              </a:path>
              <a:path w="706120" h="570864">
                <a:moveTo>
                  <a:pt x="34519" y="379222"/>
                </a:moveTo>
                <a:lnTo>
                  <a:pt x="33884" y="379857"/>
                </a:lnTo>
                <a:lnTo>
                  <a:pt x="34519" y="379222"/>
                </a:lnTo>
                <a:close/>
              </a:path>
              <a:path w="706120" h="570864">
                <a:moveTo>
                  <a:pt x="39853" y="373888"/>
                </a:moveTo>
                <a:lnTo>
                  <a:pt x="39345" y="374269"/>
                </a:lnTo>
                <a:lnTo>
                  <a:pt x="39853" y="373888"/>
                </a:lnTo>
                <a:close/>
              </a:path>
              <a:path w="706120" h="570864">
                <a:moveTo>
                  <a:pt x="45949" y="368427"/>
                </a:moveTo>
                <a:lnTo>
                  <a:pt x="45441" y="368808"/>
                </a:lnTo>
                <a:lnTo>
                  <a:pt x="45949" y="368427"/>
                </a:lnTo>
                <a:close/>
              </a:path>
              <a:path w="706120" h="570864">
                <a:moveTo>
                  <a:pt x="52807" y="362966"/>
                </a:moveTo>
                <a:lnTo>
                  <a:pt x="52426" y="363220"/>
                </a:lnTo>
                <a:lnTo>
                  <a:pt x="52807" y="362966"/>
                </a:lnTo>
                <a:close/>
              </a:path>
              <a:path w="706120" h="570864">
                <a:moveTo>
                  <a:pt x="60652" y="357505"/>
                </a:moveTo>
                <a:lnTo>
                  <a:pt x="60046" y="357886"/>
                </a:lnTo>
                <a:lnTo>
                  <a:pt x="60652" y="357505"/>
                </a:lnTo>
                <a:close/>
              </a:path>
              <a:path w="706120" h="570864">
                <a:moveTo>
                  <a:pt x="69109" y="352298"/>
                </a:moveTo>
                <a:lnTo>
                  <a:pt x="68936" y="352298"/>
                </a:lnTo>
                <a:lnTo>
                  <a:pt x="68682" y="352552"/>
                </a:lnTo>
                <a:lnTo>
                  <a:pt x="69109" y="352298"/>
                </a:lnTo>
                <a:close/>
              </a:path>
              <a:path w="706120" h="570864">
                <a:moveTo>
                  <a:pt x="78194" y="346964"/>
                </a:moveTo>
                <a:lnTo>
                  <a:pt x="77699" y="347218"/>
                </a:lnTo>
                <a:lnTo>
                  <a:pt x="78194" y="346964"/>
                </a:lnTo>
                <a:close/>
              </a:path>
              <a:path w="706120" h="570864">
                <a:moveTo>
                  <a:pt x="98489" y="336931"/>
                </a:moveTo>
                <a:lnTo>
                  <a:pt x="98273" y="336931"/>
                </a:lnTo>
                <a:lnTo>
                  <a:pt x="97892" y="337185"/>
                </a:lnTo>
                <a:lnTo>
                  <a:pt x="98489" y="336931"/>
                </a:lnTo>
                <a:close/>
              </a:path>
              <a:path w="706120" h="570864">
                <a:moveTo>
                  <a:pt x="121079" y="327406"/>
                </a:moveTo>
                <a:lnTo>
                  <a:pt x="120879" y="327406"/>
                </a:lnTo>
                <a:lnTo>
                  <a:pt x="120371" y="327660"/>
                </a:lnTo>
                <a:lnTo>
                  <a:pt x="121079" y="327406"/>
                </a:lnTo>
                <a:close/>
              </a:path>
              <a:path w="706120" h="570864">
                <a:moveTo>
                  <a:pt x="145517" y="318643"/>
                </a:moveTo>
                <a:lnTo>
                  <a:pt x="145009" y="318770"/>
                </a:lnTo>
                <a:lnTo>
                  <a:pt x="145162" y="318770"/>
                </a:lnTo>
                <a:lnTo>
                  <a:pt x="145517" y="318643"/>
                </a:lnTo>
                <a:close/>
              </a:path>
              <a:path w="706120" h="570864">
                <a:moveTo>
                  <a:pt x="171775" y="310651"/>
                </a:moveTo>
                <a:lnTo>
                  <a:pt x="171298" y="310769"/>
                </a:lnTo>
                <a:lnTo>
                  <a:pt x="171775" y="310651"/>
                </a:lnTo>
                <a:close/>
              </a:path>
              <a:path w="706120" h="570864">
                <a:moveTo>
                  <a:pt x="229250" y="297688"/>
                </a:moveTo>
                <a:lnTo>
                  <a:pt x="228829" y="297688"/>
                </a:lnTo>
                <a:lnTo>
                  <a:pt x="228448" y="297815"/>
                </a:lnTo>
                <a:lnTo>
                  <a:pt x="229250" y="297688"/>
                </a:lnTo>
                <a:close/>
              </a:path>
              <a:path w="706120" h="570864">
                <a:moveTo>
                  <a:pt x="596113" y="242443"/>
                </a:moveTo>
                <a:lnTo>
                  <a:pt x="534264" y="242443"/>
                </a:lnTo>
                <a:lnTo>
                  <a:pt x="505943" y="249428"/>
                </a:lnTo>
                <a:lnTo>
                  <a:pt x="506324" y="249428"/>
                </a:lnTo>
                <a:lnTo>
                  <a:pt x="476733" y="255524"/>
                </a:lnTo>
                <a:lnTo>
                  <a:pt x="559474" y="255524"/>
                </a:lnTo>
                <a:lnTo>
                  <a:pt x="566649" y="253365"/>
                </a:lnTo>
                <a:lnTo>
                  <a:pt x="592176" y="244094"/>
                </a:lnTo>
                <a:lnTo>
                  <a:pt x="596113" y="242443"/>
                </a:lnTo>
                <a:close/>
              </a:path>
              <a:path w="706120" h="570864">
                <a:moveTo>
                  <a:pt x="615192" y="234442"/>
                </a:moveTo>
                <a:lnTo>
                  <a:pt x="560553" y="234442"/>
                </a:lnTo>
                <a:lnTo>
                  <a:pt x="533786" y="242560"/>
                </a:lnTo>
                <a:lnTo>
                  <a:pt x="534264" y="242443"/>
                </a:lnTo>
                <a:lnTo>
                  <a:pt x="596113" y="242443"/>
                </a:lnTo>
                <a:lnTo>
                  <a:pt x="615192" y="234442"/>
                </a:lnTo>
                <a:close/>
              </a:path>
              <a:path w="706120" h="570864">
                <a:moveTo>
                  <a:pt x="585191" y="225552"/>
                </a:moveTo>
                <a:lnTo>
                  <a:pt x="560372" y="234496"/>
                </a:lnTo>
                <a:lnTo>
                  <a:pt x="560553" y="234442"/>
                </a:lnTo>
                <a:lnTo>
                  <a:pt x="615192" y="234442"/>
                </a:lnTo>
                <a:lnTo>
                  <a:pt x="615798" y="234188"/>
                </a:lnTo>
                <a:lnTo>
                  <a:pt x="626720" y="228854"/>
                </a:lnTo>
                <a:lnTo>
                  <a:pt x="632743" y="225806"/>
                </a:lnTo>
                <a:lnTo>
                  <a:pt x="584683" y="225806"/>
                </a:lnTo>
                <a:lnTo>
                  <a:pt x="585191" y="225552"/>
                </a:lnTo>
                <a:close/>
              </a:path>
              <a:path w="706120" h="570864">
                <a:moveTo>
                  <a:pt x="607797" y="216027"/>
                </a:moveTo>
                <a:lnTo>
                  <a:pt x="584683" y="225806"/>
                </a:lnTo>
                <a:lnTo>
                  <a:pt x="632743" y="225806"/>
                </a:lnTo>
                <a:lnTo>
                  <a:pt x="637261" y="223520"/>
                </a:lnTo>
                <a:lnTo>
                  <a:pt x="647040" y="217678"/>
                </a:lnTo>
                <a:lnTo>
                  <a:pt x="649275" y="216281"/>
                </a:lnTo>
                <a:lnTo>
                  <a:pt x="607416" y="216281"/>
                </a:lnTo>
                <a:lnTo>
                  <a:pt x="607797" y="216027"/>
                </a:lnTo>
                <a:close/>
              </a:path>
              <a:path w="706120" h="570864">
                <a:moveTo>
                  <a:pt x="657470" y="211074"/>
                </a:moveTo>
                <a:lnTo>
                  <a:pt x="618084" y="211074"/>
                </a:lnTo>
                <a:lnTo>
                  <a:pt x="607416" y="216281"/>
                </a:lnTo>
                <a:lnTo>
                  <a:pt x="649275" y="216281"/>
                </a:lnTo>
                <a:lnTo>
                  <a:pt x="656184" y="211963"/>
                </a:lnTo>
                <a:lnTo>
                  <a:pt x="657470" y="211074"/>
                </a:lnTo>
                <a:close/>
              </a:path>
              <a:path w="706120" h="570864">
                <a:moveTo>
                  <a:pt x="677647" y="195326"/>
                </a:moveTo>
                <a:lnTo>
                  <a:pt x="645389" y="195326"/>
                </a:lnTo>
                <a:lnTo>
                  <a:pt x="636626" y="200914"/>
                </a:lnTo>
                <a:lnTo>
                  <a:pt x="627482" y="206248"/>
                </a:lnTo>
                <a:lnTo>
                  <a:pt x="617927" y="211150"/>
                </a:lnTo>
                <a:lnTo>
                  <a:pt x="618084" y="211074"/>
                </a:lnTo>
                <a:lnTo>
                  <a:pt x="657470" y="211074"/>
                </a:lnTo>
                <a:lnTo>
                  <a:pt x="664820" y="205994"/>
                </a:lnTo>
                <a:lnTo>
                  <a:pt x="672567" y="199771"/>
                </a:lnTo>
                <a:lnTo>
                  <a:pt x="677647" y="195326"/>
                </a:lnTo>
                <a:close/>
              </a:path>
              <a:path w="706120" h="570864">
                <a:moveTo>
                  <a:pt x="627863" y="205994"/>
                </a:moveTo>
                <a:lnTo>
                  <a:pt x="627373" y="206248"/>
                </a:lnTo>
                <a:lnTo>
                  <a:pt x="627863" y="205994"/>
                </a:lnTo>
                <a:close/>
              </a:path>
              <a:path w="706120" h="570864">
                <a:moveTo>
                  <a:pt x="637007" y="200660"/>
                </a:moveTo>
                <a:lnTo>
                  <a:pt x="636574" y="200914"/>
                </a:lnTo>
                <a:lnTo>
                  <a:pt x="637007" y="200660"/>
                </a:lnTo>
                <a:close/>
              </a:path>
              <a:path w="706120" h="570864">
                <a:moveTo>
                  <a:pt x="683291" y="189865"/>
                </a:moveTo>
                <a:lnTo>
                  <a:pt x="653263" y="189865"/>
                </a:lnTo>
                <a:lnTo>
                  <a:pt x="652755" y="190246"/>
                </a:lnTo>
                <a:lnTo>
                  <a:pt x="645210" y="195440"/>
                </a:lnTo>
                <a:lnTo>
                  <a:pt x="645389" y="195326"/>
                </a:lnTo>
                <a:lnTo>
                  <a:pt x="677647" y="195326"/>
                </a:lnTo>
                <a:lnTo>
                  <a:pt x="679679" y="193548"/>
                </a:lnTo>
                <a:lnTo>
                  <a:pt x="683291" y="189865"/>
                </a:lnTo>
                <a:close/>
              </a:path>
              <a:path w="706120" h="570864">
                <a:moveTo>
                  <a:pt x="653045" y="190015"/>
                </a:moveTo>
                <a:lnTo>
                  <a:pt x="652712" y="190246"/>
                </a:lnTo>
                <a:lnTo>
                  <a:pt x="653045" y="190015"/>
                </a:lnTo>
                <a:close/>
              </a:path>
              <a:path w="706120" h="570864">
                <a:moveTo>
                  <a:pt x="692621" y="178943"/>
                </a:moveTo>
                <a:lnTo>
                  <a:pt x="666344" y="178943"/>
                </a:lnTo>
                <a:lnTo>
                  <a:pt x="659740" y="184785"/>
                </a:lnTo>
                <a:lnTo>
                  <a:pt x="653045" y="190015"/>
                </a:lnTo>
                <a:lnTo>
                  <a:pt x="653263" y="189865"/>
                </a:lnTo>
                <a:lnTo>
                  <a:pt x="683291" y="189865"/>
                </a:lnTo>
                <a:lnTo>
                  <a:pt x="686156" y="186944"/>
                </a:lnTo>
                <a:lnTo>
                  <a:pt x="691744" y="180213"/>
                </a:lnTo>
                <a:lnTo>
                  <a:pt x="692621" y="178943"/>
                </a:lnTo>
                <a:close/>
              </a:path>
              <a:path w="706120" h="570864">
                <a:moveTo>
                  <a:pt x="660121" y="184404"/>
                </a:moveTo>
                <a:lnTo>
                  <a:pt x="659640" y="184785"/>
                </a:lnTo>
                <a:lnTo>
                  <a:pt x="660121" y="184404"/>
                </a:lnTo>
                <a:close/>
              </a:path>
              <a:path w="706120" h="570864">
                <a:moveTo>
                  <a:pt x="696482" y="173355"/>
                </a:moveTo>
                <a:lnTo>
                  <a:pt x="671805" y="173355"/>
                </a:lnTo>
                <a:lnTo>
                  <a:pt x="665836" y="179324"/>
                </a:lnTo>
                <a:lnTo>
                  <a:pt x="666344" y="178943"/>
                </a:lnTo>
                <a:lnTo>
                  <a:pt x="692621" y="178943"/>
                </a:lnTo>
                <a:lnTo>
                  <a:pt x="696482" y="173355"/>
                </a:lnTo>
                <a:close/>
              </a:path>
              <a:path w="706120" h="570864">
                <a:moveTo>
                  <a:pt x="701790" y="162560"/>
                </a:moveTo>
                <a:lnTo>
                  <a:pt x="679933" y="162560"/>
                </a:lnTo>
                <a:lnTo>
                  <a:pt x="675742" y="168656"/>
                </a:lnTo>
                <a:lnTo>
                  <a:pt x="671170" y="173990"/>
                </a:lnTo>
                <a:lnTo>
                  <a:pt x="671805" y="173355"/>
                </a:lnTo>
                <a:lnTo>
                  <a:pt x="696482" y="173355"/>
                </a:lnTo>
                <a:lnTo>
                  <a:pt x="700380" y="166116"/>
                </a:lnTo>
                <a:lnTo>
                  <a:pt x="701790" y="162560"/>
                </a:lnTo>
                <a:close/>
              </a:path>
              <a:path w="706120" h="570864">
                <a:moveTo>
                  <a:pt x="676250" y="167894"/>
                </a:moveTo>
                <a:lnTo>
                  <a:pt x="675615" y="168656"/>
                </a:lnTo>
                <a:lnTo>
                  <a:pt x="676250" y="167894"/>
                </a:lnTo>
                <a:close/>
              </a:path>
              <a:path w="706120" h="570864">
                <a:moveTo>
                  <a:pt x="703656" y="157226"/>
                </a:moveTo>
                <a:lnTo>
                  <a:pt x="682727" y="157226"/>
                </a:lnTo>
                <a:lnTo>
                  <a:pt x="679298" y="163449"/>
                </a:lnTo>
                <a:lnTo>
                  <a:pt x="679933" y="162560"/>
                </a:lnTo>
                <a:lnTo>
                  <a:pt x="701790" y="162560"/>
                </a:lnTo>
                <a:lnTo>
                  <a:pt x="703301" y="158750"/>
                </a:lnTo>
                <a:lnTo>
                  <a:pt x="703656" y="157226"/>
                </a:lnTo>
                <a:close/>
              </a:path>
              <a:path w="706120" h="570864">
                <a:moveTo>
                  <a:pt x="704841" y="152146"/>
                </a:moveTo>
                <a:lnTo>
                  <a:pt x="684505" y="152146"/>
                </a:lnTo>
                <a:lnTo>
                  <a:pt x="684124" y="153416"/>
                </a:lnTo>
                <a:lnTo>
                  <a:pt x="682092" y="158369"/>
                </a:lnTo>
                <a:lnTo>
                  <a:pt x="682727" y="157226"/>
                </a:lnTo>
                <a:lnTo>
                  <a:pt x="703656" y="157226"/>
                </a:lnTo>
                <a:lnTo>
                  <a:pt x="704841" y="152146"/>
                </a:lnTo>
                <a:close/>
              </a:path>
              <a:path w="706120" h="570864">
                <a:moveTo>
                  <a:pt x="684315" y="152635"/>
                </a:moveTo>
                <a:lnTo>
                  <a:pt x="684012" y="153416"/>
                </a:lnTo>
                <a:lnTo>
                  <a:pt x="684315" y="152635"/>
                </a:lnTo>
                <a:close/>
              </a:path>
              <a:path w="706120" h="570864">
                <a:moveTo>
                  <a:pt x="684505" y="152146"/>
                </a:moveTo>
                <a:lnTo>
                  <a:pt x="684315" y="152635"/>
                </a:lnTo>
                <a:lnTo>
                  <a:pt x="684124" y="153416"/>
                </a:lnTo>
                <a:lnTo>
                  <a:pt x="684505" y="152146"/>
                </a:lnTo>
                <a:close/>
              </a:path>
              <a:path w="706120" h="570864">
                <a:moveTo>
                  <a:pt x="685466" y="147932"/>
                </a:moveTo>
                <a:lnTo>
                  <a:pt x="684315" y="152635"/>
                </a:lnTo>
                <a:lnTo>
                  <a:pt x="684505" y="152146"/>
                </a:lnTo>
                <a:lnTo>
                  <a:pt x="704841" y="152146"/>
                </a:lnTo>
                <a:lnTo>
                  <a:pt x="705079" y="151130"/>
                </a:lnTo>
                <a:lnTo>
                  <a:pt x="705266" y="148844"/>
                </a:lnTo>
                <a:lnTo>
                  <a:pt x="685394" y="148844"/>
                </a:lnTo>
                <a:lnTo>
                  <a:pt x="685466" y="147932"/>
                </a:lnTo>
                <a:close/>
              </a:path>
              <a:path w="706120" h="570864">
                <a:moveTo>
                  <a:pt x="685648" y="147193"/>
                </a:moveTo>
                <a:lnTo>
                  <a:pt x="685466" y="147932"/>
                </a:lnTo>
                <a:lnTo>
                  <a:pt x="685394" y="148844"/>
                </a:lnTo>
                <a:lnTo>
                  <a:pt x="685648" y="147193"/>
                </a:lnTo>
                <a:close/>
              </a:path>
              <a:path w="706120" h="570864">
                <a:moveTo>
                  <a:pt x="705401" y="147193"/>
                </a:moveTo>
                <a:lnTo>
                  <a:pt x="685648" y="147193"/>
                </a:lnTo>
                <a:lnTo>
                  <a:pt x="685394" y="148844"/>
                </a:lnTo>
                <a:lnTo>
                  <a:pt x="705266" y="148844"/>
                </a:lnTo>
                <a:lnTo>
                  <a:pt x="705401" y="147193"/>
                </a:lnTo>
                <a:close/>
              </a:path>
              <a:path w="706120" h="570864">
                <a:moveTo>
                  <a:pt x="705668" y="142494"/>
                </a:moveTo>
                <a:lnTo>
                  <a:pt x="685902" y="142494"/>
                </a:lnTo>
                <a:lnTo>
                  <a:pt x="685902" y="143764"/>
                </a:lnTo>
                <a:lnTo>
                  <a:pt x="685466" y="147932"/>
                </a:lnTo>
                <a:lnTo>
                  <a:pt x="685648" y="147193"/>
                </a:lnTo>
                <a:lnTo>
                  <a:pt x="705401" y="147193"/>
                </a:lnTo>
                <a:lnTo>
                  <a:pt x="705682" y="143764"/>
                </a:lnTo>
                <a:lnTo>
                  <a:pt x="705668" y="142494"/>
                </a:lnTo>
                <a:close/>
              </a:path>
              <a:path w="706120" h="570864">
                <a:moveTo>
                  <a:pt x="685868" y="142917"/>
                </a:moveTo>
                <a:lnTo>
                  <a:pt x="685800" y="143764"/>
                </a:lnTo>
                <a:lnTo>
                  <a:pt x="685868" y="142917"/>
                </a:lnTo>
                <a:close/>
              </a:path>
              <a:path w="706120" h="570864">
                <a:moveTo>
                  <a:pt x="705405" y="137414"/>
                </a:moveTo>
                <a:lnTo>
                  <a:pt x="685648" y="137414"/>
                </a:lnTo>
                <a:lnTo>
                  <a:pt x="685868" y="142917"/>
                </a:lnTo>
                <a:lnTo>
                  <a:pt x="685902" y="142494"/>
                </a:lnTo>
                <a:lnTo>
                  <a:pt x="705668" y="142494"/>
                </a:lnTo>
                <a:lnTo>
                  <a:pt x="705405" y="137414"/>
                </a:lnTo>
                <a:close/>
              </a:path>
              <a:path w="706120" h="570864">
                <a:moveTo>
                  <a:pt x="704816" y="132334"/>
                </a:moveTo>
                <a:lnTo>
                  <a:pt x="684759" y="132334"/>
                </a:lnTo>
                <a:lnTo>
                  <a:pt x="684886" y="133096"/>
                </a:lnTo>
                <a:lnTo>
                  <a:pt x="685648" y="138430"/>
                </a:lnTo>
                <a:lnTo>
                  <a:pt x="685648" y="137414"/>
                </a:lnTo>
                <a:lnTo>
                  <a:pt x="705405" y="137414"/>
                </a:lnTo>
                <a:lnTo>
                  <a:pt x="705333" y="136017"/>
                </a:lnTo>
                <a:lnTo>
                  <a:pt x="704816" y="132334"/>
                </a:lnTo>
                <a:close/>
              </a:path>
              <a:path w="706120" h="570864">
                <a:moveTo>
                  <a:pt x="684847" y="132943"/>
                </a:moveTo>
                <a:lnTo>
                  <a:pt x="684870" y="133096"/>
                </a:lnTo>
                <a:lnTo>
                  <a:pt x="684847" y="132943"/>
                </a:lnTo>
                <a:close/>
              </a:path>
              <a:path w="706120" h="570864">
                <a:moveTo>
                  <a:pt x="703864" y="127000"/>
                </a:moveTo>
                <a:lnTo>
                  <a:pt x="683362" y="127000"/>
                </a:lnTo>
                <a:lnTo>
                  <a:pt x="683616" y="127889"/>
                </a:lnTo>
                <a:lnTo>
                  <a:pt x="684847" y="132943"/>
                </a:lnTo>
                <a:lnTo>
                  <a:pt x="684759" y="132334"/>
                </a:lnTo>
                <a:lnTo>
                  <a:pt x="704816" y="132334"/>
                </a:lnTo>
                <a:lnTo>
                  <a:pt x="704317" y="128778"/>
                </a:lnTo>
                <a:lnTo>
                  <a:pt x="703864" y="127000"/>
                </a:lnTo>
                <a:close/>
              </a:path>
              <a:path w="706120" h="570864">
                <a:moveTo>
                  <a:pt x="683502" y="127561"/>
                </a:moveTo>
                <a:lnTo>
                  <a:pt x="683584" y="127889"/>
                </a:lnTo>
                <a:lnTo>
                  <a:pt x="683502" y="127561"/>
                </a:lnTo>
                <a:close/>
              </a:path>
              <a:path w="706120" h="570864">
                <a:moveTo>
                  <a:pt x="683362" y="127000"/>
                </a:moveTo>
                <a:lnTo>
                  <a:pt x="683502" y="127561"/>
                </a:lnTo>
                <a:lnTo>
                  <a:pt x="683616" y="127889"/>
                </a:lnTo>
                <a:lnTo>
                  <a:pt x="683362" y="127000"/>
                </a:lnTo>
                <a:close/>
              </a:path>
              <a:path w="706120" h="570864">
                <a:moveTo>
                  <a:pt x="681457" y="121666"/>
                </a:moveTo>
                <a:lnTo>
                  <a:pt x="683502" y="127561"/>
                </a:lnTo>
                <a:lnTo>
                  <a:pt x="683362" y="127000"/>
                </a:lnTo>
                <a:lnTo>
                  <a:pt x="703864" y="127000"/>
                </a:lnTo>
                <a:lnTo>
                  <a:pt x="702765" y="122682"/>
                </a:lnTo>
                <a:lnTo>
                  <a:pt x="681965" y="122682"/>
                </a:lnTo>
                <a:lnTo>
                  <a:pt x="681457" y="121666"/>
                </a:lnTo>
                <a:close/>
              </a:path>
              <a:path w="706120" h="570864">
                <a:moveTo>
                  <a:pt x="676237" y="110983"/>
                </a:moveTo>
                <a:lnTo>
                  <a:pt x="681965" y="122682"/>
                </a:lnTo>
                <a:lnTo>
                  <a:pt x="702765" y="122682"/>
                </a:lnTo>
                <a:lnTo>
                  <a:pt x="702494" y="121666"/>
                </a:lnTo>
                <a:lnTo>
                  <a:pt x="699999" y="114554"/>
                </a:lnTo>
                <a:lnTo>
                  <a:pt x="698641" y="111760"/>
                </a:lnTo>
                <a:lnTo>
                  <a:pt x="676758" y="111760"/>
                </a:lnTo>
                <a:lnTo>
                  <a:pt x="676237" y="110983"/>
                </a:lnTo>
                <a:close/>
              </a:path>
              <a:path w="706120" h="570864">
                <a:moveTo>
                  <a:pt x="675996" y="110490"/>
                </a:moveTo>
                <a:lnTo>
                  <a:pt x="676237" y="110983"/>
                </a:lnTo>
                <a:lnTo>
                  <a:pt x="676758" y="111760"/>
                </a:lnTo>
                <a:lnTo>
                  <a:pt x="675996" y="110490"/>
                </a:lnTo>
                <a:close/>
              </a:path>
              <a:path w="706120" h="570864">
                <a:moveTo>
                  <a:pt x="698025" y="110490"/>
                </a:moveTo>
                <a:lnTo>
                  <a:pt x="675996" y="110490"/>
                </a:lnTo>
                <a:lnTo>
                  <a:pt x="676758" y="111760"/>
                </a:lnTo>
                <a:lnTo>
                  <a:pt x="698641" y="111760"/>
                </a:lnTo>
                <a:lnTo>
                  <a:pt x="698025" y="110490"/>
                </a:lnTo>
                <a:close/>
              </a:path>
              <a:path w="706120" h="570864">
                <a:moveTo>
                  <a:pt x="692576" y="99822"/>
                </a:moveTo>
                <a:lnTo>
                  <a:pt x="668757" y="99822"/>
                </a:lnTo>
                <a:lnTo>
                  <a:pt x="669392" y="100711"/>
                </a:lnTo>
                <a:lnTo>
                  <a:pt x="676237" y="110983"/>
                </a:lnTo>
                <a:lnTo>
                  <a:pt x="675996" y="110490"/>
                </a:lnTo>
                <a:lnTo>
                  <a:pt x="698025" y="110490"/>
                </a:lnTo>
                <a:lnTo>
                  <a:pt x="693522" y="101219"/>
                </a:lnTo>
                <a:lnTo>
                  <a:pt x="692576" y="99822"/>
                </a:lnTo>
                <a:close/>
              </a:path>
              <a:path w="706120" h="570864">
                <a:moveTo>
                  <a:pt x="669219" y="100511"/>
                </a:moveTo>
                <a:lnTo>
                  <a:pt x="669352" y="100711"/>
                </a:lnTo>
                <a:lnTo>
                  <a:pt x="669219" y="100511"/>
                </a:lnTo>
                <a:close/>
              </a:path>
              <a:path w="706120" h="570864">
                <a:moveTo>
                  <a:pt x="668757" y="99822"/>
                </a:moveTo>
                <a:lnTo>
                  <a:pt x="669219" y="100511"/>
                </a:lnTo>
                <a:lnTo>
                  <a:pt x="669392" y="100711"/>
                </a:lnTo>
                <a:lnTo>
                  <a:pt x="668757" y="99822"/>
                </a:lnTo>
                <a:close/>
              </a:path>
              <a:path w="706120" h="570864">
                <a:moveTo>
                  <a:pt x="659486" y="89281"/>
                </a:moveTo>
                <a:lnTo>
                  <a:pt x="669219" y="100511"/>
                </a:lnTo>
                <a:lnTo>
                  <a:pt x="668757" y="99822"/>
                </a:lnTo>
                <a:lnTo>
                  <a:pt x="692576" y="99822"/>
                </a:lnTo>
                <a:lnTo>
                  <a:pt x="685875" y="89916"/>
                </a:lnTo>
                <a:lnTo>
                  <a:pt x="660248" y="89916"/>
                </a:lnTo>
                <a:lnTo>
                  <a:pt x="659486" y="89281"/>
                </a:lnTo>
                <a:close/>
              </a:path>
              <a:path w="706120" h="570864">
                <a:moveTo>
                  <a:pt x="676717" y="78867"/>
                </a:moveTo>
                <a:lnTo>
                  <a:pt x="648437" y="78867"/>
                </a:lnTo>
                <a:lnTo>
                  <a:pt x="649199" y="79502"/>
                </a:lnTo>
                <a:lnTo>
                  <a:pt x="660248" y="89916"/>
                </a:lnTo>
                <a:lnTo>
                  <a:pt x="685875" y="89916"/>
                </a:lnTo>
                <a:lnTo>
                  <a:pt x="684759" y="88265"/>
                </a:lnTo>
                <a:lnTo>
                  <a:pt x="676717" y="78867"/>
                </a:lnTo>
                <a:close/>
              </a:path>
              <a:path w="706120" h="570864">
                <a:moveTo>
                  <a:pt x="648669" y="79084"/>
                </a:moveTo>
                <a:lnTo>
                  <a:pt x="649115" y="79502"/>
                </a:lnTo>
                <a:lnTo>
                  <a:pt x="648669" y="79084"/>
                </a:lnTo>
                <a:close/>
              </a:path>
              <a:path w="706120" h="570864">
                <a:moveTo>
                  <a:pt x="648437" y="78867"/>
                </a:moveTo>
                <a:lnTo>
                  <a:pt x="648669" y="79084"/>
                </a:lnTo>
                <a:lnTo>
                  <a:pt x="649199" y="79502"/>
                </a:lnTo>
                <a:lnTo>
                  <a:pt x="648437" y="78867"/>
                </a:lnTo>
                <a:close/>
              </a:path>
              <a:path w="706120" h="570864">
                <a:moveTo>
                  <a:pt x="666912" y="69088"/>
                </a:moveTo>
                <a:lnTo>
                  <a:pt x="635991" y="69088"/>
                </a:lnTo>
                <a:lnTo>
                  <a:pt x="648669" y="79084"/>
                </a:lnTo>
                <a:lnTo>
                  <a:pt x="648437" y="78867"/>
                </a:lnTo>
                <a:lnTo>
                  <a:pt x="676717" y="78867"/>
                </a:lnTo>
                <a:lnTo>
                  <a:pt x="674218" y="75946"/>
                </a:lnTo>
                <a:lnTo>
                  <a:pt x="666912" y="69088"/>
                </a:lnTo>
                <a:close/>
              </a:path>
              <a:path w="706120" h="570864">
                <a:moveTo>
                  <a:pt x="644536" y="51181"/>
                </a:moveTo>
                <a:lnTo>
                  <a:pt x="606400" y="51181"/>
                </a:lnTo>
                <a:lnTo>
                  <a:pt x="622402" y="60198"/>
                </a:lnTo>
                <a:lnTo>
                  <a:pt x="636626" y="69596"/>
                </a:lnTo>
                <a:lnTo>
                  <a:pt x="635991" y="69088"/>
                </a:lnTo>
                <a:lnTo>
                  <a:pt x="666912" y="69088"/>
                </a:lnTo>
                <a:lnTo>
                  <a:pt x="661772" y="64262"/>
                </a:lnTo>
                <a:lnTo>
                  <a:pt x="647802" y="53340"/>
                </a:lnTo>
                <a:lnTo>
                  <a:pt x="644536" y="51181"/>
                </a:lnTo>
                <a:close/>
              </a:path>
              <a:path w="706120" h="570864">
                <a:moveTo>
                  <a:pt x="621894" y="59944"/>
                </a:moveTo>
                <a:lnTo>
                  <a:pt x="622281" y="60198"/>
                </a:lnTo>
                <a:lnTo>
                  <a:pt x="621894" y="59944"/>
                </a:lnTo>
                <a:close/>
              </a:path>
              <a:path w="706120" h="570864">
                <a:moveTo>
                  <a:pt x="632819" y="43434"/>
                </a:moveTo>
                <a:lnTo>
                  <a:pt x="589763" y="43434"/>
                </a:lnTo>
                <a:lnTo>
                  <a:pt x="590398" y="43688"/>
                </a:lnTo>
                <a:lnTo>
                  <a:pt x="606908" y="51562"/>
                </a:lnTo>
                <a:lnTo>
                  <a:pt x="606400" y="51181"/>
                </a:lnTo>
                <a:lnTo>
                  <a:pt x="644536" y="51181"/>
                </a:lnTo>
                <a:lnTo>
                  <a:pt x="632819" y="43434"/>
                </a:lnTo>
                <a:close/>
              </a:path>
              <a:path w="706120" h="570864">
                <a:moveTo>
                  <a:pt x="589855" y="43477"/>
                </a:moveTo>
                <a:lnTo>
                  <a:pt x="590298" y="43688"/>
                </a:lnTo>
                <a:lnTo>
                  <a:pt x="589855" y="43477"/>
                </a:lnTo>
                <a:close/>
              </a:path>
              <a:path w="706120" h="570864">
                <a:moveTo>
                  <a:pt x="572364" y="36703"/>
                </a:moveTo>
                <a:lnTo>
                  <a:pt x="589855" y="43477"/>
                </a:lnTo>
                <a:lnTo>
                  <a:pt x="632819" y="43434"/>
                </a:lnTo>
                <a:lnTo>
                  <a:pt x="632435" y="43180"/>
                </a:lnTo>
                <a:lnTo>
                  <a:pt x="621193" y="36830"/>
                </a:lnTo>
                <a:lnTo>
                  <a:pt x="572872" y="36830"/>
                </a:lnTo>
                <a:lnTo>
                  <a:pt x="572364" y="36703"/>
                </a:lnTo>
                <a:close/>
              </a:path>
              <a:path w="706120" h="570864">
                <a:moveTo>
                  <a:pt x="609332" y="30734"/>
                </a:moveTo>
                <a:lnTo>
                  <a:pt x="554076" y="30734"/>
                </a:lnTo>
                <a:lnTo>
                  <a:pt x="572872" y="36830"/>
                </a:lnTo>
                <a:lnTo>
                  <a:pt x="621193" y="36830"/>
                </a:lnTo>
                <a:lnTo>
                  <a:pt x="615798" y="33782"/>
                </a:lnTo>
                <a:lnTo>
                  <a:pt x="609332" y="30734"/>
                </a:lnTo>
                <a:close/>
              </a:path>
              <a:path w="706120" h="570864">
                <a:moveTo>
                  <a:pt x="599364" y="26035"/>
                </a:moveTo>
                <a:lnTo>
                  <a:pt x="535153" y="26035"/>
                </a:lnTo>
                <a:lnTo>
                  <a:pt x="535661" y="26162"/>
                </a:lnTo>
                <a:lnTo>
                  <a:pt x="554711" y="30988"/>
                </a:lnTo>
                <a:lnTo>
                  <a:pt x="554076" y="30734"/>
                </a:lnTo>
                <a:lnTo>
                  <a:pt x="609332" y="30734"/>
                </a:lnTo>
                <a:lnTo>
                  <a:pt x="599364" y="26035"/>
                </a:lnTo>
                <a:close/>
              </a:path>
              <a:path w="706120" h="570864">
                <a:moveTo>
                  <a:pt x="535638" y="26158"/>
                </a:moveTo>
                <a:close/>
              </a:path>
              <a:path w="706120" h="570864">
                <a:moveTo>
                  <a:pt x="590888" y="22606"/>
                </a:moveTo>
                <a:lnTo>
                  <a:pt x="515722" y="22606"/>
                </a:lnTo>
                <a:lnTo>
                  <a:pt x="535638" y="26158"/>
                </a:lnTo>
                <a:lnTo>
                  <a:pt x="535153" y="26035"/>
                </a:lnTo>
                <a:lnTo>
                  <a:pt x="599364" y="26035"/>
                </a:lnTo>
                <a:lnTo>
                  <a:pt x="598018" y="25400"/>
                </a:lnTo>
                <a:lnTo>
                  <a:pt x="590888" y="22606"/>
                </a:lnTo>
                <a:close/>
              </a:path>
              <a:path w="706120" h="570864">
                <a:moveTo>
                  <a:pt x="476987" y="0"/>
                </a:moveTo>
                <a:lnTo>
                  <a:pt x="476225" y="19812"/>
                </a:lnTo>
                <a:lnTo>
                  <a:pt x="496672" y="20574"/>
                </a:lnTo>
                <a:lnTo>
                  <a:pt x="496037" y="20574"/>
                </a:lnTo>
                <a:lnTo>
                  <a:pt x="516357" y="22733"/>
                </a:lnTo>
                <a:lnTo>
                  <a:pt x="515722" y="22606"/>
                </a:lnTo>
                <a:lnTo>
                  <a:pt x="590888" y="22606"/>
                </a:lnTo>
                <a:lnTo>
                  <a:pt x="539598" y="6731"/>
                </a:lnTo>
                <a:lnTo>
                  <a:pt x="497815" y="762"/>
                </a:lnTo>
                <a:lnTo>
                  <a:pt x="476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54953" y="3743705"/>
            <a:ext cx="99060" cy="2276475"/>
          </a:xfrm>
          <a:custGeom>
            <a:avLst/>
            <a:gdLst/>
            <a:ahLst/>
            <a:cxnLst/>
            <a:rect l="l" t="t" r="r" b="b"/>
            <a:pathLst>
              <a:path w="99060" h="2276475">
                <a:moveTo>
                  <a:pt x="0" y="2194255"/>
                </a:moveTo>
                <a:lnTo>
                  <a:pt x="22351" y="2276475"/>
                </a:lnTo>
                <a:lnTo>
                  <a:pt x="69606" y="2215959"/>
                </a:lnTo>
                <a:lnTo>
                  <a:pt x="44704" y="2215959"/>
                </a:lnTo>
                <a:lnTo>
                  <a:pt x="25146" y="2212492"/>
                </a:lnTo>
                <a:lnTo>
                  <a:pt x="27359" y="2199759"/>
                </a:lnTo>
                <a:lnTo>
                  <a:pt x="0" y="2194255"/>
                </a:lnTo>
                <a:close/>
              </a:path>
              <a:path w="99060" h="2276475">
                <a:moveTo>
                  <a:pt x="27359" y="2199759"/>
                </a:moveTo>
                <a:lnTo>
                  <a:pt x="25146" y="2212492"/>
                </a:lnTo>
                <a:lnTo>
                  <a:pt x="44704" y="2215959"/>
                </a:lnTo>
                <a:lnTo>
                  <a:pt x="46876" y="2203686"/>
                </a:lnTo>
                <a:lnTo>
                  <a:pt x="27359" y="2199759"/>
                </a:lnTo>
                <a:close/>
              </a:path>
              <a:path w="99060" h="2276475">
                <a:moveTo>
                  <a:pt x="46876" y="2203686"/>
                </a:moveTo>
                <a:lnTo>
                  <a:pt x="44704" y="2215959"/>
                </a:lnTo>
                <a:lnTo>
                  <a:pt x="69606" y="2215959"/>
                </a:lnTo>
                <a:lnTo>
                  <a:pt x="74803" y="2209304"/>
                </a:lnTo>
                <a:lnTo>
                  <a:pt x="46876" y="2203686"/>
                </a:lnTo>
                <a:close/>
              </a:path>
              <a:path w="99060" h="2276475">
                <a:moveTo>
                  <a:pt x="28067" y="2195690"/>
                </a:moveTo>
                <a:lnTo>
                  <a:pt x="27359" y="2199759"/>
                </a:lnTo>
                <a:lnTo>
                  <a:pt x="46876" y="2203686"/>
                </a:lnTo>
                <a:lnTo>
                  <a:pt x="47751" y="2198738"/>
                </a:lnTo>
                <a:lnTo>
                  <a:pt x="47951" y="2196515"/>
                </a:lnTo>
                <a:lnTo>
                  <a:pt x="28067" y="2196515"/>
                </a:lnTo>
                <a:lnTo>
                  <a:pt x="28067" y="2195690"/>
                </a:lnTo>
                <a:close/>
              </a:path>
              <a:path w="99060" h="2276475">
                <a:moveTo>
                  <a:pt x="50929" y="2162987"/>
                </a:moveTo>
                <a:lnTo>
                  <a:pt x="31115" y="2162987"/>
                </a:lnTo>
                <a:lnTo>
                  <a:pt x="28067" y="2196515"/>
                </a:lnTo>
                <a:lnTo>
                  <a:pt x="47951" y="2196515"/>
                </a:lnTo>
                <a:lnTo>
                  <a:pt x="50800" y="2164715"/>
                </a:lnTo>
                <a:lnTo>
                  <a:pt x="50929" y="2162987"/>
                </a:lnTo>
                <a:close/>
              </a:path>
              <a:path w="99060" h="2276475">
                <a:moveTo>
                  <a:pt x="98933" y="0"/>
                </a:moveTo>
                <a:lnTo>
                  <a:pt x="79121" y="0"/>
                </a:lnTo>
                <a:lnTo>
                  <a:pt x="78739" y="213233"/>
                </a:lnTo>
                <a:lnTo>
                  <a:pt x="77595" y="424688"/>
                </a:lnTo>
                <a:lnTo>
                  <a:pt x="75817" y="632841"/>
                </a:lnTo>
                <a:lnTo>
                  <a:pt x="74672" y="735203"/>
                </a:lnTo>
                <a:lnTo>
                  <a:pt x="73402" y="836041"/>
                </a:lnTo>
                <a:lnTo>
                  <a:pt x="72004" y="935228"/>
                </a:lnTo>
                <a:lnTo>
                  <a:pt x="70351" y="1032510"/>
                </a:lnTo>
                <a:lnTo>
                  <a:pt x="68699" y="1127760"/>
                </a:lnTo>
                <a:lnTo>
                  <a:pt x="66793" y="1220724"/>
                </a:lnTo>
                <a:lnTo>
                  <a:pt x="64887" y="1311148"/>
                </a:lnTo>
                <a:lnTo>
                  <a:pt x="62725" y="1398905"/>
                </a:lnTo>
                <a:lnTo>
                  <a:pt x="60561" y="1483741"/>
                </a:lnTo>
                <a:lnTo>
                  <a:pt x="58277" y="1565275"/>
                </a:lnTo>
                <a:lnTo>
                  <a:pt x="55859" y="1643761"/>
                </a:lnTo>
                <a:lnTo>
                  <a:pt x="53443" y="1718564"/>
                </a:lnTo>
                <a:lnTo>
                  <a:pt x="50769" y="1789684"/>
                </a:lnTo>
                <a:lnTo>
                  <a:pt x="48099" y="1856714"/>
                </a:lnTo>
                <a:lnTo>
                  <a:pt x="45421" y="1919643"/>
                </a:lnTo>
                <a:lnTo>
                  <a:pt x="42621" y="1978253"/>
                </a:lnTo>
                <a:lnTo>
                  <a:pt x="39878" y="2031174"/>
                </a:lnTo>
                <a:lnTo>
                  <a:pt x="36872" y="2081453"/>
                </a:lnTo>
                <a:lnTo>
                  <a:pt x="34036" y="2124367"/>
                </a:lnTo>
                <a:lnTo>
                  <a:pt x="30987" y="2163140"/>
                </a:lnTo>
                <a:lnTo>
                  <a:pt x="31115" y="2162987"/>
                </a:lnTo>
                <a:lnTo>
                  <a:pt x="50929" y="2162987"/>
                </a:lnTo>
                <a:lnTo>
                  <a:pt x="53820" y="2124278"/>
                </a:lnTo>
                <a:lnTo>
                  <a:pt x="56845" y="2080171"/>
                </a:lnTo>
                <a:lnTo>
                  <a:pt x="59749" y="2031085"/>
                </a:lnTo>
                <a:lnTo>
                  <a:pt x="62530" y="1977288"/>
                </a:lnTo>
                <a:lnTo>
                  <a:pt x="65317" y="1918703"/>
                </a:lnTo>
                <a:lnTo>
                  <a:pt x="67976" y="1855927"/>
                </a:lnTo>
                <a:lnTo>
                  <a:pt x="70639" y="1788922"/>
                </a:lnTo>
                <a:lnTo>
                  <a:pt x="73173" y="1717929"/>
                </a:lnTo>
                <a:lnTo>
                  <a:pt x="75711" y="1643126"/>
                </a:lnTo>
                <a:lnTo>
                  <a:pt x="78119" y="1564767"/>
                </a:lnTo>
                <a:lnTo>
                  <a:pt x="80407" y="1483106"/>
                </a:lnTo>
                <a:lnTo>
                  <a:pt x="82561" y="1398397"/>
                </a:lnTo>
                <a:lnTo>
                  <a:pt x="84590" y="1310767"/>
                </a:lnTo>
                <a:lnTo>
                  <a:pt x="86621" y="1220343"/>
                </a:lnTo>
                <a:lnTo>
                  <a:pt x="88525" y="1127379"/>
                </a:lnTo>
                <a:lnTo>
                  <a:pt x="90176" y="1032129"/>
                </a:lnTo>
                <a:lnTo>
                  <a:pt x="91824" y="934974"/>
                </a:lnTo>
                <a:lnTo>
                  <a:pt x="93221" y="835787"/>
                </a:lnTo>
                <a:lnTo>
                  <a:pt x="94490" y="734949"/>
                </a:lnTo>
                <a:lnTo>
                  <a:pt x="95632" y="632714"/>
                </a:lnTo>
                <a:lnTo>
                  <a:pt x="97409" y="424561"/>
                </a:lnTo>
                <a:lnTo>
                  <a:pt x="98552" y="213106"/>
                </a:lnTo>
                <a:lnTo>
                  <a:pt x="98933" y="0"/>
                </a:lnTo>
                <a:close/>
              </a:path>
              <a:path w="99060" h="2276475">
                <a:moveTo>
                  <a:pt x="34036" y="2124278"/>
                </a:moveTo>
                <a:close/>
              </a:path>
              <a:path w="99060" h="2276475">
                <a:moveTo>
                  <a:pt x="36957" y="2080171"/>
                </a:moveTo>
                <a:close/>
              </a:path>
              <a:path w="99060" h="2276475">
                <a:moveTo>
                  <a:pt x="39878" y="2031085"/>
                </a:moveTo>
                <a:close/>
              </a:path>
              <a:path w="99060" h="2276475">
                <a:moveTo>
                  <a:pt x="45466" y="1918703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572761" y="4420361"/>
            <a:ext cx="3048000" cy="213360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905"/>
              </a:spcBef>
            </a:pPr>
            <a:r>
              <a:rPr sz="2000" dirty="0">
                <a:latin typeface="Arial"/>
                <a:cs typeface="Arial"/>
              </a:rPr>
              <a:t>thread_create()</a:t>
            </a:r>
            <a:endParaRPr sz="200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new_thread_starts_here</a:t>
            </a:r>
            <a:endParaRPr sz="200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1315"/>
              </a:spcBef>
            </a:pPr>
            <a:r>
              <a:rPr sz="2000" dirty="0">
                <a:latin typeface="Arial"/>
                <a:cs typeface="Arial"/>
              </a:rPr>
              <a:t>stacks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249161" y="5715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599" y="609600"/>
                </a:lnTo>
                <a:lnTo>
                  <a:pt x="609599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49161" y="5715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599" y="609600"/>
                </a:lnTo>
                <a:lnTo>
                  <a:pt x="609599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95110" y="3557142"/>
            <a:ext cx="459105" cy="111125"/>
          </a:xfrm>
          <a:custGeom>
            <a:avLst/>
            <a:gdLst/>
            <a:ahLst/>
            <a:cxnLst/>
            <a:rect l="l" t="t" r="r" b="b"/>
            <a:pathLst>
              <a:path w="459104" h="111125">
                <a:moveTo>
                  <a:pt x="382037" y="27746"/>
                </a:moveTo>
                <a:lnTo>
                  <a:pt x="0" y="91440"/>
                </a:lnTo>
                <a:lnTo>
                  <a:pt x="3301" y="110998"/>
                </a:lnTo>
                <a:lnTo>
                  <a:pt x="385276" y="47315"/>
                </a:lnTo>
                <a:lnTo>
                  <a:pt x="382037" y="27746"/>
                </a:lnTo>
                <a:close/>
              </a:path>
              <a:path w="459104" h="111125">
                <a:moveTo>
                  <a:pt x="457978" y="25654"/>
                </a:moveTo>
                <a:lnTo>
                  <a:pt x="394588" y="25654"/>
                </a:lnTo>
                <a:lnTo>
                  <a:pt x="397890" y="45212"/>
                </a:lnTo>
                <a:lnTo>
                  <a:pt x="385276" y="47315"/>
                </a:lnTo>
                <a:lnTo>
                  <a:pt x="389889" y="75184"/>
                </a:lnTo>
                <a:lnTo>
                  <a:pt x="457978" y="25654"/>
                </a:lnTo>
                <a:close/>
              </a:path>
              <a:path w="459104" h="111125">
                <a:moveTo>
                  <a:pt x="394588" y="25654"/>
                </a:moveTo>
                <a:lnTo>
                  <a:pt x="382037" y="27746"/>
                </a:lnTo>
                <a:lnTo>
                  <a:pt x="385276" y="47315"/>
                </a:lnTo>
                <a:lnTo>
                  <a:pt x="397890" y="45212"/>
                </a:lnTo>
                <a:lnTo>
                  <a:pt x="394588" y="25654"/>
                </a:lnTo>
                <a:close/>
              </a:path>
              <a:path w="459104" h="111125">
                <a:moveTo>
                  <a:pt x="377443" y="0"/>
                </a:moveTo>
                <a:lnTo>
                  <a:pt x="382037" y="27746"/>
                </a:lnTo>
                <a:lnTo>
                  <a:pt x="394588" y="25654"/>
                </a:lnTo>
                <a:lnTo>
                  <a:pt x="457978" y="25654"/>
                </a:lnTo>
                <a:lnTo>
                  <a:pt x="458850" y="25019"/>
                </a:lnTo>
                <a:lnTo>
                  <a:pt x="3774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53961" y="3429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3961" y="3429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34784" y="3744480"/>
            <a:ext cx="562610" cy="2895600"/>
          </a:xfrm>
          <a:custGeom>
            <a:avLst/>
            <a:gdLst/>
            <a:ahLst/>
            <a:cxnLst/>
            <a:rect l="l" t="t" r="r" b="b"/>
            <a:pathLst>
              <a:path w="562609" h="2895600">
                <a:moveTo>
                  <a:pt x="48758" y="2734836"/>
                </a:moveTo>
                <a:lnTo>
                  <a:pt x="27404" y="2738499"/>
                </a:lnTo>
                <a:lnTo>
                  <a:pt x="33147" y="2755900"/>
                </a:lnTo>
                <a:lnTo>
                  <a:pt x="39370" y="2768600"/>
                </a:lnTo>
                <a:lnTo>
                  <a:pt x="45974" y="2768600"/>
                </a:lnTo>
                <a:lnTo>
                  <a:pt x="60833" y="2794000"/>
                </a:lnTo>
                <a:lnTo>
                  <a:pt x="77597" y="2806700"/>
                </a:lnTo>
                <a:lnTo>
                  <a:pt x="96139" y="2832100"/>
                </a:lnTo>
                <a:lnTo>
                  <a:pt x="116205" y="2844800"/>
                </a:lnTo>
                <a:lnTo>
                  <a:pt x="137795" y="2857500"/>
                </a:lnTo>
                <a:lnTo>
                  <a:pt x="160528" y="2870200"/>
                </a:lnTo>
                <a:lnTo>
                  <a:pt x="184276" y="2882900"/>
                </a:lnTo>
                <a:lnTo>
                  <a:pt x="208788" y="2895600"/>
                </a:lnTo>
                <a:lnTo>
                  <a:pt x="321691" y="2895600"/>
                </a:lnTo>
                <a:lnTo>
                  <a:pt x="328549" y="2882900"/>
                </a:lnTo>
                <a:lnTo>
                  <a:pt x="238379" y="2882900"/>
                </a:lnTo>
                <a:lnTo>
                  <a:pt x="226060" y="2870200"/>
                </a:lnTo>
                <a:lnTo>
                  <a:pt x="215011" y="2870200"/>
                </a:lnTo>
                <a:lnTo>
                  <a:pt x="191262" y="2857500"/>
                </a:lnTo>
                <a:lnTo>
                  <a:pt x="169672" y="2857500"/>
                </a:lnTo>
                <a:lnTo>
                  <a:pt x="147700" y="2844800"/>
                </a:lnTo>
                <a:lnTo>
                  <a:pt x="148463" y="2844800"/>
                </a:lnTo>
                <a:lnTo>
                  <a:pt x="127508" y="2832100"/>
                </a:lnTo>
                <a:lnTo>
                  <a:pt x="128143" y="2832100"/>
                </a:lnTo>
                <a:lnTo>
                  <a:pt x="118364" y="2819400"/>
                </a:lnTo>
                <a:lnTo>
                  <a:pt x="109220" y="2819400"/>
                </a:lnTo>
                <a:lnTo>
                  <a:pt x="91313" y="2794000"/>
                </a:lnTo>
                <a:lnTo>
                  <a:pt x="91948" y="2794000"/>
                </a:lnTo>
                <a:lnTo>
                  <a:pt x="75819" y="2781300"/>
                </a:lnTo>
                <a:lnTo>
                  <a:pt x="76326" y="2781300"/>
                </a:lnTo>
                <a:lnTo>
                  <a:pt x="62103" y="2755900"/>
                </a:lnTo>
                <a:lnTo>
                  <a:pt x="56388" y="2755900"/>
                </a:lnTo>
                <a:lnTo>
                  <a:pt x="50673" y="2743200"/>
                </a:lnTo>
                <a:lnTo>
                  <a:pt x="51435" y="2743200"/>
                </a:lnTo>
                <a:lnTo>
                  <a:pt x="48758" y="2734836"/>
                </a:lnTo>
                <a:close/>
              </a:path>
              <a:path w="562609" h="2895600">
                <a:moveTo>
                  <a:pt x="348488" y="2870200"/>
                </a:moveTo>
                <a:lnTo>
                  <a:pt x="312800" y="2870200"/>
                </a:lnTo>
                <a:lnTo>
                  <a:pt x="306578" y="2882900"/>
                </a:lnTo>
                <a:lnTo>
                  <a:pt x="342011" y="2882900"/>
                </a:lnTo>
                <a:lnTo>
                  <a:pt x="348488" y="2870200"/>
                </a:lnTo>
                <a:close/>
              </a:path>
              <a:path w="562609" h="2895600">
                <a:moveTo>
                  <a:pt x="361442" y="2857500"/>
                </a:moveTo>
                <a:lnTo>
                  <a:pt x="329438" y="2857500"/>
                </a:lnTo>
                <a:lnTo>
                  <a:pt x="323342" y="2870200"/>
                </a:lnTo>
                <a:lnTo>
                  <a:pt x="354965" y="2870200"/>
                </a:lnTo>
                <a:lnTo>
                  <a:pt x="361442" y="2857500"/>
                </a:lnTo>
                <a:close/>
              </a:path>
              <a:path w="562609" h="2895600">
                <a:moveTo>
                  <a:pt x="473710" y="1193800"/>
                </a:moveTo>
                <a:lnTo>
                  <a:pt x="454660" y="1193800"/>
                </a:lnTo>
                <a:lnTo>
                  <a:pt x="462280" y="1231900"/>
                </a:lnTo>
                <a:lnTo>
                  <a:pt x="469519" y="1257300"/>
                </a:lnTo>
                <a:lnTo>
                  <a:pt x="476504" y="1282700"/>
                </a:lnTo>
                <a:lnTo>
                  <a:pt x="483362" y="1320800"/>
                </a:lnTo>
                <a:lnTo>
                  <a:pt x="489839" y="1346200"/>
                </a:lnTo>
                <a:lnTo>
                  <a:pt x="496062" y="1384300"/>
                </a:lnTo>
                <a:lnTo>
                  <a:pt x="501904" y="1422400"/>
                </a:lnTo>
                <a:lnTo>
                  <a:pt x="507492" y="1460500"/>
                </a:lnTo>
                <a:lnTo>
                  <a:pt x="512699" y="1498600"/>
                </a:lnTo>
                <a:lnTo>
                  <a:pt x="517651" y="1536700"/>
                </a:lnTo>
                <a:lnTo>
                  <a:pt x="522097" y="1574800"/>
                </a:lnTo>
                <a:lnTo>
                  <a:pt x="526288" y="1612900"/>
                </a:lnTo>
                <a:lnTo>
                  <a:pt x="529971" y="1663700"/>
                </a:lnTo>
                <a:lnTo>
                  <a:pt x="533146" y="1701800"/>
                </a:lnTo>
                <a:lnTo>
                  <a:pt x="538226" y="1790700"/>
                </a:lnTo>
                <a:lnTo>
                  <a:pt x="541401" y="1866900"/>
                </a:lnTo>
                <a:lnTo>
                  <a:pt x="542417" y="1955800"/>
                </a:lnTo>
                <a:lnTo>
                  <a:pt x="542290" y="2006600"/>
                </a:lnTo>
                <a:lnTo>
                  <a:pt x="541147" y="2044700"/>
                </a:lnTo>
                <a:lnTo>
                  <a:pt x="536701" y="2133600"/>
                </a:lnTo>
                <a:lnTo>
                  <a:pt x="533400" y="2171700"/>
                </a:lnTo>
                <a:lnTo>
                  <a:pt x="529590" y="2222500"/>
                </a:lnTo>
                <a:lnTo>
                  <a:pt x="525018" y="2260600"/>
                </a:lnTo>
                <a:lnTo>
                  <a:pt x="519811" y="2298700"/>
                </a:lnTo>
                <a:lnTo>
                  <a:pt x="514096" y="2336800"/>
                </a:lnTo>
                <a:lnTo>
                  <a:pt x="507873" y="2374900"/>
                </a:lnTo>
                <a:lnTo>
                  <a:pt x="501015" y="2413000"/>
                </a:lnTo>
                <a:lnTo>
                  <a:pt x="493649" y="2451100"/>
                </a:lnTo>
                <a:lnTo>
                  <a:pt x="485775" y="2489200"/>
                </a:lnTo>
                <a:lnTo>
                  <a:pt x="477520" y="2527300"/>
                </a:lnTo>
                <a:lnTo>
                  <a:pt x="468757" y="2565400"/>
                </a:lnTo>
                <a:lnTo>
                  <a:pt x="459740" y="2603500"/>
                </a:lnTo>
                <a:lnTo>
                  <a:pt x="450215" y="2628900"/>
                </a:lnTo>
                <a:lnTo>
                  <a:pt x="440309" y="2654300"/>
                </a:lnTo>
                <a:lnTo>
                  <a:pt x="430022" y="2692400"/>
                </a:lnTo>
                <a:lnTo>
                  <a:pt x="419608" y="2717800"/>
                </a:lnTo>
                <a:lnTo>
                  <a:pt x="408813" y="2743200"/>
                </a:lnTo>
                <a:lnTo>
                  <a:pt x="409067" y="2743200"/>
                </a:lnTo>
                <a:lnTo>
                  <a:pt x="397891" y="2768600"/>
                </a:lnTo>
                <a:lnTo>
                  <a:pt x="386588" y="2781300"/>
                </a:lnTo>
                <a:lnTo>
                  <a:pt x="386842" y="2781300"/>
                </a:lnTo>
                <a:lnTo>
                  <a:pt x="375158" y="2806700"/>
                </a:lnTo>
                <a:lnTo>
                  <a:pt x="375539" y="2806700"/>
                </a:lnTo>
                <a:lnTo>
                  <a:pt x="363728" y="2819400"/>
                </a:lnTo>
                <a:lnTo>
                  <a:pt x="364109" y="2819400"/>
                </a:lnTo>
                <a:lnTo>
                  <a:pt x="352044" y="2844800"/>
                </a:lnTo>
                <a:lnTo>
                  <a:pt x="346710" y="2844800"/>
                </a:lnTo>
                <a:lnTo>
                  <a:pt x="340614" y="2857500"/>
                </a:lnTo>
                <a:lnTo>
                  <a:pt x="367792" y="2857500"/>
                </a:lnTo>
                <a:lnTo>
                  <a:pt x="380111" y="2832100"/>
                </a:lnTo>
                <a:lnTo>
                  <a:pt x="392303" y="2819400"/>
                </a:lnTo>
                <a:lnTo>
                  <a:pt x="415798" y="2768600"/>
                </a:lnTo>
                <a:lnTo>
                  <a:pt x="438023" y="2717800"/>
                </a:lnTo>
                <a:lnTo>
                  <a:pt x="459105" y="2667000"/>
                </a:lnTo>
                <a:lnTo>
                  <a:pt x="478790" y="2603500"/>
                </a:lnTo>
                <a:lnTo>
                  <a:pt x="487934" y="2565400"/>
                </a:lnTo>
                <a:lnTo>
                  <a:pt x="496824" y="2540000"/>
                </a:lnTo>
                <a:lnTo>
                  <a:pt x="505206" y="2501900"/>
                </a:lnTo>
                <a:lnTo>
                  <a:pt x="513080" y="2463800"/>
                </a:lnTo>
                <a:lnTo>
                  <a:pt x="520446" y="2425700"/>
                </a:lnTo>
                <a:lnTo>
                  <a:pt x="527431" y="2387600"/>
                </a:lnTo>
                <a:lnTo>
                  <a:pt x="533654" y="2349500"/>
                </a:lnTo>
                <a:lnTo>
                  <a:pt x="539496" y="2298700"/>
                </a:lnTo>
                <a:lnTo>
                  <a:pt x="544703" y="2260600"/>
                </a:lnTo>
                <a:lnTo>
                  <a:pt x="549275" y="2222500"/>
                </a:lnTo>
                <a:lnTo>
                  <a:pt x="553212" y="2171700"/>
                </a:lnTo>
                <a:lnTo>
                  <a:pt x="556514" y="2133600"/>
                </a:lnTo>
                <a:lnTo>
                  <a:pt x="559054" y="2095500"/>
                </a:lnTo>
                <a:lnTo>
                  <a:pt x="560959" y="2044700"/>
                </a:lnTo>
                <a:lnTo>
                  <a:pt x="562101" y="2006600"/>
                </a:lnTo>
                <a:lnTo>
                  <a:pt x="562229" y="1955800"/>
                </a:lnTo>
                <a:lnTo>
                  <a:pt x="561086" y="1866900"/>
                </a:lnTo>
                <a:lnTo>
                  <a:pt x="558038" y="1778000"/>
                </a:lnTo>
                <a:lnTo>
                  <a:pt x="552958" y="1701800"/>
                </a:lnTo>
                <a:lnTo>
                  <a:pt x="549656" y="1651000"/>
                </a:lnTo>
                <a:lnTo>
                  <a:pt x="545973" y="1612900"/>
                </a:lnTo>
                <a:lnTo>
                  <a:pt x="541909" y="1574800"/>
                </a:lnTo>
                <a:lnTo>
                  <a:pt x="537337" y="1536700"/>
                </a:lnTo>
                <a:lnTo>
                  <a:pt x="532384" y="1498600"/>
                </a:lnTo>
                <a:lnTo>
                  <a:pt x="527176" y="1460500"/>
                </a:lnTo>
                <a:lnTo>
                  <a:pt x="521462" y="1422400"/>
                </a:lnTo>
                <a:lnTo>
                  <a:pt x="515620" y="1384300"/>
                </a:lnTo>
                <a:lnTo>
                  <a:pt x="509270" y="1346200"/>
                </a:lnTo>
                <a:lnTo>
                  <a:pt x="502793" y="1320800"/>
                </a:lnTo>
                <a:lnTo>
                  <a:pt x="495808" y="1282700"/>
                </a:lnTo>
                <a:lnTo>
                  <a:pt x="488823" y="1257300"/>
                </a:lnTo>
                <a:lnTo>
                  <a:pt x="481330" y="1219200"/>
                </a:lnTo>
                <a:lnTo>
                  <a:pt x="473710" y="1193800"/>
                </a:lnTo>
                <a:close/>
              </a:path>
              <a:path w="562609" h="2895600">
                <a:moveTo>
                  <a:pt x="108585" y="2806700"/>
                </a:moveTo>
                <a:lnTo>
                  <a:pt x="109220" y="2819400"/>
                </a:lnTo>
                <a:lnTo>
                  <a:pt x="118364" y="2819400"/>
                </a:lnTo>
                <a:lnTo>
                  <a:pt x="108585" y="2806700"/>
                </a:lnTo>
                <a:close/>
              </a:path>
              <a:path w="562609" h="2895600">
                <a:moveTo>
                  <a:pt x="19176" y="2667000"/>
                </a:moveTo>
                <a:lnTo>
                  <a:pt x="0" y="2743200"/>
                </a:lnTo>
                <a:lnTo>
                  <a:pt x="27404" y="2738499"/>
                </a:lnTo>
                <a:lnTo>
                  <a:pt x="24765" y="2730500"/>
                </a:lnTo>
                <a:lnTo>
                  <a:pt x="43307" y="2717800"/>
                </a:lnTo>
                <a:lnTo>
                  <a:pt x="63068" y="2717800"/>
                </a:lnTo>
                <a:lnTo>
                  <a:pt x="19176" y="2667000"/>
                </a:lnTo>
                <a:close/>
              </a:path>
              <a:path w="562609" h="2895600">
                <a:moveTo>
                  <a:pt x="43307" y="2717800"/>
                </a:moveTo>
                <a:lnTo>
                  <a:pt x="24765" y="2730500"/>
                </a:lnTo>
                <a:lnTo>
                  <a:pt x="27404" y="2738499"/>
                </a:lnTo>
                <a:lnTo>
                  <a:pt x="48758" y="2734836"/>
                </a:lnTo>
                <a:lnTo>
                  <a:pt x="43307" y="2717800"/>
                </a:lnTo>
                <a:close/>
              </a:path>
              <a:path w="562609" h="2895600">
                <a:moveTo>
                  <a:pt x="63068" y="2717800"/>
                </a:moveTo>
                <a:lnTo>
                  <a:pt x="43307" y="2717800"/>
                </a:lnTo>
                <a:lnTo>
                  <a:pt x="48758" y="2734836"/>
                </a:lnTo>
                <a:lnTo>
                  <a:pt x="74041" y="2730500"/>
                </a:lnTo>
                <a:lnTo>
                  <a:pt x="63068" y="2717800"/>
                </a:lnTo>
                <a:close/>
              </a:path>
              <a:path w="562609" h="2895600">
                <a:moveTo>
                  <a:pt x="419100" y="1054100"/>
                </a:moveTo>
                <a:lnTo>
                  <a:pt x="393954" y="1054100"/>
                </a:lnTo>
                <a:lnTo>
                  <a:pt x="398399" y="1066800"/>
                </a:lnTo>
                <a:lnTo>
                  <a:pt x="402209" y="1066800"/>
                </a:lnTo>
                <a:lnTo>
                  <a:pt x="406526" y="1079500"/>
                </a:lnTo>
                <a:lnTo>
                  <a:pt x="406273" y="1079500"/>
                </a:lnTo>
                <a:lnTo>
                  <a:pt x="414909" y="1092200"/>
                </a:lnTo>
                <a:lnTo>
                  <a:pt x="414655" y="1092200"/>
                </a:lnTo>
                <a:lnTo>
                  <a:pt x="423037" y="1104900"/>
                </a:lnTo>
                <a:lnTo>
                  <a:pt x="422783" y="1104900"/>
                </a:lnTo>
                <a:lnTo>
                  <a:pt x="431165" y="1130300"/>
                </a:lnTo>
                <a:lnTo>
                  <a:pt x="439166" y="1155700"/>
                </a:lnTo>
                <a:lnTo>
                  <a:pt x="447040" y="1168400"/>
                </a:lnTo>
                <a:lnTo>
                  <a:pt x="454660" y="1206500"/>
                </a:lnTo>
                <a:lnTo>
                  <a:pt x="454660" y="1193800"/>
                </a:lnTo>
                <a:lnTo>
                  <a:pt x="473710" y="1193800"/>
                </a:lnTo>
                <a:lnTo>
                  <a:pt x="465963" y="1168400"/>
                </a:lnTo>
                <a:lnTo>
                  <a:pt x="457835" y="1143000"/>
                </a:lnTo>
                <a:lnTo>
                  <a:pt x="449453" y="1117600"/>
                </a:lnTo>
                <a:lnTo>
                  <a:pt x="441071" y="1104900"/>
                </a:lnTo>
                <a:lnTo>
                  <a:pt x="432435" y="1079500"/>
                </a:lnTo>
                <a:lnTo>
                  <a:pt x="423672" y="1066800"/>
                </a:lnTo>
                <a:lnTo>
                  <a:pt x="419100" y="1054100"/>
                </a:lnTo>
                <a:close/>
              </a:path>
              <a:path w="562609" h="2895600">
                <a:moveTo>
                  <a:pt x="409829" y="1041400"/>
                </a:moveTo>
                <a:lnTo>
                  <a:pt x="382016" y="1041400"/>
                </a:lnTo>
                <a:lnTo>
                  <a:pt x="386461" y="1054100"/>
                </a:lnTo>
                <a:lnTo>
                  <a:pt x="414528" y="1054100"/>
                </a:lnTo>
                <a:lnTo>
                  <a:pt x="409829" y="1041400"/>
                </a:lnTo>
                <a:close/>
              </a:path>
              <a:path w="562609" h="2895600">
                <a:moveTo>
                  <a:pt x="400304" y="1028700"/>
                </a:moveTo>
                <a:lnTo>
                  <a:pt x="361188" y="1028700"/>
                </a:lnTo>
                <a:lnTo>
                  <a:pt x="365760" y="1041400"/>
                </a:lnTo>
                <a:lnTo>
                  <a:pt x="405130" y="1041400"/>
                </a:lnTo>
                <a:lnTo>
                  <a:pt x="400304" y="1028700"/>
                </a:lnTo>
                <a:close/>
              </a:path>
              <a:path w="562609" h="2895600">
                <a:moveTo>
                  <a:pt x="384937" y="1016000"/>
                </a:moveTo>
                <a:lnTo>
                  <a:pt x="328549" y="1016000"/>
                </a:lnTo>
                <a:lnTo>
                  <a:pt x="333501" y="1028700"/>
                </a:lnTo>
                <a:lnTo>
                  <a:pt x="390271" y="1028700"/>
                </a:lnTo>
                <a:lnTo>
                  <a:pt x="384937" y="1016000"/>
                </a:lnTo>
                <a:close/>
              </a:path>
              <a:path w="562609" h="2895600">
                <a:moveTo>
                  <a:pt x="345567" y="1003300"/>
                </a:moveTo>
                <a:lnTo>
                  <a:pt x="318770" y="1003300"/>
                </a:lnTo>
                <a:lnTo>
                  <a:pt x="323469" y="1016000"/>
                </a:lnTo>
                <a:lnTo>
                  <a:pt x="350012" y="1016000"/>
                </a:lnTo>
                <a:lnTo>
                  <a:pt x="345567" y="1003300"/>
                </a:lnTo>
                <a:close/>
              </a:path>
              <a:path w="562609" h="2895600">
                <a:moveTo>
                  <a:pt x="334264" y="990600"/>
                </a:moveTo>
                <a:lnTo>
                  <a:pt x="309372" y="990600"/>
                </a:lnTo>
                <a:lnTo>
                  <a:pt x="314071" y="1003300"/>
                </a:lnTo>
                <a:lnTo>
                  <a:pt x="338582" y="1003300"/>
                </a:lnTo>
                <a:lnTo>
                  <a:pt x="334264" y="990600"/>
                </a:lnTo>
                <a:close/>
              </a:path>
              <a:path w="562609" h="2895600">
                <a:moveTo>
                  <a:pt x="317881" y="965200"/>
                </a:moveTo>
                <a:lnTo>
                  <a:pt x="295910" y="965200"/>
                </a:lnTo>
                <a:lnTo>
                  <a:pt x="304800" y="990600"/>
                </a:lnTo>
                <a:lnTo>
                  <a:pt x="330454" y="990600"/>
                </a:lnTo>
                <a:lnTo>
                  <a:pt x="326009" y="977900"/>
                </a:lnTo>
                <a:lnTo>
                  <a:pt x="322072" y="977900"/>
                </a:lnTo>
                <a:lnTo>
                  <a:pt x="317881" y="965200"/>
                </a:lnTo>
                <a:close/>
              </a:path>
              <a:path w="562609" h="2895600">
                <a:moveTo>
                  <a:pt x="181483" y="0"/>
                </a:moveTo>
                <a:lnTo>
                  <a:pt x="161671" y="0"/>
                </a:lnTo>
                <a:lnTo>
                  <a:pt x="162687" y="88900"/>
                </a:lnTo>
                <a:lnTo>
                  <a:pt x="165989" y="190500"/>
                </a:lnTo>
                <a:lnTo>
                  <a:pt x="171069" y="279400"/>
                </a:lnTo>
                <a:lnTo>
                  <a:pt x="174371" y="330200"/>
                </a:lnTo>
                <a:lnTo>
                  <a:pt x="178054" y="381000"/>
                </a:lnTo>
                <a:lnTo>
                  <a:pt x="182245" y="419100"/>
                </a:lnTo>
                <a:lnTo>
                  <a:pt x="186690" y="469900"/>
                </a:lnTo>
                <a:lnTo>
                  <a:pt x="191643" y="508000"/>
                </a:lnTo>
                <a:lnTo>
                  <a:pt x="196850" y="546100"/>
                </a:lnTo>
                <a:lnTo>
                  <a:pt x="202565" y="584200"/>
                </a:lnTo>
                <a:lnTo>
                  <a:pt x="208407" y="635000"/>
                </a:lnTo>
                <a:lnTo>
                  <a:pt x="214757" y="673100"/>
                </a:lnTo>
                <a:lnTo>
                  <a:pt x="221361" y="711200"/>
                </a:lnTo>
                <a:lnTo>
                  <a:pt x="228219" y="736600"/>
                </a:lnTo>
                <a:lnTo>
                  <a:pt x="235331" y="774700"/>
                </a:lnTo>
                <a:lnTo>
                  <a:pt x="242697" y="812800"/>
                </a:lnTo>
                <a:lnTo>
                  <a:pt x="258191" y="863600"/>
                </a:lnTo>
                <a:lnTo>
                  <a:pt x="274447" y="914400"/>
                </a:lnTo>
                <a:lnTo>
                  <a:pt x="287274" y="952500"/>
                </a:lnTo>
                <a:lnTo>
                  <a:pt x="291465" y="965200"/>
                </a:lnTo>
                <a:lnTo>
                  <a:pt x="313817" y="965200"/>
                </a:lnTo>
                <a:lnTo>
                  <a:pt x="309499" y="952500"/>
                </a:lnTo>
                <a:lnTo>
                  <a:pt x="305435" y="939800"/>
                </a:lnTo>
                <a:lnTo>
                  <a:pt x="301371" y="927100"/>
                </a:lnTo>
                <a:lnTo>
                  <a:pt x="292989" y="914400"/>
                </a:lnTo>
                <a:lnTo>
                  <a:pt x="293243" y="914400"/>
                </a:lnTo>
                <a:lnTo>
                  <a:pt x="285115" y="889000"/>
                </a:lnTo>
                <a:lnTo>
                  <a:pt x="277114" y="863600"/>
                </a:lnTo>
                <a:lnTo>
                  <a:pt x="269494" y="838200"/>
                </a:lnTo>
                <a:lnTo>
                  <a:pt x="262000" y="800100"/>
                </a:lnTo>
                <a:lnTo>
                  <a:pt x="254635" y="774700"/>
                </a:lnTo>
                <a:lnTo>
                  <a:pt x="247650" y="736600"/>
                </a:lnTo>
                <a:lnTo>
                  <a:pt x="240792" y="698500"/>
                </a:lnTo>
                <a:lnTo>
                  <a:pt x="234315" y="660400"/>
                </a:lnTo>
                <a:lnTo>
                  <a:pt x="227965" y="622300"/>
                </a:lnTo>
                <a:lnTo>
                  <a:pt x="222123" y="584200"/>
                </a:lnTo>
                <a:lnTo>
                  <a:pt x="216535" y="546100"/>
                </a:lnTo>
                <a:lnTo>
                  <a:pt x="211328" y="508000"/>
                </a:lnTo>
                <a:lnTo>
                  <a:pt x="206375" y="457200"/>
                </a:lnTo>
                <a:lnTo>
                  <a:pt x="201930" y="419100"/>
                </a:lnTo>
                <a:lnTo>
                  <a:pt x="197866" y="368300"/>
                </a:lnTo>
                <a:lnTo>
                  <a:pt x="194183" y="330200"/>
                </a:lnTo>
                <a:lnTo>
                  <a:pt x="190881" y="279400"/>
                </a:lnTo>
                <a:lnTo>
                  <a:pt x="185800" y="190500"/>
                </a:lnTo>
                <a:lnTo>
                  <a:pt x="182499" y="88900"/>
                </a:lnTo>
                <a:lnTo>
                  <a:pt x="1814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58381" y="3572255"/>
            <a:ext cx="385445" cy="1642110"/>
          </a:xfrm>
          <a:custGeom>
            <a:avLst/>
            <a:gdLst/>
            <a:ahLst/>
            <a:cxnLst/>
            <a:rect l="l" t="t" r="r" b="b"/>
            <a:pathLst>
              <a:path w="385445" h="1642110">
                <a:moveTo>
                  <a:pt x="189992" y="1568704"/>
                </a:moveTo>
                <a:lnTo>
                  <a:pt x="146430" y="1641856"/>
                </a:lnTo>
                <a:lnTo>
                  <a:pt x="231140" y="1632839"/>
                </a:lnTo>
                <a:lnTo>
                  <a:pt x="219488" y="1614678"/>
                </a:lnTo>
                <a:lnTo>
                  <a:pt x="206883" y="1614678"/>
                </a:lnTo>
                <a:lnTo>
                  <a:pt x="193040" y="1600581"/>
                </a:lnTo>
                <a:lnTo>
                  <a:pt x="203693" y="1590060"/>
                </a:lnTo>
                <a:lnTo>
                  <a:pt x="189992" y="1568704"/>
                </a:lnTo>
                <a:close/>
              </a:path>
              <a:path w="385445" h="1642110">
                <a:moveTo>
                  <a:pt x="203693" y="1590060"/>
                </a:moveTo>
                <a:lnTo>
                  <a:pt x="193040" y="1600581"/>
                </a:lnTo>
                <a:lnTo>
                  <a:pt x="206883" y="1614678"/>
                </a:lnTo>
                <a:lnTo>
                  <a:pt x="214615" y="1607083"/>
                </a:lnTo>
                <a:lnTo>
                  <a:pt x="203693" y="1590060"/>
                </a:lnTo>
                <a:close/>
              </a:path>
              <a:path w="385445" h="1642110">
                <a:moveTo>
                  <a:pt x="214615" y="1607083"/>
                </a:moveTo>
                <a:lnTo>
                  <a:pt x="206883" y="1614678"/>
                </a:lnTo>
                <a:lnTo>
                  <a:pt x="219488" y="1614678"/>
                </a:lnTo>
                <a:lnTo>
                  <a:pt x="214615" y="1607083"/>
                </a:lnTo>
                <a:close/>
              </a:path>
              <a:path w="385445" h="1642110">
                <a:moveTo>
                  <a:pt x="212671" y="1581195"/>
                </a:moveTo>
                <a:lnTo>
                  <a:pt x="203693" y="1590060"/>
                </a:lnTo>
                <a:lnTo>
                  <a:pt x="214615" y="1607083"/>
                </a:lnTo>
                <a:lnTo>
                  <a:pt x="228092" y="1593850"/>
                </a:lnTo>
                <a:lnTo>
                  <a:pt x="235478" y="1582293"/>
                </a:lnTo>
                <a:lnTo>
                  <a:pt x="211963" y="1582293"/>
                </a:lnTo>
                <a:lnTo>
                  <a:pt x="212671" y="1581195"/>
                </a:lnTo>
                <a:close/>
              </a:path>
              <a:path w="385445" h="1642110">
                <a:moveTo>
                  <a:pt x="213360" y="1580515"/>
                </a:moveTo>
                <a:lnTo>
                  <a:pt x="212671" y="1581195"/>
                </a:lnTo>
                <a:lnTo>
                  <a:pt x="211963" y="1582293"/>
                </a:lnTo>
                <a:lnTo>
                  <a:pt x="213360" y="1580515"/>
                </a:lnTo>
                <a:close/>
              </a:path>
              <a:path w="385445" h="1642110">
                <a:moveTo>
                  <a:pt x="236614" y="1580515"/>
                </a:moveTo>
                <a:lnTo>
                  <a:pt x="213360" y="1580515"/>
                </a:lnTo>
                <a:lnTo>
                  <a:pt x="211963" y="1582293"/>
                </a:lnTo>
                <a:lnTo>
                  <a:pt x="235478" y="1582293"/>
                </a:lnTo>
                <a:lnTo>
                  <a:pt x="236614" y="1580515"/>
                </a:lnTo>
                <a:close/>
              </a:path>
              <a:path w="385445" h="1642110">
                <a:moveTo>
                  <a:pt x="244827" y="1566545"/>
                </a:moveTo>
                <a:lnTo>
                  <a:pt x="222123" y="1566545"/>
                </a:lnTo>
                <a:lnTo>
                  <a:pt x="212671" y="1581195"/>
                </a:lnTo>
                <a:lnTo>
                  <a:pt x="213360" y="1580515"/>
                </a:lnTo>
                <a:lnTo>
                  <a:pt x="236614" y="1580515"/>
                </a:lnTo>
                <a:lnTo>
                  <a:pt x="238887" y="1576959"/>
                </a:lnTo>
                <a:lnTo>
                  <a:pt x="244827" y="1566545"/>
                </a:lnTo>
                <a:close/>
              </a:path>
              <a:path w="385445" h="1642110">
                <a:moveTo>
                  <a:pt x="281033" y="1487551"/>
                </a:moveTo>
                <a:lnTo>
                  <a:pt x="259969" y="1487551"/>
                </a:lnTo>
                <a:lnTo>
                  <a:pt x="250571" y="1510030"/>
                </a:lnTo>
                <a:lnTo>
                  <a:pt x="241173" y="1530731"/>
                </a:lnTo>
                <a:lnTo>
                  <a:pt x="231521" y="1549781"/>
                </a:lnTo>
                <a:lnTo>
                  <a:pt x="221742" y="1566926"/>
                </a:lnTo>
                <a:lnTo>
                  <a:pt x="222123" y="1566545"/>
                </a:lnTo>
                <a:lnTo>
                  <a:pt x="244827" y="1566545"/>
                </a:lnTo>
                <a:lnTo>
                  <a:pt x="249174" y="1558925"/>
                </a:lnTo>
                <a:lnTo>
                  <a:pt x="259079" y="1539113"/>
                </a:lnTo>
                <a:lnTo>
                  <a:pt x="268859" y="1517777"/>
                </a:lnTo>
                <a:lnTo>
                  <a:pt x="278257" y="1494917"/>
                </a:lnTo>
                <a:lnTo>
                  <a:pt x="281033" y="1487551"/>
                </a:lnTo>
                <a:close/>
              </a:path>
              <a:path w="385445" h="1642110">
                <a:moveTo>
                  <a:pt x="231775" y="1549273"/>
                </a:moveTo>
                <a:lnTo>
                  <a:pt x="231486" y="1549781"/>
                </a:lnTo>
                <a:lnTo>
                  <a:pt x="231775" y="1549273"/>
                </a:lnTo>
                <a:close/>
              </a:path>
              <a:path w="385445" h="1642110">
                <a:moveTo>
                  <a:pt x="241300" y="1530350"/>
                </a:moveTo>
                <a:lnTo>
                  <a:pt x="241108" y="1530731"/>
                </a:lnTo>
                <a:lnTo>
                  <a:pt x="241300" y="1530350"/>
                </a:lnTo>
                <a:close/>
              </a:path>
              <a:path w="385445" h="1642110">
                <a:moveTo>
                  <a:pt x="250698" y="1509649"/>
                </a:moveTo>
                <a:lnTo>
                  <a:pt x="250525" y="1510030"/>
                </a:lnTo>
                <a:lnTo>
                  <a:pt x="250698" y="1509649"/>
                </a:lnTo>
                <a:close/>
              </a:path>
              <a:path w="385445" h="1642110">
                <a:moveTo>
                  <a:pt x="289799" y="1463802"/>
                </a:moveTo>
                <a:lnTo>
                  <a:pt x="268859" y="1463802"/>
                </a:lnTo>
                <a:lnTo>
                  <a:pt x="259842" y="1487805"/>
                </a:lnTo>
                <a:lnTo>
                  <a:pt x="259969" y="1487551"/>
                </a:lnTo>
                <a:lnTo>
                  <a:pt x="281033" y="1487551"/>
                </a:lnTo>
                <a:lnTo>
                  <a:pt x="287400" y="1470660"/>
                </a:lnTo>
                <a:lnTo>
                  <a:pt x="289799" y="1463802"/>
                </a:lnTo>
                <a:close/>
              </a:path>
              <a:path w="385445" h="1642110">
                <a:moveTo>
                  <a:pt x="298415" y="1438529"/>
                </a:moveTo>
                <a:lnTo>
                  <a:pt x="277622" y="1438529"/>
                </a:lnTo>
                <a:lnTo>
                  <a:pt x="268732" y="1463929"/>
                </a:lnTo>
                <a:lnTo>
                  <a:pt x="268859" y="1463802"/>
                </a:lnTo>
                <a:lnTo>
                  <a:pt x="289799" y="1463802"/>
                </a:lnTo>
                <a:lnTo>
                  <a:pt x="296418" y="1444879"/>
                </a:lnTo>
                <a:lnTo>
                  <a:pt x="298415" y="1438529"/>
                </a:lnTo>
                <a:close/>
              </a:path>
              <a:path w="385445" h="1642110">
                <a:moveTo>
                  <a:pt x="322426" y="1354963"/>
                </a:moveTo>
                <a:lnTo>
                  <a:pt x="302005" y="1354963"/>
                </a:lnTo>
                <a:lnTo>
                  <a:pt x="294132" y="1384300"/>
                </a:lnTo>
                <a:lnTo>
                  <a:pt x="286003" y="1412113"/>
                </a:lnTo>
                <a:lnTo>
                  <a:pt x="277495" y="1438783"/>
                </a:lnTo>
                <a:lnTo>
                  <a:pt x="277622" y="1438529"/>
                </a:lnTo>
                <a:lnTo>
                  <a:pt x="298415" y="1438529"/>
                </a:lnTo>
                <a:lnTo>
                  <a:pt x="304926" y="1417828"/>
                </a:lnTo>
                <a:lnTo>
                  <a:pt x="313182" y="1389634"/>
                </a:lnTo>
                <a:lnTo>
                  <a:pt x="321183" y="1360043"/>
                </a:lnTo>
                <a:lnTo>
                  <a:pt x="322426" y="1354963"/>
                </a:lnTo>
                <a:close/>
              </a:path>
              <a:path w="385445" h="1642110">
                <a:moveTo>
                  <a:pt x="286003" y="1411986"/>
                </a:moveTo>
                <a:close/>
              </a:path>
              <a:path w="385445" h="1642110">
                <a:moveTo>
                  <a:pt x="294132" y="1384173"/>
                </a:moveTo>
                <a:close/>
              </a:path>
              <a:path w="385445" h="1642110">
                <a:moveTo>
                  <a:pt x="377195" y="1014603"/>
                </a:moveTo>
                <a:lnTo>
                  <a:pt x="357377" y="1014603"/>
                </a:lnTo>
                <a:lnTo>
                  <a:pt x="353949" y="1051814"/>
                </a:lnTo>
                <a:lnTo>
                  <a:pt x="350012" y="1088263"/>
                </a:lnTo>
                <a:lnTo>
                  <a:pt x="345694" y="1124331"/>
                </a:lnTo>
                <a:lnTo>
                  <a:pt x="340741" y="1159764"/>
                </a:lnTo>
                <a:lnTo>
                  <a:pt x="335279" y="1194435"/>
                </a:lnTo>
                <a:lnTo>
                  <a:pt x="329438" y="1228344"/>
                </a:lnTo>
                <a:lnTo>
                  <a:pt x="323215" y="1261618"/>
                </a:lnTo>
                <a:lnTo>
                  <a:pt x="316484" y="1293749"/>
                </a:lnTo>
                <a:lnTo>
                  <a:pt x="309372" y="1324991"/>
                </a:lnTo>
                <a:lnTo>
                  <a:pt x="301878" y="1355217"/>
                </a:lnTo>
                <a:lnTo>
                  <a:pt x="302005" y="1354963"/>
                </a:lnTo>
                <a:lnTo>
                  <a:pt x="322426" y="1354963"/>
                </a:lnTo>
                <a:lnTo>
                  <a:pt x="335788" y="1297940"/>
                </a:lnTo>
                <a:lnTo>
                  <a:pt x="348996" y="1231773"/>
                </a:lnTo>
                <a:lnTo>
                  <a:pt x="360299" y="1162558"/>
                </a:lnTo>
                <a:lnTo>
                  <a:pt x="369697" y="1090549"/>
                </a:lnTo>
                <a:lnTo>
                  <a:pt x="377063" y="1016381"/>
                </a:lnTo>
                <a:lnTo>
                  <a:pt x="377195" y="1014603"/>
                </a:lnTo>
                <a:close/>
              </a:path>
              <a:path w="385445" h="1642110">
                <a:moveTo>
                  <a:pt x="309372" y="1324864"/>
                </a:moveTo>
                <a:lnTo>
                  <a:pt x="309340" y="1324991"/>
                </a:lnTo>
                <a:lnTo>
                  <a:pt x="309372" y="1324864"/>
                </a:lnTo>
                <a:close/>
              </a:path>
              <a:path w="385445" h="1642110">
                <a:moveTo>
                  <a:pt x="316484" y="1293622"/>
                </a:moveTo>
                <a:lnTo>
                  <a:pt x="316455" y="1293749"/>
                </a:lnTo>
                <a:lnTo>
                  <a:pt x="316484" y="1293622"/>
                </a:lnTo>
                <a:close/>
              </a:path>
              <a:path w="385445" h="1642110">
                <a:moveTo>
                  <a:pt x="323215" y="1261364"/>
                </a:moveTo>
                <a:lnTo>
                  <a:pt x="323162" y="1261618"/>
                </a:lnTo>
                <a:lnTo>
                  <a:pt x="323215" y="1261364"/>
                </a:lnTo>
                <a:close/>
              </a:path>
              <a:path w="385445" h="1642110">
                <a:moveTo>
                  <a:pt x="329438" y="1228217"/>
                </a:moveTo>
                <a:close/>
              </a:path>
              <a:path w="385445" h="1642110">
                <a:moveTo>
                  <a:pt x="335279" y="1194308"/>
                </a:moveTo>
                <a:lnTo>
                  <a:pt x="335258" y="1194435"/>
                </a:lnTo>
                <a:lnTo>
                  <a:pt x="335279" y="1194308"/>
                </a:lnTo>
                <a:close/>
              </a:path>
              <a:path w="385445" h="1642110">
                <a:moveTo>
                  <a:pt x="340741" y="1159510"/>
                </a:moveTo>
                <a:lnTo>
                  <a:pt x="340701" y="1159764"/>
                </a:lnTo>
                <a:lnTo>
                  <a:pt x="340741" y="1159510"/>
                </a:lnTo>
                <a:close/>
              </a:path>
              <a:path w="385445" h="1642110">
                <a:moveTo>
                  <a:pt x="345694" y="1124077"/>
                </a:moveTo>
                <a:lnTo>
                  <a:pt x="345658" y="1124331"/>
                </a:lnTo>
                <a:lnTo>
                  <a:pt x="345694" y="1124077"/>
                </a:lnTo>
                <a:close/>
              </a:path>
              <a:path w="385445" h="1642110">
                <a:moveTo>
                  <a:pt x="350012" y="1088136"/>
                </a:moveTo>
                <a:close/>
              </a:path>
              <a:path w="385445" h="1642110">
                <a:moveTo>
                  <a:pt x="353949" y="1051687"/>
                </a:moveTo>
                <a:close/>
              </a:path>
              <a:path w="385445" h="1642110">
                <a:moveTo>
                  <a:pt x="384937" y="825627"/>
                </a:moveTo>
                <a:lnTo>
                  <a:pt x="365125" y="825627"/>
                </a:lnTo>
                <a:lnTo>
                  <a:pt x="364860" y="864235"/>
                </a:lnTo>
                <a:lnTo>
                  <a:pt x="363854" y="902081"/>
                </a:lnTo>
                <a:lnTo>
                  <a:pt x="362203" y="939927"/>
                </a:lnTo>
                <a:lnTo>
                  <a:pt x="362138" y="940816"/>
                </a:lnTo>
                <a:lnTo>
                  <a:pt x="360045" y="977519"/>
                </a:lnTo>
                <a:lnTo>
                  <a:pt x="357250" y="1014857"/>
                </a:lnTo>
                <a:lnTo>
                  <a:pt x="357377" y="1014603"/>
                </a:lnTo>
                <a:lnTo>
                  <a:pt x="377195" y="1014603"/>
                </a:lnTo>
                <a:lnTo>
                  <a:pt x="379857" y="978789"/>
                </a:lnTo>
                <a:lnTo>
                  <a:pt x="382016" y="940816"/>
                </a:lnTo>
                <a:lnTo>
                  <a:pt x="383687" y="901827"/>
                </a:lnTo>
                <a:lnTo>
                  <a:pt x="384685" y="863854"/>
                </a:lnTo>
                <a:lnTo>
                  <a:pt x="384937" y="825627"/>
                </a:lnTo>
                <a:close/>
              </a:path>
              <a:path w="385445" h="1642110">
                <a:moveTo>
                  <a:pt x="360045" y="977392"/>
                </a:moveTo>
                <a:close/>
              </a:path>
              <a:path w="385445" h="1642110">
                <a:moveTo>
                  <a:pt x="362203" y="939673"/>
                </a:moveTo>
                <a:lnTo>
                  <a:pt x="362189" y="939927"/>
                </a:lnTo>
                <a:lnTo>
                  <a:pt x="362203" y="939673"/>
                </a:lnTo>
                <a:close/>
              </a:path>
              <a:path w="385445" h="1642110">
                <a:moveTo>
                  <a:pt x="363854" y="901827"/>
                </a:moveTo>
                <a:lnTo>
                  <a:pt x="363843" y="902081"/>
                </a:lnTo>
                <a:lnTo>
                  <a:pt x="363854" y="901827"/>
                </a:lnTo>
                <a:close/>
              </a:path>
              <a:path w="385445" h="1642110">
                <a:moveTo>
                  <a:pt x="364871" y="863854"/>
                </a:moveTo>
                <a:lnTo>
                  <a:pt x="364864" y="864108"/>
                </a:lnTo>
                <a:lnTo>
                  <a:pt x="364871" y="863854"/>
                </a:lnTo>
                <a:close/>
              </a:path>
              <a:path w="385445" h="1642110">
                <a:moveTo>
                  <a:pt x="384308" y="787527"/>
                </a:moveTo>
                <a:lnTo>
                  <a:pt x="364490" y="787527"/>
                </a:lnTo>
                <a:lnTo>
                  <a:pt x="365124" y="825717"/>
                </a:lnTo>
                <a:lnTo>
                  <a:pt x="384937" y="825627"/>
                </a:lnTo>
                <a:lnTo>
                  <a:pt x="384308" y="787527"/>
                </a:lnTo>
                <a:close/>
              </a:path>
              <a:path w="385445" h="1642110">
                <a:moveTo>
                  <a:pt x="382818" y="749681"/>
                </a:moveTo>
                <a:lnTo>
                  <a:pt x="362966" y="749681"/>
                </a:lnTo>
                <a:lnTo>
                  <a:pt x="364490" y="787781"/>
                </a:lnTo>
                <a:lnTo>
                  <a:pt x="364490" y="787527"/>
                </a:lnTo>
                <a:lnTo>
                  <a:pt x="384308" y="787527"/>
                </a:lnTo>
                <a:lnTo>
                  <a:pt x="382818" y="749681"/>
                </a:lnTo>
                <a:close/>
              </a:path>
              <a:path w="385445" h="1642110">
                <a:moveTo>
                  <a:pt x="376624" y="674497"/>
                </a:moveTo>
                <a:lnTo>
                  <a:pt x="356743" y="674497"/>
                </a:lnTo>
                <a:lnTo>
                  <a:pt x="360425" y="712216"/>
                </a:lnTo>
                <a:lnTo>
                  <a:pt x="362966" y="749935"/>
                </a:lnTo>
                <a:lnTo>
                  <a:pt x="362966" y="749681"/>
                </a:lnTo>
                <a:lnTo>
                  <a:pt x="382818" y="749681"/>
                </a:lnTo>
                <a:lnTo>
                  <a:pt x="382777" y="748665"/>
                </a:lnTo>
                <a:lnTo>
                  <a:pt x="380111" y="710565"/>
                </a:lnTo>
                <a:lnTo>
                  <a:pt x="376624" y="674497"/>
                </a:lnTo>
                <a:close/>
              </a:path>
              <a:path w="385445" h="1642110">
                <a:moveTo>
                  <a:pt x="360299" y="711962"/>
                </a:moveTo>
                <a:lnTo>
                  <a:pt x="360316" y="712216"/>
                </a:lnTo>
                <a:lnTo>
                  <a:pt x="360299" y="711962"/>
                </a:lnTo>
                <a:close/>
              </a:path>
              <a:path w="385445" h="1642110">
                <a:moveTo>
                  <a:pt x="366705" y="600329"/>
                </a:moveTo>
                <a:lnTo>
                  <a:pt x="346710" y="600329"/>
                </a:lnTo>
                <a:lnTo>
                  <a:pt x="352298" y="637540"/>
                </a:lnTo>
                <a:lnTo>
                  <a:pt x="356743" y="674751"/>
                </a:lnTo>
                <a:lnTo>
                  <a:pt x="356743" y="674497"/>
                </a:lnTo>
                <a:lnTo>
                  <a:pt x="376624" y="674497"/>
                </a:lnTo>
                <a:lnTo>
                  <a:pt x="376427" y="672465"/>
                </a:lnTo>
                <a:lnTo>
                  <a:pt x="371855" y="634746"/>
                </a:lnTo>
                <a:lnTo>
                  <a:pt x="366705" y="600329"/>
                </a:lnTo>
                <a:close/>
              </a:path>
              <a:path w="385445" h="1642110">
                <a:moveTo>
                  <a:pt x="352171" y="637286"/>
                </a:moveTo>
                <a:lnTo>
                  <a:pt x="352201" y="637540"/>
                </a:lnTo>
                <a:lnTo>
                  <a:pt x="352171" y="637286"/>
                </a:lnTo>
                <a:close/>
              </a:path>
              <a:path w="385445" h="1642110">
                <a:moveTo>
                  <a:pt x="353347" y="528066"/>
                </a:moveTo>
                <a:lnTo>
                  <a:pt x="333121" y="528066"/>
                </a:lnTo>
                <a:lnTo>
                  <a:pt x="340487" y="564261"/>
                </a:lnTo>
                <a:lnTo>
                  <a:pt x="346710" y="600583"/>
                </a:lnTo>
                <a:lnTo>
                  <a:pt x="346710" y="600329"/>
                </a:lnTo>
                <a:lnTo>
                  <a:pt x="366705" y="600329"/>
                </a:lnTo>
                <a:lnTo>
                  <a:pt x="366268" y="597408"/>
                </a:lnTo>
                <a:lnTo>
                  <a:pt x="359918" y="560578"/>
                </a:lnTo>
                <a:lnTo>
                  <a:pt x="353347" y="528066"/>
                </a:lnTo>
                <a:close/>
              </a:path>
              <a:path w="385445" h="1642110">
                <a:moveTo>
                  <a:pt x="340360" y="564007"/>
                </a:moveTo>
                <a:lnTo>
                  <a:pt x="340404" y="564261"/>
                </a:lnTo>
                <a:lnTo>
                  <a:pt x="340360" y="564007"/>
                </a:lnTo>
                <a:close/>
              </a:path>
              <a:path w="385445" h="1642110">
                <a:moveTo>
                  <a:pt x="327292" y="424307"/>
                </a:moveTo>
                <a:lnTo>
                  <a:pt x="306704" y="424307"/>
                </a:lnTo>
                <a:lnTo>
                  <a:pt x="316357" y="458470"/>
                </a:lnTo>
                <a:lnTo>
                  <a:pt x="325247" y="493141"/>
                </a:lnTo>
                <a:lnTo>
                  <a:pt x="333121" y="528320"/>
                </a:lnTo>
                <a:lnTo>
                  <a:pt x="333121" y="528066"/>
                </a:lnTo>
                <a:lnTo>
                  <a:pt x="353347" y="528066"/>
                </a:lnTo>
                <a:lnTo>
                  <a:pt x="352551" y="524129"/>
                </a:lnTo>
                <a:lnTo>
                  <a:pt x="344424" y="488315"/>
                </a:lnTo>
                <a:lnTo>
                  <a:pt x="335407" y="453136"/>
                </a:lnTo>
                <a:lnTo>
                  <a:pt x="327292" y="424307"/>
                </a:lnTo>
                <a:close/>
              </a:path>
              <a:path w="385445" h="1642110">
                <a:moveTo>
                  <a:pt x="325120" y="492760"/>
                </a:moveTo>
                <a:lnTo>
                  <a:pt x="325205" y="493141"/>
                </a:lnTo>
                <a:lnTo>
                  <a:pt x="325120" y="492760"/>
                </a:lnTo>
                <a:close/>
              </a:path>
              <a:path w="385445" h="1642110">
                <a:moveTo>
                  <a:pt x="316229" y="458216"/>
                </a:moveTo>
                <a:lnTo>
                  <a:pt x="316295" y="458470"/>
                </a:lnTo>
                <a:lnTo>
                  <a:pt x="316229" y="458216"/>
                </a:lnTo>
                <a:close/>
              </a:path>
              <a:path w="385445" h="1642110">
                <a:moveTo>
                  <a:pt x="294952" y="327914"/>
                </a:moveTo>
                <a:lnTo>
                  <a:pt x="273939" y="327914"/>
                </a:lnTo>
                <a:lnTo>
                  <a:pt x="285623" y="359410"/>
                </a:lnTo>
                <a:lnTo>
                  <a:pt x="296545" y="391541"/>
                </a:lnTo>
                <a:lnTo>
                  <a:pt x="306704" y="424561"/>
                </a:lnTo>
                <a:lnTo>
                  <a:pt x="306704" y="424307"/>
                </a:lnTo>
                <a:lnTo>
                  <a:pt x="327292" y="424307"/>
                </a:lnTo>
                <a:lnTo>
                  <a:pt x="325754" y="418846"/>
                </a:lnTo>
                <a:lnTo>
                  <a:pt x="315341" y="385318"/>
                </a:lnTo>
                <a:lnTo>
                  <a:pt x="304165" y="352679"/>
                </a:lnTo>
                <a:lnTo>
                  <a:pt x="294952" y="327914"/>
                </a:lnTo>
                <a:close/>
              </a:path>
              <a:path w="385445" h="1642110">
                <a:moveTo>
                  <a:pt x="296418" y="391287"/>
                </a:moveTo>
                <a:lnTo>
                  <a:pt x="296496" y="391541"/>
                </a:lnTo>
                <a:lnTo>
                  <a:pt x="296418" y="391287"/>
                </a:lnTo>
                <a:close/>
              </a:path>
              <a:path w="385445" h="1642110">
                <a:moveTo>
                  <a:pt x="285496" y="359156"/>
                </a:moveTo>
                <a:lnTo>
                  <a:pt x="285582" y="359410"/>
                </a:lnTo>
                <a:lnTo>
                  <a:pt x="285496" y="359156"/>
                </a:lnTo>
                <a:close/>
              </a:path>
              <a:path w="385445" h="1642110">
                <a:moveTo>
                  <a:pt x="283050" y="297815"/>
                </a:moveTo>
                <a:lnTo>
                  <a:pt x="261747" y="297815"/>
                </a:lnTo>
                <a:lnTo>
                  <a:pt x="273939" y="328168"/>
                </a:lnTo>
                <a:lnTo>
                  <a:pt x="273939" y="327914"/>
                </a:lnTo>
                <a:lnTo>
                  <a:pt x="294952" y="327914"/>
                </a:lnTo>
                <a:lnTo>
                  <a:pt x="292353" y="320929"/>
                </a:lnTo>
                <a:lnTo>
                  <a:pt x="283050" y="297815"/>
                </a:lnTo>
                <a:close/>
              </a:path>
              <a:path w="385445" h="1642110">
                <a:moveTo>
                  <a:pt x="257508" y="241046"/>
                </a:moveTo>
                <a:lnTo>
                  <a:pt x="235585" y="241046"/>
                </a:lnTo>
                <a:lnTo>
                  <a:pt x="235712" y="241300"/>
                </a:lnTo>
                <a:lnTo>
                  <a:pt x="249047" y="269113"/>
                </a:lnTo>
                <a:lnTo>
                  <a:pt x="261874" y="298196"/>
                </a:lnTo>
                <a:lnTo>
                  <a:pt x="261747" y="297815"/>
                </a:lnTo>
                <a:lnTo>
                  <a:pt x="283050" y="297815"/>
                </a:lnTo>
                <a:lnTo>
                  <a:pt x="280035" y="290322"/>
                </a:lnTo>
                <a:lnTo>
                  <a:pt x="266953" y="260731"/>
                </a:lnTo>
                <a:lnTo>
                  <a:pt x="257508" y="241046"/>
                </a:lnTo>
                <a:close/>
              </a:path>
              <a:path w="385445" h="1642110">
                <a:moveTo>
                  <a:pt x="248920" y="268859"/>
                </a:moveTo>
                <a:lnTo>
                  <a:pt x="249032" y="269113"/>
                </a:lnTo>
                <a:lnTo>
                  <a:pt x="248920" y="268859"/>
                </a:lnTo>
                <a:close/>
              </a:path>
              <a:path w="385445" h="1642110">
                <a:moveTo>
                  <a:pt x="235643" y="241168"/>
                </a:moveTo>
                <a:lnTo>
                  <a:pt x="235706" y="241300"/>
                </a:lnTo>
                <a:lnTo>
                  <a:pt x="235643" y="241168"/>
                </a:lnTo>
                <a:close/>
              </a:path>
              <a:path w="385445" h="1642110">
                <a:moveTo>
                  <a:pt x="244142" y="214630"/>
                </a:moveTo>
                <a:lnTo>
                  <a:pt x="221869" y="214630"/>
                </a:lnTo>
                <a:lnTo>
                  <a:pt x="235643" y="241168"/>
                </a:lnTo>
                <a:lnTo>
                  <a:pt x="257508" y="241046"/>
                </a:lnTo>
                <a:lnTo>
                  <a:pt x="253365" y="232410"/>
                </a:lnTo>
                <a:lnTo>
                  <a:pt x="244142" y="214630"/>
                </a:lnTo>
                <a:close/>
              </a:path>
              <a:path w="385445" h="1642110">
                <a:moveTo>
                  <a:pt x="230302" y="189484"/>
                </a:moveTo>
                <a:lnTo>
                  <a:pt x="207518" y="189484"/>
                </a:lnTo>
                <a:lnTo>
                  <a:pt x="221996" y="214884"/>
                </a:lnTo>
                <a:lnTo>
                  <a:pt x="221869" y="214630"/>
                </a:lnTo>
                <a:lnTo>
                  <a:pt x="244142" y="214630"/>
                </a:lnTo>
                <a:lnTo>
                  <a:pt x="239268" y="205232"/>
                </a:lnTo>
                <a:lnTo>
                  <a:pt x="230302" y="189484"/>
                </a:lnTo>
                <a:close/>
              </a:path>
              <a:path w="385445" h="1642110">
                <a:moveTo>
                  <a:pt x="201716" y="143510"/>
                </a:moveTo>
                <a:lnTo>
                  <a:pt x="177800" y="143510"/>
                </a:lnTo>
                <a:lnTo>
                  <a:pt x="193040" y="165989"/>
                </a:lnTo>
                <a:lnTo>
                  <a:pt x="207645" y="189738"/>
                </a:lnTo>
                <a:lnTo>
                  <a:pt x="207518" y="189484"/>
                </a:lnTo>
                <a:lnTo>
                  <a:pt x="230302" y="189484"/>
                </a:lnTo>
                <a:lnTo>
                  <a:pt x="224663" y="179578"/>
                </a:lnTo>
                <a:lnTo>
                  <a:pt x="209550" y="155067"/>
                </a:lnTo>
                <a:lnTo>
                  <a:pt x="201716" y="143510"/>
                </a:lnTo>
                <a:close/>
              </a:path>
              <a:path w="385445" h="1642110">
                <a:moveTo>
                  <a:pt x="192786" y="165735"/>
                </a:moveTo>
                <a:lnTo>
                  <a:pt x="192943" y="165989"/>
                </a:lnTo>
                <a:lnTo>
                  <a:pt x="192786" y="165735"/>
                </a:lnTo>
                <a:close/>
              </a:path>
              <a:path w="385445" h="1642110">
                <a:moveTo>
                  <a:pt x="187102" y="122936"/>
                </a:moveTo>
                <a:lnTo>
                  <a:pt x="162433" y="122936"/>
                </a:lnTo>
                <a:lnTo>
                  <a:pt x="178053" y="143891"/>
                </a:lnTo>
                <a:lnTo>
                  <a:pt x="177800" y="143510"/>
                </a:lnTo>
                <a:lnTo>
                  <a:pt x="201716" y="143510"/>
                </a:lnTo>
                <a:lnTo>
                  <a:pt x="194055" y="132207"/>
                </a:lnTo>
                <a:lnTo>
                  <a:pt x="187102" y="122936"/>
                </a:lnTo>
                <a:close/>
              </a:path>
              <a:path w="385445" h="1642110">
                <a:moveTo>
                  <a:pt x="172322" y="103886"/>
                </a:moveTo>
                <a:lnTo>
                  <a:pt x="146685" y="103886"/>
                </a:lnTo>
                <a:lnTo>
                  <a:pt x="162687" y="123317"/>
                </a:lnTo>
                <a:lnTo>
                  <a:pt x="162433" y="122936"/>
                </a:lnTo>
                <a:lnTo>
                  <a:pt x="187102" y="122936"/>
                </a:lnTo>
                <a:lnTo>
                  <a:pt x="178053" y="110871"/>
                </a:lnTo>
                <a:lnTo>
                  <a:pt x="172322" y="103886"/>
                </a:lnTo>
                <a:close/>
              </a:path>
              <a:path w="385445" h="1642110">
                <a:moveTo>
                  <a:pt x="157784" y="86741"/>
                </a:moveTo>
                <a:lnTo>
                  <a:pt x="130683" y="86741"/>
                </a:lnTo>
                <a:lnTo>
                  <a:pt x="131064" y="87122"/>
                </a:lnTo>
                <a:lnTo>
                  <a:pt x="147066" y="104394"/>
                </a:lnTo>
                <a:lnTo>
                  <a:pt x="146685" y="103886"/>
                </a:lnTo>
                <a:lnTo>
                  <a:pt x="172322" y="103886"/>
                </a:lnTo>
                <a:lnTo>
                  <a:pt x="161798" y="91059"/>
                </a:lnTo>
                <a:lnTo>
                  <a:pt x="157784" y="86741"/>
                </a:lnTo>
                <a:close/>
              </a:path>
              <a:path w="385445" h="1642110">
                <a:moveTo>
                  <a:pt x="130825" y="86894"/>
                </a:moveTo>
                <a:lnTo>
                  <a:pt x="131036" y="87122"/>
                </a:lnTo>
                <a:lnTo>
                  <a:pt x="130825" y="86894"/>
                </a:lnTo>
                <a:close/>
              </a:path>
              <a:path w="385445" h="1642110">
                <a:moveTo>
                  <a:pt x="143292" y="71374"/>
                </a:moveTo>
                <a:lnTo>
                  <a:pt x="114553" y="71374"/>
                </a:lnTo>
                <a:lnTo>
                  <a:pt x="130825" y="86894"/>
                </a:lnTo>
                <a:lnTo>
                  <a:pt x="130683" y="86741"/>
                </a:lnTo>
                <a:lnTo>
                  <a:pt x="157784" y="86741"/>
                </a:lnTo>
                <a:lnTo>
                  <a:pt x="145034" y="73025"/>
                </a:lnTo>
                <a:lnTo>
                  <a:pt x="143292" y="71374"/>
                </a:lnTo>
                <a:close/>
              </a:path>
              <a:path w="385445" h="1642110">
                <a:moveTo>
                  <a:pt x="129094" y="57912"/>
                </a:moveTo>
                <a:lnTo>
                  <a:pt x="98171" y="57912"/>
                </a:lnTo>
                <a:lnTo>
                  <a:pt x="98678" y="58293"/>
                </a:lnTo>
                <a:lnTo>
                  <a:pt x="115062" y="71882"/>
                </a:lnTo>
                <a:lnTo>
                  <a:pt x="114553" y="71374"/>
                </a:lnTo>
                <a:lnTo>
                  <a:pt x="143292" y="71374"/>
                </a:lnTo>
                <a:lnTo>
                  <a:pt x="129094" y="57912"/>
                </a:lnTo>
                <a:close/>
              </a:path>
              <a:path w="385445" h="1642110">
                <a:moveTo>
                  <a:pt x="98331" y="58045"/>
                </a:moveTo>
                <a:lnTo>
                  <a:pt x="98631" y="58293"/>
                </a:lnTo>
                <a:lnTo>
                  <a:pt x="98331" y="58045"/>
                </a:lnTo>
                <a:close/>
              </a:path>
              <a:path w="385445" h="1642110">
                <a:moveTo>
                  <a:pt x="115109" y="46228"/>
                </a:moveTo>
                <a:lnTo>
                  <a:pt x="81788" y="46228"/>
                </a:lnTo>
                <a:lnTo>
                  <a:pt x="82550" y="46736"/>
                </a:lnTo>
                <a:lnTo>
                  <a:pt x="98331" y="58045"/>
                </a:lnTo>
                <a:lnTo>
                  <a:pt x="98171" y="57912"/>
                </a:lnTo>
                <a:lnTo>
                  <a:pt x="129094" y="57912"/>
                </a:lnTo>
                <a:lnTo>
                  <a:pt x="127889" y="56769"/>
                </a:lnTo>
                <a:lnTo>
                  <a:pt x="115109" y="46228"/>
                </a:lnTo>
                <a:close/>
              </a:path>
              <a:path w="385445" h="1642110">
                <a:moveTo>
                  <a:pt x="82278" y="46578"/>
                </a:moveTo>
                <a:lnTo>
                  <a:pt x="82499" y="46736"/>
                </a:lnTo>
                <a:lnTo>
                  <a:pt x="82278" y="46578"/>
                </a:lnTo>
                <a:close/>
              </a:path>
              <a:path w="385445" h="1642110">
                <a:moveTo>
                  <a:pt x="81788" y="46228"/>
                </a:moveTo>
                <a:lnTo>
                  <a:pt x="82278" y="46578"/>
                </a:lnTo>
                <a:lnTo>
                  <a:pt x="82550" y="46736"/>
                </a:lnTo>
                <a:lnTo>
                  <a:pt x="81788" y="46228"/>
                </a:lnTo>
                <a:close/>
              </a:path>
              <a:path w="385445" h="1642110">
                <a:moveTo>
                  <a:pt x="102523" y="36703"/>
                </a:moveTo>
                <a:lnTo>
                  <a:pt x="65277" y="36703"/>
                </a:lnTo>
                <a:lnTo>
                  <a:pt x="66167" y="37211"/>
                </a:lnTo>
                <a:lnTo>
                  <a:pt x="82278" y="46578"/>
                </a:lnTo>
                <a:lnTo>
                  <a:pt x="81788" y="46228"/>
                </a:lnTo>
                <a:lnTo>
                  <a:pt x="115109" y="46228"/>
                </a:lnTo>
                <a:lnTo>
                  <a:pt x="110490" y="42418"/>
                </a:lnTo>
                <a:lnTo>
                  <a:pt x="102523" y="36703"/>
                </a:lnTo>
                <a:close/>
              </a:path>
              <a:path w="385445" h="1642110">
                <a:moveTo>
                  <a:pt x="66099" y="37180"/>
                </a:moveTo>
                <a:close/>
              </a:path>
              <a:path w="385445" h="1642110">
                <a:moveTo>
                  <a:pt x="49277" y="29511"/>
                </a:moveTo>
                <a:lnTo>
                  <a:pt x="66099" y="37180"/>
                </a:lnTo>
                <a:lnTo>
                  <a:pt x="65277" y="36703"/>
                </a:lnTo>
                <a:lnTo>
                  <a:pt x="102523" y="36703"/>
                </a:lnTo>
                <a:lnTo>
                  <a:pt x="92964" y="29845"/>
                </a:lnTo>
                <a:lnTo>
                  <a:pt x="92742" y="29718"/>
                </a:lnTo>
                <a:lnTo>
                  <a:pt x="49911" y="29718"/>
                </a:lnTo>
                <a:lnTo>
                  <a:pt x="49277" y="29511"/>
                </a:lnTo>
                <a:close/>
              </a:path>
              <a:path w="385445" h="1642110">
                <a:moveTo>
                  <a:pt x="48895" y="29337"/>
                </a:moveTo>
                <a:lnTo>
                  <a:pt x="49277" y="29511"/>
                </a:lnTo>
                <a:lnTo>
                  <a:pt x="49911" y="29718"/>
                </a:lnTo>
                <a:lnTo>
                  <a:pt x="48895" y="29337"/>
                </a:lnTo>
                <a:close/>
              </a:path>
              <a:path w="385445" h="1642110">
                <a:moveTo>
                  <a:pt x="92078" y="29337"/>
                </a:moveTo>
                <a:lnTo>
                  <a:pt x="48895" y="29337"/>
                </a:lnTo>
                <a:lnTo>
                  <a:pt x="49911" y="29718"/>
                </a:lnTo>
                <a:lnTo>
                  <a:pt x="92742" y="29718"/>
                </a:lnTo>
                <a:lnTo>
                  <a:pt x="92078" y="29337"/>
                </a:lnTo>
                <a:close/>
              </a:path>
              <a:path w="385445" h="1642110">
                <a:moveTo>
                  <a:pt x="82776" y="24003"/>
                </a:moveTo>
                <a:lnTo>
                  <a:pt x="32385" y="24003"/>
                </a:lnTo>
                <a:lnTo>
                  <a:pt x="33274" y="24257"/>
                </a:lnTo>
                <a:lnTo>
                  <a:pt x="49277" y="29511"/>
                </a:lnTo>
                <a:lnTo>
                  <a:pt x="48895" y="29337"/>
                </a:lnTo>
                <a:lnTo>
                  <a:pt x="92078" y="29337"/>
                </a:lnTo>
                <a:lnTo>
                  <a:pt x="82776" y="24003"/>
                </a:lnTo>
                <a:close/>
              </a:path>
              <a:path w="385445" h="1642110">
                <a:moveTo>
                  <a:pt x="32893" y="24168"/>
                </a:moveTo>
                <a:lnTo>
                  <a:pt x="33163" y="24257"/>
                </a:lnTo>
                <a:lnTo>
                  <a:pt x="32893" y="24168"/>
                </a:lnTo>
                <a:close/>
              </a:path>
              <a:path w="385445" h="1642110">
                <a:moveTo>
                  <a:pt x="32385" y="24003"/>
                </a:moveTo>
                <a:lnTo>
                  <a:pt x="32893" y="24168"/>
                </a:lnTo>
                <a:lnTo>
                  <a:pt x="33274" y="24257"/>
                </a:lnTo>
                <a:lnTo>
                  <a:pt x="32385" y="24003"/>
                </a:lnTo>
                <a:close/>
              </a:path>
              <a:path w="385445" h="1642110">
                <a:moveTo>
                  <a:pt x="79675" y="22225"/>
                </a:moveTo>
                <a:lnTo>
                  <a:pt x="24511" y="22225"/>
                </a:lnTo>
                <a:lnTo>
                  <a:pt x="32893" y="24168"/>
                </a:lnTo>
                <a:lnTo>
                  <a:pt x="32385" y="24003"/>
                </a:lnTo>
                <a:lnTo>
                  <a:pt x="82776" y="24003"/>
                </a:lnTo>
                <a:lnTo>
                  <a:pt x="79675" y="22225"/>
                </a:lnTo>
                <a:close/>
              </a:path>
              <a:path w="385445" h="1642110">
                <a:moveTo>
                  <a:pt x="77239" y="20828"/>
                </a:moveTo>
                <a:lnTo>
                  <a:pt x="16255" y="20828"/>
                </a:lnTo>
                <a:lnTo>
                  <a:pt x="25019" y="22352"/>
                </a:lnTo>
                <a:lnTo>
                  <a:pt x="24511" y="22225"/>
                </a:lnTo>
                <a:lnTo>
                  <a:pt x="79675" y="22225"/>
                </a:lnTo>
                <a:lnTo>
                  <a:pt x="77239" y="20828"/>
                </a:lnTo>
                <a:close/>
              </a:path>
              <a:path w="385445" h="1642110">
                <a:moveTo>
                  <a:pt x="762" y="0"/>
                </a:moveTo>
                <a:lnTo>
                  <a:pt x="0" y="19812"/>
                </a:lnTo>
                <a:lnTo>
                  <a:pt x="8763" y="20066"/>
                </a:lnTo>
                <a:lnTo>
                  <a:pt x="8127" y="20066"/>
                </a:lnTo>
                <a:lnTo>
                  <a:pt x="16891" y="20955"/>
                </a:lnTo>
                <a:lnTo>
                  <a:pt x="16255" y="20828"/>
                </a:lnTo>
                <a:lnTo>
                  <a:pt x="77239" y="20828"/>
                </a:lnTo>
                <a:lnTo>
                  <a:pt x="38100" y="4953"/>
                </a:lnTo>
                <a:lnTo>
                  <a:pt x="9778" y="254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10455" y="3743071"/>
            <a:ext cx="1544320" cy="955675"/>
          </a:xfrm>
          <a:custGeom>
            <a:avLst/>
            <a:gdLst/>
            <a:ahLst/>
            <a:cxnLst/>
            <a:rect l="l" t="t" r="r" b="b"/>
            <a:pathLst>
              <a:path w="1544320" h="955675">
                <a:moveTo>
                  <a:pt x="162540" y="926724"/>
                </a:moveTo>
                <a:lnTo>
                  <a:pt x="155194" y="955420"/>
                </a:lnTo>
                <a:lnTo>
                  <a:pt x="238506" y="937259"/>
                </a:lnTo>
                <a:lnTo>
                  <a:pt x="231172" y="930909"/>
                </a:lnTo>
                <a:lnTo>
                  <a:pt x="173482" y="930909"/>
                </a:lnTo>
                <a:lnTo>
                  <a:pt x="162540" y="926724"/>
                </a:lnTo>
                <a:close/>
              </a:path>
              <a:path w="1544320" h="955675">
                <a:moveTo>
                  <a:pt x="167498" y="907357"/>
                </a:moveTo>
                <a:lnTo>
                  <a:pt x="162540" y="926724"/>
                </a:lnTo>
                <a:lnTo>
                  <a:pt x="173482" y="930909"/>
                </a:lnTo>
                <a:lnTo>
                  <a:pt x="180467" y="912367"/>
                </a:lnTo>
                <a:lnTo>
                  <a:pt x="167498" y="907357"/>
                </a:lnTo>
                <a:close/>
              </a:path>
              <a:path w="1544320" h="955675">
                <a:moveTo>
                  <a:pt x="174117" y="881506"/>
                </a:moveTo>
                <a:lnTo>
                  <a:pt x="167498" y="907357"/>
                </a:lnTo>
                <a:lnTo>
                  <a:pt x="180467" y="912367"/>
                </a:lnTo>
                <a:lnTo>
                  <a:pt x="173482" y="930909"/>
                </a:lnTo>
                <a:lnTo>
                  <a:pt x="231172" y="930909"/>
                </a:lnTo>
                <a:lnTo>
                  <a:pt x="174117" y="881506"/>
                </a:lnTo>
                <a:close/>
              </a:path>
              <a:path w="1544320" h="955675">
                <a:moveTo>
                  <a:pt x="878078" y="357504"/>
                </a:moveTo>
                <a:lnTo>
                  <a:pt x="842518" y="360171"/>
                </a:lnTo>
                <a:lnTo>
                  <a:pt x="842772" y="360171"/>
                </a:lnTo>
                <a:lnTo>
                  <a:pt x="807212" y="361695"/>
                </a:lnTo>
                <a:lnTo>
                  <a:pt x="807466" y="361695"/>
                </a:lnTo>
                <a:lnTo>
                  <a:pt x="735965" y="362711"/>
                </a:lnTo>
                <a:lnTo>
                  <a:pt x="700151" y="363981"/>
                </a:lnTo>
                <a:lnTo>
                  <a:pt x="628904" y="368680"/>
                </a:lnTo>
                <a:lnTo>
                  <a:pt x="558800" y="376427"/>
                </a:lnTo>
                <a:lnTo>
                  <a:pt x="490474" y="386714"/>
                </a:lnTo>
                <a:lnTo>
                  <a:pt x="424307" y="399541"/>
                </a:lnTo>
                <a:lnTo>
                  <a:pt x="360807" y="414781"/>
                </a:lnTo>
                <a:lnTo>
                  <a:pt x="300736" y="432053"/>
                </a:lnTo>
                <a:lnTo>
                  <a:pt x="244602" y="451230"/>
                </a:lnTo>
                <a:lnTo>
                  <a:pt x="192786" y="472058"/>
                </a:lnTo>
                <a:lnTo>
                  <a:pt x="146050" y="494537"/>
                </a:lnTo>
                <a:lnTo>
                  <a:pt x="104648" y="518286"/>
                </a:lnTo>
                <a:lnTo>
                  <a:pt x="69215" y="543178"/>
                </a:lnTo>
                <a:lnTo>
                  <a:pt x="40386" y="569340"/>
                </a:lnTo>
                <a:lnTo>
                  <a:pt x="10668" y="610742"/>
                </a:lnTo>
                <a:lnTo>
                  <a:pt x="0" y="654430"/>
                </a:lnTo>
                <a:lnTo>
                  <a:pt x="254" y="668401"/>
                </a:lnTo>
                <a:lnTo>
                  <a:pt x="5334" y="709294"/>
                </a:lnTo>
                <a:lnTo>
                  <a:pt x="20193" y="761999"/>
                </a:lnTo>
                <a:lnTo>
                  <a:pt x="43561" y="811148"/>
                </a:lnTo>
                <a:lnTo>
                  <a:pt x="73660" y="855217"/>
                </a:lnTo>
                <a:lnTo>
                  <a:pt x="109347" y="892555"/>
                </a:lnTo>
                <a:lnTo>
                  <a:pt x="150241" y="922019"/>
                </a:lnTo>
                <a:lnTo>
                  <a:pt x="162540" y="926724"/>
                </a:lnTo>
                <a:lnTo>
                  <a:pt x="167498" y="907357"/>
                </a:lnTo>
                <a:lnTo>
                  <a:pt x="160415" y="904620"/>
                </a:lnTo>
                <a:lnTo>
                  <a:pt x="159766" y="904620"/>
                </a:lnTo>
                <a:lnTo>
                  <a:pt x="158115" y="903731"/>
                </a:lnTo>
                <a:lnTo>
                  <a:pt x="158302" y="903731"/>
                </a:lnTo>
                <a:lnTo>
                  <a:pt x="149733" y="898524"/>
                </a:lnTo>
                <a:lnTo>
                  <a:pt x="149876" y="898524"/>
                </a:lnTo>
                <a:lnTo>
                  <a:pt x="141135" y="892428"/>
                </a:lnTo>
                <a:lnTo>
                  <a:pt x="140589" y="892047"/>
                </a:lnTo>
                <a:lnTo>
                  <a:pt x="122847" y="877951"/>
                </a:lnTo>
                <a:lnTo>
                  <a:pt x="122047" y="877315"/>
                </a:lnTo>
                <a:lnTo>
                  <a:pt x="105565" y="861440"/>
                </a:lnTo>
                <a:lnTo>
                  <a:pt x="105410" y="861440"/>
                </a:lnTo>
                <a:lnTo>
                  <a:pt x="89331" y="843152"/>
                </a:lnTo>
                <a:lnTo>
                  <a:pt x="88773" y="842517"/>
                </a:lnTo>
                <a:lnTo>
                  <a:pt x="73914" y="822451"/>
                </a:lnTo>
                <a:lnTo>
                  <a:pt x="60930" y="801623"/>
                </a:lnTo>
                <a:lnTo>
                  <a:pt x="48641" y="778255"/>
                </a:lnTo>
                <a:lnTo>
                  <a:pt x="38608" y="754506"/>
                </a:lnTo>
                <a:lnTo>
                  <a:pt x="30607" y="730249"/>
                </a:lnTo>
                <a:lnTo>
                  <a:pt x="27567" y="718438"/>
                </a:lnTo>
                <a:lnTo>
                  <a:pt x="24846" y="705738"/>
                </a:lnTo>
                <a:lnTo>
                  <a:pt x="22689" y="693165"/>
                </a:lnTo>
                <a:lnTo>
                  <a:pt x="22669" y="692657"/>
                </a:lnTo>
                <a:lnTo>
                  <a:pt x="21145" y="680465"/>
                </a:lnTo>
                <a:lnTo>
                  <a:pt x="20162" y="668401"/>
                </a:lnTo>
                <a:lnTo>
                  <a:pt x="20066" y="667765"/>
                </a:lnTo>
                <a:lnTo>
                  <a:pt x="19831" y="655573"/>
                </a:lnTo>
                <a:lnTo>
                  <a:pt x="20823" y="643889"/>
                </a:lnTo>
                <a:lnTo>
                  <a:pt x="20955" y="642365"/>
                </a:lnTo>
                <a:lnTo>
                  <a:pt x="23543" y="631951"/>
                </a:lnTo>
                <a:lnTo>
                  <a:pt x="23876" y="630554"/>
                </a:lnTo>
                <a:lnTo>
                  <a:pt x="24064" y="630554"/>
                </a:lnTo>
                <a:lnTo>
                  <a:pt x="28362" y="620013"/>
                </a:lnTo>
                <a:lnTo>
                  <a:pt x="28194" y="620013"/>
                </a:lnTo>
                <a:lnTo>
                  <a:pt x="28762" y="618990"/>
                </a:lnTo>
                <a:lnTo>
                  <a:pt x="35177" y="607821"/>
                </a:lnTo>
                <a:lnTo>
                  <a:pt x="43902" y="595502"/>
                </a:lnTo>
                <a:lnTo>
                  <a:pt x="44450" y="594740"/>
                </a:lnTo>
                <a:lnTo>
                  <a:pt x="54670" y="583183"/>
                </a:lnTo>
                <a:lnTo>
                  <a:pt x="67171" y="570991"/>
                </a:lnTo>
                <a:lnTo>
                  <a:pt x="66929" y="570991"/>
                </a:lnTo>
                <a:lnTo>
                  <a:pt x="81788" y="558545"/>
                </a:lnTo>
                <a:lnTo>
                  <a:pt x="97283" y="546988"/>
                </a:lnTo>
                <a:lnTo>
                  <a:pt x="97790" y="546607"/>
                </a:lnTo>
                <a:lnTo>
                  <a:pt x="115064" y="535051"/>
                </a:lnTo>
                <a:lnTo>
                  <a:pt x="115443" y="534796"/>
                </a:lnTo>
                <a:lnTo>
                  <a:pt x="134620" y="523239"/>
                </a:lnTo>
                <a:lnTo>
                  <a:pt x="155089" y="512063"/>
                </a:lnTo>
                <a:lnTo>
                  <a:pt x="177164" y="501014"/>
                </a:lnTo>
                <a:lnTo>
                  <a:pt x="200914" y="490219"/>
                </a:lnTo>
                <a:lnTo>
                  <a:pt x="225679" y="479678"/>
                </a:lnTo>
                <a:lnTo>
                  <a:pt x="251587" y="469772"/>
                </a:lnTo>
                <a:lnTo>
                  <a:pt x="251333" y="469772"/>
                </a:lnTo>
                <a:lnTo>
                  <a:pt x="278638" y="460120"/>
                </a:lnTo>
                <a:lnTo>
                  <a:pt x="278893" y="460120"/>
                </a:lnTo>
                <a:lnTo>
                  <a:pt x="306832" y="450849"/>
                </a:lnTo>
                <a:lnTo>
                  <a:pt x="307003" y="450849"/>
                </a:lnTo>
                <a:lnTo>
                  <a:pt x="335915" y="442213"/>
                </a:lnTo>
                <a:lnTo>
                  <a:pt x="366014" y="433831"/>
                </a:lnTo>
                <a:lnTo>
                  <a:pt x="366261" y="433831"/>
                </a:lnTo>
                <a:lnTo>
                  <a:pt x="396875" y="426084"/>
                </a:lnTo>
                <a:lnTo>
                  <a:pt x="397180" y="426084"/>
                </a:lnTo>
                <a:lnTo>
                  <a:pt x="428498" y="418972"/>
                </a:lnTo>
                <a:lnTo>
                  <a:pt x="460883" y="412241"/>
                </a:lnTo>
                <a:lnTo>
                  <a:pt x="461446" y="412241"/>
                </a:lnTo>
                <a:lnTo>
                  <a:pt x="493903" y="406272"/>
                </a:lnTo>
                <a:lnTo>
                  <a:pt x="527431" y="400684"/>
                </a:lnTo>
                <a:lnTo>
                  <a:pt x="528203" y="400684"/>
                </a:lnTo>
                <a:lnTo>
                  <a:pt x="561467" y="395985"/>
                </a:lnTo>
                <a:lnTo>
                  <a:pt x="561213" y="395985"/>
                </a:lnTo>
                <a:lnTo>
                  <a:pt x="595884" y="391794"/>
                </a:lnTo>
                <a:lnTo>
                  <a:pt x="597055" y="391794"/>
                </a:lnTo>
                <a:lnTo>
                  <a:pt x="630809" y="388492"/>
                </a:lnTo>
                <a:lnTo>
                  <a:pt x="630555" y="388492"/>
                </a:lnTo>
                <a:lnTo>
                  <a:pt x="665861" y="385698"/>
                </a:lnTo>
                <a:lnTo>
                  <a:pt x="665607" y="385698"/>
                </a:lnTo>
                <a:lnTo>
                  <a:pt x="701167" y="383666"/>
                </a:lnTo>
                <a:lnTo>
                  <a:pt x="700913" y="383666"/>
                </a:lnTo>
                <a:lnTo>
                  <a:pt x="736473" y="382523"/>
                </a:lnTo>
                <a:lnTo>
                  <a:pt x="807974" y="381507"/>
                </a:lnTo>
                <a:lnTo>
                  <a:pt x="879602" y="377316"/>
                </a:lnTo>
                <a:lnTo>
                  <a:pt x="950468" y="369061"/>
                </a:lnTo>
                <a:lnTo>
                  <a:pt x="1017110" y="357631"/>
                </a:lnTo>
                <a:lnTo>
                  <a:pt x="877824" y="357631"/>
                </a:lnTo>
                <a:lnTo>
                  <a:pt x="878078" y="357504"/>
                </a:lnTo>
                <a:close/>
              </a:path>
              <a:path w="1544320" h="955675">
                <a:moveTo>
                  <a:pt x="158115" y="903731"/>
                </a:moveTo>
                <a:lnTo>
                  <a:pt x="159766" y="904620"/>
                </a:lnTo>
                <a:lnTo>
                  <a:pt x="158630" y="903931"/>
                </a:lnTo>
                <a:lnTo>
                  <a:pt x="158115" y="903731"/>
                </a:lnTo>
                <a:close/>
              </a:path>
              <a:path w="1544320" h="955675">
                <a:moveTo>
                  <a:pt x="158630" y="903931"/>
                </a:moveTo>
                <a:lnTo>
                  <a:pt x="159766" y="904620"/>
                </a:lnTo>
                <a:lnTo>
                  <a:pt x="160415" y="904620"/>
                </a:lnTo>
                <a:lnTo>
                  <a:pt x="158630" y="903931"/>
                </a:lnTo>
                <a:close/>
              </a:path>
              <a:path w="1544320" h="955675">
                <a:moveTo>
                  <a:pt x="158302" y="903731"/>
                </a:moveTo>
                <a:lnTo>
                  <a:pt x="158115" y="903731"/>
                </a:lnTo>
                <a:lnTo>
                  <a:pt x="158630" y="903931"/>
                </a:lnTo>
                <a:lnTo>
                  <a:pt x="158302" y="903731"/>
                </a:lnTo>
                <a:close/>
              </a:path>
              <a:path w="1544320" h="955675">
                <a:moveTo>
                  <a:pt x="149876" y="898524"/>
                </a:moveTo>
                <a:lnTo>
                  <a:pt x="149733" y="898524"/>
                </a:lnTo>
                <a:lnTo>
                  <a:pt x="150241" y="898778"/>
                </a:lnTo>
                <a:lnTo>
                  <a:pt x="149876" y="898524"/>
                </a:lnTo>
                <a:close/>
              </a:path>
              <a:path w="1544320" h="955675">
                <a:moveTo>
                  <a:pt x="140818" y="892207"/>
                </a:moveTo>
                <a:lnTo>
                  <a:pt x="141097" y="892428"/>
                </a:lnTo>
                <a:lnTo>
                  <a:pt x="140818" y="892207"/>
                </a:lnTo>
                <a:close/>
              </a:path>
              <a:path w="1544320" h="955675">
                <a:moveTo>
                  <a:pt x="140616" y="892047"/>
                </a:moveTo>
                <a:lnTo>
                  <a:pt x="140818" y="892207"/>
                </a:lnTo>
                <a:lnTo>
                  <a:pt x="140616" y="892047"/>
                </a:lnTo>
                <a:close/>
              </a:path>
              <a:path w="1544320" h="955675">
                <a:moveTo>
                  <a:pt x="122047" y="877315"/>
                </a:moveTo>
                <a:lnTo>
                  <a:pt x="122809" y="877951"/>
                </a:lnTo>
                <a:lnTo>
                  <a:pt x="122623" y="877773"/>
                </a:lnTo>
                <a:lnTo>
                  <a:pt x="122047" y="877315"/>
                </a:lnTo>
                <a:close/>
              </a:path>
              <a:path w="1544320" h="955675">
                <a:moveTo>
                  <a:pt x="122623" y="877773"/>
                </a:moveTo>
                <a:lnTo>
                  <a:pt x="122809" y="877951"/>
                </a:lnTo>
                <a:lnTo>
                  <a:pt x="122623" y="877773"/>
                </a:lnTo>
                <a:close/>
              </a:path>
              <a:path w="1544320" h="955675">
                <a:moveTo>
                  <a:pt x="122145" y="877315"/>
                </a:moveTo>
                <a:lnTo>
                  <a:pt x="122623" y="877773"/>
                </a:lnTo>
                <a:lnTo>
                  <a:pt x="122145" y="877315"/>
                </a:lnTo>
                <a:close/>
              </a:path>
              <a:path w="1544320" h="955675">
                <a:moveTo>
                  <a:pt x="104902" y="860805"/>
                </a:moveTo>
                <a:lnTo>
                  <a:pt x="105410" y="861440"/>
                </a:lnTo>
                <a:lnTo>
                  <a:pt x="105565" y="861440"/>
                </a:lnTo>
                <a:lnTo>
                  <a:pt x="104902" y="860805"/>
                </a:lnTo>
                <a:close/>
              </a:path>
              <a:path w="1544320" h="955675">
                <a:moveTo>
                  <a:pt x="88773" y="842517"/>
                </a:moveTo>
                <a:lnTo>
                  <a:pt x="89281" y="843152"/>
                </a:lnTo>
                <a:lnTo>
                  <a:pt x="89008" y="842785"/>
                </a:lnTo>
                <a:lnTo>
                  <a:pt x="88773" y="842517"/>
                </a:lnTo>
                <a:close/>
              </a:path>
              <a:path w="1544320" h="955675">
                <a:moveTo>
                  <a:pt x="89008" y="842785"/>
                </a:moveTo>
                <a:lnTo>
                  <a:pt x="89281" y="843152"/>
                </a:lnTo>
                <a:lnTo>
                  <a:pt x="89008" y="842785"/>
                </a:lnTo>
                <a:close/>
              </a:path>
              <a:path w="1544320" h="955675">
                <a:moveTo>
                  <a:pt x="88809" y="842517"/>
                </a:moveTo>
                <a:lnTo>
                  <a:pt x="89008" y="842785"/>
                </a:lnTo>
                <a:lnTo>
                  <a:pt x="88809" y="842517"/>
                </a:lnTo>
                <a:close/>
              </a:path>
              <a:path w="1544320" h="955675">
                <a:moveTo>
                  <a:pt x="74022" y="822451"/>
                </a:moveTo>
                <a:lnTo>
                  <a:pt x="74422" y="823086"/>
                </a:lnTo>
                <a:lnTo>
                  <a:pt x="74022" y="822451"/>
                </a:lnTo>
                <a:close/>
              </a:path>
              <a:path w="1544320" h="955675">
                <a:moveTo>
                  <a:pt x="60452" y="800861"/>
                </a:moveTo>
                <a:lnTo>
                  <a:pt x="60833" y="801623"/>
                </a:lnTo>
                <a:lnTo>
                  <a:pt x="60452" y="800861"/>
                </a:lnTo>
                <a:close/>
              </a:path>
              <a:path w="1544320" h="955675">
                <a:moveTo>
                  <a:pt x="48750" y="778255"/>
                </a:moveTo>
                <a:lnTo>
                  <a:pt x="49022" y="778890"/>
                </a:lnTo>
                <a:lnTo>
                  <a:pt x="48750" y="778255"/>
                </a:lnTo>
                <a:close/>
              </a:path>
              <a:path w="1544320" h="955675">
                <a:moveTo>
                  <a:pt x="38692" y="754506"/>
                </a:moveTo>
                <a:lnTo>
                  <a:pt x="38989" y="755395"/>
                </a:lnTo>
                <a:lnTo>
                  <a:pt x="38692" y="754506"/>
                </a:lnTo>
                <a:close/>
              </a:path>
              <a:path w="1544320" h="955675">
                <a:moveTo>
                  <a:pt x="30725" y="730249"/>
                </a:moveTo>
                <a:lnTo>
                  <a:pt x="30861" y="730757"/>
                </a:lnTo>
                <a:lnTo>
                  <a:pt x="30725" y="730249"/>
                </a:lnTo>
                <a:close/>
              </a:path>
              <a:path w="1544320" h="955675">
                <a:moveTo>
                  <a:pt x="27524" y="718275"/>
                </a:moveTo>
                <a:lnTo>
                  <a:pt x="27559" y="718438"/>
                </a:lnTo>
                <a:lnTo>
                  <a:pt x="27524" y="718275"/>
                </a:lnTo>
                <a:close/>
              </a:path>
              <a:path w="1544320" h="955675">
                <a:moveTo>
                  <a:pt x="27450" y="717930"/>
                </a:moveTo>
                <a:lnTo>
                  <a:pt x="27524" y="718275"/>
                </a:lnTo>
                <a:lnTo>
                  <a:pt x="27450" y="717930"/>
                </a:lnTo>
                <a:close/>
              </a:path>
              <a:path w="1544320" h="955675">
                <a:moveTo>
                  <a:pt x="24765" y="705357"/>
                </a:moveTo>
                <a:lnTo>
                  <a:pt x="24765" y="705738"/>
                </a:lnTo>
                <a:lnTo>
                  <a:pt x="24765" y="705357"/>
                </a:lnTo>
                <a:close/>
              </a:path>
              <a:path w="1544320" h="955675">
                <a:moveTo>
                  <a:pt x="22669" y="692657"/>
                </a:moveTo>
                <a:lnTo>
                  <a:pt x="22733" y="693165"/>
                </a:lnTo>
                <a:lnTo>
                  <a:pt x="22669" y="692657"/>
                </a:lnTo>
                <a:close/>
              </a:path>
              <a:path w="1544320" h="955675">
                <a:moveTo>
                  <a:pt x="21082" y="679957"/>
                </a:moveTo>
                <a:lnTo>
                  <a:pt x="21082" y="680465"/>
                </a:lnTo>
                <a:lnTo>
                  <a:pt x="21082" y="679957"/>
                </a:lnTo>
                <a:close/>
              </a:path>
              <a:path w="1544320" h="955675">
                <a:moveTo>
                  <a:pt x="20066" y="667130"/>
                </a:moveTo>
                <a:lnTo>
                  <a:pt x="20066" y="667765"/>
                </a:lnTo>
                <a:lnTo>
                  <a:pt x="20066" y="667130"/>
                </a:lnTo>
                <a:close/>
              </a:path>
              <a:path w="1544320" h="955675">
                <a:moveTo>
                  <a:pt x="19827" y="655389"/>
                </a:moveTo>
                <a:lnTo>
                  <a:pt x="19812" y="655573"/>
                </a:lnTo>
                <a:lnTo>
                  <a:pt x="19827" y="655389"/>
                </a:lnTo>
                <a:close/>
              </a:path>
              <a:path w="1544320" h="955675">
                <a:moveTo>
                  <a:pt x="19899" y="654557"/>
                </a:moveTo>
                <a:lnTo>
                  <a:pt x="19827" y="655389"/>
                </a:lnTo>
                <a:lnTo>
                  <a:pt x="19899" y="654557"/>
                </a:lnTo>
                <a:close/>
              </a:path>
              <a:path w="1544320" h="955675">
                <a:moveTo>
                  <a:pt x="20955" y="642365"/>
                </a:moveTo>
                <a:lnTo>
                  <a:pt x="20701" y="643889"/>
                </a:lnTo>
                <a:lnTo>
                  <a:pt x="20892" y="643084"/>
                </a:lnTo>
                <a:lnTo>
                  <a:pt x="20955" y="642365"/>
                </a:lnTo>
                <a:close/>
              </a:path>
              <a:path w="1544320" h="955675">
                <a:moveTo>
                  <a:pt x="20892" y="643084"/>
                </a:moveTo>
                <a:lnTo>
                  <a:pt x="20701" y="643889"/>
                </a:lnTo>
                <a:lnTo>
                  <a:pt x="20892" y="643084"/>
                </a:lnTo>
                <a:close/>
              </a:path>
              <a:path w="1544320" h="955675">
                <a:moveTo>
                  <a:pt x="21063" y="642365"/>
                </a:moveTo>
                <a:lnTo>
                  <a:pt x="20892" y="643084"/>
                </a:lnTo>
                <a:lnTo>
                  <a:pt x="21063" y="642365"/>
                </a:lnTo>
                <a:close/>
              </a:path>
              <a:path w="1544320" h="955675">
                <a:moveTo>
                  <a:pt x="23876" y="630554"/>
                </a:moveTo>
                <a:lnTo>
                  <a:pt x="23495" y="631951"/>
                </a:lnTo>
                <a:lnTo>
                  <a:pt x="23611" y="631666"/>
                </a:lnTo>
                <a:lnTo>
                  <a:pt x="23876" y="630554"/>
                </a:lnTo>
                <a:close/>
              </a:path>
              <a:path w="1544320" h="955675">
                <a:moveTo>
                  <a:pt x="23611" y="631666"/>
                </a:moveTo>
                <a:lnTo>
                  <a:pt x="23495" y="631951"/>
                </a:lnTo>
                <a:lnTo>
                  <a:pt x="23611" y="631666"/>
                </a:lnTo>
                <a:close/>
              </a:path>
              <a:path w="1544320" h="955675">
                <a:moveTo>
                  <a:pt x="24064" y="630554"/>
                </a:moveTo>
                <a:lnTo>
                  <a:pt x="23876" y="630554"/>
                </a:lnTo>
                <a:lnTo>
                  <a:pt x="23611" y="631666"/>
                </a:lnTo>
                <a:lnTo>
                  <a:pt x="24064" y="630554"/>
                </a:lnTo>
                <a:close/>
              </a:path>
              <a:path w="1544320" h="955675">
                <a:moveTo>
                  <a:pt x="28829" y="618870"/>
                </a:moveTo>
                <a:lnTo>
                  <a:pt x="28194" y="620013"/>
                </a:lnTo>
                <a:lnTo>
                  <a:pt x="28780" y="618990"/>
                </a:lnTo>
                <a:close/>
              </a:path>
              <a:path w="1544320" h="955675">
                <a:moveTo>
                  <a:pt x="28780" y="618990"/>
                </a:moveTo>
                <a:lnTo>
                  <a:pt x="28194" y="620013"/>
                </a:lnTo>
                <a:lnTo>
                  <a:pt x="28362" y="620013"/>
                </a:lnTo>
                <a:lnTo>
                  <a:pt x="28780" y="618990"/>
                </a:lnTo>
                <a:close/>
              </a:path>
              <a:path w="1544320" h="955675">
                <a:moveTo>
                  <a:pt x="28848" y="618870"/>
                </a:moveTo>
                <a:close/>
              </a:path>
              <a:path w="1544320" h="955675">
                <a:moveTo>
                  <a:pt x="35672" y="606958"/>
                </a:moveTo>
                <a:lnTo>
                  <a:pt x="35052" y="607821"/>
                </a:lnTo>
                <a:lnTo>
                  <a:pt x="35672" y="606958"/>
                </a:lnTo>
                <a:close/>
              </a:path>
              <a:path w="1544320" h="955675">
                <a:moveTo>
                  <a:pt x="44450" y="594740"/>
                </a:moveTo>
                <a:lnTo>
                  <a:pt x="43815" y="595502"/>
                </a:lnTo>
                <a:lnTo>
                  <a:pt x="44289" y="594965"/>
                </a:lnTo>
                <a:lnTo>
                  <a:pt x="44450" y="594740"/>
                </a:lnTo>
                <a:close/>
              </a:path>
              <a:path w="1544320" h="955675">
                <a:moveTo>
                  <a:pt x="44289" y="594965"/>
                </a:moveTo>
                <a:lnTo>
                  <a:pt x="43815" y="595502"/>
                </a:lnTo>
                <a:lnTo>
                  <a:pt x="44289" y="594965"/>
                </a:lnTo>
                <a:close/>
              </a:path>
              <a:path w="1544320" h="955675">
                <a:moveTo>
                  <a:pt x="44486" y="594740"/>
                </a:moveTo>
                <a:lnTo>
                  <a:pt x="44289" y="594965"/>
                </a:lnTo>
                <a:lnTo>
                  <a:pt x="44486" y="594740"/>
                </a:lnTo>
                <a:close/>
              </a:path>
              <a:path w="1544320" h="955675">
                <a:moveTo>
                  <a:pt x="55027" y="582779"/>
                </a:moveTo>
                <a:lnTo>
                  <a:pt x="54610" y="583183"/>
                </a:lnTo>
                <a:lnTo>
                  <a:pt x="55027" y="582779"/>
                </a:lnTo>
                <a:close/>
              </a:path>
              <a:path w="1544320" h="955675">
                <a:moveTo>
                  <a:pt x="67564" y="570610"/>
                </a:moveTo>
                <a:lnTo>
                  <a:pt x="66929" y="570991"/>
                </a:lnTo>
                <a:lnTo>
                  <a:pt x="67171" y="570991"/>
                </a:lnTo>
                <a:lnTo>
                  <a:pt x="67564" y="570610"/>
                </a:lnTo>
                <a:close/>
              </a:path>
              <a:path w="1544320" h="955675">
                <a:moveTo>
                  <a:pt x="81913" y="558545"/>
                </a:moveTo>
                <a:lnTo>
                  <a:pt x="81407" y="558926"/>
                </a:lnTo>
                <a:lnTo>
                  <a:pt x="81913" y="558545"/>
                </a:lnTo>
                <a:close/>
              </a:path>
              <a:path w="1544320" h="955675">
                <a:moveTo>
                  <a:pt x="97849" y="546607"/>
                </a:moveTo>
                <a:lnTo>
                  <a:pt x="97294" y="546980"/>
                </a:lnTo>
                <a:lnTo>
                  <a:pt x="97849" y="546607"/>
                </a:lnTo>
                <a:close/>
              </a:path>
              <a:path w="1544320" h="955675">
                <a:moveTo>
                  <a:pt x="115482" y="534796"/>
                </a:moveTo>
                <a:lnTo>
                  <a:pt x="115088" y="535035"/>
                </a:lnTo>
                <a:lnTo>
                  <a:pt x="115482" y="534796"/>
                </a:lnTo>
                <a:close/>
              </a:path>
              <a:path w="1544320" h="955675">
                <a:moveTo>
                  <a:pt x="134702" y="523239"/>
                </a:moveTo>
                <a:lnTo>
                  <a:pt x="134239" y="523493"/>
                </a:lnTo>
                <a:lnTo>
                  <a:pt x="134702" y="523239"/>
                </a:lnTo>
                <a:close/>
              </a:path>
              <a:path w="1544320" h="955675">
                <a:moveTo>
                  <a:pt x="177419" y="500887"/>
                </a:moveTo>
                <a:lnTo>
                  <a:pt x="177038" y="501014"/>
                </a:lnTo>
                <a:lnTo>
                  <a:pt x="177419" y="500887"/>
                </a:lnTo>
                <a:close/>
              </a:path>
              <a:path w="1544320" h="955675">
                <a:moveTo>
                  <a:pt x="200957" y="490219"/>
                </a:moveTo>
                <a:lnTo>
                  <a:pt x="200660" y="490346"/>
                </a:lnTo>
                <a:lnTo>
                  <a:pt x="200957" y="490219"/>
                </a:lnTo>
                <a:close/>
              </a:path>
              <a:path w="1544320" h="955675">
                <a:moveTo>
                  <a:pt x="225756" y="479678"/>
                </a:moveTo>
                <a:lnTo>
                  <a:pt x="225425" y="479805"/>
                </a:lnTo>
                <a:lnTo>
                  <a:pt x="225756" y="479678"/>
                </a:lnTo>
                <a:close/>
              </a:path>
              <a:path w="1544320" h="955675">
                <a:moveTo>
                  <a:pt x="278893" y="460120"/>
                </a:moveTo>
                <a:lnTo>
                  <a:pt x="278638" y="460120"/>
                </a:lnTo>
                <a:lnTo>
                  <a:pt x="278511" y="460247"/>
                </a:lnTo>
                <a:lnTo>
                  <a:pt x="278893" y="460120"/>
                </a:lnTo>
                <a:close/>
              </a:path>
              <a:path w="1544320" h="955675">
                <a:moveTo>
                  <a:pt x="307003" y="450849"/>
                </a:moveTo>
                <a:lnTo>
                  <a:pt x="306832" y="450849"/>
                </a:lnTo>
                <a:lnTo>
                  <a:pt x="306578" y="450976"/>
                </a:lnTo>
                <a:lnTo>
                  <a:pt x="307003" y="450849"/>
                </a:lnTo>
                <a:close/>
              </a:path>
              <a:path w="1544320" h="955675">
                <a:moveTo>
                  <a:pt x="366261" y="433831"/>
                </a:moveTo>
                <a:lnTo>
                  <a:pt x="366014" y="433831"/>
                </a:lnTo>
                <a:lnTo>
                  <a:pt x="365760" y="433958"/>
                </a:lnTo>
                <a:lnTo>
                  <a:pt x="366261" y="433831"/>
                </a:lnTo>
                <a:close/>
              </a:path>
              <a:path w="1544320" h="955675">
                <a:moveTo>
                  <a:pt x="397180" y="426084"/>
                </a:moveTo>
                <a:lnTo>
                  <a:pt x="396875" y="426084"/>
                </a:lnTo>
                <a:lnTo>
                  <a:pt x="396621" y="426211"/>
                </a:lnTo>
                <a:lnTo>
                  <a:pt x="397180" y="426084"/>
                </a:lnTo>
                <a:close/>
              </a:path>
              <a:path w="1544320" h="955675">
                <a:moveTo>
                  <a:pt x="461446" y="412241"/>
                </a:moveTo>
                <a:lnTo>
                  <a:pt x="460883" y="412241"/>
                </a:lnTo>
                <a:lnTo>
                  <a:pt x="461446" y="412241"/>
                </a:lnTo>
                <a:close/>
              </a:path>
              <a:path w="1544320" h="955675">
                <a:moveTo>
                  <a:pt x="528203" y="400684"/>
                </a:moveTo>
                <a:lnTo>
                  <a:pt x="527431" y="400684"/>
                </a:lnTo>
                <a:lnTo>
                  <a:pt x="528203" y="400684"/>
                </a:lnTo>
                <a:close/>
              </a:path>
              <a:path w="1544320" h="955675">
                <a:moveTo>
                  <a:pt x="597055" y="391794"/>
                </a:moveTo>
                <a:lnTo>
                  <a:pt x="595884" y="391794"/>
                </a:lnTo>
                <a:lnTo>
                  <a:pt x="597055" y="391794"/>
                </a:lnTo>
                <a:close/>
              </a:path>
              <a:path w="1544320" h="955675">
                <a:moveTo>
                  <a:pt x="947801" y="349376"/>
                </a:moveTo>
                <a:lnTo>
                  <a:pt x="912749" y="353948"/>
                </a:lnTo>
                <a:lnTo>
                  <a:pt x="913003" y="353948"/>
                </a:lnTo>
                <a:lnTo>
                  <a:pt x="877824" y="357631"/>
                </a:lnTo>
                <a:lnTo>
                  <a:pt x="1017110" y="357631"/>
                </a:lnTo>
                <a:lnTo>
                  <a:pt x="1019810" y="357123"/>
                </a:lnTo>
                <a:lnTo>
                  <a:pt x="1053973" y="350011"/>
                </a:lnTo>
                <a:lnTo>
                  <a:pt x="1056028" y="349503"/>
                </a:lnTo>
                <a:lnTo>
                  <a:pt x="947547" y="349503"/>
                </a:lnTo>
                <a:lnTo>
                  <a:pt x="947801" y="349376"/>
                </a:lnTo>
                <a:close/>
              </a:path>
              <a:path w="1544320" h="955675">
                <a:moveTo>
                  <a:pt x="1049655" y="330580"/>
                </a:moveTo>
                <a:lnTo>
                  <a:pt x="1015873" y="337692"/>
                </a:lnTo>
                <a:lnTo>
                  <a:pt x="1016127" y="337692"/>
                </a:lnTo>
                <a:lnTo>
                  <a:pt x="981964" y="344042"/>
                </a:lnTo>
                <a:lnTo>
                  <a:pt x="982218" y="344042"/>
                </a:lnTo>
                <a:lnTo>
                  <a:pt x="947547" y="349503"/>
                </a:lnTo>
                <a:lnTo>
                  <a:pt x="1056028" y="349503"/>
                </a:lnTo>
                <a:lnTo>
                  <a:pt x="1087374" y="341756"/>
                </a:lnTo>
                <a:lnTo>
                  <a:pt x="1120140" y="332993"/>
                </a:lnTo>
                <a:lnTo>
                  <a:pt x="1127780" y="330707"/>
                </a:lnTo>
                <a:lnTo>
                  <a:pt x="1049401" y="330707"/>
                </a:lnTo>
                <a:lnTo>
                  <a:pt x="1049655" y="330580"/>
                </a:lnTo>
                <a:close/>
              </a:path>
              <a:path w="1544320" h="955675">
                <a:moveTo>
                  <a:pt x="1114933" y="313816"/>
                </a:moveTo>
                <a:lnTo>
                  <a:pt x="1082294" y="322579"/>
                </a:lnTo>
                <a:lnTo>
                  <a:pt x="1082548" y="322579"/>
                </a:lnTo>
                <a:lnTo>
                  <a:pt x="1049401" y="330707"/>
                </a:lnTo>
                <a:lnTo>
                  <a:pt x="1127780" y="330707"/>
                </a:lnTo>
                <a:lnTo>
                  <a:pt x="1152398" y="323341"/>
                </a:lnTo>
                <a:lnTo>
                  <a:pt x="1180592" y="313943"/>
                </a:lnTo>
                <a:lnTo>
                  <a:pt x="1114679" y="313943"/>
                </a:lnTo>
                <a:lnTo>
                  <a:pt x="1114933" y="313816"/>
                </a:lnTo>
                <a:close/>
              </a:path>
              <a:path w="1544320" h="955675">
                <a:moveTo>
                  <a:pt x="1146556" y="304418"/>
                </a:moveTo>
                <a:lnTo>
                  <a:pt x="1114679" y="313943"/>
                </a:lnTo>
                <a:lnTo>
                  <a:pt x="1180592" y="313943"/>
                </a:lnTo>
                <a:lnTo>
                  <a:pt x="1183640" y="312927"/>
                </a:lnTo>
                <a:lnTo>
                  <a:pt x="1206859" y="304545"/>
                </a:lnTo>
                <a:lnTo>
                  <a:pt x="1146302" y="304545"/>
                </a:lnTo>
                <a:lnTo>
                  <a:pt x="1146556" y="304418"/>
                </a:lnTo>
                <a:close/>
              </a:path>
              <a:path w="1544320" h="955675">
                <a:moveTo>
                  <a:pt x="1285637" y="271779"/>
                </a:moveTo>
                <a:lnTo>
                  <a:pt x="1236472" y="271779"/>
                </a:lnTo>
                <a:lnTo>
                  <a:pt x="1207135" y="283463"/>
                </a:lnTo>
                <a:lnTo>
                  <a:pt x="1177036" y="294258"/>
                </a:lnTo>
                <a:lnTo>
                  <a:pt x="1177290" y="294258"/>
                </a:lnTo>
                <a:lnTo>
                  <a:pt x="1146302" y="304545"/>
                </a:lnTo>
                <a:lnTo>
                  <a:pt x="1206859" y="304545"/>
                </a:lnTo>
                <a:lnTo>
                  <a:pt x="1214247" y="301878"/>
                </a:lnTo>
                <a:lnTo>
                  <a:pt x="1243838" y="290194"/>
                </a:lnTo>
                <a:lnTo>
                  <a:pt x="1272540" y="277875"/>
                </a:lnTo>
                <a:lnTo>
                  <a:pt x="1285637" y="271779"/>
                </a:lnTo>
                <a:close/>
              </a:path>
              <a:path w="1544320" h="955675">
                <a:moveTo>
                  <a:pt x="1207389" y="283336"/>
                </a:moveTo>
                <a:lnTo>
                  <a:pt x="1207036" y="283463"/>
                </a:lnTo>
                <a:lnTo>
                  <a:pt x="1207389" y="283336"/>
                </a:lnTo>
                <a:close/>
              </a:path>
              <a:path w="1544320" h="955675">
                <a:moveTo>
                  <a:pt x="1334453" y="247141"/>
                </a:moveTo>
                <a:lnTo>
                  <a:pt x="1291590" y="247141"/>
                </a:lnTo>
                <a:lnTo>
                  <a:pt x="1264285" y="259841"/>
                </a:lnTo>
                <a:lnTo>
                  <a:pt x="1236091" y="271906"/>
                </a:lnTo>
                <a:lnTo>
                  <a:pt x="1236472" y="271779"/>
                </a:lnTo>
                <a:lnTo>
                  <a:pt x="1285637" y="271779"/>
                </a:lnTo>
                <a:lnTo>
                  <a:pt x="1300099" y="265048"/>
                </a:lnTo>
                <a:lnTo>
                  <a:pt x="1326642" y="251459"/>
                </a:lnTo>
                <a:lnTo>
                  <a:pt x="1334453" y="247141"/>
                </a:lnTo>
                <a:close/>
              </a:path>
              <a:path w="1544320" h="955675">
                <a:moveTo>
                  <a:pt x="1264539" y="259714"/>
                </a:moveTo>
                <a:lnTo>
                  <a:pt x="1264242" y="259841"/>
                </a:lnTo>
                <a:lnTo>
                  <a:pt x="1264539" y="259714"/>
                </a:lnTo>
                <a:close/>
              </a:path>
              <a:path w="1544320" h="955675">
                <a:moveTo>
                  <a:pt x="1357872" y="233933"/>
                </a:moveTo>
                <a:lnTo>
                  <a:pt x="1317498" y="233933"/>
                </a:lnTo>
                <a:lnTo>
                  <a:pt x="1291534" y="247167"/>
                </a:lnTo>
                <a:lnTo>
                  <a:pt x="1334453" y="247141"/>
                </a:lnTo>
                <a:lnTo>
                  <a:pt x="1351915" y="237489"/>
                </a:lnTo>
                <a:lnTo>
                  <a:pt x="1357872" y="233933"/>
                </a:lnTo>
                <a:close/>
              </a:path>
              <a:path w="1544320" h="955675">
                <a:moveTo>
                  <a:pt x="1387729" y="191642"/>
                </a:moveTo>
                <a:lnTo>
                  <a:pt x="1365377" y="206374"/>
                </a:lnTo>
                <a:lnTo>
                  <a:pt x="1341882" y="220471"/>
                </a:lnTo>
                <a:lnTo>
                  <a:pt x="1317244" y="234060"/>
                </a:lnTo>
                <a:lnTo>
                  <a:pt x="1317498" y="233933"/>
                </a:lnTo>
                <a:lnTo>
                  <a:pt x="1357872" y="233933"/>
                </a:lnTo>
                <a:lnTo>
                  <a:pt x="1376172" y="223011"/>
                </a:lnTo>
                <a:lnTo>
                  <a:pt x="1398905" y="208025"/>
                </a:lnTo>
                <a:lnTo>
                  <a:pt x="1420368" y="192531"/>
                </a:lnTo>
                <a:lnTo>
                  <a:pt x="1421166" y="191896"/>
                </a:lnTo>
                <a:lnTo>
                  <a:pt x="1387475" y="191896"/>
                </a:lnTo>
                <a:lnTo>
                  <a:pt x="1387729" y="191642"/>
                </a:lnTo>
                <a:close/>
              </a:path>
              <a:path w="1544320" h="955675">
                <a:moveTo>
                  <a:pt x="1342263" y="220217"/>
                </a:moveTo>
                <a:lnTo>
                  <a:pt x="1341803" y="220471"/>
                </a:lnTo>
                <a:lnTo>
                  <a:pt x="1342263" y="220217"/>
                </a:lnTo>
                <a:close/>
              </a:path>
              <a:path w="1544320" h="955675">
                <a:moveTo>
                  <a:pt x="1365758" y="206120"/>
                </a:moveTo>
                <a:lnTo>
                  <a:pt x="1365335" y="206374"/>
                </a:lnTo>
                <a:lnTo>
                  <a:pt x="1365758" y="206120"/>
                </a:lnTo>
                <a:close/>
              </a:path>
              <a:path w="1544320" h="955675">
                <a:moveTo>
                  <a:pt x="1440324" y="176656"/>
                </a:moveTo>
                <a:lnTo>
                  <a:pt x="1408557" y="176656"/>
                </a:lnTo>
                <a:lnTo>
                  <a:pt x="1387475" y="191896"/>
                </a:lnTo>
                <a:lnTo>
                  <a:pt x="1421166" y="191896"/>
                </a:lnTo>
                <a:lnTo>
                  <a:pt x="1440324" y="176656"/>
                </a:lnTo>
                <a:close/>
              </a:path>
              <a:path w="1544320" h="955675">
                <a:moveTo>
                  <a:pt x="1457707" y="161416"/>
                </a:moveTo>
                <a:lnTo>
                  <a:pt x="1427734" y="161416"/>
                </a:lnTo>
                <a:lnTo>
                  <a:pt x="1408176" y="176910"/>
                </a:lnTo>
                <a:lnTo>
                  <a:pt x="1408557" y="176656"/>
                </a:lnTo>
                <a:lnTo>
                  <a:pt x="1440324" y="176656"/>
                </a:lnTo>
                <a:lnTo>
                  <a:pt x="1457707" y="161416"/>
                </a:lnTo>
                <a:close/>
              </a:path>
              <a:path w="1544320" h="955675">
                <a:moveTo>
                  <a:pt x="1473664" y="145922"/>
                </a:moveTo>
                <a:lnTo>
                  <a:pt x="1445514" y="145922"/>
                </a:lnTo>
                <a:lnTo>
                  <a:pt x="1427353" y="161670"/>
                </a:lnTo>
                <a:lnTo>
                  <a:pt x="1427734" y="161416"/>
                </a:lnTo>
                <a:lnTo>
                  <a:pt x="1457707" y="161416"/>
                </a:lnTo>
                <a:lnTo>
                  <a:pt x="1458722" y="160527"/>
                </a:lnTo>
                <a:lnTo>
                  <a:pt x="1473664" y="145922"/>
                </a:lnTo>
                <a:close/>
              </a:path>
              <a:path w="1544320" h="955675">
                <a:moveTo>
                  <a:pt x="1461516" y="130047"/>
                </a:moveTo>
                <a:lnTo>
                  <a:pt x="1445006" y="146303"/>
                </a:lnTo>
                <a:lnTo>
                  <a:pt x="1445514" y="145922"/>
                </a:lnTo>
                <a:lnTo>
                  <a:pt x="1473664" y="145922"/>
                </a:lnTo>
                <a:lnTo>
                  <a:pt x="1475613" y="144017"/>
                </a:lnTo>
                <a:lnTo>
                  <a:pt x="1487668" y="130555"/>
                </a:lnTo>
                <a:lnTo>
                  <a:pt x="1461135" y="130555"/>
                </a:lnTo>
                <a:lnTo>
                  <a:pt x="1461516" y="130047"/>
                </a:lnTo>
                <a:close/>
              </a:path>
              <a:path w="1544320" h="955675">
                <a:moveTo>
                  <a:pt x="1500854" y="114045"/>
                </a:moveTo>
                <a:lnTo>
                  <a:pt x="1475867" y="114045"/>
                </a:lnTo>
                <a:lnTo>
                  <a:pt x="1461135" y="130555"/>
                </a:lnTo>
                <a:lnTo>
                  <a:pt x="1487668" y="130555"/>
                </a:lnTo>
                <a:lnTo>
                  <a:pt x="1490853" y="126999"/>
                </a:lnTo>
                <a:lnTo>
                  <a:pt x="1500854" y="114045"/>
                </a:lnTo>
                <a:close/>
              </a:path>
              <a:path w="1544320" h="955675">
                <a:moveTo>
                  <a:pt x="1521697" y="81533"/>
                </a:moveTo>
                <a:lnTo>
                  <a:pt x="1499235" y="81533"/>
                </a:lnTo>
                <a:lnTo>
                  <a:pt x="1487932" y="98424"/>
                </a:lnTo>
                <a:lnTo>
                  <a:pt x="1475359" y="114553"/>
                </a:lnTo>
                <a:lnTo>
                  <a:pt x="1475867" y="114045"/>
                </a:lnTo>
                <a:lnTo>
                  <a:pt x="1500854" y="114045"/>
                </a:lnTo>
                <a:lnTo>
                  <a:pt x="1504188" y="109727"/>
                </a:lnTo>
                <a:lnTo>
                  <a:pt x="1515872" y="92201"/>
                </a:lnTo>
                <a:lnTo>
                  <a:pt x="1521697" y="81533"/>
                </a:lnTo>
                <a:close/>
              </a:path>
              <a:path w="1544320" h="955675">
                <a:moveTo>
                  <a:pt x="1488313" y="97789"/>
                </a:moveTo>
                <a:lnTo>
                  <a:pt x="1487822" y="98424"/>
                </a:lnTo>
                <a:lnTo>
                  <a:pt x="1488313" y="97789"/>
                </a:lnTo>
                <a:close/>
              </a:path>
              <a:path w="1544320" h="955675">
                <a:moveTo>
                  <a:pt x="1529560" y="65277"/>
                </a:moveTo>
                <a:lnTo>
                  <a:pt x="1508125" y="65277"/>
                </a:lnTo>
                <a:lnTo>
                  <a:pt x="1498736" y="82279"/>
                </a:lnTo>
                <a:lnTo>
                  <a:pt x="1499235" y="81533"/>
                </a:lnTo>
                <a:lnTo>
                  <a:pt x="1521697" y="81533"/>
                </a:lnTo>
                <a:lnTo>
                  <a:pt x="1525651" y="74294"/>
                </a:lnTo>
                <a:lnTo>
                  <a:pt x="1529560" y="65277"/>
                </a:lnTo>
                <a:close/>
              </a:path>
              <a:path w="1544320" h="955675">
                <a:moveTo>
                  <a:pt x="1535760" y="48767"/>
                </a:moveTo>
                <a:lnTo>
                  <a:pt x="1515110" y="48767"/>
                </a:lnTo>
                <a:lnTo>
                  <a:pt x="1514729" y="49783"/>
                </a:lnTo>
                <a:lnTo>
                  <a:pt x="1507617" y="66039"/>
                </a:lnTo>
                <a:lnTo>
                  <a:pt x="1508125" y="65277"/>
                </a:lnTo>
                <a:lnTo>
                  <a:pt x="1529560" y="65277"/>
                </a:lnTo>
                <a:lnTo>
                  <a:pt x="1533525" y="56133"/>
                </a:lnTo>
                <a:lnTo>
                  <a:pt x="1535760" y="48767"/>
                </a:lnTo>
                <a:close/>
              </a:path>
              <a:path w="1544320" h="955675">
                <a:moveTo>
                  <a:pt x="1514876" y="49305"/>
                </a:moveTo>
                <a:lnTo>
                  <a:pt x="1514669" y="49783"/>
                </a:lnTo>
                <a:lnTo>
                  <a:pt x="1514876" y="49305"/>
                </a:lnTo>
                <a:close/>
              </a:path>
              <a:path w="1544320" h="955675">
                <a:moveTo>
                  <a:pt x="1515110" y="48767"/>
                </a:moveTo>
                <a:lnTo>
                  <a:pt x="1514876" y="49305"/>
                </a:lnTo>
                <a:lnTo>
                  <a:pt x="1514729" y="49783"/>
                </a:lnTo>
                <a:lnTo>
                  <a:pt x="1515110" y="48767"/>
                </a:lnTo>
                <a:close/>
              </a:path>
              <a:path w="1544320" h="955675">
                <a:moveTo>
                  <a:pt x="1540118" y="32511"/>
                </a:moveTo>
                <a:lnTo>
                  <a:pt x="1520063" y="32511"/>
                </a:lnTo>
                <a:lnTo>
                  <a:pt x="1519809" y="33527"/>
                </a:lnTo>
                <a:lnTo>
                  <a:pt x="1514876" y="49305"/>
                </a:lnTo>
                <a:lnTo>
                  <a:pt x="1515110" y="48767"/>
                </a:lnTo>
                <a:lnTo>
                  <a:pt x="1535760" y="48767"/>
                </a:lnTo>
                <a:lnTo>
                  <a:pt x="1539113" y="37718"/>
                </a:lnTo>
                <a:lnTo>
                  <a:pt x="1540118" y="32511"/>
                </a:lnTo>
                <a:close/>
              </a:path>
              <a:path w="1544320" h="955675">
                <a:moveTo>
                  <a:pt x="1519896" y="33049"/>
                </a:moveTo>
                <a:lnTo>
                  <a:pt x="1519749" y="33527"/>
                </a:lnTo>
                <a:lnTo>
                  <a:pt x="1519896" y="33049"/>
                </a:lnTo>
                <a:close/>
              </a:path>
              <a:path w="1544320" h="955675">
                <a:moveTo>
                  <a:pt x="1520063" y="32511"/>
                </a:moveTo>
                <a:lnTo>
                  <a:pt x="1519896" y="33049"/>
                </a:lnTo>
                <a:lnTo>
                  <a:pt x="1519809" y="33527"/>
                </a:lnTo>
                <a:lnTo>
                  <a:pt x="1520063" y="32511"/>
                </a:lnTo>
                <a:close/>
              </a:path>
              <a:path w="1544320" h="955675">
                <a:moveTo>
                  <a:pt x="1542862" y="16255"/>
                </a:moveTo>
                <a:lnTo>
                  <a:pt x="1522984" y="16255"/>
                </a:lnTo>
                <a:lnTo>
                  <a:pt x="1522857" y="17398"/>
                </a:lnTo>
                <a:lnTo>
                  <a:pt x="1519896" y="33049"/>
                </a:lnTo>
                <a:lnTo>
                  <a:pt x="1520063" y="32511"/>
                </a:lnTo>
                <a:lnTo>
                  <a:pt x="1540118" y="32511"/>
                </a:lnTo>
                <a:lnTo>
                  <a:pt x="1542669" y="19303"/>
                </a:lnTo>
                <a:lnTo>
                  <a:pt x="1542862" y="16255"/>
                </a:lnTo>
                <a:close/>
              </a:path>
              <a:path w="1544320" h="955675">
                <a:moveTo>
                  <a:pt x="1522903" y="16695"/>
                </a:moveTo>
                <a:lnTo>
                  <a:pt x="1522773" y="17398"/>
                </a:lnTo>
                <a:lnTo>
                  <a:pt x="1522903" y="16695"/>
                </a:lnTo>
                <a:close/>
              </a:path>
              <a:path w="1544320" h="955675">
                <a:moveTo>
                  <a:pt x="1524000" y="0"/>
                </a:moveTo>
                <a:lnTo>
                  <a:pt x="1522903" y="16695"/>
                </a:lnTo>
                <a:lnTo>
                  <a:pt x="1522984" y="16255"/>
                </a:lnTo>
                <a:lnTo>
                  <a:pt x="1542862" y="16255"/>
                </a:lnTo>
                <a:lnTo>
                  <a:pt x="1543812" y="1269"/>
                </a:lnTo>
                <a:lnTo>
                  <a:pt x="152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62762" y="2210561"/>
            <a:ext cx="1371600" cy="457200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2000" spc="-5" dirty="0">
                <a:latin typeface="Arial"/>
                <a:cs typeface="Arial"/>
              </a:rPr>
              <a:t>PC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62762" y="2667761"/>
            <a:ext cx="1371600" cy="457200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2000" spc="-5" dirty="0">
                <a:latin typeface="Arial"/>
                <a:cs typeface="Arial"/>
              </a:rPr>
              <a:t>SP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658361" y="4725161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58361" y="2058161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266700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58361" y="2020061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38200" y="0"/>
                </a:moveTo>
                <a:lnTo>
                  <a:pt x="838200" y="76200"/>
                </a:lnTo>
                <a:lnTo>
                  <a:pt x="894588" y="48005"/>
                </a:lnTo>
                <a:lnTo>
                  <a:pt x="850900" y="48005"/>
                </a:lnTo>
                <a:lnTo>
                  <a:pt x="850900" y="28193"/>
                </a:lnTo>
                <a:lnTo>
                  <a:pt x="894587" y="28193"/>
                </a:lnTo>
                <a:lnTo>
                  <a:pt x="838200" y="0"/>
                </a:lnTo>
                <a:close/>
              </a:path>
              <a:path w="914400" h="76200">
                <a:moveTo>
                  <a:pt x="838200" y="28193"/>
                </a:moveTo>
                <a:lnTo>
                  <a:pt x="0" y="28193"/>
                </a:lnTo>
                <a:lnTo>
                  <a:pt x="0" y="48005"/>
                </a:lnTo>
                <a:lnTo>
                  <a:pt x="838200" y="48005"/>
                </a:lnTo>
                <a:lnTo>
                  <a:pt x="838200" y="28193"/>
                </a:lnTo>
                <a:close/>
              </a:path>
              <a:path w="914400" h="76200">
                <a:moveTo>
                  <a:pt x="894587" y="28193"/>
                </a:moveTo>
                <a:lnTo>
                  <a:pt x="850900" y="28193"/>
                </a:lnTo>
                <a:lnTo>
                  <a:pt x="850900" y="48005"/>
                </a:lnTo>
                <a:lnTo>
                  <a:pt x="894588" y="48005"/>
                </a:lnTo>
                <a:lnTo>
                  <a:pt x="914400" y="38100"/>
                </a:lnTo>
                <a:lnTo>
                  <a:pt x="894587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27757" y="2507995"/>
            <a:ext cx="2521585" cy="2249170"/>
          </a:xfrm>
          <a:custGeom>
            <a:avLst/>
            <a:gdLst/>
            <a:ahLst/>
            <a:cxnLst/>
            <a:rect l="l" t="t" r="r" b="b"/>
            <a:pathLst>
              <a:path w="2521585" h="2249170">
                <a:moveTo>
                  <a:pt x="2457710" y="2205632"/>
                </a:moveTo>
                <a:lnTo>
                  <a:pt x="2438908" y="2226691"/>
                </a:lnTo>
                <a:lnTo>
                  <a:pt x="2521204" y="2248916"/>
                </a:lnTo>
                <a:lnTo>
                  <a:pt x="2507351" y="2214117"/>
                </a:lnTo>
                <a:lnTo>
                  <a:pt x="2467229" y="2214117"/>
                </a:lnTo>
                <a:lnTo>
                  <a:pt x="2457710" y="2205632"/>
                </a:lnTo>
                <a:close/>
              </a:path>
              <a:path w="2521585" h="2249170">
                <a:moveTo>
                  <a:pt x="2470950" y="2190803"/>
                </a:moveTo>
                <a:lnTo>
                  <a:pt x="2457710" y="2205632"/>
                </a:lnTo>
                <a:lnTo>
                  <a:pt x="2467229" y="2214117"/>
                </a:lnTo>
                <a:lnTo>
                  <a:pt x="2480437" y="2199259"/>
                </a:lnTo>
                <a:lnTo>
                  <a:pt x="2470950" y="2190803"/>
                </a:lnTo>
                <a:close/>
              </a:path>
              <a:path w="2521585" h="2249170">
                <a:moveTo>
                  <a:pt x="2489708" y="2169795"/>
                </a:moveTo>
                <a:lnTo>
                  <a:pt x="2470950" y="2190803"/>
                </a:lnTo>
                <a:lnTo>
                  <a:pt x="2480437" y="2199259"/>
                </a:lnTo>
                <a:lnTo>
                  <a:pt x="2467229" y="2214117"/>
                </a:lnTo>
                <a:lnTo>
                  <a:pt x="2507351" y="2214117"/>
                </a:lnTo>
                <a:lnTo>
                  <a:pt x="2489708" y="2169795"/>
                </a:lnTo>
                <a:close/>
              </a:path>
              <a:path w="2521585" h="2249170">
                <a:moveTo>
                  <a:pt x="13208" y="0"/>
                </a:moveTo>
                <a:lnTo>
                  <a:pt x="0" y="14731"/>
                </a:lnTo>
                <a:lnTo>
                  <a:pt x="2457710" y="2205632"/>
                </a:lnTo>
                <a:lnTo>
                  <a:pt x="2470950" y="2190803"/>
                </a:lnTo>
                <a:lnTo>
                  <a:pt x="132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27376" y="2965576"/>
            <a:ext cx="3131185" cy="3131185"/>
          </a:xfrm>
          <a:custGeom>
            <a:avLst/>
            <a:gdLst/>
            <a:ahLst/>
            <a:cxnLst/>
            <a:rect l="l" t="t" r="r" b="b"/>
            <a:pathLst>
              <a:path w="3131185" h="3131185">
                <a:moveTo>
                  <a:pt x="3070294" y="3084352"/>
                </a:moveTo>
                <a:lnTo>
                  <a:pt x="3050413" y="3104248"/>
                </a:lnTo>
                <a:lnTo>
                  <a:pt x="3131185" y="3131185"/>
                </a:lnTo>
                <a:lnTo>
                  <a:pt x="3118564" y="3093300"/>
                </a:lnTo>
                <a:lnTo>
                  <a:pt x="3079242" y="3093300"/>
                </a:lnTo>
                <a:lnTo>
                  <a:pt x="3070294" y="3084352"/>
                </a:lnTo>
                <a:close/>
              </a:path>
              <a:path w="3131185" h="3131185">
                <a:moveTo>
                  <a:pt x="3084341" y="3070295"/>
                </a:moveTo>
                <a:lnTo>
                  <a:pt x="3070294" y="3084352"/>
                </a:lnTo>
                <a:lnTo>
                  <a:pt x="3079242" y="3093300"/>
                </a:lnTo>
                <a:lnTo>
                  <a:pt x="3093339" y="3079292"/>
                </a:lnTo>
                <a:lnTo>
                  <a:pt x="3084341" y="3070295"/>
                </a:lnTo>
                <a:close/>
              </a:path>
              <a:path w="3131185" h="3131185">
                <a:moveTo>
                  <a:pt x="3104261" y="3050362"/>
                </a:moveTo>
                <a:lnTo>
                  <a:pt x="3084341" y="3070295"/>
                </a:lnTo>
                <a:lnTo>
                  <a:pt x="3093339" y="3079292"/>
                </a:lnTo>
                <a:lnTo>
                  <a:pt x="3079242" y="3093300"/>
                </a:lnTo>
                <a:lnTo>
                  <a:pt x="3118564" y="3093300"/>
                </a:lnTo>
                <a:lnTo>
                  <a:pt x="3104261" y="3050362"/>
                </a:lnTo>
                <a:close/>
              </a:path>
              <a:path w="3131185" h="3131185">
                <a:moveTo>
                  <a:pt x="13970" y="0"/>
                </a:moveTo>
                <a:lnTo>
                  <a:pt x="0" y="13970"/>
                </a:lnTo>
                <a:lnTo>
                  <a:pt x="3070294" y="3084352"/>
                </a:lnTo>
                <a:lnTo>
                  <a:pt x="3084341" y="3070295"/>
                </a:lnTo>
                <a:lnTo>
                  <a:pt x="13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27123" y="2508630"/>
            <a:ext cx="2522220" cy="2705735"/>
          </a:xfrm>
          <a:custGeom>
            <a:avLst/>
            <a:gdLst/>
            <a:ahLst/>
            <a:cxnLst/>
            <a:rect l="l" t="t" r="r" b="b"/>
            <a:pathLst>
              <a:path w="2522220" h="2705735">
                <a:moveTo>
                  <a:pt x="2462641" y="2656444"/>
                </a:moveTo>
                <a:lnTo>
                  <a:pt x="2441955" y="2675763"/>
                </a:lnTo>
                <a:lnTo>
                  <a:pt x="2521839" y="2705481"/>
                </a:lnTo>
                <a:lnTo>
                  <a:pt x="2510111" y="2665730"/>
                </a:lnTo>
                <a:lnTo>
                  <a:pt x="2471292" y="2665730"/>
                </a:lnTo>
                <a:lnTo>
                  <a:pt x="2462641" y="2656444"/>
                </a:lnTo>
                <a:close/>
              </a:path>
              <a:path w="2522220" h="2705735">
                <a:moveTo>
                  <a:pt x="2477089" y="2642950"/>
                </a:moveTo>
                <a:lnTo>
                  <a:pt x="2462641" y="2656444"/>
                </a:lnTo>
                <a:lnTo>
                  <a:pt x="2471292" y="2665730"/>
                </a:lnTo>
                <a:lnTo>
                  <a:pt x="2485771" y="2652268"/>
                </a:lnTo>
                <a:lnTo>
                  <a:pt x="2477089" y="2642950"/>
                </a:lnTo>
                <a:close/>
              </a:path>
              <a:path w="2522220" h="2705735">
                <a:moveTo>
                  <a:pt x="2497709" y="2623693"/>
                </a:moveTo>
                <a:lnTo>
                  <a:pt x="2477089" y="2642950"/>
                </a:lnTo>
                <a:lnTo>
                  <a:pt x="2485771" y="2652268"/>
                </a:lnTo>
                <a:lnTo>
                  <a:pt x="2471292" y="2665730"/>
                </a:lnTo>
                <a:lnTo>
                  <a:pt x="2510111" y="2665730"/>
                </a:lnTo>
                <a:lnTo>
                  <a:pt x="2497709" y="2623693"/>
                </a:lnTo>
                <a:close/>
              </a:path>
              <a:path w="2522220" h="2705735">
                <a:moveTo>
                  <a:pt x="14477" y="0"/>
                </a:moveTo>
                <a:lnTo>
                  <a:pt x="0" y="13462"/>
                </a:lnTo>
                <a:lnTo>
                  <a:pt x="2462641" y="2656444"/>
                </a:lnTo>
                <a:lnTo>
                  <a:pt x="2477089" y="2642950"/>
                </a:lnTo>
                <a:lnTo>
                  <a:pt x="14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28266" y="2964688"/>
            <a:ext cx="4425950" cy="3437254"/>
          </a:xfrm>
          <a:custGeom>
            <a:avLst/>
            <a:gdLst/>
            <a:ahLst/>
            <a:cxnLst/>
            <a:rect l="l" t="t" r="r" b="b"/>
            <a:pathLst>
              <a:path w="4425950" h="3437254">
                <a:moveTo>
                  <a:pt x="4359403" y="3398013"/>
                </a:moveTo>
                <a:lnTo>
                  <a:pt x="4342130" y="3420262"/>
                </a:lnTo>
                <a:lnTo>
                  <a:pt x="4425695" y="3436874"/>
                </a:lnTo>
                <a:lnTo>
                  <a:pt x="4410794" y="3405797"/>
                </a:lnTo>
                <a:lnTo>
                  <a:pt x="4369434" y="3405797"/>
                </a:lnTo>
                <a:lnTo>
                  <a:pt x="4359403" y="3398013"/>
                </a:lnTo>
                <a:close/>
              </a:path>
              <a:path w="4425950" h="3437254">
                <a:moveTo>
                  <a:pt x="4371573" y="3382337"/>
                </a:moveTo>
                <a:lnTo>
                  <a:pt x="4359403" y="3398013"/>
                </a:lnTo>
                <a:lnTo>
                  <a:pt x="4369434" y="3405797"/>
                </a:lnTo>
                <a:lnTo>
                  <a:pt x="4381627" y="3390138"/>
                </a:lnTo>
                <a:lnTo>
                  <a:pt x="4371573" y="3382337"/>
                </a:lnTo>
                <a:close/>
              </a:path>
              <a:path w="4425950" h="3437254">
                <a:moveTo>
                  <a:pt x="4388865" y="3360064"/>
                </a:moveTo>
                <a:lnTo>
                  <a:pt x="4371573" y="3382337"/>
                </a:lnTo>
                <a:lnTo>
                  <a:pt x="4381627" y="3390138"/>
                </a:lnTo>
                <a:lnTo>
                  <a:pt x="4369434" y="3405797"/>
                </a:lnTo>
                <a:lnTo>
                  <a:pt x="4410794" y="3405797"/>
                </a:lnTo>
                <a:lnTo>
                  <a:pt x="4388865" y="3360064"/>
                </a:lnTo>
                <a:close/>
              </a:path>
              <a:path w="4425950" h="3437254">
                <a:moveTo>
                  <a:pt x="12191" y="0"/>
                </a:moveTo>
                <a:lnTo>
                  <a:pt x="0" y="15748"/>
                </a:lnTo>
                <a:lnTo>
                  <a:pt x="4359403" y="3398013"/>
                </a:lnTo>
                <a:lnTo>
                  <a:pt x="4371573" y="3382337"/>
                </a:lnTo>
                <a:lnTo>
                  <a:pt x="12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4891532" y="245110"/>
            <a:ext cx="2409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Tạo</a:t>
            </a:r>
            <a:r>
              <a:rPr spc="-70" dirty="0"/>
              <a:t> </a:t>
            </a:r>
            <a:r>
              <a:rPr spc="-5" dirty="0"/>
              <a:t>Luồng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43000"/>
            <a:ext cx="7772400" cy="3653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7367" y="4877104"/>
            <a:ext cx="3912235" cy="7816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00CC99"/>
              </a:buClr>
              <a:buSzPct val="65000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Quản </a:t>
            </a:r>
            <a:r>
              <a:rPr sz="2000" spc="-5" dirty="0">
                <a:latin typeface="Times New Roman"/>
                <a:cs typeface="Times New Roman"/>
              </a:rPr>
              <a:t>lý tiểu </a:t>
            </a:r>
            <a:r>
              <a:rPr sz="2000" dirty="0">
                <a:latin typeface="Times New Roman"/>
                <a:cs typeface="Times New Roman"/>
              </a:rPr>
              <a:t>trình </a:t>
            </a:r>
            <a:r>
              <a:rPr sz="2000" spc="-10" dirty="0">
                <a:latin typeface="Times New Roman"/>
                <a:cs typeface="Times New Roman"/>
              </a:rPr>
              <a:t>mức </a:t>
            </a:r>
            <a:r>
              <a:rPr sz="2000" dirty="0">
                <a:latin typeface="Times New Roman"/>
                <a:cs typeface="Times New Roman"/>
              </a:rPr>
              <a:t>người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dùng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CC99"/>
              </a:buClr>
              <a:buSzPct val="65000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3 thư viện chính hỗ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trợ: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1130" y="5646216"/>
            <a:ext cx="1816735" cy="87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indent="-284480">
              <a:lnSpc>
                <a:spcPct val="100000"/>
              </a:lnSpc>
              <a:spcBef>
                <a:spcPts val="100"/>
              </a:spcBef>
              <a:buChar char="−"/>
              <a:tabLst>
                <a:tab pos="297180" algn="l"/>
                <a:tab pos="297815" algn="l"/>
              </a:tabLst>
            </a:pPr>
            <a:r>
              <a:rPr sz="1800" spc="-5" dirty="0">
                <a:latin typeface="Times New Roman"/>
                <a:cs typeface="Times New Roman"/>
              </a:rPr>
              <a:t>POSIX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Pthreads</a:t>
            </a:r>
            <a:endParaRPr sz="1800">
              <a:latin typeface="Times New Roman"/>
              <a:cs typeface="Times New Roman"/>
            </a:endParaRPr>
          </a:p>
          <a:p>
            <a:pPr marL="297180" indent="-284480">
              <a:lnSpc>
                <a:spcPct val="100000"/>
              </a:lnSpc>
              <a:spcBef>
                <a:spcPts val="95"/>
              </a:spcBef>
              <a:buChar char="−"/>
              <a:tabLst>
                <a:tab pos="297180" algn="l"/>
                <a:tab pos="297815" algn="l"/>
              </a:tabLst>
            </a:pPr>
            <a:r>
              <a:rPr sz="1800" spc="-5" dirty="0">
                <a:latin typeface="Times New Roman"/>
                <a:cs typeface="Times New Roman"/>
              </a:rPr>
              <a:t>Win32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threads</a:t>
            </a:r>
            <a:endParaRPr sz="1800">
              <a:latin typeface="Times New Roman"/>
              <a:cs typeface="Times New Roman"/>
            </a:endParaRPr>
          </a:p>
          <a:p>
            <a:pPr marL="297180" indent="-284480">
              <a:lnSpc>
                <a:spcPct val="100000"/>
              </a:lnSpc>
              <a:spcBef>
                <a:spcPts val="85"/>
              </a:spcBef>
              <a:buChar char="−"/>
              <a:tabLst>
                <a:tab pos="297180" algn="l"/>
                <a:tab pos="297815" algn="l"/>
              </a:tabLst>
            </a:pPr>
            <a:r>
              <a:rPr sz="1800" dirty="0">
                <a:latin typeface="Times New Roman"/>
                <a:cs typeface="Times New Roman"/>
              </a:rPr>
              <a:t>Java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threads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1228" y="4825365"/>
            <a:ext cx="362394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CC99"/>
              </a:buClr>
              <a:buSzPct val="65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Quản </a:t>
            </a:r>
            <a:r>
              <a:rPr sz="2000" spc="-5" dirty="0">
                <a:latin typeface="Times New Roman"/>
                <a:cs typeface="Times New Roman"/>
              </a:rPr>
              <a:t>lý </a:t>
            </a:r>
            <a:r>
              <a:rPr sz="2000" dirty="0">
                <a:latin typeface="Times New Roman"/>
                <a:cs typeface="Times New Roman"/>
              </a:rPr>
              <a:t>tiểu trình </a:t>
            </a:r>
            <a:r>
              <a:rPr sz="2000" spc="-10" dirty="0">
                <a:latin typeface="Times New Roman"/>
                <a:cs typeface="Times New Roman"/>
              </a:rPr>
              <a:t>mức </a:t>
            </a:r>
            <a:r>
              <a:rPr sz="2000" dirty="0">
                <a:latin typeface="Times New Roman"/>
                <a:cs typeface="Times New Roman"/>
              </a:rPr>
              <a:t>hệ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thống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CC99"/>
              </a:buClr>
              <a:buSzPct val="65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Hệ điều hành hỗ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trợ: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5653" y="5435295"/>
            <a:ext cx="229679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000"/>
              <a:buChar char="−"/>
              <a:tabLst>
                <a:tab pos="338455" algn="l"/>
                <a:tab pos="339090" algn="l"/>
              </a:tabLst>
            </a:pPr>
            <a:r>
              <a:rPr sz="2000" dirty="0">
                <a:latin typeface="Times New Roman"/>
                <a:cs typeface="Times New Roman"/>
              </a:rPr>
              <a:t>Windows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XP/2000</a:t>
            </a:r>
            <a:endParaRPr sz="20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buClr>
                <a:srgbClr val="3333CC"/>
              </a:buClr>
              <a:buSzPct val="60000"/>
              <a:buChar char="−"/>
              <a:tabLst>
                <a:tab pos="338455" algn="l"/>
                <a:tab pos="339090" algn="l"/>
              </a:tabLst>
            </a:pPr>
            <a:r>
              <a:rPr sz="2000" dirty="0">
                <a:latin typeface="Times New Roman"/>
                <a:cs typeface="Times New Roman"/>
              </a:rPr>
              <a:t>Solaris</a:t>
            </a:r>
            <a:endParaRPr sz="20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buClr>
                <a:srgbClr val="3333CC"/>
              </a:buClr>
              <a:buSzPct val="60000"/>
              <a:buChar char="−"/>
              <a:tabLst>
                <a:tab pos="338455" algn="l"/>
                <a:tab pos="339090" algn="l"/>
              </a:tabLst>
            </a:pPr>
            <a:r>
              <a:rPr sz="2000" dirty="0">
                <a:latin typeface="Times New Roman"/>
                <a:cs typeface="Times New Roman"/>
              </a:rPr>
              <a:t>Linux</a:t>
            </a:r>
            <a:endParaRPr sz="20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000"/>
              <a:buChar char="−"/>
              <a:tabLst>
                <a:tab pos="338455" algn="l"/>
                <a:tab pos="339090" algn="l"/>
              </a:tabLst>
            </a:pPr>
            <a:r>
              <a:rPr sz="2000" spc="-5" dirty="0">
                <a:latin typeface="Times New Roman"/>
                <a:cs typeface="Times New Roman"/>
              </a:rPr>
              <a:t>Mac </a:t>
            </a:r>
            <a:r>
              <a:rPr sz="2000" dirty="0">
                <a:latin typeface="Times New Roman"/>
                <a:cs typeface="Times New Roman"/>
              </a:rPr>
              <a:t>OS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35602" y="245110"/>
            <a:ext cx="3320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Tổ chức</a:t>
            </a:r>
            <a:r>
              <a:rPr spc="-70" dirty="0"/>
              <a:t> </a:t>
            </a:r>
            <a:r>
              <a:rPr spc="-5" dirty="0"/>
              <a:t>Luồng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98942" y="6273495"/>
            <a:ext cx="309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10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1676400"/>
            <a:ext cx="7328916" cy="4239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0100" y="5947409"/>
            <a:ext cx="7405370" cy="0"/>
          </a:xfrm>
          <a:custGeom>
            <a:avLst/>
            <a:gdLst/>
            <a:ahLst/>
            <a:cxnLst/>
            <a:rect l="l" t="t" r="r" b="b"/>
            <a:pathLst>
              <a:path w="7405370">
                <a:moveTo>
                  <a:pt x="0" y="0"/>
                </a:moveTo>
                <a:lnTo>
                  <a:pt x="7405116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6450" y="1651000"/>
            <a:ext cx="0" cy="4290060"/>
          </a:xfrm>
          <a:custGeom>
            <a:avLst/>
            <a:gdLst/>
            <a:ahLst/>
            <a:cxnLst/>
            <a:rect l="l" t="t" r="r" b="b"/>
            <a:pathLst>
              <a:path h="4290060">
                <a:moveTo>
                  <a:pt x="0" y="0"/>
                </a:moveTo>
                <a:lnTo>
                  <a:pt x="0" y="429006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0100" y="1644650"/>
            <a:ext cx="7405370" cy="0"/>
          </a:xfrm>
          <a:custGeom>
            <a:avLst/>
            <a:gdLst/>
            <a:ahLst/>
            <a:cxnLst/>
            <a:rect l="l" t="t" r="r" b="b"/>
            <a:pathLst>
              <a:path w="7405370">
                <a:moveTo>
                  <a:pt x="0" y="0"/>
                </a:moveTo>
                <a:lnTo>
                  <a:pt x="7405116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98866" y="1651000"/>
            <a:ext cx="0" cy="4290695"/>
          </a:xfrm>
          <a:custGeom>
            <a:avLst/>
            <a:gdLst/>
            <a:ahLst/>
            <a:cxnLst/>
            <a:rect l="l" t="t" r="r" b="b"/>
            <a:pathLst>
              <a:path h="4290695">
                <a:moveTo>
                  <a:pt x="0" y="0"/>
                </a:moveTo>
                <a:lnTo>
                  <a:pt x="0" y="4290568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5500" y="5922009"/>
            <a:ext cx="7354570" cy="0"/>
          </a:xfrm>
          <a:custGeom>
            <a:avLst/>
            <a:gdLst/>
            <a:ahLst/>
            <a:cxnLst/>
            <a:rect l="l" t="t" r="r" b="b"/>
            <a:pathLst>
              <a:path w="7354570">
                <a:moveTo>
                  <a:pt x="0" y="0"/>
                </a:moveTo>
                <a:lnTo>
                  <a:pt x="7354316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1850" y="1676400"/>
            <a:ext cx="0" cy="4239260"/>
          </a:xfrm>
          <a:custGeom>
            <a:avLst/>
            <a:gdLst/>
            <a:ahLst/>
            <a:cxnLst/>
            <a:rect l="l" t="t" r="r" b="b"/>
            <a:pathLst>
              <a:path h="4239260">
                <a:moveTo>
                  <a:pt x="0" y="0"/>
                </a:moveTo>
                <a:lnTo>
                  <a:pt x="0" y="423926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5500" y="1670050"/>
            <a:ext cx="7354570" cy="0"/>
          </a:xfrm>
          <a:custGeom>
            <a:avLst/>
            <a:gdLst/>
            <a:ahLst/>
            <a:cxnLst/>
            <a:rect l="l" t="t" r="r" b="b"/>
            <a:pathLst>
              <a:path w="7354570">
                <a:moveTo>
                  <a:pt x="0" y="0"/>
                </a:moveTo>
                <a:lnTo>
                  <a:pt x="7354316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73466" y="1676400"/>
            <a:ext cx="0" cy="4239895"/>
          </a:xfrm>
          <a:custGeom>
            <a:avLst/>
            <a:gdLst/>
            <a:ahLst/>
            <a:cxnLst/>
            <a:rect l="l" t="t" r="r" b="b"/>
            <a:pathLst>
              <a:path h="4239895">
                <a:moveTo>
                  <a:pt x="0" y="0"/>
                </a:moveTo>
                <a:lnTo>
                  <a:pt x="0" y="4239768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515105" y="245110"/>
            <a:ext cx="5161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Đơn </a:t>
            </a:r>
            <a:r>
              <a:rPr spc="-5" dirty="0"/>
              <a:t>Luồng – </a:t>
            </a:r>
            <a:r>
              <a:rPr spc="-10" dirty="0"/>
              <a:t>Đa </a:t>
            </a:r>
            <a:r>
              <a:rPr spc="-5" dirty="0"/>
              <a:t>Luồng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98942" y="6273495"/>
            <a:ext cx="309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10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32797"/>
            <a:ext cx="8074025" cy="418274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Database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server: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0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Nhiều </a:t>
            </a:r>
            <a:r>
              <a:rPr sz="2400" dirty="0">
                <a:latin typeface="Times New Roman"/>
                <a:cs typeface="Times New Roman"/>
              </a:rPr>
              <a:t>kết nối và cơ sở dữ liệu cùng </a:t>
            </a:r>
            <a:r>
              <a:rPr sz="2400" spc="-10" dirty="0">
                <a:latin typeface="Times New Roman"/>
                <a:cs typeface="Times New Roman"/>
              </a:rPr>
              <a:t>một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lúc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Network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Server: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0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Truy cập đồng thời từ </a:t>
            </a:r>
            <a:r>
              <a:rPr sz="2400" spc="-10" dirty="0">
                <a:latin typeface="Times New Roman"/>
                <a:cs typeface="Times New Roman"/>
              </a:rPr>
              <a:t>môi </a:t>
            </a:r>
            <a:r>
              <a:rPr sz="2400" dirty="0">
                <a:latin typeface="Times New Roman"/>
                <a:cs typeface="Times New Roman"/>
              </a:rPr>
              <a:t>trường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mạng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tiến trình – nhiều thao tác </a:t>
            </a:r>
            <a:r>
              <a:rPr sz="2400" spc="-5" dirty="0">
                <a:latin typeface="Times New Roman"/>
                <a:cs typeface="Times New Roman"/>
              </a:rPr>
              <a:t>đồng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thời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File </a:t>
            </a:r>
            <a:r>
              <a:rPr sz="2400" dirty="0">
                <a:latin typeface="Times New Roman"/>
                <a:cs typeface="Times New Roman"/>
              </a:rPr>
              <a:t>Server, </a:t>
            </a:r>
            <a:r>
              <a:rPr sz="2400" spc="-10" dirty="0">
                <a:latin typeface="Times New Roman"/>
                <a:cs typeface="Times New Roman"/>
              </a:rPr>
              <a:t>Web </a:t>
            </a:r>
            <a:r>
              <a:rPr sz="2400" dirty="0">
                <a:latin typeface="Times New Roman"/>
                <a:cs typeface="Times New Roman"/>
              </a:rPr>
              <a:t>server,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Paralell Programming (có nhiều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CPU)</a:t>
            </a:r>
            <a:endParaRPr sz="28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ts val="2590"/>
              </a:lnSpc>
              <a:spcBef>
                <a:spcPts val="630"/>
              </a:spcBef>
              <a:buChar char="–"/>
              <a:tabLst>
                <a:tab pos="756285" algn="l"/>
                <a:tab pos="756920" algn="l"/>
                <a:tab pos="1461770" algn="l"/>
                <a:tab pos="2512060" algn="l"/>
                <a:tab pos="3218180" algn="l"/>
                <a:tab pos="4023995" algn="l"/>
                <a:tab pos="4830445" algn="l"/>
                <a:tab pos="5723890" algn="l"/>
                <a:tab pos="6139815" algn="l"/>
                <a:tab pos="6642734" algn="l"/>
                <a:tab pos="7383780" algn="l"/>
              </a:tabLst>
            </a:pPr>
            <a:r>
              <a:rPr sz="2400" dirty="0">
                <a:latin typeface="Times New Roman"/>
                <a:cs typeface="Times New Roman"/>
              </a:rPr>
              <a:t>Chia	chương	trình	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à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h	nhiều	thread	</a:t>
            </a:r>
            <a:r>
              <a:rPr sz="2400" spc="-15" dirty="0">
                <a:latin typeface="Times New Roman"/>
                <a:cs typeface="Times New Roman"/>
              </a:rPr>
              <a:t>đ</a:t>
            </a:r>
            <a:r>
              <a:rPr sz="2400" dirty="0">
                <a:latin typeface="Times New Roman"/>
                <a:cs typeface="Times New Roman"/>
              </a:rPr>
              <a:t>ể	tận	dụng	nhiều  </a:t>
            </a:r>
            <a:r>
              <a:rPr sz="2400" spc="-5" dirty="0">
                <a:latin typeface="Times New Roman"/>
                <a:cs typeface="Times New Roman"/>
              </a:rPr>
              <a:t>CPU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54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Còn gọi là Multi -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77008" y="245110"/>
            <a:ext cx="6638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VD </a:t>
            </a:r>
            <a:r>
              <a:rPr dirty="0"/>
              <a:t>về </a:t>
            </a:r>
            <a:r>
              <a:rPr spc="-5" dirty="0"/>
              <a:t>chương </a:t>
            </a:r>
            <a:r>
              <a:rPr spc="-10" dirty="0"/>
              <a:t>trình </a:t>
            </a:r>
            <a:r>
              <a:rPr spc="-5" dirty="0"/>
              <a:t>Đa</a:t>
            </a:r>
            <a:r>
              <a:rPr spc="20" dirty="0"/>
              <a:t> </a:t>
            </a:r>
            <a:r>
              <a:rPr spc="-5" dirty="0"/>
              <a:t>Luồng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8255" y="245110"/>
            <a:ext cx="3014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Hỗ </a:t>
            </a:r>
            <a:r>
              <a:rPr spc="-5" dirty="0"/>
              <a:t>trợ</a:t>
            </a:r>
            <a:r>
              <a:rPr spc="-55" dirty="0"/>
              <a:t> </a:t>
            </a:r>
            <a:r>
              <a:rPr spc="-5" dirty="0"/>
              <a:t>Luồng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014501"/>
            <a:ext cx="7750175" cy="575437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74650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74650" algn="l"/>
                <a:tab pos="375285" algn="l"/>
              </a:tabLst>
            </a:pPr>
            <a:r>
              <a:rPr sz="2400" spc="-5" dirty="0">
                <a:latin typeface="Times New Roman"/>
                <a:cs typeface="Times New Roman"/>
              </a:rPr>
              <a:t>Hệ </a:t>
            </a:r>
            <a:r>
              <a:rPr sz="2400" dirty="0">
                <a:latin typeface="Times New Roman"/>
                <a:cs typeface="Times New Roman"/>
              </a:rPr>
              <a:t>điều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hành</a:t>
            </a:r>
            <a:endParaRPr sz="2400">
              <a:latin typeface="Times New Roman"/>
              <a:cs typeface="Times New Roman"/>
            </a:endParaRPr>
          </a:p>
          <a:p>
            <a:pPr marL="720725" lvl="1" indent="-346075">
              <a:lnSpc>
                <a:spcPct val="100000"/>
              </a:lnSpc>
              <a:spcBef>
                <a:spcPts val="254"/>
              </a:spcBef>
              <a:buChar char="−"/>
              <a:tabLst>
                <a:tab pos="720090" algn="l"/>
                <a:tab pos="720725" algn="l"/>
              </a:tabLst>
            </a:pPr>
            <a:r>
              <a:rPr sz="2000" spc="5" dirty="0">
                <a:latin typeface="Times New Roman"/>
                <a:cs typeface="Times New Roman"/>
              </a:rPr>
              <a:t>Ưu </a:t>
            </a:r>
            <a:r>
              <a:rPr sz="2000" spc="-5" dirty="0">
                <a:latin typeface="Times New Roman"/>
                <a:cs typeface="Times New Roman"/>
              </a:rPr>
              <a:t>điểm: lập lịch </a:t>
            </a:r>
            <a:r>
              <a:rPr sz="2000" dirty="0">
                <a:latin typeface="Times New Roman"/>
                <a:cs typeface="Times New Roman"/>
              </a:rPr>
              <a:t>luồng được thực hiện bởi OS: Tối ưu </a:t>
            </a:r>
            <a:r>
              <a:rPr sz="2000" spc="5" dirty="0">
                <a:latin typeface="Times New Roman"/>
                <a:cs typeface="Times New Roman"/>
              </a:rPr>
              <a:t>hóa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CPU</a:t>
            </a:r>
            <a:endParaRPr sz="2000">
              <a:latin typeface="Times New Roman"/>
              <a:cs typeface="Times New Roman"/>
            </a:endParaRPr>
          </a:p>
          <a:p>
            <a:pPr marL="720725" lvl="1" indent="-346075">
              <a:lnSpc>
                <a:spcPct val="100000"/>
              </a:lnSpc>
              <a:spcBef>
                <a:spcPts val="480"/>
              </a:spcBef>
              <a:buChar char="−"/>
              <a:tabLst>
                <a:tab pos="720090" algn="l"/>
                <a:tab pos="720725" algn="l"/>
              </a:tabLst>
            </a:pPr>
            <a:r>
              <a:rPr sz="2000" dirty="0">
                <a:latin typeface="Times New Roman"/>
                <a:cs typeface="Times New Roman"/>
              </a:rPr>
              <a:t>Khuyết </a:t>
            </a:r>
            <a:r>
              <a:rPr sz="2000" spc="-5" dirty="0">
                <a:latin typeface="Times New Roman"/>
                <a:cs typeface="Times New Roman"/>
              </a:rPr>
              <a:t>điểm: </a:t>
            </a:r>
            <a:r>
              <a:rPr sz="2000" dirty="0">
                <a:latin typeface="Times New Roman"/>
                <a:cs typeface="Times New Roman"/>
              </a:rPr>
              <a:t>nhiều luồng </a:t>
            </a:r>
            <a:r>
              <a:rPr sz="2000" spc="5" dirty="0">
                <a:latin typeface="Wingdings"/>
                <a:cs typeface="Wingdings"/>
              </a:rPr>
              <a:t>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overhead</a:t>
            </a:r>
            <a:endParaRPr sz="2000">
              <a:latin typeface="Times New Roman"/>
              <a:cs typeface="Times New Roman"/>
            </a:endParaRPr>
          </a:p>
          <a:p>
            <a:pPr marL="374650" indent="-342900">
              <a:lnSpc>
                <a:spcPct val="100000"/>
              </a:lnSpc>
              <a:spcBef>
                <a:spcPts val="275"/>
              </a:spcBef>
              <a:buChar char="•"/>
              <a:tabLst>
                <a:tab pos="374650" algn="l"/>
                <a:tab pos="375285" algn="l"/>
              </a:tabLst>
            </a:pPr>
            <a:r>
              <a:rPr sz="2400" spc="-5" dirty="0">
                <a:latin typeface="Times New Roman"/>
                <a:cs typeface="Times New Roman"/>
              </a:rPr>
              <a:t>Mức </a:t>
            </a:r>
            <a:r>
              <a:rPr sz="2400" dirty="0">
                <a:latin typeface="Times New Roman"/>
                <a:cs typeface="Times New Roman"/>
              </a:rPr>
              <a:t>người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dùng</a:t>
            </a:r>
            <a:endParaRPr sz="2400">
              <a:latin typeface="Times New Roman"/>
              <a:cs typeface="Times New Roman"/>
            </a:endParaRPr>
          </a:p>
          <a:p>
            <a:pPr marL="781685" lvl="1" indent="-411480">
              <a:lnSpc>
                <a:spcPct val="100000"/>
              </a:lnSpc>
              <a:spcBef>
                <a:spcPts val="495"/>
              </a:spcBef>
              <a:buChar char="−"/>
              <a:tabLst>
                <a:tab pos="781050" algn="l"/>
                <a:tab pos="781685" algn="l"/>
              </a:tabLst>
            </a:pPr>
            <a:r>
              <a:rPr sz="2000" spc="5" dirty="0">
                <a:latin typeface="Times New Roman"/>
                <a:cs typeface="Times New Roman"/>
              </a:rPr>
              <a:t>Ưu </a:t>
            </a:r>
            <a:r>
              <a:rPr sz="2000" spc="-5" dirty="0">
                <a:latin typeface="Times New Roman"/>
                <a:cs typeface="Times New Roman"/>
              </a:rPr>
              <a:t>điểm: </a:t>
            </a:r>
            <a:r>
              <a:rPr sz="2000" dirty="0">
                <a:latin typeface="Times New Roman"/>
                <a:cs typeface="Times New Roman"/>
              </a:rPr>
              <a:t>overhead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thấp</a:t>
            </a:r>
            <a:endParaRPr sz="2000">
              <a:latin typeface="Times New Roman"/>
              <a:cs typeface="Times New Roman"/>
            </a:endParaRPr>
          </a:p>
          <a:p>
            <a:pPr marL="781685" lvl="1" indent="-411480">
              <a:lnSpc>
                <a:spcPct val="100000"/>
              </a:lnSpc>
              <a:spcBef>
                <a:spcPts val="480"/>
              </a:spcBef>
              <a:buChar char="−"/>
              <a:tabLst>
                <a:tab pos="781050" algn="l"/>
                <a:tab pos="781685" algn="l"/>
              </a:tabLst>
            </a:pPr>
            <a:r>
              <a:rPr sz="2000" dirty="0">
                <a:latin typeface="Times New Roman"/>
                <a:cs typeface="Times New Roman"/>
              </a:rPr>
              <a:t>Khuyết </a:t>
            </a:r>
            <a:r>
              <a:rPr sz="2000" spc="-5" dirty="0">
                <a:latin typeface="Times New Roman"/>
                <a:cs typeface="Times New Roman"/>
              </a:rPr>
              <a:t>điểm: </a:t>
            </a:r>
            <a:r>
              <a:rPr sz="2000" dirty="0">
                <a:latin typeface="Times New Roman"/>
                <a:cs typeface="Times New Roman"/>
              </a:rPr>
              <a:t>OS </a:t>
            </a:r>
            <a:r>
              <a:rPr sz="2000" spc="5" dirty="0">
                <a:latin typeface="Times New Roman"/>
                <a:cs typeface="Times New Roman"/>
              </a:rPr>
              <a:t>không </a:t>
            </a:r>
            <a:r>
              <a:rPr sz="2000" dirty="0">
                <a:latin typeface="Times New Roman"/>
                <a:cs typeface="Times New Roman"/>
              </a:rPr>
              <a:t>nhận ra </a:t>
            </a:r>
            <a:r>
              <a:rPr sz="2000" spc="-5" dirty="0">
                <a:latin typeface="Times New Roman"/>
                <a:cs typeface="Times New Roman"/>
              </a:rPr>
              <a:t>cụ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thể</a:t>
            </a:r>
            <a:endParaRPr sz="2000">
              <a:latin typeface="Times New Roman"/>
              <a:cs typeface="Times New Roman"/>
            </a:endParaRPr>
          </a:p>
          <a:p>
            <a:pPr marL="824230">
              <a:lnSpc>
                <a:spcPct val="100000"/>
              </a:lnSpc>
              <a:spcBef>
                <a:spcPts val="480"/>
              </a:spcBef>
              <a:tabLst>
                <a:tab pos="1231265" algn="l"/>
              </a:tabLst>
            </a:pPr>
            <a:r>
              <a:rPr sz="2000" dirty="0">
                <a:latin typeface="Courier New"/>
                <a:cs typeface="Courier New"/>
              </a:rPr>
              <a:t>o	</a:t>
            </a:r>
            <a:r>
              <a:rPr sz="2000" dirty="0">
                <a:latin typeface="Times New Roman"/>
                <a:cs typeface="Times New Roman"/>
              </a:rPr>
              <a:t>VD: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một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luồng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bị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block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I/O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sẽ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block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tất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cả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các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luồng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khác</a:t>
            </a:r>
            <a:endParaRPr sz="2000">
              <a:latin typeface="Times New Roman"/>
              <a:cs typeface="Times New Roman"/>
            </a:endParaRPr>
          </a:p>
          <a:p>
            <a:pPr marL="1231265">
              <a:lnSpc>
                <a:spcPts val="2175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cùng </a:t>
            </a:r>
            <a:r>
              <a:rPr sz="2000" spc="-10" dirty="0">
                <a:latin typeface="Times New Roman"/>
                <a:cs typeface="Times New Roman"/>
              </a:rPr>
              <a:t>một </a:t>
            </a:r>
            <a:r>
              <a:rPr sz="2000" spc="-5" dirty="0">
                <a:latin typeface="Times New Roman"/>
                <a:cs typeface="Times New Roman"/>
              </a:rPr>
              <a:t>tiến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trình</a:t>
            </a:r>
            <a:endParaRPr sz="2000">
              <a:latin typeface="Times New Roman"/>
              <a:cs typeface="Times New Roman"/>
            </a:endParaRPr>
          </a:p>
          <a:p>
            <a:pPr marL="184785" marR="24765" indent="-172085" algn="just">
              <a:lnSpc>
                <a:spcPts val="259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dirty="0">
                <a:latin typeface="Times New Roman"/>
                <a:cs typeface="Times New Roman"/>
              </a:rPr>
              <a:t>Các chương trình đa </a:t>
            </a:r>
            <a:r>
              <a:rPr sz="2400" spc="-5" dirty="0">
                <a:latin typeface="Times New Roman"/>
                <a:cs typeface="Times New Roman"/>
              </a:rPr>
              <a:t>luồng </a:t>
            </a:r>
            <a:r>
              <a:rPr sz="2400" dirty="0">
                <a:latin typeface="Times New Roman"/>
                <a:cs typeface="Times New Roman"/>
              </a:rPr>
              <a:t>đưa ra nhiều thử </a:t>
            </a:r>
            <a:r>
              <a:rPr sz="2400" spc="-5" dirty="0">
                <a:latin typeface="Times New Roman"/>
                <a:cs typeface="Times New Roman"/>
              </a:rPr>
              <a:t>thách </a:t>
            </a:r>
            <a:r>
              <a:rPr sz="2400" dirty="0">
                <a:latin typeface="Times New Roman"/>
                <a:cs typeface="Times New Roman"/>
              </a:rPr>
              <a:t>cho </a:t>
            </a:r>
            <a:r>
              <a:rPr sz="2400" spc="-10" dirty="0">
                <a:latin typeface="Times New Roman"/>
                <a:cs typeface="Times New Roman"/>
              </a:rPr>
              <a:t>việc  </a:t>
            </a:r>
            <a:r>
              <a:rPr sz="2400" dirty="0">
                <a:latin typeface="Times New Roman"/>
                <a:cs typeface="Times New Roman"/>
              </a:rPr>
              <a:t>lập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trình.</a:t>
            </a:r>
            <a:endParaRPr sz="2400">
              <a:latin typeface="Times New Roman"/>
              <a:cs typeface="Times New Roman"/>
            </a:endParaRPr>
          </a:p>
          <a:p>
            <a:pPr marL="184785" marR="23495" indent="-172085" algn="just">
              <a:lnSpc>
                <a:spcPts val="2590"/>
              </a:lnSpc>
              <a:spcBef>
                <a:spcPts val="81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Times New Roman"/>
                <a:cs typeface="Times New Roman"/>
              </a:rPr>
              <a:t>Pthread API </a:t>
            </a:r>
            <a:r>
              <a:rPr sz="2400" dirty="0">
                <a:latin typeface="Times New Roman"/>
                <a:cs typeface="Times New Roman"/>
              </a:rPr>
              <a:t>cung </a:t>
            </a:r>
            <a:r>
              <a:rPr sz="2400" spc="-5" dirty="0">
                <a:latin typeface="Times New Roman"/>
                <a:cs typeface="Times New Roman"/>
              </a:rPr>
              <a:t>cấp </a:t>
            </a:r>
            <a:r>
              <a:rPr sz="2400" dirty="0">
                <a:latin typeface="Times New Roman"/>
                <a:cs typeface="Times New Roman"/>
              </a:rPr>
              <a:t>tập hợp </a:t>
            </a:r>
            <a:r>
              <a:rPr sz="2400" spc="-5" dirty="0">
                <a:latin typeface="Times New Roman"/>
                <a:cs typeface="Times New Roman"/>
              </a:rPr>
              <a:t>các </a:t>
            </a:r>
            <a:r>
              <a:rPr sz="2400" dirty="0">
                <a:latin typeface="Times New Roman"/>
                <a:cs typeface="Times New Roman"/>
              </a:rPr>
              <a:t>hàm để tạo và quản </a:t>
            </a:r>
            <a:r>
              <a:rPr sz="2400" spc="5" dirty="0">
                <a:latin typeface="Times New Roman"/>
                <a:cs typeface="Times New Roman"/>
              </a:rPr>
              <a:t>lý  </a:t>
            </a:r>
            <a:r>
              <a:rPr sz="2400" dirty="0">
                <a:latin typeface="Times New Roman"/>
                <a:cs typeface="Times New Roman"/>
              </a:rPr>
              <a:t>luồng tại cấp người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dùng.</a:t>
            </a:r>
            <a:endParaRPr sz="2400">
              <a:latin typeface="Times New Roman"/>
              <a:cs typeface="Times New Roman"/>
            </a:endParaRPr>
          </a:p>
          <a:p>
            <a:pPr marL="184785" marR="25400" indent="-172085" algn="just">
              <a:lnSpc>
                <a:spcPct val="90000"/>
              </a:lnSpc>
              <a:spcBef>
                <a:spcPts val="760"/>
              </a:spcBef>
              <a:buFont typeface="Arial"/>
              <a:buChar char="•"/>
              <a:tabLst>
                <a:tab pos="185420" algn="l"/>
              </a:tabLst>
            </a:pPr>
            <a:r>
              <a:rPr sz="2400" dirty="0">
                <a:latin typeface="Times New Roman"/>
                <a:cs typeface="Times New Roman"/>
              </a:rPr>
              <a:t>Java cung </a:t>
            </a:r>
            <a:r>
              <a:rPr sz="2400" spc="-5" dirty="0">
                <a:latin typeface="Times New Roman"/>
                <a:cs typeface="Times New Roman"/>
              </a:rPr>
              <a:t>cấp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spc="-5" dirty="0">
                <a:latin typeface="Times New Roman"/>
                <a:cs typeface="Times New Roman"/>
              </a:rPr>
              <a:t>API </a:t>
            </a:r>
            <a:r>
              <a:rPr sz="2400" dirty="0">
                <a:latin typeface="Times New Roman"/>
                <a:cs typeface="Times New Roman"/>
              </a:rPr>
              <a:t>tương tự cho việc hỗ </a:t>
            </a:r>
            <a:r>
              <a:rPr sz="2400" spc="-10" dirty="0">
                <a:latin typeface="Times New Roman"/>
                <a:cs typeface="Times New Roman"/>
              </a:rPr>
              <a:t>trợ </a:t>
            </a:r>
            <a:r>
              <a:rPr sz="2400" dirty="0">
                <a:latin typeface="Times New Roman"/>
                <a:cs typeface="Times New Roman"/>
              </a:rPr>
              <a:t>luồng. </a:t>
            </a:r>
            <a:r>
              <a:rPr sz="2400" spc="-30" dirty="0">
                <a:latin typeface="Times New Roman"/>
                <a:cs typeface="Times New Roman"/>
              </a:rPr>
              <a:t>Tuy  </a:t>
            </a:r>
            <a:r>
              <a:rPr sz="2400" dirty="0">
                <a:latin typeface="Times New Roman"/>
                <a:cs typeface="Times New Roman"/>
              </a:rPr>
              <a:t>nhiên, </a:t>
            </a:r>
            <a:r>
              <a:rPr sz="2400" spc="-10" dirty="0">
                <a:latin typeface="Times New Roman"/>
                <a:cs typeface="Times New Roman"/>
              </a:rPr>
              <a:t>vì </a:t>
            </a:r>
            <a:r>
              <a:rPr sz="2400" spc="-5" dirty="0">
                <a:latin typeface="Times New Roman"/>
                <a:cs typeface="Times New Roman"/>
              </a:rPr>
              <a:t>các </a:t>
            </a:r>
            <a:r>
              <a:rPr sz="2400" dirty="0">
                <a:latin typeface="Times New Roman"/>
                <a:cs typeface="Times New Roman"/>
              </a:rPr>
              <a:t>luồng </a:t>
            </a:r>
            <a:r>
              <a:rPr sz="2400" spc="-5" dirty="0">
                <a:latin typeface="Times New Roman"/>
                <a:cs typeface="Times New Roman"/>
              </a:rPr>
              <a:t>Java được quản </a:t>
            </a:r>
            <a:r>
              <a:rPr sz="2400" dirty="0">
                <a:latin typeface="Times New Roman"/>
                <a:cs typeface="Times New Roman"/>
              </a:rPr>
              <a:t>lý bởi JVM </a:t>
            </a:r>
            <a:r>
              <a:rPr sz="2400" spc="-5" dirty="0">
                <a:latin typeface="Times New Roman"/>
                <a:cs typeface="Times New Roman"/>
              </a:rPr>
              <a:t>và không  </a:t>
            </a:r>
            <a:r>
              <a:rPr sz="2400" dirty="0">
                <a:latin typeface="Times New Roman"/>
                <a:cs typeface="Times New Roman"/>
              </a:rPr>
              <a:t>phải thư viện luồng cấp người dùng hay nhân, </a:t>
            </a:r>
            <a:r>
              <a:rPr sz="2400" spc="-5" dirty="0">
                <a:latin typeface="Times New Roman"/>
                <a:cs typeface="Times New Roman"/>
              </a:rPr>
              <a:t>chúng </a:t>
            </a:r>
            <a:r>
              <a:rPr sz="2400" dirty="0">
                <a:latin typeface="Times New Roman"/>
                <a:cs typeface="Times New Roman"/>
              </a:rPr>
              <a:t>không  rơi vào loại luồng người dùng hay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nhân.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2900">
              <a:lnSpc>
                <a:spcPct val="1501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pc="-10" dirty="0"/>
              <a:t>Tại </a:t>
            </a:r>
            <a:r>
              <a:rPr spc="-5" dirty="0"/>
              <a:t>sao không dùng </a:t>
            </a:r>
            <a:r>
              <a:rPr dirty="0"/>
              <a:t>nhiều </a:t>
            </a:r>
            <a:r>
              <a:rPr spc="-5" dirty="0"/>
              <a:t>tiến </a:t>
            </a:r>
            <a:r>
              <a:rPr dirty="0"/>
              <a:t>trình để </a:t>
            </a:r>
            <a:r>
              <a:rPr spc="-5" dirty="0"/>
              <a:t>thay thế cho  việc </a:t>
            </a:r>
            <a:r>
              <a:rPr dirty="0"/>
              <a:t>dùng </a:t>
            </a:r>
            <a:r>
              <a:rPr spc="-5" dirty="0"/>
              <a:t>nhiều </a:t>
            </a:r>
            <a:r>
              <a:rPr dirty="0"/>
              <a:t>luồng</a:t>
            </a:r>
            <a:r>
              <a:rPr spc="-50" dirty="0"/>
              <a:t> </a:t>
            </a:r>
            <a:r>
              <a:rPr spc="-5" dirty="0"/>
              <a:t>?</a:t>
            </a:r>
          </a:p>
          <a:p>
            <a:pPr marL="701675" marR="5080" lvl="1" indent="-346075">
              <a:lnSpc>
                <a:spcPct val="150100"/>
              </a:lnSpc>
              <a:spcBef>
                <a:spcPts val="675"/>
              </a:spcBef>
              <a:buChar char="−"/>
              <a:tabLst>
                <a:tab pos="701675" algn="l"/>
                <a:tab pos="702310" algn="l"/>
              </a:tabLst>
            </a:pPr>
            <a:r>
              <a:rPr sz="2400" dirty="0">
                <a:latin typeface="Times New Roman"/>
                <a:cs typeface="Times New Roman"/>
              </a:rPr>
              <a:t>Các tác vụ </a:t>
            </a:r>
            <a:r>
              <a:rPr sz="2400" spc="-5" dirty="0">
                <a:latin typeface="Times New Roman"/>
                <a:cs typeface="Times New Roman"/>
              </a:rPr>
              <a:t>điều hành luồng </a:t>
            </a:r>
            <a:r>
              <a:rPr sz="2400" dirty="0">
                <a:latin typeface="Times New Roman"/>
                <a:cs typeface="Times New Roman"/>
              </a:rPr>
              <a:t>(tạo, </a:t>
            </a:r>
            <a:r>
              <a:rPr sz="2400" spc="-5" dirty="0">
                <a:latin typeface="Times New Roman"/>
                <a:cs typeface="Times New Roman"/>
              </a:rPr>
              <a:t>kết thúc, </a:t>
            </a:r>
            <a:r>
              <a:rPr sz="2400" dirty="0">
                <a:latin typeface="Times New Roman"/>
                <a:cs typeface="Times New Roman"/>
              </a:rPr>
              <a:t>điều </a:t>
            </a:r>
            <a:r>
              <a:rPr sz="2400" spc="-5" dirty="0">
                <a:latin typeface="Times New Roman"/>
                <a:cs typeface="Times New Roman"/>
              </a:rPr>
              <a:t>phối, chuyển  </a:t>
            </a:r>
            <a:r>
              <a:rPr sz="2400" dirty="0">
                <a:latin typeface="Times New Roman"/>
                <a:cs typeface="Times New Roman"/>
              </a:rPr>
              <a:t>đổi,…) ít tốn chi phí thực hiện hơn </a:t>
            </a:r>
            <a:r>
              <a:rPr sz="2400" spc="-5" dirty="0">
                <a:latin typeface="Times New Roman"/>
                <a:cs typeface="Times New Roman"/>
              </a:rPr>
              <a:t>so </a:t>
            </a:r>
            <a:r>
              <a:rPr sz="2400" dirty="0">
                <a:latin typeface="Times New Roman"/>
                <a:cs typeface="Times New Roman"/>
              </a:rPr>
              <a:t>với tiến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trình</a:t>
            </a:r>
            <a:endParaRPr sz="2400">
              <a:latin typeface="Times New Roman"/>
              <a:cs typeface="Times New Roman"/>
            </a:endParaRPr>
          </a:p>
          <a:p>
            <a:pPr marL="701675" marR="6350" lvl="1" indent="-346075">
              <a:lnSpc>
                <a:spcPct val="150000"/>
              </a:lnSpc>
              <a:spcBef>
                <a:spcPts val="575"/>
              </a:spcBef>
              <a:buChar char="−"/>
              <a:tabLst>
                <a:tab pos="701675" algn="l"/>
                <a:tab pos="702310" algn="l"/>
              </a:tabLst>
            </a:pPr>
            <a:r>
              <a:rPr sz="2400" dirty="0">
                <a:latin typeface="Times New Roman"/>
                <a:cs typeface="Times New Roman"/>
              </a:rPr>
              <a:t>Liên lạc </a:t>
            </a:r>
            <a:r>
              <a:rPr sz="2400" spc="-10" dirty="0">
                <a:latin typeface="Times New Roman"/>
                <a:cs typeface="Times New Roman"/>
              </a:rPr>
              <a:t>giữa </a:t>
            </a:r>
            <a:r>
              <a:rPr sz="2400" spc="-5" dirty="0">
                <a:latin typeface="Times New Roman"/>
                <a:cs typeface="Times New Roman"/>
              </a:rPr>
              <a:t>các </a:t>
            </a:r>
            <a:r>
              <a:rPr sz="2400" dirty="0">
                <a:latin typeface="Times New Roman"/>
                <a:cs typeface="Times New Roman"/>
              </a:rPr>
              <a:t>luồng thông qua chia sẻ bộ nhớ, không  cần sự can thiệp của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kernel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88617" y="245110"/>
            <a:ext cx="62039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 </a:t>
            </a:r>
            <a:r>
              <a:rPr dirty="0"/>
              <a:t>sánh </a:t>
            </a:r>
            <a:r>
              <a:rPr spc="-5" dirty="0"/>
              <a:t>Luồng và </a:t>
            </a:r>
            <a:r>
              <a:rPr spc="-25" dirty="0"/>
              <a:t>Tiến</a:t>
            </a:r>
            <a:r>
              <a:rPr spc="-80" dirty="0"/>
              <a:t> </a:t>
            </a:r>
            <a:r>
              <a:rPr spc="-5" dirty="0"/>
              <a:t>trình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5226" y="6273495"/>
            <a:ext cx="323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0017" y="4415790"/>
            <a:ext cx="4474845" cy="2281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Tương tự như tiến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trình: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new</a:t>
            </a:r>
            <a:r>
              <a:rPr sz="2000" dirty="0">
                <a:latin typeface="Times New Roman"/>
                <a:cs typeface="Times New Roman"/>
              </a:rPr>
              <a:t>: Luồng được </a:t>
            </a:r>
            <a:r>
              <a:rPr sz="2000" spc="-5" dirty="0">
                <a:latin typeface="Times New Roman"/>
                <a:cs typeface="Times New Roman"/>
              </a:rPr>
              <a:t>tạo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mới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ready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sz="2000" spc="5" dirty="0">
                <a:latin typeface="Times New Roman"/>
                <a:cs typeface="Times New Roman"/>
              </a:rPr>
              <a:t>Luồng </a:t>
            </a:r>
            <a:r>
              <a:rPr sz="2000" dirty="0">
                <a:latin typeface="Times New Roman"/>
                <a:cs typeface="Times New Roman"/>
              </a:rPr>
              <a:t>đang chờ để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chạy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running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sz="2000" spc="5" dirty="0">
                <a:latin typeface="Times New Roman"/>
                <a:cs typeface="Times New Roman"/>
              </a:rPr>
              <a:t>Luồng </a:t>
            </a:r>
            <a:r>
              <a:rPr sz="2000" dirty="0">
                <a:latin typeface="Times New Roman"/>
                <a:cs typeface="Times New Roman"/>
              </a:rPr>
              <a:t>đang được thi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hành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waiting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sz="2000" spc="5" dirty="0">
                <a:latin typeface="Times New Roman"/>
                <a:cs typeface="Times New Roman"/>
              </a:rPr>
              <a:t>Luồng </a:t>
            </a:r>
            <a:r>
              <a:rPr sz="2000" dirty="0">
                <a:latin typeface="Times New Roman"/>
                <a:cs typeface="Times New Roman"/>
              </a:rPr>
              <a:t>đang chờ </a:t>
            </a:r>
            <a:r>
              <a:rPr sz="2000" spc="-5" dirty="0">
                <a:latin typeface="Times New Roman"/>
                <a:cs typeface="Times New Roman"/>
              </a:rPr>
              <a:t>sự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kiện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ts val="239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terminated</a:t>
            </a:r>
            <a:r>
              <a:rPr sz="2000" spc="-5" dirty="0">
                <a:latin typeface="Times New Roman"/>
                <a:cs typeface="Times New Roman"/>
              </a:rPr>
              <a:t>: </a:t>
            </a:r>
            <a:r>
              <a:rPr sz="2000" spc="5" dirty="0">
                <a:latin typeface="Times New Roman"/>
                <a:cs typeface="Times New Roman"/>
              </a:rPr>
              <a:t>Luồng </a:t>
            </a:r>
            <a:r>
              <a:rPr sz="2000" dirty="0">
                <a:latin typeface="Times New Roman"/>
                <a:cs typeface="Times New Roman"/>
              </a:rPr>
              <a:t>kết thúc thi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hành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ts val="2870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Thông </a:t>
            </a:r>
            <a:r>
              <a:rPr sz="2400" dirty="0">
                <a:latin typeface="Times New Roman"/>
                <a:cs typeface="Times New Roman"/>
              </a:rPr>
              <a:t>tin luồng lưu trong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TCB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1600" y="1633727"/>
            <a:ext cx="6553200" cy="2557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3500" y="4222750"/>
            <a:ext cx="6629400" cy="0"/>
          </a:xfrm>
          <a:custGeom>
            <a:avLst/>
            <a:gdLst/>
            <a:ahLst/>
            <a:cxnLst/>
            <a:rect l="l" t="t" r="r" b="b"/>
            <a:pathLst>
              <a:path w="6629400">
                <a:moveTo>
                  <a:pt x="0" y="0"/>
                </a:moveTo>
                <a:lnTo>
                  <a:pt x="662940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39850" y="1607819"/>
            <a:ext cx="0" cy="2608580"/>
          </a:xfrm>
          <a:custGeom>
            <a:avLst/>
            <a:gdLst/>
            <a:ahLst/>
            <a:cxnLst/>
            <a:rect l="l" t="t" r="r" b="b"/>
            <a:pathLst>
              <a:path h="2608579">
                <a:moveTo>
                  <a:pt x="0" y="0"/>
                </a:moveTo>
                <a:lnTo>
                  <a:pt x="0" y="260858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3500" y="1601469"/>
            <a:ext cx="6629400" cy="0"/>
          </a:xfrm>
          <a:custGeom>
            <a:avLst/>
            <a:gdLst/>
            <a:ahLst/>
            <a:cxnLst/>
            <a:rect l="l" t="t" r="r" b="b"/>
            <a:pathLst>
              <a:path w="6629400">
                <a:moveTo>
                  <a:pt x="0" y="0"/>
                </a:moveTo>
                <a:lnTo>
                  <a:pt x="662940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6550" y="1608327"/>
            <a:ext cx="0" cy="2608580"/>
          </a:xfrm>
          <a:custGeom>
            <a:avLst/>
            <a:gdLst/>
            <a:ahLst/>
            <a:cxnLst/>
            <a:rect l="l" t="t" r="r" b="b"/>
            <a:pathLst>
              <a:path h="2608579">
                <a:moveTo>
                  <a:pt x="0" y="0"/>
                </a:moveTo>
                <a:lnTo>
                  <a:pt x="0" y="2608072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58900" y="4197350"/>
            <a:ext cx="6578600" cy="0"/>
          </a:xfrm>
          <a:custGeom>
            <a:avLst/>
            <a:gdLst/>
            <a:ahLst/>
            <a:cxnLst/>
            <a:rect l="l" t="t" r="r" b="b"/>
            <a:pathLst>
              <a:path w="6578600">
                <a:moveTo>
                  <a:pt x="0" y="0"/>
                </a:moveTo>
                <a:lnTo>
                  <a:pt x="657860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5250" y="1633220"/>
            <a:ext cx="0" cy="2557780"/>
          </a:xfrm>
          <a:custGeom>
            <a:avLst/>
            <a:gdLst/>
            <a:ahLst/>
            <a:cxnLst/>
            <a:rect l="l" t="t" r="r" b="b"/>
            <a:pathLst>
              <a:path h="2557779">
                <a:moveTo>
                  <a:pt x="0" y="0"/>
                </a:moveTo>
                <a:lnTo>
                  <a:pt x="0" y="255778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58900" y="1626870"/>
            <a:ext cx="6578600" cy="0"/>
          </a:xfrm>
          <a:custGeom>
            <a:avLst/>
            <a:gdLst/>
            <a:ahLst/>
            <a:cxnLst/>
            <a:rect l="l" t="t" r="r" b="b"/>
            <a:pathLst>
              <a:path w="6578600">
                <a:moveTo>
                  <a:pt x="0" y="0"/>
                </a:moveTo>
                <a:lnTo>
                  <a:pt x="657860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31150" y="1633727"/>
            <a:ext cx="0" cy="2557780"/>
          </a:xfrm>
          <a:custGeom>
            <a:avLst/>
            <a:gdLst/>
            <a:ahLst/>
            <a:cxnLst/>
            <a:rect l="l" t="t" r="r" b="b"/>
            <a:pathLst>
              <a:path h="2557779">
                <a:moveTo>
                  <a:pt x="0" y="0"/>
                </a:moveTo>
                <a:lnTo>
                  <a:pt x="0" y="2557272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85316" y="1571244"/>
            <a:ext cx="5135880" cy="2627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37019" y="1603247"/>
            <a:ext cx="1295400" cy="609600"/>
          </a:xfrm>
          <a:custGeom>
            <a:avLst/>
            <a:gdLst/>
            <a:ahLst/>
            <a:cxnLst/>
            <a:rect l="l" t="t" r="r" b="b"/>
            <a:pathLst>
              <a:path w="1295400" h="609600">
                <a:moveTo>
                  <a:pt x="0" y="304800"/>
                </a:moveTo>
                <a:lnTo>
                  <a:pt x="11677" y="246897"/>
                </a:lnTo>
                <a:lnTo>
                  <a:pt x="45262" y="192655"/>
                </a:lnTo>
                <a:lnTo>
                  <a:pt x="98586" y="143097"/>
                </a:lnTo>
                <a:lnTo>
                  <a:pt x="131971" y="120395"/>
                </a:lnTo>
                <a:lnTo>
                  <a:pt x="169476" y="99247"/>
                </a:lnTo>
                <a:lnTo>
                  <a:pt x="210832" y="79782"/>
                </a:lnTo>
                <a:lnTo>
                  <a:pt x="255765" y="62128"/>
                </a:lnTo>
                <a:lnTo>
                  <a:pt x="304005" y="46413"/>
                </a:lnTo>
                <a:lnTo>
                  <a:pt x="355281" y="32764"/>
                </a:lnTo>
                <a:lnTo>
                  <a:pt x="409321" y="21310"/>
                </a:lnTo>
                <a:lnTo>
                  <a:pt x="465854" y="12179"/>
                </a:lnTo>
                <a:lnTo>
                  <a:pt x="524609" y="5498"/>
                </a:lnTo>
                <a:lnTo>
                  <a:pt x="585315" y="1395"/>
                </a:lnTo>
                <a:lnTo>
                  <a:pt x="647700" y="0"/>
                </a:lnTo>
                <a:lnTo>
                  <a:pt x="710084" y="1395"/>
                </a:lnTo>
                <a:lnTo>
                  <a:pt x="770790" y="5498"/>
                </a:lnTo>
                <a:lnTo>
                  <a:pt x="829545" y="12179"/>
                </a:lnTo>
                <a:lnTo>
                  <a:pt x="886078" y="21310"/>
                </a:lnTo>
                <a:lnTo>
                  <a:pt x="940118" y="32764"/>
                </a:lnTo>
                <a:lnTo>
                  <a:pt x="991394" y="46413"/>
                </a:lnTo>
                <a:lnTo>
                  <a:pt x="1039634" y="62128"/>
                </a:lnTo>
                <a:lnTo>
                  <a:pt x="1084567" y="79782"/>
                </a:lnTo>
                <a:lnTo>
                  <a:pt x="1125923" y="99247"/>
                </a:lnTo>
                <a:lnTo>
                  <a:pt x="1163428" y="120395"/>
                </a:lnTo>
                <a:lnTo>
                  <a:pt x="1196813" y="143097"/>
                </a:lnTo>
                <a:lnTo>
                  <a:pt x="1250137" y="192655"/>
                </a:lnTo>
                <a:lnTo>
                  <a:pt x="1283722" y="246897"/>
                </a:lnTo>
                <a:lnTo>
                  <a:pt x="1295400" y="304800"/>
                </a:lnTo>
                <a:lnTo>
                  <a:pt x="1292435" y="334144"/>
                </a:lnTo>
                <a:lnTo>
                  <a:pt x="1269532" y="390344"/>
                </a:lnTo>
                <a:lnTo>
                  <a:pt x="1225807" y="442372"/>
                </a:lnTo>
                <a:lnTo>
                  <a:pt x="1163428" y="489204"/>
                </a:lnTo>
                <a:lnTo>
                  <a:pt x="1125923" y="510352"/>
                </a:lnTo>
                <a:lnTo>
                  <a:pt x="1084567" y="529817"/>
                </a:lnTo>
                <a:lnTo>
                  <a:pt x="1039634" y="547471"/>
                </a:lnTo>
                <a:lnTo>
                  <a:pt x="991394" y="563186"/>
                </a:lnTo>
                <a:lnTo>
                  <a:pt x="940118" y="576835"/>
                </a:lnTo>
                <a:lnTo>
                  <a:pt x="886078" y="588289"/>
                </a:lnTo>
                <a:lnTo>
                  <a:pt x="829545" y="597420"/>
                </a:lnTo>
                <a:lnTo>
                  <a:pt x="770790" y="604101"/>
                </a:lnTo>
                <a:lnTo>
                  <a:pt x="710084" y="608204"/>
                </a:lnTo>
                <a:lnTo>
                  <a:pt x="647700" y="609600"/>
                </a:lnTo>
                <a:lnTo>
                  <a:pt x="585315" y="608204"/>
                </a:lnTo>
                <a:lnTo>
                  <a:pt x="524609" y="604101"/>
                </a:lnTo>
                <a:lnTo>
                  <a:pt x="465854" y="597420"/>
                </a:lnTo>
                <a:lnTo>
                  <a:pt x="409321" y="588289"/>
                </a:lnTo>
                <a:lnTo>
                  <a:pt x="355281" y="576835"/>
                </a:lnTo>
                <a:lnTo>
                  <a:pt x="304005" y="563186"/>
                </a:lnTo>
                <a:lnTo>
                  <a:pt x="255765" y="547471"/>
                </a:lnTo>
                <a:lnTo>
                  <a:pt x="210832" y="529817"/>
                </a:lnTo>
                <a:lnTo>
                  <a:pt x="169476" y="510352"/>
                </a:lnTo>
                <a:lnTo>
                  <a:pt x="131971" y="489204"/>
                </a:lnTo>
                <a:lnTo>
                  <a:pt x="98586" y="466502"/>
                </a:lnTo>
                <a:lnTo>
                  <a:pt x="45262" y="416944"/>
                </a:lnTo>
                <a:lnTo>
                  <a:pt x="11677" y="362702"/>
                </a:lnTo>
                <a:lnTo>
                  <a:pt x="0" y="304800"/>
                </a:lnTo>
                <a:close/>
              </a:path>
            </a:pathLst>
          </a:custGeom>
          <a:ln w="5791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532382" y="245110"/>
            <a:ext cx="74174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Chuyển đổi </a:t>
            </a:r>
            <a:r>
              <a:rPr spc="-5" dirty="0"/>
              <a:t>trạng thái của</a:t>
            </a:r>
            <a:r>
              <a:rPr spc="-15" dirty="0"/>
              <a:t>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9848" y="321310"/>
            <a:ext cx="54648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solidFill>
                  <a:srgbClr val="FF6600"/>
                </a:solidFill>
                <a:latin typeface="Times New Roman"/>
                <a:cs typeface="Times New Roman"/>
              </a:rPr>
              <a:t>CÂU HỎI </a:t>
            </a:r>
            <a:r>
              <a:rPr i="1" spc="-10" dirty="0">
                <a:solidFill>
                  <a:srgbClr val="FF6600"/>
                </a:solidFill>
                <a:latin typeface="Times New Roman"/>
                <a:cs typeface="Times New Roman"/>
              </a:rPr>
              <a:t>ÔN </a:t>
            </a:r>
            <a:r>
              <a:rPr i="1" spc="-5" dirty="0">
                <a:solidFill>
                  <a:srgbClr val="FF6600"/>
                </a:solidFill>
                <a:latin typeface="Times New Roman"/>
                <a:cs typeface="Times New Roman"/>
              </a:rPr>
              <a:t>TẬP BÀI</a:t>
            </a:r>
            <a:r>
              <a:rPr i="1" spc="-190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FF66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28000"/>
            <a:ext cx="7997190" cy="5017135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59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Hãy </a:t>
            </a:r>
            <a:r>
              <a:rPr sz="2400" dirty="0">
                <a:latin typeface="Times New Roman"/>
                <a:cs typeface="Times New Roman"/>
              </a:rPr>
              <a:t>nêu khái niệm tiến trình và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luồng.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5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Xử </a:t>
            </a:r>
            <a:r>
              <a:rPr sz="2400" dirty="0">
                <a:latin typeface="Times New Roman"/>
                <a:cs typeface="Times New Roman"/>
              </a:rPr>
              <a:t>lý </a:t>
            </a:r>
            <a:r>
              <a:rPr sz="2400" spc="-5" dirty="0">
                <a:latin typeface="Times New Roman"/>
                <a:cs typeface="Times New Roman"/>
              </a:rPr>
              <a:t>đồng </a:t>
            </a:r>
            <a:r>
              <a:rPr sz="2400" dirty="0">
                <a:latin typeface="Times New Roman"/>
                <a:cs typeface="Times New Roman"/>
              </a:rPr>
              <a:t>hành </a:t>
            </a:r>
            <a:r>
              <a:rPr sz="2400" spc="-5" dirty="0">
                <a:latin typeface="Times New Roman"/>
                <a:cs typeface="Times New Roman"/>
              </a:rPr>
              <a:t>và </a:t>
            </a:r>
            <a:r>
              <a:rPr sz="2400" dirty="0">
                <a:latin typeface="Times New Roman"/>
                <a:cs typeface="Times New Roman"/>
              </a:rPr>
              <a:t>ích lợi của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nó?</a:t>
            </a:r>
            <a:endParaRPr sz="2400">
              <a:latin typeface="Times New Roman"/>
              <a:cs typeface="Times New Roman"/>
            </a:endParaRPr>
          </a:p>
          <a:p>
            <a:pPr marL="469900" marR="6350" indent="-457200">
              <a:lnSpc>
                <a:spcPct val="100000"/>
              </a:lnSpc>
              <a:spcBef>
                <a:spcPts val="150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Hãy </a:t>
            </a:r>
            <a:r>
              <a:rPr sz="2400" dirty="0">
                <a:latin typeface="Times New Roman"/>
                <a:cs typeface="Times New Roman"/>
              </a:rPr>
              <a:t>vẽ sơ </a:t>
            </a:r>
            <a:r>
              <a:rPr sz="2400" spc="-10" dirty="0">
                <a:latin typeface="Times New Roman"/>
                <a:cs typeface="Times New Roman"/>
              </a:rPr>
              <a:t>đồ </a:t>
            </a:r>
            <a:r>
              <a:rPr sz="2400" dirty="0">
                <a:latin typeface="Times New Roman"/>
                <a:cs typeface="Times New Roman"/>
              </a:rPr>
              <a:t>thể </a:t>
            </a:r>
            <a:r>
              <a:rPr sz="2400" spc="-5" dirty="0">
                <a:latin typeface="Times New Roman"/>
                <a:cs typeface="Times New Roman"/>
              </a:rPr>
              <a:t>hiện góc nhìn vật lý </a:t>
            </a:r>
            <a:r>
              <a:rPr sz="2400" dirty="0">
                <a:latin typeface="Times New Roman"/>
                <a:cs typeface="Times New Roman"/>
              </a:rPr>
              <a:t>và </a:t>
            </a:r>
            <a:r>
              <a:rPr sz="2400" spc="-5" dirty="0">
                <a:latin typeface="Times New Roman"/>
                <a:cs typeface="Times New Roman"/>
              </a:rPr>
              <a:t>góc nhìn logic (góc  </a:t>
            </a:r>
            <a:r>
              <a:rPr sz="2400" dirty="0">
                <a:latin typeface="Times New Roman"/>
                <a:cs typeface="Times New Roman"/>
              </a:rPr>
              <a:t>nhìn của người sử dụng) về xử lý đồng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hành.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5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Làm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thế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nào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để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xem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được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danh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sách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các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tiến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trình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đang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hoạt</a:t>
            </a:r>
            <a:endParaRPr sz="2400">
              <a:latin typeface="Times New Roman"/>
              <a:cs typeface="Times New Roman"/>
            </a:endParaRPr>
          </a:p>
          <a:p>
            <a:pPr marR="52069" algn="ctr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động trong </a:t>
            </a:r>
            <a:r>
              <a:rPr sz="2400" spc="-10" dirty="0">
                <a:latin typeface="Times New Roman"/>
                <a:cs typeface="Times New Roman"/>
              </a:rPr>
              <a:t>một máy </a:t>
            </a:r>
            <a:r>
              <a:rPr sz="2400" spc="-5" dirty="0">
                <a:latin typeface="Times New Roman"/>
                <a:cs typeface="Times New Roman"/>
              </a:rPr>
              <a:t>PC </a:t>
            </a:r>
            <a:r>
              <a:rPr sz="2400" dirty="0">
                <a:latin typeface="Times New Roman"/>
                <a:cs typeface="Times New Roman"/>
              </a:rPr>
              <a:t>chạy hệ điều hành </a:t>
            </a:r>
            <a:r>
              <a:rPr sz="2400" spc="-5" dirty="0">
                <a:latin typeface="Times New Roman"/>
                <a:cs typeface="Times New Roman"/>
              </a:rPr>
              <a:t>Windows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XP.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500"/>
              </a:spcBef>
              <a:buAutoNum type="arabicPeriod" startAt="5"/>
              <a:tabLst>
                <a:tab pos="469900" algn="l"/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Hãy </a:t>
            </a:r>
            <a:r>
              <a:rPr sz="2400" dirty="0">
                <a:latin typeface="Times New Roman"/>
                <a:cs typeface="Times New Roman"/>
              </a:rPr>
              <a:t>nêu các trạng thái của tiến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trình.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500"/>
              </a:spcBef>
              <a:buAutoNum type="arabicPeriod" startAt="5"/>
              <a:tabLst>
                <a:tab pos="469900" algn="l"/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Hãy nêu các thao tác quản lý tiến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trình</a:t>
            </a:r>
            <a:endParaRPr sz="2400">
              <a:latin typeface="Times New Roman"/>
              <a:cs typeface="Times New Roman"/>
            </a:endParaRPr>
          </a:p>
          <a:p>
            <a:pPr marL="469900" marR="5715" indent="-457200">
              <a:lnSpc>
                <a:spcPct val="100000"/>
              </a:lnSpc>
              <a:spcBef>
                <a:spcPts val="1500"/>
              </a:spcBef>
              <a:buAutoNum type="arabicPeriod" startAt="5"/>
              <a:tabLst>
                <a:tab pos="469900" algn="l"/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Hãy </a:t>
            </a:r>
            <a:r>
              <a:rPr sz="2400" dirty="0">
                <a:latin typeface="Times New Roman"/>
                <a:cs typeface="Times New Roman"/>
              </a:rPr>
              <a:t>vẽ sơ </a:t>
            </a:r>
            <a:r>
              <a:rPr sz="2400" spc="-10" dirty="0">
                <a:latin typeface="Times New Roman"/>
                <a:cs typeface="Times New Roman"/>
              </a:rPr>
              <a:t>đồ </a:t>
            </a:r>
            <a:r>
              <a:rPr sz="2400" dirty="0">
                <a:latin typeface="Times New Roman"/>
                <a:cs typeface="Times New Roman"/>
              </a:rPr>
              <a:t>trạng </a:t>
            </a:r>
            <a:r>
              <a:rPr sz="2400" spc="-5" dirty="0">
                <a:latin typeface="Times New Roman"/>
                <a:cs typeface="Times New Roman"/>
              </a:rPr>
              <a:t>thái </a:t>
            </a:r>
            <a:r>
              <a:rPr sz="2400" dirty="0">
                <a:latin typeface="Times New Roman"/>
                <a:cs typeface="Times New Roman"/>
              </a:rPr>
              <a:t>và </a:t>
            </a:r>
            <a:r>
              <a:rPr sz="2400" spc="-5" dirty="0">
                <a:latin typeface="Times New Roman"/>
                <a:cs typeface="Times New Roman"/>
              </a:rPr>
              <a:t>các thao </a:t>
            </a:r>
            <a:r>
              <a:rPr sz="2400" dirty="0">
                <a:latin typeface="Times New Roman"/>
                <a:cs typeface="Times New Roman"/>
              </a:rPr>
              <a:t>tác chuyển </a:t>
            </a:r>
            <a:r>
              <a:rPr sz="2400" spc="-5" dirty="0">
                <a:latin typeface="Times New Roman"/>
                <a:cs typeface="Times New Roman"/>
              </a:rPr>
              <a:t>trạng </a:t>
            </a:r>
            <a:r>
              <a:rPr sz="2400" dirty="0">
                <a:latin typeface="Times New Roman"/>
                <a:cs typeface="Times New Roman"/>
              </a:rPr>
              <a:t>thái tiến  trình.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605" y="291211"/>
            <a:ext cx="1732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Câu</a:t>
            </a:r>
            <a:r>
              <a:rPr spc="-75" dirty="0"/>
              <a:t> </a:t>
            </a:r>
            <a:r>
              <a:rPr spc="-5" dirty="0"/>
              <a:t>hỏi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0166"/>
            <a:ext cx="7186295" cy="266255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885"/>
              </a:spcBef>
              <a:buChar char="•"/>
              <a:tabLst>
                <a:tab pos="622300" algn="l"/>
                <a:tab pos="622935" algn="l"/>
              </a:tabLst>
            </a:pPr>
            <a:r>
              <a:rPr sz="3200" dirty="0">
                <a:latin typeface="Times New Roman"/>
                <a:cs typeface="Times New Roman"/>
              </a:rPr>
              <a:t>Tiến trình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là</a:t>
            </a:r>
            <a:endParaRPr sz="3200">
              <a:latin typeface="Times New Roman"/>
              <a:cs typeface="Times New Roman"/>
            </a:endParaRPr>
          </a:p>
          <a:p>
            <a:pPr marL="903605" lvl="1" indent="-433705">
              <a:lnSpc>
                <a:spcPct val="100000"/>
              </a:lnSpc>
              <a:spcBef>
                <a:spcPts val="680"/>
              </a:spcBef>
              <a:buAutoNum type="alphaUcPeriod"/>
              <a:tabLst>
                <a:tab pos="904240" algn="l"/>
              </a:tabLst>
            </a:pPr>
            <a:r>
              <a:rPr sz="2800" spc="-5" dirty="0">
                <a:latin typeface="Times New Roman"/>
                <a:cs typeface="Times New Roman"/>
              </a:rPr>
              <a:t>Chương </a:t>
            </a:r>
            <a:r>
              <a:rPr sz="2800" dirty="0">
                <a:latin typeface="Times New Roman"/>
                <a:cs typeface="Times New Roman"/>
              </a:rPr>
              <a:t>trình </a:t>
            </a:r>
            <a:r>
              <a:rPr sz="2800" spc="-5" dirty="0">
                <a:latin typeface="Times New Roman"/>
                <a:cs typeface="Times New Roman"/>
              </a:rPr>
              <a:t>viết bằng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C#</a:t>
            </a:r>
            <a:endParaRPr sz="2800">
              <a:latin typeface="Times New Roman"/>
              <a:cs typeface="Times New Roman"/>
            </a:endParaRPr>
          </a:p>
          <a:p>
            <a:pPr marL="884555" lvl="1" indent="-414655">
              <a:lnSpc>
                <a:spcPct val="100000"/>
              </a:lnSpc>
              <a:spcBef>
                <a:spcPts val="675"/>
              </a:spcBef>
              <a:buAutoNum type="alphaUcPeriod"/>
              <a:tabLst>
                <a:tab pos="885190" algn="l"/>
              </a:tabLst>
            </a:pP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chương trình đang được CPU thực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hiện</a:t>
            </a:r>
            <a:endParaRPr sz="2800">
              <a:latin typeface="Times New Roman"/>
              <a:cs typeface="Times New Roman"/>
            </a:endParaRPr>
          </a:p>
          <a:p>
            <a:pPr marL="883919" lvl="1" indent="-414020">
              <a:lnSpc>
                <a:spcPct val="100000"/>
              </a:lnSpc>
              <a:spcBef>
                <a:spcPts val="670"/>
              </a:spcBef>
              <a:buAutoNum type="alphaUcPeriod"/>
              <a:tabLst>
                <a:tab pos="884555" algn="l"/>
              </a:tabLst>
            </a:pPr>
            <a:r>
              <a:rPr sz="2800" spc="-5" dirty="0">
                <a:latin typeface="Times New Roman"/>
                <a:cs typeface="Times New Roman"/>
              </a:rPr>
              <a:t>Công việc in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văn bản ra </a:t>
            </a:r>
            <a:r>
              <a:rPr sz="2800" spc="-10" dirty="0">
                <a:latin typeface="Times New Roman"/>
                <a:cs typeface="Times New Roman"/>
              </a:rPr>
              <a:t>máy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endParaRPr sz="2800">
              <a:latin typeface="Times New Roman"/>
              <a:cs typeface="Times New Roman"/>
            </a:endParaRPr>
          </a:p>
          <a:p>
            <a:pPr marL="903605" lvl="1" indent="-433705">
              <a:lnSpc>
                <a:spcPct val="100000"/>
              </a:lnSpc>
              <a:spcBef>
                <a:spcPts val="675"/>
              </a:spcBef>
              <a:buAutoNum type="alphaUcPeriod"/>
              <a:tabLst>
                <a:tab pos="904240" algn="l"/>
              </a:tabLst>
            </a:pPr>
            <a:r>
              <a:rPr sz="2800" spc="-5" dirty="0">
                <a:latin typeface="Times New Roman"/>
                <a:cs typeface="Times New Roman"/>
              </a:rPr>
              <a:t>Không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spc="-5" dirty="0">
                <a:latin typeface="Times New Roman"/>
                <a:cs typeface="Times New Roman"/>
              </a:rPr>
              <a:t>câu </a:t>
            </a:r>
            <a:r>
              <a:rPr sz="2800" dirty="0">
                <a:latin typeface="Times New Roman"/>
                <a:cs typeface="Times New Roman"/>
              </a:rPr>
              <a:t>nào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đúng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20166"/>
            <a:ext cx="6076950" cy="266255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885"/>
              </a:spcBef>
              <a:buChar char="•"/>
              <a:tabLst>
                <a:tab pos="622300" algn="l"/>
                <a:tab pos="622935" algn="l"/>
              </a:tabLst>
            </a:pPr>
            <a:r>
              <a:rPr sz="3200" dirty="0">
                <a:latin typeface="Times New Roman"/>
                <a:cs typeface="Times New Roman"/>
              </a:rPr>
              <a:t>Tiến trình có bao nhiêu trạng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thái</a:t>
            </a:r>
            <a:endParaRPr sz="3200">
              <a:latin typeface="Times New Roman"/>
              <a:cs typeface="Times New Roman"/>
            </a:endParaRPr>
          </a:p>
          <a:p>
            <a:pPr marL="1003300" lvl="1" indent="-533400">
              <a:lnSpc>
                <a:spcPct val="100000"/>
              </a:lnSpc>
              <a:spcBef>
                <a:spcPts val="680"/>
              </a:spcBef>
              <a:buAutoNum type="alphaUcPeriod"/>
              <a:tabLst>
                <a:tab pos="1003300" algn="l"/>
                <a:tab pos="1003935" algn="l"/>
              </a:tabLst>
            </a:pPr>
            <a:r>
              <a:rPr sz="2800" spc="-5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1003300" lvl="1" indent="-533400">
              <a:lnSpc>
                <a:spcPct val="100000"/>
              </a:lnSpc>
              <a:spcBef>
                <a:spcPts val="675"/>
              </a:spcBef>
              <a:buAutoNum type="alphaUcPeriod"/>
              <a:tabLst>
                <a:tab pos="1003300" algn="l"/>
                <a:tab pos="1003935" algn="l"/>
              </a:tabLst>
            </a:pPr>
            <a:r>
              <a:rPr sz="2800" spc="-5" dirty="0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  <a:p>
            <a:pPr marL="1003300" lvl="1" indent="-533400">
              <a:lnSpc>
                <a:spcPct val="100000"/>
              </a:lnSpc>
              <a:spcBef>
                <a:spcPts val="670"/>
              </a:spcBef>
              <a:buAutoNum type="alphaUcPeriod"/>
              <a:tabLst>
                <a:tab pos="1003300" algn="l"/>
                <a:tab pos="1003935" algn="l"/>
              </a:tabLst>
            </a:pPr>
            <a:r>
              <a:rPr sz="2800" spc="-5" dirty="0"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marL="1003300" lvl="1" indent="-533400">
              <a:lnSpc>
                <a:spcPct val="100000"/>
              </a:lnSpc>
              <a:spcBef>
                <a:spcPts val="675"/>
              </a:spcBef>
              <a:buAutoNum type="alphaUcPeriod"/>
              <a:tabLst>
                <a:tab pos="1003300" algn="l"/>
                <a:tab pos="1003935" algn="l"/>
              </a:tabLst>
            </a:pPr>
            <a:r>
              <a:rPr sz="2800" spc="-5" dirty="0"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495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79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69399"/>
            <a:ext cx="7554595" cy="4126865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8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Tiến trình thường gồm có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hai</a:t>
            </a:r>
            <a:r>
              <a:rPr sz="3200" u="heavy" spc="-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phần</a:t>
            </a:r>
            <a:r>
              <a:rPr sz="320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195"/>
              </a:spcBef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Một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dãy 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lệnh </a:t>
            </a:r>
            <a:r>
              <a:rPr sz="2800" spc="-15" dirty="0">
                <a:latin typeface="Times New Roman"/>
                <a:cs typeface="Times New Roman"/>
              </a:rPr>
              <a:t>mà </a:t>
            </a:r>
            <a:r>
              <a:rPr sz="2800" dirty="0">
                <a:latin typeface="Times New Roman"/>
                <a:cs typeface="Times New Roman"/>
              </a:rPr>
              <a:t>nó </a:t>
            </a:r>
            <a:r>
              <a:rPr sz="2800" spc="-10" dirty="0">
                <a:latin typeface="Times New Roman"/>
                <a:cs typeface="Times New Roman"/>
              </a:rPr>
              <a:t>cần </a:t>
            </a:r>
            <a:r>
              <a:rPr sz="2800" spc="-5" dirty="0">
                <a:latin typeface="Times New Roman"/>
                <a:cs typeface="Times New Roman"/>
              </a:rPr>
              <a:t>phải </a:t>
            </a:r>
            <a:r>
              <a:rPr sz="2800" dirty="0">
                <a:latin typeface="Times New Roman"/>
                <a:cs typeface="Times New Roman"/>
              </a:rPr>
              <a:t>thi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hành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1140"/>
              </a:spcBef>
              <a:buChar char="•"/>
              <a:tabLst>
                <a:tab pos="1156335" algn="l"/>
              </a:tabLst>
            </a:pPr>
            <a:r>
              <a:rPr sz="2800" spc="-5" dirty="0">
                <a:latin typeface="Times New Roman"/>
                <a:cs typeface="Times New Roman"/>
              </a:rPr>
              <a:t>Code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1150"/>
              </a:spcBef>
              <a:buChar char="•"/>
              <a:tabLst>
                <a:tab pos="1156335" algn="l"/>
              </a:tabLst>
            </a:pPr>
            <a:r>
              <a:rPr sz="2800" spc="-5" dirty="0">
                <a:latin typeface="Times New Roman"/>
                <a:cs typeface="Times New Roman"/>
              </a:rPr>
              <a:t>Trạng </a:t>
            </a:r>
            <a:r>
              <a:rPr sz="2800" dirty="0">
                <a:latin typeface="Times New Roman"/>
                <a:cs typeface="Times New Roman"/>
              </a:rPr>
              <a:t>thái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CPU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140"/>
              </a:spcBef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tài nguyên </a:t>
            </a:r>
            <a:r>
              <a:rPr sz="2800" spc="-5" dirty="0">
                <a:latin typeface="Times New Roman"/>
                <a:cs typeface="Times New Roman"/>
              </a:rPr>
              <a:t>của riêng </a:t>
            </a:r>
            <a:r>
              <a:rPr sz="2800" dirty="0">
                <a:latin typeface="Times New Roman"/>
                <a:cs typeface="Times New Roman"/>
              </a:rPr>
              <a:t>nó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1140"/>
              </a:spcBef>
              <a:buChar char="•"/>
              <a:tabLst>
                <a:tab pos="1156335" algn="l"/>
              </a:tabLst>
            </a:pPr>
            <a:r>
              <a:rPr sz="2800" spc="-5" dirty="0">
                <a:latin typeface="Times New Roman"/>
                <a:cs typeface="Times New Roman"/>
              </a:rPr>
              <a:t>Trạng thái </a:t>
            </a:r>
            <a:r>
              <a:rPr sz="2800" dirty="0">
                <a:latin typeface="Times New Roman"/>
                <a:cs typeface="Times New Roman"/>
              </a:rPr>
              <a:t>bộ nhớ </a:t>
            </a:r>
            <a:r>
              <a:rPr sz="2800" spc="-5" dirty="0">
                <a:latin typeface="Times New Roman"/>
                <a:cs typeface="Times New Roman"/>
              </a:rPr>
              <a:t>chính (không gian </a:t>
            </a:r>
            <a:r>
              <a:rPr sz="2800" dirty="0">
                <a:latin typeface="Times New Roman"/>
                <a:cs typeface="Times New Roman"/>
              </a:rPr>
              <a:t>địa</a:t>
            </a:r>
            <a:r>
              <a:rPr sz="2800" spc="-5" dirty="0">
                <a:latin typeface="Times New Roman"/>
                <a:cs typeface="Times New Roman"/>
              </a:rPr>
              <a:t> chỉ)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1145"/>
              </a:spcBef>
              <a:buChar char="•"/>
              <a:tabLst>
                <a:tab pos="1156335" algn="l"/>
              </a:tabLst>
            </a:pPr>
            <a:r>
              <a:rPr sz="2800" spc="-5" dirty="0">
                <a:latin typeface="Times New Roman"/>
                <a:cs typeface="Times New Roman"/>
              </a:rPr>
              <a:t>Trạng thái nhập xuất (file đang thao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tác)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6400" y="304800"/>
            <a:ext cx="3188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Tiến </a:t>
            </a:r>
            <a:r>
              <a:rPr sz="3600"/>
              <a:t>trình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0269" y="291211"/>
            <a:ext cx="6358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Hàng </a:t>
            </a:r>
            <a:r>
              <a:rPr spc="-10" dirty="0"/>
              <a:t>đợi điều phối tiến</a:t>
            </a:r>
            <a:r>
              <a:rPr spc="40" dirty="0"/>
              <a:t> </a:t>
            </a:r>
            <a:r>
              <a:rPr spc="-5" dirty="0"/>
              <a:t>trình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2133"/>
            <a:ext cx="839469" cy="236791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869"/>
              </a:spcBef>
              <a:buAutoNum type="alphaUcPeriod"/>
              <a:tabLst>
                <a:tab pos="622300" algn="l"/>
                <a:tab pos="622935" algn="l"/>
              </a:tabLst>
            </a:pPr>
            <a:r>
              <a:rPr sz="3200" dirty="0"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770"/>
              </a:spcBef>
              <a:buAutoNum type="alphaUcPeriod"/>
              <a:tabLst>
                <a:tab pos="622300" algn="l"/>
                <a:tab pos="622935" algn="l"/>
              </a:tabLst>
            </a:pPr>
            <a:r>
              <a:rPr sz="3200" dirty="0"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770"/>
              </a:spcBef>
              <a:buAutoNum type="alphaUcPeriod"/>
              <a:tabLst>
                <a:tab pos="622300" algn="l"/>
                <a:tab pos="622935" algn="l"/>
              </a:tabLst>
            </a:pPr>
            <a:r>
              <a:rPr sz="3200" dirty="0"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770"/>
              </a:spcBef>
              <a:buAutoNum type="alphaUcPeriod"/>
              <a:tabLst>
                <a:tab pos="622300" algn="l"/>
                <a:tab pos="622935" algn="l"/>
              </a:tabLst>
            </a:pPr>
            <a:r>
              <a:rPr sz="3200" dirty="0"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017" y="1870598"/>
            <a:ext cx="5636895" cy="491109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Tạo </a:t>
            </a:r>
            <a:r>
              <a:rPr sz="2800" spc="-5" dirty="0">
                <a:latin typeface="Times New Roman"/>
                <a:cs typeface="Times New Roman"/>
              </a:rPr>
              <a:t>tiến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trình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04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Khởi </a:t>
            </a:r>
            <a:r>
              <a:rPr sz="2400" dirty="0">
                <a:latin typeface="Times New Roman"/>
                <a:cs typeface="Times New Roman"/>
              </a:rPr>
              <a:t>động hệ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thống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98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Người </a:t>
            </a:r>
            <a:r>
              <a:rPr sz="2400" dirty="0">
                <a:latin typeface="Times New Roman"/>
                <a:cs typeface="Times New Roman"/>
              </a:rPr>
              <a:t>dùng kích hoạt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chương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trình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99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tiến trình tạo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tiến trình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khác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86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Unix/ Linux: </a:t>
            </a:r>
            <a:r>
              <a:rPr sz="2000" b="1" dirty="0">
                <a:latin typeface="Times New Roman"/>
                <a:cs typeface="Times New Roman"/>
              </a:rPr>
              <a:t>exec(),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fork()</a:t>
            </a:r>
            <a:endParaRPr sz="20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81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Windows: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CreateProcess()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919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Cây tiến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trình</a:t>
            </a:r>
            <a:endParaRPr sz="2400">
              <a:latin typeface="Times New Roman"/>
              <a:cs typeface="Times New Roman"/>
            </a:endParaRPr>
          </a:p>
          <a:p>
            <a:pPr marL="1155700" marR="1289050" lvl="2" indent="-228600">
              <a:lnSpc>
                <a:spcPct val="113999"/>
              </a:lnSpc>
              <a:spcBef>
                <a:spcPts val="55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Unix/ Linux: các </a:t>
            </a:r>
            <a:r>
              <a:rPr sz="2000" spc="-5" dirty="0">
                <a:latin typeface="Times New Roman"/>
                <a:cs typeface="Times New Roman"/>
              </a:rPr>
              <a:t>tiến </a:t>
            </a:r>
            <a:r>
              <a:rPr sz="2000" dirty="0">
                <a:latin typeface="Times New Roman"/>
                <a:cs typeface="Times New Roman"/>
              </a:rPr>
              <a:t>trình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cha,  con có </a:t>
            </a:r>
            <a:r>
              <a:rPr sz="2000" spc="-10" dirty="0">
                <a:latin typeface="Times New Roman"/>
                <a:cs typeface="Times New Roman"/>
              </a:rPr>
              <a:t>mối </a:t>
            </a:r>
            <a:r>
              <a:rPr sz="2000" dirty="0">
                <a:latin typeface="Times New Roman"/>
                <a:cs typeface="Times New Roman"/>
              </a:rPr>
              <a:t>quan hệ </a:t>
            </a:r>
            <a:r>
              <a:rPr sz="2000" spc="-5" dirty="0">
                <a:latin typeface="Times New Roman"/>
                <a:cs typeface="Times New Roman"/>
              </a:rPr>
              <a:t>chặt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chẽ</a:t>
            </a:r>
            <a:endParaRPr sz="20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81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Windows: các </a:t>
            </a:r>
            <a:r>
              <a:rPr sz="2000" spc="-5" dirty="0">
                <a:latin typeface="Times New Roman"/>
                <a:cs typeface="Times New Roman"/>
              </a:rPr>
              <a:t>tiến </a:t>
            </a:r>
            <a:r>
              <a:rPr sz="2000" dirty="0">
                <a:latin typeface="Times New Roman"/>
                <a:cs typeface="Times New Roman"/>
              </a:rPr>
              <a:t>trình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cha,</a:t>
            </a:r>
            <a:endParaRPr sz="20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latin typeface="Times New Roman"/>
                <a:cs typeface="Times New Roman"/>
              </a:rPr>
              <a:t>con độc </a:t>
            </a:r>
            <a:r>
              <a:rPr sz="2000" spc="-5" dirty="0">
                <a:latin typeface="Times New Roman"/>
                <a:cs typeface="Times New Roman"/>
              </a:rPr>
              <a:t>lập </a:t>
            </a:r>
            <a:r>
              <a:rPr sz="2000" dirty="0">
                <a:latin typeface="Times New Roman"/>
                <a:cs typeface="Times New Roman"/>
              </a:rPr>
              <a:t>với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nhau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20055" y="4648199"/>
            <a:ext cx="4120896" cy="2209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25066" y="212801"/>
            <a:ext cx="6252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Thao tác trên tiến trình</a:t>
            </a:r>
            <a:r>
              <a:rPr spc="25" dirty="0"/>
              <a:t> </a:t>
            </a:r>
            <a:r>
              <a:rPr dirty="0"/>
              <a:t>(1/2)</a:t>
            </a:r>
          </a:p>
        </p:txBody>
      </p:sp>
      <p:sp>
        <p:nvSpPr>
          <p:cNvPr id="5" name="object 5"/>
          <p:cNvSpPr/>
          <p:nvPr/>
        </p:nvSpPr>
        <p:spPr>
          <a:xfrm>
            <a:off x="2994660" y="1033272"/>
            <a:ext cx="6112764" cy="1551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56560" y="2616200"/>
            <a:ext cx="6189345" cy="0"/>
          </a:xfrm>
          <a:custGeom>
            <a:avLst/>
            <a:gdLst/>
            <a:ahLst/>
            <a:cxnLst/>
            <a:rect l="l" t="t" r="r" b="b"/>
            <a:pathLst>
              <a:path w="6189345">
                <a:moveTo>
                  <a:pt x="0" y="0"/>
                </a:moveTo>
                <a:lnTo>
                  <a:pt x="6188964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2910" y="1008380"/>
            <a:ext cx="0" cy="1601470"/>
          </a:xfrm>
          <a:custGeom>
            <a:avLst/>
            <a:gdLst/>
            <a:ahLst/>
            <a:cxnLst/>
            <a:rect l="l" t="t" r="r" b="b"/>
            <a:pathLst>
              <a:path h="1601470">
                <a:moveTo>
                  <a:pt x="0" y="0"/>
                </a:moveTo>
                <a:lnTo>
                  <a:pt x="0" y="160147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56560" y="1002030"/>
            <a:ext cx="6189345" cy="0"/>
          </a:xfrm>
          <a:custGeom>
            <a:avLst/>
            <a:gdLst/>
            <a:ahLst/>
            <a:cxnLst/>
            <a:rect l="l" t="t" r="r" b="b"/>
            <a:pathLst>
              <a:path w="6189345">
                <a:moveTo>
                  <a:pt x="0" y="0"/>
                </a:moveTo>
                <a:lnTo>
                  <a:pt x="6188964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39173" y="1007872"/>
            <a:ext cx="0" cy="1602740"/>
          </a:xfrm>
          <a:custGeom>
            <a:avLst/>
            <a:gdLst/>
            <a:ahLst/>
            <a:cxnLst/>
            <a:rect l="l" t="t" r="r" b="b"/>
            <a:pathLst>
              <a:path h="1602739">
                <a:moveTo>
                  <a:pt x="0" y="0"/>
                </a:moveTo>
                <a:lnTo>
                  <a:pt x="0" y="1602231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81960" y="2590800"/>
            <a:ext cx="6138545" cy="0"/>
          </a:xfrm>
          <a:custGeom>
            <a:avLst/>
            <a:gdLst/>
            <a:ahLst/>
            <a:cxnLst/>
            <a:rect l="l" t="t" r="r" b="b"/>
            <a:pathLst>
              <a:path w="6138545">
                <a:moveTo>
                  <a:pt x="0" y="0"/>
                </a:moveTo>
                <a:lnTo>
                  <a:pt x="6138164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88310" y="1033780"/>
            <a:ext cx="0" cy="1550670"/>
          </a:xfrm>
          <a:custGeom>
            <a:avLst/>
            <a:gdLst/>
            <a:ahLst/>
            <a:cxnLst/>
            <a:rect l="l" t="t" r="r" b="b"/>
            <a:pathLst>
              <a:path h="1550670">
                <a:moveTo>
                  <a:pt x="0" y="0"/>
                </a:moveTo>
                <a:lnTo>
                  <a:pt x="0" y="155067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1960" y="1027430"/>
            <a:ext cx="6138545" cy="0"/>
          </a:xfrm>
          <a:custGeom>
            <a:avLst/>
            <a:gdLst/>
            <a:ahLst/>
            <a:cxnLst/>
            <a:rect l="l" t="t" r="r" b="b"/>
            <a:pathLst>
              <a:path w="6138545">
                <a:moveTo>
                  <a:pt x="0" y="0"/>
                </a:moveTo>
                <a:lnTo>
                  <a:pt x="6138164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13773" y="1033272"/>
            <a:ext cx="0" cy="1551940"/>
          </a:xfrm>
          <a:custGeom>
            <a:avLst/>
            <a:gdLst/>
            <a:ahLst/>
            <a:cxnLst/>
            <a:rect l="l" t="t" r="r" b="b"/>
            <a:pathLst>
              <a:path h="1551939">
                <a:moveTo>
                  <a:pt x="0" y="0"/>
                </a:moveTo>
                <a:lnTo>
                  <a:pt x="0" y="1551431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0652"/>
            <a:ext cx="8075295" cy="48107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imes New Roman"/>
                <a:cs typeface="Times New Roman"/>
              </a:rPr>
              <a:t>Dừng </a:t>
            </a:r>
            <a:r>
              <a:rPr sz="3200" dirty="0">
                <a:latin typeface="Times New Roman"/>
                <a:cs typeface="Times New Roman"/>
              </a:rPr>
              <a:t>tiến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trình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0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Xử lý </a:t>
            </a:r>
            <a:r>
              <a:rPr sz="2800" dirty="0">
                <a:latin typeface="Times New Roman"/>
                <a:cs typeface="Times New Roman"/>
              </a:rPr>
              <a:t>xong </a:t>
            </a:r>
            <a:r>
              <a:rPr sz="2800" spc="-5" dirty="0">
                <a:latin typeface="Times New Roman"/>
                <a:cs typeface="Times New Roman"/>
              </a:rPr>
              <a:t>lệnh cuối cùng hay </a:t>
            </a:r>
            <a:r>
              <a:rPr sz="2800" dirty="0">
                <a:latin typeface="Times New Roman"/>
                <a:cs typeface="Times New Roman"/>
              </a:rPr>
              <a:t>gọi </a:t>
            </a:r>
            <a:r>
              <a:rPr sz="2800" spc="-5" dirty="0">
                <a:latin typeface="Times New Roman"/>
                <a:cs typeface="Times New Roman"/>
              </a:rPr>
              <a:t>lệnh kết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thúc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15"/>
              </a:spcBef>
              <a:buChar char="•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Unix/ Linux: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exit()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56335" algn="l"/>
              </a:tabLst>
            </a:pPr>
            <a:r>
              <a:rPr sz="2400" spc="-5" dirty="0">
                <a:latin typeface="Times New Roman"/>
                <a:cs typeface="Times New Roman"/>
              </a:rPr>
              <a:t>Windows: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ExitProcess()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tiến </a:t>
            </a:r>
            <a:r>
              <a:rPr sz="2800" dirty="0">
                <a:latin typeface="Times New Roman"/>
                <a:cs typeface="Times New Roman"/>
              </a:rPr>
              <a:t>trình </a:t>
            </a:r>
            <a:r>
              <a:rPr sz="2800" spc="-5" dirty="0">
                <a:latin typeface="Times New Roman"/>
                <a:cs typeface="Times New Roman"/>
              </a:rPr>
              <a:t>yêu </a:t>
            </a:r>
            <a:r>
              <a:rPr sz="2800" spc="-10" dirty="0">
                <a:latin typeface="Times New Roman"/>
                <a:cs typeface="Times New Roman"/>
              </a:rPr>
              <a:t>cầu </a:t>
            </a:r>
            <a:r>
              <a:rPr sz="2800" spc="-5" dirty="0">
                <a:latin typeface="Times New Roman"/>
                <a:cs typeface="Times New Roman"/>
              </a:rPr>
              <a:t>dừng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tiến trình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khác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15"/>
              </a:spcBef>
              <a:buChar char="•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Unix/ Linux: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kill()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56335" algn="l"/>
              </a:tabLst>
            </a:pPr>
            <a:r>
              <a:rPr sz="2400" spc="-5" dirty="0">
                <a:latin typeface="Times New Roman"/>
                <a:cs typeface="Times New Roman"/>
              </a:rPr>
              <a:t>Windows: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TerminateProcess()</a:t>
            </a:r>
            <a:endParaRPr sz="2400">
              <a:latin typeface="Times New Roman"/>
              <a:cs typeface="Times New Roman"/>
            </a:endParaRPr>
          </a:p>
          <a:p>
            <a:pPr marL="756285" marR="5080">
              <a:lnSpc>
                <a:spcPct val="100000"/>
              </a:lnSpc>
              <a:spcBef>
                <a:spcPts val="585"/>
              </a:spcBef>
            </a:pPr>
            <a:r>
              <a:rPr sz="2800" spc="-10" dirty="0">
                <a:latin typeface="Times New Roman"/>
                <a:cs typeface="Times New Roman"/>
              </a:rPr>
              <a:t>Điều </a:t>
            </a:r>
            <a:r>
              <a:rPr sz="2800" spc="-5" dirty="0">
                <a:latin typeface="Times New Roman"/>
                <a:cs typeface="Times New Roman"/>
              </a:rPr>
              <a:t>gì xảy ra nếu tiến </a:t>
            </a:r>
            <a:r>
              <a:rPr sz="2800" dirty="0">
                <a:latin typeface="Times New Roman"/>
                <a:cs typeface="Times New Roman"/>
              </a:rPr>
              <a:t>trình </a:t>
            </a:r>
            <a:r>
              <a:rPr sz="2800" spc="-5" dirty="0">
                <a:latin typeface="Times New Roman"/>
                <a:cs typeface="Times New Roman"/>
              </a:rPr>
              <a:t>“nạn </a:t>
            </a:r>
            <a:r>
              <a:rPr sz="2800" dirty="0">
                <a:latin typeface="Times New Roman"/>
                <a:cs typeface="Times New Roman"/>
              </a:rPr>
              <a:t>nhân” </a:t>
            </a:r>
            <a:r>
              <a:rPr sz="2800" spc="-5" dirty="0">
                <a:latin typeface="Times New Roman"/>
                <a:cs typeface="Times New Roman"/>
              </a:rPr>
              <a:t>vẫn chưa  muốn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“chết”?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Times New Roman"/>
                <a:cs typeface="Times New Roman"/>
              </a:rPr>
              <a:t>Do </a:t>
            </a:r>
            <a:r>
              <a:rPr sz="2800" dirty="0">
                <a:latin typeface="Times New Roman"/>
                <a:cs typeface="Times New Roman"/>
              </a:rPr>
              <a:t>lỗi </a:t>
            </a:r>
            <a:r>
              <a:rPr sz="2800" spc="-5" dirty="0">
                <a:latin typeface="Times New Roman"/>
                <a:cs typeface="Times New Roman"/>
              </a:rPr>
              <a:t>chương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trình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6657" y="212801"/>
            <a:ext cx="6252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Thao tác trên tiến trình</a:t>
            </a:r>
            <a:r>
              <a:rPr spc="25" dirty="0"/>
              <a:t> </a:t>
            </a:r>
            <a:r>
              <a:rPr dirty="0"/>
              <a:t>(2/2)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9832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pc="-5" dirty="0"/>
              <a:t>Khi </a:t>
            </a:r>
            <a:r>
              <a:rPr spc="-10" dirty="0"/>
              <a:t>một </a:t>
            </a:r>
            <a:r>
              <a:rPr spc="-5" dirty="0"/>
              <a:t>tiến </a:t>
            </a:r>
            <a:r>
              <a:rPr dirty="0"/>
              <a:t>trình </a:t>
            </a:r>
            <a:r>
              <a:rPr spc="-5" dirty="0"/>
              <a:t>thực </a:t>
            </a:r>
            <a:r>
              <a:rPr dirty="0"/>
              <a:t>thi, </a:t>
            </a:r>
            <a:r>
              <a:rPr spc="-5" dirty="0"/>
              <a:t>nó thay đổi </a:t>
            </a:r>
            <a:r>
              <a:rPr dirty="0"/>
              <a:t>trạng</a:t>
            </a:r>
            <a:r>
              <a:rPr spc="-25" dirty="0"/>
              <a:t> </a:t>
            </a:r>
            <a:r>
              <a:rPr spc="-5" dirty="0"/>
              <a:t>thái.</a:t>
            </a:r>
          </a:p>
          <a:p>
            <a:pPr marL="355600" marR="5080" indent="-342900">
              <a:lnSpc>
                <a:spcPct val="15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pc="-5" dirty="0"/>
              <a:t>Trạng thái của </a:t>
            </a:r>
            <a:r>
              <a:rPr spc="-10" dirty="0"/>
              <a:t>một </a:t>
            </a:r>
            <a:r>
              <a:rPr spc="-5" dirty="0"/>
              <a:t>tiến trình được xác định bởi hoạt  động hiện tại của</a:t>
            </a:r>
            <a:r>
              <a:rPr spc="-35" dirty="0"/>
              <a:t> </a:t>
            </a:r>
            <a:r>
              <a:rPr spc="-5" dirty="0"/>
              <a:t>nó.</a:t>
            </a:r>
          </a:p>
          <a:p>
            <a:pPr marL="355600" marR="422909" indent="-342900">
              <a:lnSpc>
                <a:spcPct val="15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pc="-10" dirty="0"/>
              <a:t>Mỗi </a:t>
            </a:r>
            <a:r>
              <a:rPr spc="-5" dirty="0"/>
              <a:t>tiến trình có thể ở </a:t>
            </a:r>
            <a:r>
              <a:rPr spc="-15" dirty="0"/>
              <a:t>một </a:t>
            </a:r>
            <a:r>
              <a:rPr dirty="0"/>
              <a:t>trong </a:t>
            </a:r>
            <a:r>
              <a:rPr spc="-5" dirty="0"/>
              <a:t>những trạng thái  </a:t>
            </a:r>
            <a:r>
              <a:rPr spc="-10" dirty="0"/>
              <a:t>sau: </a:t>
            </a:r>
            <a:r>
              <a:rPr spc="-15" dirty="0"/>
              <a:t>mới </a:t>
            </a:r>
            <a:r>
              <a:rPr spc="-5" dirty="0"/>
              <a:t>(</a:t>
            </a:r>
            <a:r>
              <a:rPr spc="-5" dirty="0">
                <a:solidFill>
                  <a:srgbClr val="0000FF"/>
                </a:solidFill>
              </a:rPr>
              <a:t>new</a:t>
            </a:r>
            <a:r>
              <a:rPr spc="-5" dirty="0"/>
              <a:t>), </a:t>
            </a:r>
            <a:r>
              <a:rPr spc="-10" dirty="0"/>
              <a:t>sẵn sàng </a:t>
            </a:r>
            <a:r>
              <a:rPr dirty="0"/>
              <a:t>(</a:t>
            </a:r>
            <a:r>
              <a:rPr dirty="0">
                <a:solidFill>
                  <a:srgbClr val="0000FF"/>
                </a:solidFill>
              </a:rPr>
              <a:t>ready</a:t>
            </a:r>
            <a:r>
              <a:rPr dirty="0"/>
              <a:t>), </a:t>
            </a:r>
            <a:r>
              <a:rPr spc="-5" dirty="0"/>
              <a:t>đang chạy  </a:t>
            </a:r>
            <a:r>
              <a:rPr dirty="0"/>
              <a:t>(</a:t>
            </a:r>
            <a:r>
              <a:rPr dirty="0">
                <a:solidFill>
                  <a:srgbClr val="0000FF"/>
                </a:solidFill>
              </a:rPr>
              <a:t>running</a:t>
            </a:r>
            <a:r>
              <a:rPr dirty="0"/>
              <a:t>), </a:t>
            </a:r>
            <a:r>
              <a:rPr spc="-5" dirty="0"/>
              <a:t>chờ (</a:t>
            </a:r>
            <a:r>
              <a:rPr spc="-5" dirty="0">
                <a:solidFill>
                  <a:srgbClr val="0000FF"/>
                </a:solidFill>
              </a:rPr>
              <a:t>waiting</a:t>
            </a:r>
            <a:r>
              <a:rPr spc="-5" dirty="0"/>
              <a:t>), hay </a:t>
            </a:r>
            <a:r>
              <a:rPr dirty="0"/>
              <a:t>kết </a:t>
            </a:r>
            <a:r>
              <a:rPr spc="-5" dirty="0"/>
              <a:t>thúc</a:t>
            </a:r>
            <a:r>
              <a:rPr spc="-15" dirty="0"/>
              <a:t> </a:t>
            </a:r>
            <a:r>
              <a:rPr spc="-5" dirty="0"/>
              <a:t>(</a:t>
            </a:r>
            <a:r>
              <a:rPr spc="-5" dirty="0">
                <a:solidFill>
                  <a:srgbClr val="0000FF"/>
                </a:solidFill>
              </a:rPr>
              <a:t>terminated</a:t>
            </a:r>
            <a:r>
              <a:rPr spc="-5" dirty="0"/>
              <a:t>).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2585" y="212801"/>
            <a:ext cx="4491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Trạng </a:t>
            </a:r>
            <a:r>
              <a:rPr spc="-5" dirty="0"/>
              <a:t>thái tiến</a:t>
            </a:r>
            <a:r>
              <a:rPr spc="65" dirty="0"/>
              <a:t> </a:t>
            </a:r>
            <a:r>
              <a:rPr spc="-5" dirty="0"/>
              <a:t>trình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7" y="4153904"/>
            <a:ext cx="7656830" cy="251079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Trạng </a:t>
            </a:r>
            <a:r>
              <a:rPr sz="2800" b="1" i="1" dirty="0">
                <a:latin typeface="Times New Roman"/>
                <a:cs typeface="Times New Roman"/>
              </a:rPr>
              <a:t>thái </a:t>
            </a:r>
            <a:r>
              <a:rPr sz="2800" b="1" i="1" spc="-5" dirty="0">
                <a:latin typeface="Times New Roman"/>
                <a:cs typeface="Times New Roman"/>
              </a:rPr>
              <a:t>của tiến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trình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05"/>
              </a:spcBef>
              <a:buFont typeface="Times New Roman"/>
              <a:buChar char="–"/>
              <a:tabLst>
                <a:tab pos="756285" algn="l"/>
                <a:tab pos="756920" algn="l"/>
                <a:tab pos="1518285" algn="l"/>
              </a:tabLst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new</a:t>
            </a:r>
            <a:r>
              <a:rPr sz="2400" spc="-10" dirty="0">
                <a:latin typeface="Times New Roman"/>
                <a:cs typeface="Times New Roman"/>
              </a:rPr>
              <a:t>:	</a:t>
            </a:r>
            <a:r>
              <a:rPr sz="2400" dirty="0">
                <a:latin typeface="Times New Roman"/>
                <a:cs typeface="Times New Roman"/>
              </a:rPr>
              <a:t>Tiến trình vừa được tạo (chạy chương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trình)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Font typeface="Times New Roman"/>
              <a:buChar char="–"/>
              <a:tabLst>
                <a:tab pos="756285" algn="l"/>
                <a:tab pos="756920" algn="l"/>
                <a:tab pos="1737995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ready</a:t>
            </a:r>
            <a:r>
              <a:rPr sz="2400" dirty="0">
                <a:latin typeface="Times New Roman"/>
                <a:cs typeface="Times New Roman"/>
              </a:rPr>
              <a:t>:	Tiến trình sẵn sàng để chạy (đang chờ cấp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CPU)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Font typeface="Times New Roman"/>
              <a:buChar char="–"/>
              <a:tabLst>
                <a:tab pos="756285" algn="l"/>
                <a:tab pos="756920" algn="l"/>
                <a:tab pos="2044064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running</a:t>
            </a:r>
            <a:r>
              <a:rPr sz="2400" spc="-5" dirty="0">
                <a:latin typeface="Times New Roman"/>
                <a:cs typeface="Times New Roman"/>
              </a:rPr>
              <a:t>:	</a:t>
            </a:r>
            <a:r>
              <a:rPr sz="2400" dirty="0">
                <a:latin typeface="Times New Roman"/>
                <a:cs typeface="Times New Roman"/>
              </a:rPr>
              <a:t>Tiến trình đang chạy (thi hành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lệnh)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Font typeface="Times New Roman"/>
              <a:buChar char="–"/>
              <a:tabLst>
                <a:tab pos="756285" algn="l"/>
                <a:tab pos="756920" algn="l"/>
                <a:tab pos="1958975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waiting</a:t>
            </a:r>
            <a:r>
              <a:rPr sz="2400" spc="-5" dirty="0">
                <a:latin typeface="Times New Roman"/>
                <a:cs typeface="Times New Roman"/>
              </a:rPr>
              <a:t>:	</a:t>
            </a:r>
            <a:r>
              <a:rPr sz="2400" dirty="0">
                <a:latin typeface="Times New Roman"/>
                <a:cs typeface="Times New Roman"/>
              </a:rPr>
              <a:t>Tiến trình chờ đợi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sự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kiện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Font typeface="Times New Roman"/>
              <a:buChar char="–"/>
              <a:tabLst>
                <a:tab pos="756285" algn="l"/>
                <a:tab pos="756920" algn="l"/>
                <a:tab pos="2431415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terminated</a:t>
            </a:r>
            <a:r>
              <a:rPr sz="2400" dirty="0">
                <a:latin typeface="Times New Roman"/>
                <a:cs typeface="Times New Roman"/>
              </a:rPr>
              <a:t>:	Tiến trình kết thúc thi hành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lệnh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5400" y="1481327"/>
            <a:ext cx="6553200" cy="2557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7300" y="4070350"/>
            <a:ext cx="6629400" cy="0"/>
          </a:xfrm>
          <a:custGeom>
            <a:avLst/>
            <a:gdLst/>
            <a:ahLst/>
            <a:cxnLst/>
            <a:rect l="l" t="t" r="r" b="b"/>
            <a:pathLst>
              <a:path w="6629400">
                <a:moveTo>
                  <a:pt x="0" y="0"/>
                </a:moveTo>
                <a:lnTo>
                  <a:pt x="662940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3650" y="1455419"/>
            <a:ext cx="0" cy="2608580"/>
          </a:xfrm>
          <a:custGeom>
            <a:avLst/>
            <a:gdLst/>
            <a:ahLst/>
            <a:cxnLst/>
            <a:rect l="l" t="t" r="r" b="b"/>
            <a:pathLst>
              <a:path h="2608579">
                <a:moveTo>
                  <a:pt x="0" y="0"/>
                </a:moveTo>
                <a:lnTo>
                  <a:pt x="0" y="260858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7300" y="1449069"/>
            <a:ext cx="6629400" cy="0"/>
          </a:xfrm>
          <a:custGeom>
            <a:avLst/>
            <a:gdLst/>
            <a:ahLst/>
            <a:cxnLst/>
            <a:rect l="l" t="t" r="r" b="b"/>
            <a:pathLst>
              <a:path w="6629400">
                <a:moveTo>
                  <a:pt x="0" y="0"/>
                </a:moveTo>
                <a:lnTo>
                  <a:pt x="662940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80350" y="1455927"/>
            <a:ext cx="0" cy="2608580"/>
          </a:xfrm>
          <a:custGeom>
            <a:avLst/>
            <a:gdLst/>
            <a:ahLst/>
            <a:cxnLst/>
            <a:rect l="l" t="t" r="r" b="b"/>
            <a:pathLst>
              <a:path h="2608579">
                <a:moveTo>
                  <a:pt x="0" y="0"/>
                </a:moveTo>
                <a:lnTo>
                  <a:pt x="0" y="2608072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82700" y="4044950"/>
            <a:ext cx="6578600" cy="0"/>
          </a:xfrm>
          <a:custGeom>
            <a:avLst/>
            <a:gdLst/>
            <a:ahLst/>
            <a:cxnLst/>
            <a:rect l="l" t="t" r="r" b="b"/>
            <a:pathLst>
              <a:path w="6578600">
                <a:moveTo>
                  <a:pt x="0" y="0"/>
                </a:moveTo>
                <a:lnTo>
                  <a:pt x="657860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89050" y="1480819"/>
            <a:ext cx="0" cy="2557780"/>
          </a:xfrm>
          <a:custGeom>
            <a:avLst/>
            <a:gdLst/>
            <a:ahLst/>
            <a:cxnLst/>
            <a:rect l="l" t="t" r="r" b="b"/>
            <a:pathLst>
              <a:path h="2557779">
                <a:moveTo>
                  <a:pt x="0" y="0"/>
                </a:moveTo>
                <a:lnTo>
                  <a:pt x="0" y="255778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82700" y="1474469"/>
            <a:ext cx="6578600" cy="0"/>
          </a:xfrm>
          <a:custGeom>
            <a:avLst/>
            <a:gdLst/>
            <a:ahLst/>
            <a:cxnLst/>
            <a:rect l="l" t="t" r="r" b="b"/>
            <a:pathLst>
              <a:path w="6578600">
                <a:moveTo>
                  <a:pt x="0" y="0"/>
                </a:moveTo>
                <a:lnTo>
                  <a:pt x="657860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54950" y="1481327"/>
            <a:ext cx="0" cy="2557780"/>
          </a:xfrm>
          <a:custGeom>
            <a:avLst/>
            <a:gdLst/>
            <a:ahLst/>
            <a:cxnLst/>
            <a:rect l="l" t="t" r="r" b="b"/>
            <a:pathLst>
              <a:path h="2557779">
                <a:moveTo>
                  <a:pt x="0" y="0"/>
                </a:moveTo>
                <a:lnTo>
                  <a:pt x="0" y="2557272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51813" y="214325"/>
            <a:ext cx="62712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Lưu </a:t>
            </a:r>
            <a:r>
              <a:rPr sz="3600" dirty="0"/>
              <a:t>đồ trạng </a:t>
            </a:r>
            <a:r>
              <a:rPr sz="3600" spc="-5" dirty="0"/>
              <a:t>thái </a:t>
            </a:r>
            <a:r>
              <a:rPr sz="3600" dirty="0"/>
              <a:t>của tiến</a:t>
            </a:r>
            <a:r>
              <a:rPr sz="3600" spc="-85" dirty="0"/>
              <a:t> </a:t>
            </a:r>
            <a:r>
              <a:rPr sz="3600" dirty="0"/>
              <a:t>trình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</TotalTime>
  <Words>2676</Words>
  <Application>Microsoft Office PowerPoint</Application>
  <PresentationFormat>On-screen Show (4:3)</PresentationFormat>
  <Paragraphs>416</Paragraphs>
  <Slides>50</Slides>
  <Notes>0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BÀI 3 : TIẾN TRÌNH VÀ LUỒNG</vt:lpstr>
      <vt:lpstr>3. 1 – Khái niệm tiến trình</vt:lpstr>
      <vt:lpstr>Thực thi chương trình</vt:lpstr>
      <vt:lpstr>Tiến trình </vt:lpstr>
      <vt:lpstr>Tiến trình </vt:lpstr>
      <vt:lpstr>Thao tác trên tiến trình (1/2)</vt:lpstr>
      <vt:lpstr>Thao tác trên tiến trình (2/2)</vt:lpstr>
      <vt:lpstr>Trạng thái tiến trình</vt:lpstr>
      <vt:lpstr>Lưu đồ trạng thái của tiến trình</vt:lpstr>
      <vt:lpstr>Trạng thái của tiến trình (khác)</vt:lpstr>
      <vt:lpstr>Môi trường UNIX</vt:lpstr>
      <vt:lpstr>Khối điều khiển tiến trình (PCB)</vt:lpstr>
      <vt:lpstr>Khối điều khiển tiến trình (PCB) (2/4)</vt:lpstr>
      <vt:lpstr>Khối điều khiển tiến trình (PCB) (3/4)</vt:lpstr>
      <vt:lpstr>Khối điều khiển tiến trình (PCB) (4/4)</vt:lpstr>
      <vt:lpstr>Chuyển đổi ngữ cảnh tiến trình</vt:lpstr>
      <vt:lpstr>Chuyển đổi ngữ cảnh tiến trình (2/4)</vt:lpstr>
      <vt:lpstr>Chuyển đổi ngữ cảnh tiến trình (3/4)</vt:lpstr>
      <vt:lpstr>Chuyển đổi ngữ cảnh tiến trình</vt:lpstr>
      <vt:lpstr>Hàng đợi (queue) tiến trình</vt:lpstr>
      <vt:lpstr>Hàng đợi (queue) tiến trình (2/3)</vt:lpstr>
      <vt:lpstr>Hàng đợi (queue) tiến trình (3/3)</vt:lpstr>
      <vt:lpstr>Biểu diễn của lập lịch tiến trình</vt:lpstr>
      <vt:lpstr>Biểu diễn của lập lịch tiến trình(2/2)</vt:lpstr>
      <vt:lpstr>Tiến trình = Chương trình?</vt:lpstr>
      <vt:lpstr>3.2 - Giao tiếp giữa các tiến trình</vt:lpstr>
      <vt:lpstr>Nhiều tiến trình hợp tác</vt:lpstr>
      <vt:lpstr>Giao tiếp bằng Shared-Mem</vt:lpstr>
      <vt:lpstr>Giao tiếp giữa các tiến trình (IPC)</vt:lpstr>
      <vt:lpstr>Giao tiếp giữa các tiến trình (IPC) (2/2)</vt:lpstr>
      <vt:lpstr>3.3 – Hệ thống IPC trong Windows</vt:lpstr>
      <vt:lpstr>LPC – Local Procedure Call</vt:lpstr>
      <vt:lpstr>Giao tiếp hoạt động của cổng kết nối</vt:lpstr>
      <vt:lpstr>3.4 – Giao Tiếp trong  hệ thống Khách – Chủ</vt:lpstr>
      <vt:lpstr>Giao tiếp trong hệ thống Client - Server</vt:lpstr>
      <vt:lpstr>3.5 - Luồng</vt:lpstr>
      <vt:lpstr>Khái niệm Luồng</vt:lpstr>
      <vt:lpstr>Khái niệm Luồng(2/2)</vt:lpstr>
      <vt:lpstr>Khái niệm Khối quản lý luồng  (Thread Control Block – TCB)</vt:lpstr>
      <vt:lpstr>Tạo Luồng</vt:lpstr>
      <vt:lpstr>Tổ chức Luồng</vt:lpstr>
      <vt:lpstr>Đơn Luồng – Đa Luồng</vt:lpstr>
      <vt:lpstr>VD về chương trình Đa Luồng</vt:lpstr>
      <vt:lpstr>Hỗ trợ Luồng</vt:lpstr>
      <vt:lpstr>So sánh Luồng và Tiến trình</vt:lpstr>
      <vt:lpstr>Chuyển đổi trạng thái của Thread</vt:lpstr>
      <vt:lpstr>CÂU HỎI ÔN TẬP BÀI 3</vt:lpstr>
      <vt:lpstr>Câu hỏi</vt:lpstr>
      <vt:lpstr>Slide 49</vt:lpstr>
      <vt:lpstr>Hàng đợi điều phối tiến trình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HIENLTH</dc:creator>
  <cp:lastModifiedBy>Windows User</cp:lastModifiedBy>
  <cp:revision>60</cp:revision>
  <dcterms:created xsi:type="dcterms:W3CDTF">2018-10-09T08:11:25Z</dcterms:created>
  <dcterms:modified xsi:type="dcterms:W3CDTF">2018-11-23T00:35:07Z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2018-10-09T00:00:00Z</vt:filetime>
  </property>
</Properties>
</file>