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E5CB-0795-4630-9A3A-60DE2973653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888A-D1B1-40D8-AA23-FA360ED5A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827" y="969010"/>
            <a:ext cx="447497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Bài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6: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Tắc</a:t>
            </a:r>
            <a:r>
              <a:rPr i="0" spc="-6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nghẽn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814" y="1838833"/>
            <a:ext cx="5134610" cy="420116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807720" lvl="1" indent="-795020">
              <a:lnSpc>
                <a:spcPct val="100000"/>
              </a:lnSpc>
              <a:spcBef>
                <a:spcPts val="1975"/>
              </a:spcBef>
              <a:buAutoNum type="arabicPeriod"/>
              <a:tabLst>
                <a:tab pos="807720" algn="l"/>
                <a:tab pos="808355" algn="l"/>
              </a:tabLst>
            </a:pPr>
            <a:r>
              <a:rPr sz="3000" dirty="0">
                <a:latin typeface="Times New Roman"/>
                <a:cs typeface="Times New Roman"/>
              </a:rPr>
              <a:t>Khái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niệm</a:t>
            </a:r>
            <a:endParaRPr sz="3000">
              <a:latin typeface="Times New Roman"/>
              <a:cs typeface="Times New Roman"/>
            </a:endParaRPr>
          </a:p>
          <a:p>
            <a:pPr marL="807720" lvl="1" indent="-795020">
              <a:lnSpc>
                <a:spcPct val="100000"/>
              </a:lnSpc>
              <a:spcBef>
                <a:spcPts val="1875"/>
              </a:spcBef>
              <a:buAutoNum type="arabicPeriod"/>
              <a:tabLst>
                <a:tab pos="807720" algn="l"/>
                <a:tab pos="808355" algn="l"/>
              </a:tabLst>
            </a:pPr>
            <a:r>
              <a:rPr sz="3000" spc="-5" dirty="0">
                <a:latin typeface="Times New Roman"/>
                <a:cs typeface="Times New Roman"/>
              </a:rPr>
              <a:t>Điều </a:t>
            </a:r>
            <a:r>
              <a:rPr sz="3000" dirty="0">
                <a:latin typeface="Times New Roman"/>
                <a:cs typeface="Times New Roman"/>
              </a:rPr>
              <a:t>kiện cần của tắc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nghẽn</a:t>
            </a:r>
            <a:endParaRPr sz="3000">
              <a:latin typeface="Times New Roman"/>
              <a:cs typeface="Times New Roman"/>
            </a:endParaRPr>
          </a:p>
          <a:p>
            <a:pPr marL="807720" lvl="1" indent="-795020">
              <a:lnSpc>
                <a:spcPct val="100000"/>
              </a:lnSpc>
              <a:spcBef>
                <a:spcPts val="1880"/>
              </a:spcBef>
              <a:buAutoNum type="arabicPeriod"/>
              <a:tabLst>
                <a:tab pos="807720" algn="l"/>
                <a:tab pos="808355" algn="l"/>
              </a:tabLst>
            </a:pPr>
            <a:r>
              <a:rPr sz="3000" dirty="0">
                <a:latin typeface="Times New Roman"/>
                <a:cs typeface="Times New Roman"/>
              </a:rPr>
              <a:t>Ngăn chặn tắc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nghẽn</a:t>
            </a:r>
            <a:endParaRPr sz="3000">
              <a:latin typeface="Times New Roman"/>
              <a:cs typeface="Times New Roman"/>
            </a:endParaRPr>
          </a:p>
          <a:p>
            <a:pPr marL="807720" lvl="1" indent="-795020">
              <a:lnSpc>
                <a:spcPct val="100000"/>
              </a:lnSpc>
              <a:spcBef>
                <a:spcPts val="1890"/>
              </a:spcBef>
              <a:buAutoNum type="arabicPeriod"/>
              <a:tabLst>
                <a:tab pos="807720" algn="l"/>
                <a:tab pos="808355" algn="l"/>
              </a:tabLst>
            </a:pPr>
            <a:r>
              <a:rPr sz="3000" spc="-25" dirty="0">
                <a:latin typeface="Times New Roman"/>
                <a:cs typeface="Times New Roman"/>
              </a:rPr>
              <a:t>Tránh </a:t>
            </a:r>
            <a:r>
              <a:rPr sz="3000" dirty="0">
                <a:latin typeface="Times New Roman"/>
                <a:cs typeface="Times New Roman"/>
              </a:rPr>
              <a:t>tắc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nghẽn</a:t>
            </a:r>
            <a:endParaRPr sz="3000">
              <a:latin typeface="Times New Roman"/>
              <a:cs typeface="Times New Roman"/>
            </a:endParaRPr>
          </a:p>
          <a:p>
            <a:pPr marL="807720" lvl="1" indent="-795020">
              <a:lnSpc>
                <a:spcPct val="100000"/>
              </a:lnSpc>
              <a:spcBef>
                <a:spcPts val="1870"/>
              </a:spcBef>
              <a:buAutoNum type="arabicPeriod"/>
              <a:tabLst>
                <a:tab pos="807720" algn="l"/>
                <a:tab pos="808355" algn="l"/>
              </a:tabLst>
            </a:pPr>
            <a:r>
              <a:rPr sz="3000" dirty="0">
                <a:latin typeface="Times New Roman"/>
                <a:cs typeface="Times New Roman"/>
              </a:rPr>
              <a:t>Phát hiện tắc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nghẽn</a:t>
            </a:r>
            <a:endParaRPr sz="3000">
              <a:latin typeface="Times New Roman"/>
              <a:cs typeface="Times New Roman"/>
            </a:endParaRPr>
          </a:p>
          <a:p>
            <a:pPr marL="807720" lvl="1" indent="-795020">
              <a:lnSpc>
                <a:spcPct val="100000"/>
              </a:lnSpc>
              <a:spcBef>
                <a:spcPts val="1885"/>
              </a:spcBef>
              <a:buAutoNum type="arabicPeriod"/>
              <a:tabLst>
                <a:tab pos="807720" algn="l"/>
                <a:tab pos="808355" algn="l"/>
              </a:tabLst>
            </a:pPr>
            <a:r>
              <a:rPr sz="3000" dirty="0">
                <a:latin typeface="Times New Roman"/>
                <a:cs typeface="Times New Roman"/>
              </a:rPr>
              <a:t>Phục </a:t>
            </a:r>
            <a:r>
              <a:rPr sz="3000" spc="-5" dirty="0">
                <a:latin typeface="Times New Roman"/>
                <a:cs typeface="Times New Roman"/>
              </a:rPr>
              <a:t>hồi </a:t>
            </a:r>
            <a:r>
              <a:rPr sz="3000" dirty="0">
                <a:latin typeface="Times New Roman"/>
                <a:cs typeface="Times New Roman"/>
              </a:rPr>
              <a:t>tắc </a:t>
            </a:r>
            <a:r>
              <a:rPr sz="3000" spc="-5" dirty="0">
                <a:latin typeface="Times New Roman"/>
                <a:cs typeface="Times New Roman"/>
              </a:rPr>
              <a:t>nghẽn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94952"/>
            <a:ext cx="8161020" cy="320294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Đảm bảo 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không có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file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thể chia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sẻ.</a:t>
            </a:r>
            <a:endParaRPr sz="2800">
              <a:latin typeface="Times New Roman"/>
              <a:cs typeface="Times New Roman"/>
            </a:endParaRPr>
          </a:p>
          <a:p>
            <a:pPr marL="355600" marR="666115" indent="-342900">
              <a:lnSpc>
                <a:spcPct val="113900"/>
              </a:lnSpc>
              <a:spcBef>
                <a:spcPts val="69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bao giờ chờ tài nguyên chia </a:t>
            </a:r>
            <a:r>
              <a:rPr sz="2800" spc="-10" dirty="0">
                <a:latin typeface="Times New Roman"/>
                <a:cs typeface="Times New Roman"/>
              </a:rPr>
              <a:t>sẻ  </a:t>
            </a:r>
            <a:r>
              <a:rPr sz="2800" spc="-5" dirty="0">
                <a:latin typeface="Times New Roman"/>
                <a:cs typeface="Times New Roman"/>
              </a:rPr>
              <a:t>(shareble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resource).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70"/>
              </a:spcBef>
            </a:pPr>
            <a:r>
              <a:rPr sz="2800" spc="-5" dirty="0">
                <a:latin typeface="Times New Roman"/>
                <a:cs typeface="Times New Roman"/>
              </a:rPr>
              <a:t>Ví dụ: read-only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</a:t>
            </a:r>
            <a:endParaRPr sz="2800">
              <a:latin typeface="Times New Roman"/>
              <a:cs typeface="Times New Roman"/>
            </a:endParaRPr>
          </a:p>
          <a:p>
            <a:pPr marL="355600" marR="1205865" indent="-342900">
              <a:lnSpc>
                <a:spcPct val="1139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Nhưng có </a:t>
            </a:r>
            <a:r>
              <a:rPr sz="2800" spc="-5" dirty="0">
                <a:latin typeface="Times New Roman"/>
                <a:cs typeface="Times New Roman"/>
              </a:rPr>
              <a:t>1 số tài </a:t>
            </a:r>
            <a:r>
              <a:rPr sz="2800" dirty="0">
                <a:latin typeface="Times New Roman"/>
                <a:cs typeface="Times New Roman"/>
              </a:rPr>
              <a:t>nguyên không </a:t>
            </a:r>
            <a:r>
              <a:rPr sz="2800" spc="-5" dirty="0">
                <a:latin typeface="Times New Roman"/>
                <a:cs typeface="Times New Roman"/>
              </a:rPr>
              <a:t>chia sẻ được.  Ví </a:t>
            </a:r>
            <a:r>
              <a:rPr sz="2800" dirty="0">
                <a:latin typeface="Times New Roman"/>
                <a:cs typeface="Times New Roman"/>
              </a:rPr>
              <a:t>dụ </a:t>
            </a:r>
            <a:r>
              <a:rPr sz="2800" spc="-5" dirty="0">
                <a:latin typeface="Times New Roman"/>
                <a:cs typeface="Times New Roman"/>
              </a:rPr>
              <a:t>: chế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toàn </a:t>
            </a:r>
            <a:r>
              <a:rPr sz="2800" spc="-10" dirty="0">
                <a:latin typeface="Times New Roman"/>
                <a:cs typeface="Times New Roman"/>
              </a:rPr>
              <a:t>màn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hình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518" y="215010"/>
            <a:ext cx="742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Ngăn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chặn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điều kiện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loại trừ lẫn</a:t>
            </a:r>
            <a:r>
              <a:rPr sz="3600" i="0" spc="-7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nhau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1600"/>
            <a:ext cx="8074025" cy="5234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6350" indent="-342900" algn="just">
              <a:lnSpc>
                <a:spcPct val="114199"/>
              </a:lnSpc>
              <a:spcBef>
                <a:spcPts val="110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Cách </a:t>
            </a:r>
            <a:r>
              <a:rPr sz="2800" spc="-5" dirty="0">
                <a:latin typeface="Times New Roman"/>
                <a:cs typeface="Times New Roman"/>
              </a:rPr>
              <a:t>1: Phải đảm bảo rằng </a:t>
            </a:r>
            <a:r>
              <a:rPr sz="2800" spc="-10" dirty="0">
                <a:latin typeface="Times New Roman"/>
                <a:cs typeface="Times New Roman"/>
              </a:rPr>
              <a:t>bất cứ </a:t>
            </a:r>
            <a:r>
              <a:rPr sz="2800" spc="-5" dirty="0">
                <a:latin typeface="Times New Roman"/>
                <a:cs typeface="Times New Roman"/>
              </a:rPr>
              <a:t>khi nào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 trình yêu </a:t>
            </a:r>
            <a:r>
              <a:rPr sz="2800" spc="-10" dirty="0">
                <a:latin typeface="Times New Roman"/>
                <a:cs typeface="Times New Roman"/>
              </a:rPr>
              <a:t>cầu </a:t>
            </a:r>
            <a:r>
              <a:rPr sz="2800" spc="-5" dirty="0">
                <a:latin typeface="Times New Roman"/>
                <a:cs typeface="Times New Roman"/>
              </a:rPr>
              <a:t>tài nguyên, </a:t>
            </a:r>
            <a:r>
              <a:rPr sz="2800" dirty="0">
                <a:latin typeface="Times New Roman"/>
                <a:cs typeface="Times New Roman"/>
              </a:rPr>
              <a:t>nó </a:t>
            </a:r>
            <a:r>
              <a:rPr sz="2800" spc="-5" dirty="0">
                <a:latin typeface="Times New Roman"/>
                <a:cs typeface="Times New Roman"/>
              </a:rPr>
              <a:t>phải không giữ bất cứ tài  nguyên nào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khác.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4100"/>
              </a:lnSpc>
              <a:spcBef>
                <a:spcPts val="665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Cách </a:t>
            </a:r>
            <a:r>
              <a:rPr sz="2800" spc="-5" dirty="0">
                <a:latin typeface="Times New Roman"/>
                <a:cs typeface="Times New Roman"/>
              </a:rPr>
              <a:t>2: Mỗi process yêu </a:t>
            </a:r>
            <a:r>
              <a:rPr sz="2800" spc="-10" dirty="0">
                <a:latin typeface="Times New Roman"/>
                <a:cs typeface="Times New Roman"/>
              </a:rPr>
              <a:t>cầu </a:t>
            </a:r>
            <a:r>
              <a:rPr sz="2800" spc="-5" dirty="0">
                <a:latin typeface="Times New Roman"/>
                <a:cs typeface="Times New Roman"/>
              </a:rPr>
              <a:t>toàn bộ </a:t>
            </a:r>
            <a:r>
              <a:rPr sz="2800" spc="-10" dirty="0">
                <a:latin typeface="Times New Roman"/>
                <a:cs typeface="Times New Roman"/>
              </a:rPr>
              <a:t>tài </a:t>
            </a:r>
            <a:r>
              <a:rPr sz="2800" dirty="0">
                <a:latin typeface="Times New Roman"/>
                <a:cs typeface="Times New Roman"/>
              </a:rPr>
              <a:t>nguyên </a:t>
            </a:r>
            <a:r>
              <a:rPr sz="2800" spc="-10" dirty="0">
                <a:latin typeface="Times New Roman"/>
                <a:cs typeface="Times New Roman"/>
              </a:rPr>
              <a:t>cần  </a:t>
            </a:r>
            <a:r>
              <a:rPr sz="2800" spc="-5">
                <a:latin typeface="Times New Roman"/>
                <a:cs typeface="Times New Roman"/>
              </a:rPr>
              <a:t>thiết </a:t>
            </a:r>
            <a:r>
              <a:rPr lang="en-US" sz="2800" spc="-5" dirty="0" err="1" smtClean="0">
                <a:latin typeface="Times New Roman"/>
                <a:cs typeface="Times New Roman"/>
              </a:rPr>
              <a:t>lập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lần. </a:t>
            </a: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dirty="0">
                <a:latin typeface="Times New Roman"/>
                <a:cs typeface="Times New Roman"/>
              </a:rPr>
              <a:t>có đủ </a:t>
            </a:r>
            <a:r>
              <a:rPr sz="2800" spc="-5" dirty="0">
                <a:latin typeface="Times New Roman"/>
                <a:cs typeface="Times New Roman"/>
              </a:rPr>
              <a:t>tài nguyên thì </a:t>
            </a:r>
            <a:r>
              <a:rPr sz="2800" dirty="0">
                <a:latin typeface="Times New Roman"/>
                <a:cs typeface="Times New Roman"/>
              </a:rPr>
              <a:t>hệ thống </a:t>
            </a:r>
            <a:r>
              <a:rPr sz="2800" spc="-15" dirty="0">
                <a:latin typeface="Times New Roman"/>
                <a:cs typeface="Times New Roman"/>
              </a:rPr>
              <a:t>sẽ  </a:t>
            </a: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spc="-5" dirty="0">
                <a:latin typeface="Times New Roman"/>
                <a:cs typeface="Times New Roman"/>
              </a:rPr>
              <a:t>phát, nếu không </a:t>
            </a:r>
            <a:r>
              <a:rPr sz="2800" dirty="0">
                <a:latin typeface="Times New Roman"/>
                <a:cs typeface="Times New Roman"/>
              </a:rPr>
              <a:t>đủ </a:t>
            </a:r>
            <a:r>
              <a:rPr sz="2800" spc="-5" dirty="0">
                <a:latin typeface="Times New Roman"/>
                <a:cs typeface="Times New Roman"/>
              </a:rPr>
              <a:t>tài nguyên </a:t>
            </a:r>
            <a:r>
              <a:rPr sz="2800" dirty="0">
                <a:latin typeface="Times New Roman"/>
                <a:cs typeface="Times New Roman"/>
              </a:rPr>
              <a:t>thì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spc="-10" dirty="0">
                <a:latin typeface="Times New Roman"/>
                <a:cs typeface="Times New Roman"/>
              </a:rPr>
              <a:t>phải </a:t>
            </a:r>
            <a:r>
              <a:rPr sz="2800" dirty="0">
                <a:latin typeface="Times New Roman"/>
                <a:cs typeface="Times New Roman"/>
              </a:rPr>
              <a:t>bị  </a:t>
            </a:r>
            <a:r>
              <a:rPr sz="2800" spc="-5" dirty="0">
                <a:latin typeface="Times New Roman"/>
                <a:cs typeface="Times New Roman"/>
              </a:rPr>
              <a:t>blocked.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Khuyết điểm của </a:t>
            </a:r>
            <a:r>
              <a:rPr sz="2800" spc="-10" dirty="0">
                <a:latin typeface="Times New Roman"/>
                <a:cs typeface="Times New Roman"/>
              </a:rPr>
              <a:t>các cách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trên:</a:t>
            </a:r>
            <a:endParaRPr sz="2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1140"/>
              </a:spcBef>
              <a:buChar char="•"/>
              <a:tabLst>
                <a:tab pos="1156335" algn="l"/>
              </a:tabLst>
            </a:pPr>
            <a:r>
              <a:rPr sz="2800" spc="-10" dirty="0">
                <a:latin typeface="Times New Roman"/>
                <a:cs typeface="Times New Roman"/>
              </a:rPr>
              <a:t>Hiệu </a:t>
            </a:r>
            <a:r>
              <a:rPr sz="2800" spc="-5" dirty="0">
                <a:latin typeface="Times New Roman"/>
                <a:cs typeface="Times New Roman"/>
              </a:rPr>
              <a:t>suất 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tài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nguyên</a:t>
            </a:r>
            <a:endParaRPr sz="2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114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Quá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thể bị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starvation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654" y="246075"/>
            <a:ext cx="6092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Ngăn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chặn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điều kiện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giữ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và</a:t>
            </a:r>
            <a:r>
              <a:rPr sz="3600" i="0" spc="-6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đợi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40282"/>
            <a:ext cx="8684260" cy="467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Nếu process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có </a:t>
            </a:r>
            <a:r>
              <a:rPr sz="2600" dirty="0">
                <a:latin typeface="Times New Roman"/>
                <a:cs typeface="Times New Roman"/>
              </a:rPr>
              <a:t>giữ </a:t>
            </a:r>
            <a:r>
              <a:rPr sz="2600" spc="-5" dirty="0">
                <a:latin typeface="Times New Roman"/>
                <a:cs typeface="Times New Roman"/>
              </a:rPr>
              <a:t>tài </a:t>
            </a:r>
            <a:r>
              <a:rPr sz="2600" dirty="0">
                <a:latin typeface="Times New Roman"/>
                <a:cs typeface="Times New Roman"/>
              </a:rPr>
              <a:t>nguyên và đang </a:t>
            </a:r>
            <a:r>
              <a:rPr sz="2600" spc="-5" dirty="0">
                <a:latin typeface="Times New Roman"/>
                <a:cs typeface="Times New Roman"/>
              </a:rPr>
              <a:t>yêu </a:t>
            </a:r>
            <a:r>
              <a:rPr sz="2600" spc="-10" dirty="0">
                <a:latin typeface="Times New Roman"/>
                <a:cs typeface="Times New Roman"/>
              </a:rPr>
              <a:t>cầu </a:t>
            </a:r>
            <a:r>
              <a:rPr sz="2600" spc="-5" dirty="0">
                <a:latin typeface="Times New Roman"/>
                <a:cs typeface="Times New Roman"/>
              </a:rPr>
              <a:t>tài nguyên  </a:t>
            </a:r>
            <a:r>
              <a:rPr sz="2600" dirty="0">
                <a:latin typeface="Times New Roman"/>
                <a:cs typeface="Times New Roman"/>
              </a:rPr>
              <a:t>khác </a:t>
            </a:r>
            <a:r>
              <a:rPr sz="2600" spc="5" dirty="0">
                <a:latin typeface="Times New Roman"/>
                <a:cs typeface="Times New Roman"/>
              </a:rPr>
              <a:t>nhưng </a:t>
            </a:r>
            <a:r>
              <a:rPr sz="2600" spc="-5" dirty="0">
                <a:latin typeface="Times New Roman"/>
                <a:cs typeface="Times New Roman"/>
              </a:rPr>
              <a:t>tài </a:t>
            </a:r>
            <a:r>
              <a:rPr sz="2600" spc="5" dirty="0">
                <a:latin typeface="Times New Roman"/>
                <a:cs typeface="Times New Roman"/>
              </a:rPr>
              <a:t>nguyên </a:t>
            </a:r>
            <a:r>
              <a:rPr sz="2600" dirty="0">
                <a:latin typeface="Times New Roman"/>
                <a:cs typeface="Times New Roman"/>
              </a:rPr>
              <a:t>này chưa </a:t>
            </a:r>
            <a:r>
              <a:rPr sz="2600" spc="-5" dirty="0">
                <a:latin typeface="Times New Roman"/>
                <a:cs typeface="Times New Roman"/>
              </a:rPr>
              <a:t>cấp </a:t>
            </a:r>
            <a:r>
              <a:rPr sz="2600" dirty="0">
                <a:latin typeface="Times New Roman"/>
                <a:cs typeface="Times New Roman"/>
              </a:rPr>
              <a:t>phát ngay được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thì: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Cách 1: Hệ thống </a:t>
            </a:r>
            <a:r>
              <a:rPr sz="2600" spc="-5" dirty="0">
                <a:latin typeface="Times New Roman"/>
                <a:cs typeface="Times New Roman"/>
              </a:rPr>
              <a:t>lấy lại mọi tài </a:t>
            </a:r>
            <a:r>
              <a:rPr sz="2600" spc="5" dirty="0">
                <a:latin typeface="Times New Roman"/>
                <a:cs typeface="Times New Roman"/>
              </a:rPr>
              <a:t>nguyên </a:t>
            </a:r>
            <a:r>
              <a:rPr sz="2600" spc="-5" dirty="0">
                <a:latin typeface="Times New Roman"/>
                <a:cs typeface="Times New Roman"/>
              </a:rPr>
              <a:t>mà </a:t>
            </a:r>
            <a:r>
              <a:rPr sz="2600" dirty="0">
                <a:latin typeface="Times New Roman"/>
                <a:cs typeface="Times New Roman"/>
              </a:rPr>
              <a:t>A đang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giữ</a:t>
            </a:r>
            <a:endParaRPr sz="2600">
              <a:latin typeface="Times New Roman"/>
              <a:cs typeface="Times New Roman"/>
            </a:endParaRPr>
          </a:p>
          <a:p>
            <a:pPr marL="1612900" marR="5080" lvl="2" indent="-228600" algn="just">
              <a:lnSpc>
                <a:spcPct val="100000"/>
              </a:lnSpc>
              <a:spcBef>
                <a:spcPts val="615"/>
              </a:spcBef>
              <a:buChar char="–"/>
              <a:tabLst>
                <a:tab pos="1613535" algn="l"/>
              </a:tabLst>
            </a:pPr>
            <a:r>
              <a:rPr sz="2200" spc="-5" dirty="0">
                <a:latin typeface="Times New Roman"/>
                <a:cs typeface="Times New Roman"/>
              </a:rPr>
              <a:t>A chỉ bắt đầu lại được </a:t>
            </a:r>
            <a:r>
              <a:rPr sz="2200" dirty="0">
                <a:latin typeface="Times New Roman"/>
                <a:cs typeface="Times New Roman"/>
              </a:rPr>
              <a:t>khi </a:t>
            </a:r>
            <a:r>
              <a:rPr sz="2200" spc="-5" dirty="0">
                <a:latin typeface="Times New Roman"/>
                <a:cs typeface="Times New Roman"/>
              </a:rPr>
              <a:t>có được </a:t>
            </a:r>
            <a:r>
              <a:rPr sz="2200" spc="-10" dirty="0">
                <a:latin typeface="Times New Roman"/>
                <a:cs typeface="Times New Roman"/>
              </a:rPr>
              <a:t>các </a:t>
            </a:r>
            <a:r>
              <a:rPr sz="2200" dirty="0">
                <a:latin typeface="Times New Roman"/>
                <a:cs typeface="Times New Roman"/>
              </a:rPr>
              <a:t>tài </a:t>
            </a:r>
            <a:r>
              <a:rPr sz="2200" spc="-5" dirty="0">
                <a:latin typeface="Times New Roman"/>
                <a:cs typeface="Times New Roman"/>
              </a:rPr>
              <a:t>nguyên </a:t>
            </a:r>
            <a:r>
              <a:rPr sz="2200" dirty="0">
                <a:latin typeface="Times New Roman"/>
                <a:cs typeface="Times New Roman"/>
              </a:rPr>
              <a:t>đã bị </a:t>
            </a:r>
            <a:r>
              <a:rPr sz="2200" spc="-5" dirty="0">
                <a:latin typeface="Times New Roman"/>
                <a:cs typeface="Times New Roman"/>
              </a:rPr>
              <a:t>lấy lại  cùng với tài </a:t>
            </a:r>
            <a:r>
              <a:rPr sz="2200" dirty="0">
                <a:latin typeface="Times New Roman"/>
                <a:cs typeface="Times New Roman"/>
              </a:rPr>
              <a:t>nguyên </a:t>
            </a:r>
            <a:r>
              <a:rPr sz="2200" spc="-5" dirty="0">
                <a:latin typeface="Times New Roman"/>
                <a:cs typeface="Times New Roman"/>
              </a:rPr>
              <a:t>đang </a:t>
            </a:r>
            <a:r>
              <a:rPr sz="2200" dirty="0">
                <a:latin typeface="Times New Roman"/>
                <a:cs typeface="Times New Roman"/>
              </a:rPr>
              <a:t>yêu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cầu.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Cách 2: Hệ thống </a:t>
            </a:r>
            <a:r>
              <a:rPr sz="2600" spc="-5" dirty="0">
                <a:latin typeface="Times New Roman"/>
                <a:cs typeface="Times New Roman"/>
              </a:rPr>
              <a:t>sẽ </a:t>
            </a:r>
            <a:r>
              <a:rPr sz="2600" dirty="0">
                <a:latin typeface="Times New Roman"/>
                <a:cs typeface="Times New Roman"/>
              </a:rPr>
              <a:t>xem </a:t>
            </a:r>
            <a:r>
              <a:rPr sz="2600" spc="-5" dirty="0">
                <a:latin typeface="Times New Roman"/>
                <a:cs typeface="Times New Roman"/>
              </a:rPr>
              <a:t>tài </a:t>
            </a:r>
            <a:r>
              <a:rPr sz="2600" dirty="0">
                <a:latin typeface="Times New Roman"/>
                <a:cs typeface="Times New Roman"/>
              </a:rPr>
              <a:t>nguyên </a:t>
            </a:r>
            <a:r>
              <a:rPr sz="2600" spc="-5" dirty="0">
                <a:latin typeface="Times New Roman"/>
                <a:cs typeface="Times New Roman"/>
              </a:rPr>
              <a:t>mà </a:t>
            </a:r>
            <a:r>
              <a:rPr sz="2600" dirty="0">
                <a:latin typeface="Times New Roman"/>
                <a:cs typeface="Times New Roman"/>
              </a:rPr>
              <a:t>A yêu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cầu</a:t>
            </a:r>
            <a:endParaRPr sz="2600">
              <a:latin typeface="Times New Roman"/>
              <a:cs typeface="Times New Roman"/>
            </a:endParaRPr>
          </a:p>
          <a:p>
            <a:pPr marL="1612900" marR="5080" lvl="2" indent="-228600" algn="just">
              <a:lnSpc>
                <a:spcPct val="100000"/>
              </a:lnSpc>
              <a:spcBef>
                <a:spcPts val="620"/>
              </a:spcBef>
              <a:buChar char="–"/>
              <a:tabLst>
                <a:tab pos="1613535" algn="l"/>
              </a:tabLst>
            </a:pPr>
            <a:r>
              <a:rPr sz="2200" spc="-10" dirty="0">
                <a:latin typeface="Times New Roman"/>
                <a:cs typeface="Times New Roman"/>
              </a:rPr>
              <a:t>Nếu </a:t>
            </a:r>
            <a:r>
              <a:rPr sz="2200" spc="-5" dirty="0">
                <a:latin typeface="Times New Roman"/>
                <a:cs typeface="Times New Roman"/>
              </a:rPr>
              <a:t>tài nguyên được giữ bởi </a:t>
            </a:r>
            <a:r>
              <a:rPr sz="2200" spc="-10" dirty="0">
                <a:latin typeface="Times New Roman"/>
                <a:cs typeface="Times New Roman"/>
              </a:rPr>
              <a:t>một </a:t>
            </a:r>
            <a:r>
              <a:rPr sz="2200" spc="-5" dirty="0">
                <a:latin typeface="Times New Roman"/>
                <a:cs typeface="Times New Roman"/>
              </a:rPr>
              <a:t>process khác đang đợi thêm  tài nguyên, </a:t>
            </a:r>
            <a:r>
              <a:rPr sz="2200" spc="-10" dirty="0">
                <a:latin typeface="Times New Roman"/>
                <a:cs typeface="Times New Roman"/>
              </a:rPr>
              <a:t>tài </a:t>
            </a:r>
            <a:r>
              <a:rPr sz="2200" spc="-5" dirty="0">
                <a:latin typeface="Times New Roman"/>
                <a:cs typeface="Times New Roman"/>
              </a:rPr>
              <a:t>nguyên </a:t>
            </a:r>
            <a:r>
              <a:rPr sz="2200" spc="-10" dirty="0">
                <a:latin typeface="Times New Roman"/>
                <a:cs typeface="Times New Roman"/>
              </a:rPr>
              <a:t>này </a:t>
            </a:r>
            <a:r>
              <a:rPr sz="2200" spc="-5" dirty="0">
                <a:latin typeface="Times New Roman"/>
                <a:cs typeface="Times New Roman"/>
              </a:rPr>
              <a:t>được </a:t>
            </a:r>
            <a:r>
              <a:rPr sz="2200" dirty="0">
                <a:latin typeface="Times New Roman"/>
                <a:cs typeface="Times New Roman"/>
              </a:rPr>
              <a:t>hệ </a:t>
            </a:r>
            <a:r>
              <a:rPr sz="2200" spc="-5" dirty="0">
                <a:latin typeface="Times New Roman"/>
                <a:cs typeface="Times New Roman"/>
              </a:rPr>
              <a:t>thống </a:t>
            </a:r>
            <a:r>
              <a:rPr sz="2200" spc="-10" dirty="0">
                <a:latin typeface="Times New Roman"/>
                <a:cs typeface="Times New Roman"/>
              </a:rPr>
              <a:t>lấy </a:t>
            </a:r>
            <a:r>
              <a:rPr sz="2200" spc="-5" dirty="0">
                <a:latin typeface="Times New Roman"/>
                <a:cs typeface="Times New Roman"/>
              </a:rPr>
              <a:t>lại </a:t>
            </a:r>
            <a:r>
              <a:rPr sz="2200" spc="-10" dirty="0">
                <a:latin typeface="Times New Roman"/>
                <a:cs typeface="Times New Roman"/>
              </a:rPr>
              <a:t>và cấp </a:t>
            </a:r>
            <a:r>
              <a:rPr sz="2200" spc="-5" dirty="0">
                <a:latin typeface="Times New Roman"/>
                <a:cs typeface="Times New Roman"/>
              </a:rPr>
              <a:t>phát  cho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A.</a:t>
            </a:r>
            <a:endParaRPr sz="2200">
              <a:latin typeface="Times New Roman"/>
              <a:cs typeface="Times New Roman"/>
            </a:endParaRPr>
          </a:p>
          <a:p>
            <a:pPr marL="1612900" marR="5080" lvl="2" indent="-228600" algn="just">
              <a:lnSpc>
                <a:spcPct val="100000"/>
              </a:lnSpc>
              <a:spcBef>
                <a:spcPts val="600"/>
              </a:spcBef>
              <a:buChar char="–"/>
              <a:tabLst>
                <a:tab pos="1613535" algn="l"/>
              </a:tabLst>
            </a:pPr>
            <a:r>
              <a:rPr sz="2200" spc="-5" dirty="0">
                <a:latin typeface="Times New Roman"/>
                <a:cs typeface="Times New Roman"/>
              </a:rPr>
              <a:t>Nếu tài nguyên được giữ bởi process không đợi tài nguyên, A  phải đợi </a:t>
            </a:r>
            <a:r>
              <a:rPr sz="2200" dirty="0">
                <a:latin typeface="Times New Roman"/>
                <a:cs typeface="Times New Roman"/>
              </a:rPr>
              <a:t>và </a:t>
            </a:r>
            <a:r>
              <a:rPr sz="2200" spc="-5" dirty="0">
                <a:latin typeface="Times New Roman"/>
                <a:cs typeface="Times New Roman"/>
              </a:rPr>
              <a:t>tài nguyên của A </a:t>
            </a:r>
            <a:r>
              <a:rPr sz="2200" dirty="0">
                <a:latin typeface="Times New Roman"/>
                <a:cs typeface="Times New Roman"/>
              </a:rPr>
              <a:t>bị </a:t>
            </a:r>
            <a:r>
              <a:rPr sz="2200" spc="-10" dirty="0">
                <a:latin typeface="Times New Roman"/>
                <a:cs typeface="Times New Roman"/>
              </a:rPr>
              <a:t>lấy </a:t>
            </a:r>
            <a:r>
              <a:rPr sz="2200" spc="-5" dirty="0">
                <a:latin typeface="Times New Roman"/>
                <a:cs typeface="Times New Roman"/>
              </a:rPr>
              <a:t>lại. Tuy nhiên </a:t>
            </a:r>
            <a:r>
              <a:rPr sz="2200" dirty="0">
                <a:latin typeface="Times New Roman"/>
                <a:cs typeface="Times New Roman"/>
              </a:rPr>
              <a:t>hệ </a:t>
            </a:r>
            <a:r>
              <a:rPr sz="2200" spc="-5" dirty="0">
                <a:latin typeface="Times New Roman"/>
                <a:cs typeface="Times New Roman"/>
              </a:rPr>
              <a:t>thống chỉ  lấy lại </a:t>
            </a:r>
            <a:r>
              <a:rPr sz="2200" spc="-10" dirty="0">
                <a:latin typeface="Times New Roman"/>
                <a:cs typeface="Times New Roman"/>
              </a:rPr>
              <a:t>các </a:t>
            </a:r>
            <a:r>
              <a:rPr sz="2200" spc="-5" dirty="0">
                <a:latin typeface="Times New Roman"/>
                <a:cs typeface="Times New Roman"/>
              </a:rPr>
              <a:t>tài </a:t>
            </a:r>
            <a:r>
              <a:rPr sz="2200" dirty="0">
                <a:latin typeface="Times New Roman"/>
                <a:cs typeface="Times New Roman"/>
              </a:rPr>
              <a:t>nguyên </a:t>
            </a:r>
            <a:r>
              <a:rPr sz="2200" spc="-15" dirty="0">
                <a:latin typeface="Times New Roman"/>
                <a:cs typeface="Times New Roman"/>
              </a:rPr>
              <a:t>mà </a:t>
            </a:r>
            <a:r>
              <a:rPr sz="2200" spc="-5" dirty="0">
                <a:latin typeface="Times New Roman"/>
                <a:cs typeface="Times New Roman"/>
              </a:rPr>
              <a:t>process khác </a:t>
            </a:r>
            <a:r>
              <a:rPr sz="2200" dirty="0">
                <a:latin typeface="Times New Roman"/>
                <a:cs typeface="Times New Roman"/>
              </a:rPr>
              <a:t>yêu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cầu.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946" y="224409"/>
            <a:ext cx="7684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Ngăn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chặn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điều kiện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Không thể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thu</a:t>
            </a:r>
            <a:r>
              <a:rPr sz="3600" i="0" spc="-8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hồi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0370"/>
            <a:ext cx="807339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4399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Sắp xếp thứ tự cho tất </a:t>
            </a:r>
            <a:r>
              <a:rPr sz="2800" spc="-10" dirty="0">
                <a:latin typeface="Times New Roman"/>
                <a:cs typeface="Times New Roman"/>
              </a:rPr>
              <a:t>cả </a:t>
            </a:r>
            <a:r>
              <a:rPr sz="2800" spc="-5" dirty="0">
                <a:latin typeface="Times New Roman"/>
                <a:cs typeface="Times New Roman"/>
              </a:rPr>
              <a:t>loại tài nguyên và đòi </a:t>
            </a:r>
            <a:r>
              <a:rPr sz="2800" spc="-10" dirty="0">
                <a:latin typeface="Times New Roman"/>
                <a:cs typeface="Times New Roman"/>
              </a:rPr>
              <a:t>hỏi  mỗi </a:t>
            </a:r>
            <a:r>
              <a:rPr sz="2800" spc="-5" dirty="0">
                <a:latin typeface="Times New Roman"/>
                <a:cs typeface="Times New Roman"/>
              </a:rPr>
              <a:t>tiến trình phải yêu </a:t>
            </a:r>
            <a:r>
              <a:rPr sz="2800" spc="-10" dirty="0">
                <a:latin typeface="Times New Roman"/>
                <a:cs typeface="Times New Roman"/>
              </a:rPr>
              <a:t>cầu </a:t>
            </a:r>
            <a:r>
              <a:rPr sz="2800" spc="-5" dirty="0">
                <a:latin typeface="Times New Roman"/>
                <a:cs typeface="Times New Roman"/>
              </a:rPr>
              <a:t>tài nguyên theo thứ tự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13999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Ví </a:t>
            </a:r>
            <a:r>
              <a:rPr sz="2800" dirty="0">
                <a:latin typeface="Times New Roman"/>
                <a:cs typeface="Times New Roman"/>
              </a:rPr>
              <a:t>dụ, </a:t>
            </a:r>
            <a:r>
              <a:rPr sz="2800" spc="-5" dirty="0">
                <a:latin typeface="Times New Roman"/>
                <a:cs typeface="Times New Roman"/>
              </a:rPr>
              <a:t>một tiến trình muốn </a:t>
            </a:r>
            <a:r>
              <a:rPr sz="2800" dirty="0">
                <a:latin typeface="Times New Roman"/>
                <a:cs typeface="Times New Roman"/>
              </a:rPr>
              <a:t>dùng </a:t>
            </a:r>
            <a:r>
              <a:rPr sz="2800" spc="-5" dirty="0">
                <a:latin typeface="Times New Roman"/>
                <a:cs typeface="Times New Roman"/>
              </a:rPr>
              <a:t>ổ </a:t>
            </a:r>
            <a:r>
              <a:rPr sz="2800" dirty="0">
                <a:latin typeface="Times New Roman"/>
                <a:cs typeface="Times New Roman"/>
              </a:rPr>
              <a:t>đĩa và </a:t>
            </a:r>
            <a:r>
              <a:rPr sz="2800" spc="-10" dirty="0">
                <a:latin typeface="Times New Roman"/>
                <a:cs typeface="Times New Roman"/>
              </a:rPr>
              <a:t>máy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tại  </a:t>
            </a:r>
            <a:r>
              <a:rPr sz="2800" spc="-5" dirty="0">
                <a:latin typeface="Times New Roman"/>
                <a:cs typeface="Times New Roman"/>
              </a:rPr>
              <a:t>cùng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lúc thì trước tiên </a:t>
            </a:r>
            <a:r>
              <a:rPr sz="2800" dirty="0">
                <a:latin typeface="Times New Roman"/>
                <a:cs typeface="Times New Roman"/>
              </a:rPr>
              <a:t>phải </a:t>
            </a:r>
            <a:r>
              <a:rPr sz="2800" spc="-5" dirty="0">
                <a:latin typeface="Times New Roman"/>
                <a:cs typeface="Times New Roman"/>
              </a:rPr>
              <a:t>yêu cầu ổ đĩa, nếu  được </a:t>
            </a: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spc="-5" dirty="0">
                <a:latin typeface="Times New Roman"/>
                <a:cs typeface="Times New Roman"/>
              </a:rPr>
              <a:t>ổ </a:t>
            </a:r>
            <a:r>
              <a:rPr sz="2800" dirty="0">
                <a:latin typeface="Times New Roman"/>
                <a:cs typeface="Times New Roman"/>
              </a:rPr>
              <a:t>đĩa thì </a:t>
            </a:r>
            <a:r>
              <a:rPr sz="2800" spc="-10" dirty="0">
                <a:latin typeface="Times New Roman"/>
                <a:cs typeface="Times New Roman"/>
              </a:rPr>
              <a:t>mới </a:t>
            </a:r>
            <a:r>
              <a:rPr sz="2800" spc="-5" dirty="0">
                <a:latin typeface="Times New Roman"/>
                <a:cs typeface="Times New Roman"/>
              </a:rPr>
              <a:t>yêu </a:t>
            </a:r>
            <a:r>
              <a:rPr sz="2800" spc="-10" dirty="0">
                <a:latin typeface="Times New Roman"/>
                <a:cs typeface="Times New Roman"/>
              </a:rPr>
              <a:t>cầu máy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513" y="215010"/>
            <a:ext cx="7809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Ngăn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chặn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điều kiện Chờ đợi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luẩn</a:t>
            </a:r>
            <a:r>
              <a:rPr sz="3600" i="0" spc="-8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quẩn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36" y="1199526"/>
            <a:ext cx="7731125" cy="568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24100"/>
              </a:lnSpc>
              <a:spcBef>
                <a:spcPts val="9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Tránh </a:t>
            </a:r>
            <a:r>
              <a:rPr sz="2400" i="1" dirty="0">
                <a:latin typeface="Times New Roman"/>
                <a:cs typeface="Times New Roman"/>
              </a:rPr>
              <a:t>tắc nghẽn </a:t>
            </a:r>
            <a:r>
              <a:rPr sz="2400" spc="-5" dirty="0">
                <a:latin typeface="Times New Roman"/>
                <a:cs typeface="Times New Roman"/>
              </a:rPr>
              <a:t>(Deadlock Avoidance) đòi </a:t>
            </a:r>
            <a:r>
              <a:rPr sz="2400" dirty="0">
                <a:latin typeface="Times New Roman"/>
                <a:cs typeface="Times New Roman"/>
              </a:rPr>
              <a:t>hỏi hệ </a:t>
            </a:r>
            <a:r>
              <a:rPr sz="2400" spc="-5" dirty="0">
                <a:latin typeface="Times New Roman"/>
                <a:cs typeface="Times New Roman"/>
              </a:rPr>
              <a:t>điều  </a:t>
            </a:r>
            <a:r>
              <a:rPr sz="2400" dirty="0">
                <a:latin typeface="Times New Roman"/>
                <a:cs typeface="Times New Roman"/>
              </a:rPr>
              <a:t>hành có </a:t>
            </a:r>
            <a:r>
              <a:rPr sz="2400" spc="-5" dirty="0">
                <a:latin typeface="Times New Roman"/>
                <a:cs typeface="Times New Roman"/>
              </a:rPr>
              <a:t>trước </a:t>
            </a:r>
            <a:r>
              <a:rPr sz="2400" dirty="0">
                <a:latin typeface="Times New Roman"/>
                <a:cs typeface="Times New Roman"/>
              </a:rPr>
              <a:t>thông </a:t>
            </a:r>
            <a:r>
              <a:rPr sz="2400" spc="-5" dirty="0">
                <a:latin typeface="Times New Roman"/>
                <a:cs typeface="Times New Roman"/>
              </a:rPr>
              <a:t>tin bổ </a:t>
            </a:r>
            <a:r>
              <a:rPr sz="2400" dirty="0">
                <a:latin typeface="Times New Roman"/>
                <a:cs typeface="Times New Roman"/>
              </a:rPr>
              <a:t>sung </a:t>
            </a:r>
            <a:r>
              <a:rPr sz="2400" spc="-5" dirty="0">
                <a:latin typeface="Times New Roman"/>
                <a:cs typeface="Times New Roman"/>
              </a:rPr>
              <a:t>liên </a:t>
            </a:r>
            <a:r>
              <a:rPr sz="2400" dirty="0">
                <a:latin typeface="Times New Roman"/>
                <a:cs typeface="Times New Roman"/>
              </a:rPr>
              <a:t>quan </a:t>
            </a:r>
            <a:r>
              <a:rPr sz="2400" spc="-5" dirty="0">
                <a:latin typeface="Times New Roman"/>
                <a:cs typeface="Times New Roman"/>
              </a:rPr>
              <a:t>đến </a:t>
            </a:r>
            <a:r>
              <a:rPr sz="2400" dirty="0">
                <a:latin typeface="Times New Roman"/>
                <a:cs typeface="Times New Roman"/>
              </a:rPr>
              <a:t>tài nguyên  </a:t>
            </a:r>
            <a:r>
              <a:rPr sz="2400" spc="-10" dirty="0">
                <a:latin typeface="Times New Roman"/>
                <a:cs typeface="Times New Roman"/>
              </a:rPr>
              <a:t>mà một </a:t>
            </a:r>
            <a:r>
              <a:rPr sz="2400" spc="-5" dirty="0">
                <a:latin typeface="Times New Roman"/>
                <a:cs typeface="Times New Roman"/>
              </a:rPr>
              <a:t>tiến </a:t>
            </a:r>
            <a:r>
              <a:rPr sz="2400" dirty="0">
                <a:latin typeface="Times New Roman"/>
                <a:cs typeface="Times New Roman"/>
              </a:rPr>
              <a:t>trình </a:t>
            </a:r>
            <a:r>
              <a:rPr sz="2400" spc="-5" dirty="0">
                <a:latin typeface="Times New Roman"/>
                <a:cs typeface="Times New Roman"/>
              </a:rPr>
              <a:t>sẽ </a:t>
            </a:r>
            <a:r>
              <a:rPr sz="2400" dirty="0">
                <a:latin typeface="Times New Roman"/>
                <a:cs typeface="Times New Roman"/>
              </a:rPr>
              <a:t>yêu cầu </a:t>
            </a:r>
            <a:r>
              <a:rPr sz="2400" spc="-10" dirty="0">
                <a:latin typeface="Times New Roman"/>
                <a:cs typeface="Times New Roman"/>
              </a:rPr>
              <a:t>và </a:t>
            </a:r>
            <a:r>
              <a:rPr sz="2400" dirty="0">
                <a:latin typeface="Times New Roman"/>
                <a:cs typeface="Times New Roman"/>
              </a:rPr>
              <a:t>sử </a:t>
            </a:r>
            <a:r>
              <a:rPr sz="2400" spc="-5" dirty="0">
                <a:latin typeface="Times New Roman"/>
                <a:cs typeface="Times New Roman"/>
              </a:rPr>
              <a:t>dụng </a:t>
            </a:r>
            <a:r>
              <a:rPr sz="2400" dirty="0">
                <a:latin typeface="Times New Roman"/>
                <a:cs typeface="Times New Roman"/>
              </a:rPr>
              <a:t>trong </a:t>
            </a:r>
            <a:r>
              <a:rPr sz="2400" spc="-5" dirty="0">
                <a:latin typeface="Times New Roman"/>
                <a:cs typeface="Times New Roman"/>
              </a:rPr>
              <a:t>suốt </a:t>
            </a:r>
            <a:r>
              <a:rPr sz="2400" dirty="0">
                <a:latin typeface="Times New Roman"/>
                <a:cs typeface="Times New Roman"/>
              </a:rPr>
              <a:t>cuộc </a:t>
            </a:r>
            <a:r>
              <a:rPr sz="2400" spc="-5" dirty="0">
                <a:latin typeface="Times New Roman"/>
                <a:cs typeface="Times New Roman"/>
              </a:rPr>
              <a:t>đời 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nó.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23800"/>
              </a:lnSpc>
              <a:spcBef>
                <a:spcPts val="59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Yêu </a:t>
            </a:r>
            <a:r>
              <a:rPr sz="2400" dirty="0">
                <a:latin typeface="Times New Roman"/>
                <a:cs typeface="Times New Roman"/>
              </a:rPr>
              <a:t>cầu </a:t>
            </a:r>
            <a:r>
              <a:rPr sz="2400" spc="-5" dirty="0">
                <a:latin typeface="Times New Roman"/>
                <a:cs typeface="Times New Roman"/>
              </a:rPr>
              <a:t>mỗi tiến </a:t>
            </a:r>
            <a:r>
              <a:rPr sz="2400" dirty="0">
                <a:latin typeface="Times New Roman"/>
                <a:cs typeface="Times New Roman"/>
              </a:rPr>
              <a:t>trình </a:t>
            </a:r>
            <a:r>
              <a:rPr sz="2400" spc="-5" dirty="0">
                <a:latin typeface="Times New Roman"/>
                <a:cs typeface="Times New Roman"/>
              </a:rPr>
              <a:t>khai </a:t>
            </a:r>
            <a:r>
              <a:rPr sz="2400" dirty="0">
                <a:latin typeface="Times New Roman"/>
                <a:cs typeface="Times New Roman"/>
              </a:rPr>
              <a:t>báo số </a:t>
            </a:r>
            <a:r>
              <a:rPr sz="2400" spc="-5" dirty="0">
                <a:latin typeface="Times New Roman"/>
                <a:cs typeface="Times New Roman"/>
              </a:rPr>
              <a:t>lượng </a:t>
            </a:r>
            <a:r>
              <a:rPr sz="2400" dirty="0">
                <a:latin typeface="Times New Roman"/>
                <a:cs typeface="Times New Roman"/>
              </a:rPr>
              <a:t>tối đa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loại tài  nguyên </a:t>
            </a:r>
            <a:r>
              <a:rPr sz="2400" spc="-10" dirty="0">
                <a:latin typeface="Times New Roman"/>
                <a:cs typeface="Times New Roman"/>
              </a:rPr>
              <a:t>mà </a:t>
            </a:r>
            <a:r>
              <a:rPr sz="2400" dirty="0">
                <a:latin typeface="Times New Roman"/>
                <a:cs typeface="Times New Roman"/>
              </a:rPr>
              <a:t>nó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cần.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24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Giải thuật tránh </a:t>
            </a:r>
            <a:r>
              <a:rPr sz="2400" dirty="0">
                <a:latin typeface="Times New Roman"/>
                <a:cs typeface="Times New Roman"/>
              </a:rPr>
              <a:t>tắc nghẽn sẽ </a:t>
            </a:r>
            <a:r>
              <a:rPr sz="2400" spc="-5" dirty="0">
                <a:latin typeface="Times New Roman"/>
                <a:cs typeface="Times New Roman"/>
              </a:rPr>
              <a:t>kiểm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tra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trạng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thái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cấp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phát  tài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nguyên </a:t>
            </a:r>
            <a:r>
              <a:rPr sz="2400" spc="-5" dirty="0">
                <a:latin typeface="Times New Roman"/>
                <a:cs typeface="Times New Roman"/>
              </a:rPr>
              <a:t>(resource-allocation state) </a:t>
            </a:r>
            <a:r>
              <a:rPr sz="2400" dirty="0">
                <a:latin typeface="Times New Roman"/>
                <a:cs typeface="Times New Roman"/>
              </a:rPr>
              <a:t>để bảo đảm hệ thống  </a:t>
            </a:r>
            <a:r>
              <a:rPr sz="2400" spc="-5" dirty="0">
                <a:latin typeface="Times New Roman"/>
                <a:cs typeface="Times New Roman"/>
              </a:rPr>
              <a:t>không </a:t>
            </a:r>
            <a:r>
              <a:rPr sz="2400" dirty="0">
                <a:latin typeface="Times New Roman"/>
                <a:cs typeface="Times New Roman"/>
              </a:rPr>
              <a:t>rơi vào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deadlock.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24200"/>
              </a:lnSpc>
              <a:spcBef>
                <a:spcPts val="56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Trạng thái </a:t>
            </a:r>
            <a:r>
              <a:rPr sz="2400" spc="-5" dirty="0">
                <a:latin typeface="Times New Roman"/>
                <a:cs typeface="Times New Roman"/>
              </a:rPr>
              <a:t>cấp phát </a:t>
            </a:r>
            <a:r>
              <a:rPr sz="2400" dirty="0">
                <a:latin typeface="Times New Roman"/>
                <a:cs typeface="Times New Roman"/>
              </a:rPr>
              <a:t>tài </a:t>
            </a:r>
            <a:r>
              <a:rPr sz="2400" spc="-5" dirty="0">
                <a:latin typeface="Times New Roman"/>
                <a:cs typeface="Times New Roman"/>
              </a:rPr>
              <a:t>nguyên </a:t>
            </a:r>
            <a:r>
              <a:rPr sz="2400" dirty="0">
                <a:latin typeface="Times New Roman"/>
                <a:cs typeface="Times New Roman"/>
              </a:rPr>
              <a:t>được định </a:t>
            </a:r>
            <a:r>
              <a:rPr sz="2400" spc="-5" dirty="0">
                <a:latin typeface="Times New Roman"/>
                <a:cs typeface="Times New Roman"/>
              </a:rPr>
              <a:t>nghĩa dựa </a:t>
            </a:r>
            <a:r>
              <a:rPr sz="2400" dirty="0">
                <a:latin typeface="Times New Roman"/>
                <a:cs typeface="Times New Roman"/>
              </a:rPr>
              <a:t>trên số  tài </a:t>
            </a:r>
            <a:r>
              <a:rPr sz="2400" spc="-5" dirty="0">
                <a:latin typeface="Times New Roman"/>
                <a:cs typeface="Times New Roman"/>
              </a:rPr>
              <a:t>nguyên còn </a:t>
            </a:r>
            <a:r>
              <a:rPr sz="2400" dirty="0">
                <a:latin typeface="Times New Roman"/>
                <a:cs typeface="Times New Roman"/>
              </a:rPr>
              <a:t>lại, số </a:t>
            </a:r>
            <a:r>
              <a:rPr sz="2400" spc="-10" dirty="0">
                <a:latin typeface="Times New Roman"/>
                <a:cs typeface="Times New Roman"/>
              </a:rPr>
              <a:t>tài </a:t>
            </a:r>
            <a:r>
              <a:rPr sz="2400" spc="-5" dirty="0">
                <a:latin typeface="Times New Roman"/>
                <a:cs typeface="Times New Roman"/>
              </a:rPr>
              <a:t>nguyên </a:t>
            </a:r>
            <a:r>
              <a:rPr sz="2400" dirty="0">
                <a:latin typeface="Times New Roman"/>
                <a:cs typeface="Times New Roman"/>
              </a:rPr>
              <a:t>đã được cấp </a:t>
            </a:r>
            <a:r>
              <a:rPr sz="2400" spc="-5" dirty="0">
                <a:latin typeface="Times New Roman"/>
                <a:cs typeface="Times New Roman"/>
              </a:rPr>
              <a:t>phát </a:t>
            </a:r>
            <a:r>
              <a:rPr sz="2400" dirty="0">
                <a:latin typeface="Times New Roman"/>
                <a:cs typeface="Times New Roman"/>
              </a:rPr>
              <a:t>và </a:t>
            </a:r>
            <a:r>
              <a:rPr sz="2400" spc="-5" dirty="0">
                <a:latin typeface="Times New Roman"/>
                <a:cs typeface="Times New Roman"/>
              </a:rPr>
              <a:t>yêu  </a:t>
            </a:r>
            <a:r>
              <a:rPr sz="2400" dirty="0">
                <a:latin typeface="Times New Roman"/>
                <a:cs typeface="Times New Roman"/>
              </a:rPr>
              <a:t>cầu tối </a:t>
            </a:r>
            <a:r>
              <a:rPr sz="2400" spc="-5" dirty="0">
                <a:latin typeface="Times New Roman"/>
                <a:cs typeface="Times New Roman"/>
              </a:rPr>
              <a:t>đa </a:t>
            </a:r>
            <a:r>
              <a:rPr sz="2400" dirty="0">
                <a:latin typeface="Times New Roman"/>
                <a:cs typeface="Times New Roman"/>
              </a:rPr>
              <a:t>của các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213486"/>
            <a:ext cx="625919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6.4 </a:t>
            </a:r>
            <a:r>
              <a:rPr i="0" spc="-5">
                <a:solidFill>
                  <a:srgbClr val="252599"/>
                </a:solidFill>
                <a:latin typeface="Times New Roman"/>
                <a:cs typeface="Times New Roman"/>
              </a:rPr>
              <a:t>– </a:t>
            </a:r>
            <a:r>
              <a:rPr i="0" spc="-5" smtClean="0">
                <a:solidFill>
                  <a:srgbClr val="252599"/>
                </a:solidFill>
                <a:latin typeface="Times New Roman"/>
                <a:cs typeface="Times New Roman"/>
              </a:rPr>
              <a:t>Trá</a:t>
            </a:r>
            <a:r>
              <a:rPr lang="en-US" i="0" spc="-5" dirty="0" smtClean="0">
                <a:solidFill>
                  <a:srgbClr val="252599"/>
                </a:solidFill>
                <a:latin typeface="Times New Roman"/>
                <a:cs typeface="Times New Roman"/>
              </a:rPr>
              <a:t>n</a:t>
            </a:r>
            <a:r>
              <a:rPr i="0" spc="-5" smtClean="0">
                <a:solidFill>
                  <a:srgbClr val="252599"/>
                </a:solidFill>
                <a:latin typeface="Times New Roman"/>
                <a:cs typeface="Times New Roman"/>
              </a:rPr>
              <a:t>h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tắc</a:t>
            </a:r>
            <a:r>
              <a:rPr i="0" spc="-3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ngẽn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8075930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Trạng thái 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an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toàn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(safe) </a:t>
            </a:r>
            <a:r>
              <a:rPr sz="2800" spc="-5" dirty="0">
                <a:latin typeface="Times New Roman"/>
                <a:cs typeface="Times New Roman"/>
              </a:rPr>
              <a:t>là trạng thái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đó </a:t>
            </a:r>
            <a:r>
              <a:rPr sz="2800" dirty="0">
                <a:latin typeface="Times New Roman"/>
                <a:cs typeface="Times New Roman"/>
              </a:rPr>
              <a:t>hệ  </a:t>
            </a:r>
            <a:r>
              <a:rPr sz="2800" spc="-5" dirty="0">
                <a:latin typeface="Times New Roman"/>
                <a:cs typeface="Times New Roman"/>
              </a:rPr>
              <a:t>thống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thỏa </a:t>
            </a:r>
            <a:r>
              <a:rPr sz="2800" spc="-10" dirty="0">
                <a:latin typeface="Times New Roman"/>
                <a:cs typeface="Times New Roman"/>
              </a:rPr>
              <a:t>mãn </a:t>
            </a:r>
            <a:r>
              <a:rPr sz="2800" spc="-5" dirty="0">
                <a:latin typeface="Times New Roman"/>
                <a:cs typeface="Times New Roman"/>
              </a:rPr>
              <a:t>tất cả các </a:t>
            </a:r>
            <a:r>
              <a:rPr sz="2800" dirty="0">
                <a:latin typeface="Times New Roman"/>
                <a:cs typeface="Times New Roman"/>
              </a:rPr>
              <a:t>nhu </a:t>
            </a:r>
            <a:r>
              <a:rPr sz="2800" spc="-5" dirty="0">
                <a:latin typeface="Times New Roman"/>
                <a:cs typeface="Times New Roman"/>
              </a:rPr>
              <a:t>cầu tài nguyên  của </a:t>
            </a:r>
            <a:r>
              <a:rPr sz="2800" spc="-10" dirty="0">
                <a:latin typeface="Times New Roman"/>
                <a:cs typeface="Times New Roman"/>
              </a:rPr>
              <a:t>mỗi tiến </a:t>
            </a:r>
            <a:r>
              <a:rPr sz="2800" spc="-5" dirty="0">
                <a:latin typeface="Times New Roman"/>
                <a:cs typeface="Times New Roman"/>
              </a:rPr>
              <a:t>trình theo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thứ tự nào </a:t>
            </a:r>
            <a:r>
              <a:rPr sz="2800" dirty="0">
                <a:latin typeface="Times New Roman"/>
                <a:cs typeface="Times New Roman"/>
              </a:rPr>
              <a:t>đó </a:t>
            </a:r>
            <a:r>
              <a:rPr sz="2800" spc="-5" dirty="0">
                <a:latin typeface="Times New Roman"/>
                <a:cs typeface="Times New Roman"/>
              </a:rPr>
              <a:t>mà </a:t>
            </a:r>
            <a:r>
              <a:rPr sz="2800" dirty="0">
                <a:latin typeface="Times New Roman"/>
                <a:cs typeface="Times New Roman"/>
              </a:rPr>
              <a:t>vẫn  </a:t>
            </a:r>
            <a:r>
              <a:rPr sz="2800" spc="-5" dirty="0">
                <a:latin typeface="Times New Roman"/>
                <a:cs typeface="Times New Roman"/>
              </a:rPr>
              <a:t>không xảy ra tắc nghẽn. Thứ tự này còn gọi là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thứ </a:t>
            </a:r>
            <a:r>
              <a:rPr sz="28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tự </a:t>
            </a:r>
            <a:r>
              <a:rPr sz="2800" i="1" spc="6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an 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toàn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80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trạng thái của </a:t>
            </a:r>
            <a:r>
              <a:rPr sz="2800" dirty="0">
                <a:latin typeface="Times New Roman"/>
                <a:cs typeface="Times New Roman"/>
              </a:rPr>
              <a:t>hệ thống </a:t>
            </a:r>
            <a:r>
              <a:rPr sz="2800" spc="-5" dirty="0">
                <a:latin typeface="Times New Roman"/>
                <a:cs typeface="Times New Roman"/>
              </a:rPr>
              <a:t>được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không 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an 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toàn </a:t>
            </a:r>
            <a:r>
              <a:rPr sz="2800" spc="-5" dirty="0">
                <a:latin typeface="Times New Roman"/>
                <a:cs typeface="Times New Roman"/>
              </a:rPr>
              <a:t>(unsafe) nếu </a:t>
            </a:r>
            <a:r>
              <a:rPr sz="2800" dirty="0">
                <a:latin typeface="Times New Roman"/>
                <a:cs typeface="Times New Roman"/>
              </a:rPr>
              <a:t>không tồn </a:t>
            </a:r>
            <a:r>
              <a:rPr sz="2800" spc="-5" dirty="0">
                <a:latin typeface="Times New Roman"/>
                <a:cs typeface="Times New Roman"/>
              </a:rPr>
              <a:t>tại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chuỗi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toàn.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5750" y="215010"/>
            <a:ext cx="369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Trạng thái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an</a:t>
            </a:r>
            <a:r>
              <a:rPr sz="3600" i="0" spc="-9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toàn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8305"/>
            <a:ext cx="8074025" cy="40093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7620" indent="-342900">
              <a:lnSpc>
                <a:spcPts val="3030"/>
              </a:lnSpc>
              <a:spcBef>
                <a:spcPts val="475"/>
              </a:spcBef>
              <a:buFont typeface="Wingdings"/>
              <a:buChar char=""/>
              <a:tabLst>
                <a:tab pos="355600" algn="l"/>
                <a:tab pos="356235" algn="l"/>
                <a:tab pos="1140460" algn="l"/>
                <a:tab pos="1670685" algn="l"/>
                <a:tab pos="2677160" algn="l"/>
                <a:tab pos="3058160" algn="l"/>
                <a:tab pos="3982720" algn="l"/>
                <a:tab pos="4710430" algn="l"/>
                <a:tab pos="5238750" algn="l"/>
                <a:tab pos="6045835" algn="l"/>
                <a:tab pos="6638290" algn="l"/>
                <a:tab pos="7723505" algn="l"/>
              </a:tabLst>
            </a:pP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ế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hệ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ố</a:t>
            </a:r>
            <a:r>
              <a:rPr sz="2800" spc="-5" dirty="0">
                <a:latin typeface="Times New Roman"/>
                <a:cs typeface="Times New Roman"/>
              </a:rPr>
              <a:t>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ở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trạng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ái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toàn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không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có  </a:t>
            </a:r>
            <a:r>
              <a:rPr sz="2800" spc="-5" dirty="0">
                <a:latin typeface="Times New Roman"/>
                <a:cs typeface="Times New Roman"/>
              </a:rPr>
              <a:t>deadlock.</a:t>
            </a:r>
            <a:endParaRPr sz="2800">
              <a:latin typeface="Times New Roman"/>
              <a:cs typeface="Times New Roman"/>
            </a:endParaRPr>
          </a:p>
          <a:p>
            <a:pPr marL="355600" marR="8890" indent="-342900">
              <a:lnSpc>
                <a:spcPts val="3020"/>
              </a:lnSpc>
              <a:spcBef>
                <a:spcPts val="67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dirty="0">
                <a:latin typeface="Times New Roman"/>
                <a:cs typeface="Times New Roman"/>
              </a:rPr>
              <a:t>hệ thống </a:t>
            </a:r>
            <a:r>
              <a:rPr sz="2800" spc="-5" dirty="0">
                <a:latin typeface="Times New Roman"/>
                <a:cs typeface="Times New Roman"/>
              </a:rPr>
              <a:t>ở trạng thái không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toàn =&gt;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10" dirty="0">
                <a:latin typeface="Times New Roman"/>
                <a:cs typeface="Times New Roman"/>
              </a:rPr>
              <a:t>có  </a:t>
            </a:r>
            <a:r>
              <a:rPr sz="2800" spc="-5" dirty="0">
                <a:latin typeface="Times New Roman"/>
                <a:cs typeface="Times New Roman"/>
              </a:rPr>
              <a:t>deadlock.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30"/>
              </a:lnSpc>
              <a:spcBef>
                <a:spcPts val="67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Sự tránh khỏi deadlock </a:t>
            </a:r>
            <a:r>
              <a:rPr sz="2800" spc="-10" dirty="0">
                <a:latin typeface="Times New Roman"/>
                <a:cs typeface="Times New Roman"/>
              </a:rPr>
              <a:t>=&gt; </a:t>
            </a:r>
            <a:r>
              <a:rPr sz="2800" spc="-5" dirty="0">
                <a:latin typeface="Times New Roman"/>
                <a:cs typeface="Times New Roman"/>
              </a:rPr>
              <a:t>đảm bảo rằng hệ </a:t>
            </a:r>
            <a:r>
              <a:rPr sz="2800" dirty="0">
                <a:latin typeface="Times New Roman"/>
                <a:cs typeface="Times New Roman"/>
              </a:rPr>
              <a:t>thống sẽ  không </a:t>
            </a:r>
            <a:r>
              <a:rPr sz="2800" spc="-5" dirty="0">
                <a:latin typeface="Times New Roman"/>
                <a:cs typeface="Times New Roman"/>
              </a:rPr>
              <a:t>bao giờ bước vào trạng thái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toàn: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585"/>
              </a:spcBef>
              <a:buChar char="•"/>
              <a:tabLst>
                <a:tab pos="756285" algn="l"/>
                <a:tab pos="756920" algn="l"/>
                <a:tab pos="1393190" algn="l"/>
                <a:tab pos="1978660" algn="l"/>
                <a:tab pos="2411730" algn="l"/>
                <a:tab pos="3439160" algn="l"/>
                <a:tab pos="3855085" algn="l"/>
                <a:tab pos="4137025" algn="l"/>
                <a:tab pos="5261610" algn="l"/>
                <a:tab pos="5847080" algn="l"/>
                <a:tab pos="6584950" algn="l"/>
                <a:tab pos="7018020" algn="l"/>
                <a:tab pos="746887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Mỗ</a:t>
            </a:r>
            <a:r>
              <a:rPr sz="2400" dirty="0">
                <a:latin typeface="Times New Roman"/>
                <a:cs typeface="Times New Roman"/>
              </a:rPr>
              <a:t>i	loại	tài	nguyên	có	1	insta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ce	giải	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ật	</a:t>
            </a:r>
            <a:r>
              <a:rPr sz="2400" spc="-15" dirty="0">
                <a:latin typeface="Times New Roman"/>
                <a:cs typeface="Times New Roman"/>
              </a:rPr>
              <a:t>đ</a:t>
            </a:r>
            <a:r>
              <a:rPr sz="2400" dirty="0">
                <a:latin typeface="Times New Roman"/>
                <a:cs typeface="Times New Roman"/>
              </a:rPr>
              <a:t>ồ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ị	p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ân  phối tài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nguyên.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735"/>
              </a:lnSpc>
              <a:spcBef>
                <a:spcPts val="25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Mỗi loại </a:t>
            </a:r>
            <a:r>
              <a:rPr sz="2400" dirty="0">
                <a:latin typeface="Times New Roman"/>
                <a:cs typeface="Times New Roman"/>
              </a:rPr>
              <a:t>tài nguyên có nhiều </a:t>
            </a:r>
            <a:r>
              <a:rPr sz="2400" spc="-5" dirty="0">
                <a:latin typeface="Times New Roman"/>
                <a:cs typeface="Times New Roman"/>
              </a:rPr>
              <a:t>instance: giải thuật </a:t>
            </a:r>
            <a:r>
              <a:rPr sz="2400" dirty="0">
                <a:latin typeface="Times New Roman"/>
                <a:cs typeface="Times New Roman"/>
              </a:rPr>
              <a:t>chủ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nhà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băng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(banker).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5750" y="215010"/>
            <a:ext cx="369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Trạng thái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an</a:t>
            </a:r>
            <a:r>
              <a:rPr sz="3600" i="0" spc="-9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toàn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1365250"/>
          <a:ext cx="8235313" cy="3107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005"/>
                <a:gridCol w="1153795"/>
                <a:gridCol w="1193164"/>
                <a:gridCol w="1154430"/>
                <a:gridCol w="1193164"/>
                <a:gridCol w="1154430"/>
                <a:gridCol w="1203325"/>
              </a:tblGrid>
              <a:tr h="54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467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Chiếm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Còn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09778" y="4595241"/>
            <a:ext cx="84943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1559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Cột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Max </a:t>
            </a:r>
            <a:r>
              <a:rPr sz="2400" dirty="0">
                <a:latin typeface="Times New Roman"/>
                <a:cs typeface="Times New Roman"/>
              </a:rPr>
              <a:t>chỉ số lượng tối đa của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loại tài nguyên </a:t>
            </a:r>
            <a:r>
              <a:rPr sz="2400" spc="-10" dirty="0">
                <a:latin typeface="Times New Roman"/>
                <a:cs typeface="Times New Roman"/>
              </a:rPr>
              <a:t>mà mỗi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tiến  trình yêu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cầu.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Cột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Chiếm </a:t>
            </a:r>
            <a:r>
              <a:rPr sz="2400" dirty="0">
                <a:latin typeface="Times New Roman"/>
                <a:cs typeface="Times New Roman"/>
              </a:rPr>
              <a:t>chỉ số lượng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loại tài nguyên </a:t>
            </a:r>
            <a:r>
              <a:rPr sz="2400" spc="-10" dirty="0">
                <a:latin typeface="Times New Roman"/>
                <a:cs typeface="Times New Roman"/>
              </a:rPr>
              <a:t>mà mỗi </a:t>
            </a:r>
            <a:r>
              <a:rPr sz="2400" dirty="0">
                <a:latin typeface="Times New Roman"/>
                <a:cs typeface="Times New Roman"/>
              </a:rPr>
              <a:t>tiến trình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đang  chiếm giữ (tức là đã được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cấp).</a:t>
            </a:r>
            <a:endParaRPr sz="2400">
              <a:latin typeface="Times New Roman"/>
              <a:cs typeface="Times New Roman"/>
            </a:endParaRPr>
          </a:p>
          <a:p>
            <a:pPr marL="299085" marR="3244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Cột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Còn </a:t>
            </a:r>
            <a:r>
              <a:rPr sz="2400" dirty="0">
                <a:latin typeface="Times New Roman"/>
                <a:cs typeface="Times New Roman"/>
              </a:rPr>
              <a:t>chỉ số lượng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loại tài nguyên hiện đang còn rảnh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rỗi  trong </a:t>
            </a:r>
            <a:r>
              <a:rPr sz="2400" spc="-5" dirty="0">
                <a:latin typeface="Times New Roman"/>
                <a:cs typeface="Times New Roman"/>
              </a:rPr>
              <a:t>hệ </a:t>
            </a:r>
            <a:r>
              <a:rPr sz="2400" dirty="0">
                <a:latin typeface="Times New Roman"/>
                <a:cs typeface="Times New Roman"/>
              </a:rPr>
              <a:t>thống, có thể cấp ngay cho các tiến trình có yêu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cầu.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215010"/>
            <a:ext cx="67829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8385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Ví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dụ1:  Trạng thái an</a:t>
            </a:r>
            <a:r>
              <a:rPr sz="3600" i="0" spc="-10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toàn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75283" y="3910076"/>
          <a:ext cx="3226435" cy="2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/>
                <a:gridCol w="810260"/>
                <a:gridCol w="1081405"/>
                <a:gridCol w="757555"/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Chiếm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Còn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35940" y="1620977"/>
            <a:ext cx="8142605" cy="3742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556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với 12 ổ băng từ và 3 tiến trình: P1, P2, </a:t>
            </a:r>
            <a:r>
              <a:rPr sz="2800" dirty="0">
                <a:latin typeface="Times New Roman"/>
                <a:cs typeface="Times New Roman"/>
              </a:rPr>
              <a:t>P3.  P1 </a:t>
            </a:r>
            <a:r>
              <a:rPr sz="2800" spc="-5" dirty="0">
                <a:latin typeface="Times New Roman"/>
                <a:cs typeface="Times New Roman"/>
              </a:rPr>
              <a:t>yêu cầu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ổ băng từ, </a:t>
            </a:r>
            <a:r>
              <a:rPr sz="2800" dirty="0">
                <a:latin typeface="Times New Roman"/>
                <a:cs typeface="Times New Roman"/>
              </a:rPr>
              <a:t>P2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4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5" dirty="0">
                <a:latin typeface="Times New Roman"/>
                <a:cs typeface="Times New Roman"/>
              </a:rPr>
              <a:t>P3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tới 9 ổ  băng từ. </a:t>
            </a:r>
            <a:r>
              <a:rPr sz="2800" spc="-10" dirty="0">
                <a:latin typeface="Times New Roman"/>
                <a:cs typeface="Times New Roman"/>
              </a:rPr>
              <a:t>Giả </a:t>
            </a:r>
            <a:r>
              <a:rPr sz="2800" spc="-5" dirty="0">
                <a:latin typeface="Times New Roman"/>
                <a:cs typeface="Times New Roman"/>
              </a:rPr>
              <a:t>sử rằng tại thời điểm hiện tại, </a:t>
            </a:r>
            <a:r>
              <a:rPr sz="2800" dirty="0">
                <a:latin typeface="Times New Roman"/>
                <a:cs typeface="Times New Roman"/>
              </a:rPr>
              <a:t>P1 </a:t>
            </a:r>
            <a:r>
              <a:rPr sz="2800" spc="-5" dirty="0">
                <a:latin typeface="Times New Roman"/>
                <a:cs typeface="Times New Roman"/>
              </a:rPr>
              <a:t>đang  giữ 5 ổ băng từ, </a:t>
            </a:r>
            <a:r>
              <a:rPr sz="2800" dirty="0">
                <a:latin typeface="Times New Roman"/>
                <a:cs typeface="Times New Roman"/>
              </a:rPr>
              <a:t>P2 </a:t>
            </a:r>
            <a:r>
              <a:rPr sz="2800" spc="-5" dirty="0">
                <a:latin typeface="Times New Roman"/>
                <a:cs typeface="Times New Roman"/>
              </a:rPr>
              <a:t>giữ 2 </a:t>
            </a:r>
            <a:r>
              <a:rPr sz="2800" dirty="0">
                <a:latin typeface="Times New Roman"/>
                <a:cs typeface="Times New Roman"/>
              </a:rPr>
              <a:t>và P3 </a:t>
            </a:r>
            <a:r>
              <a:rPr sz="2800" spc="-5" dirty="0">
                <a:latin typeface="Times New Roman"/>
                <a:cs typeface="Times New Roman"/>
              </a:rPr>
              <a:t>giữ 2 ổ băng từ. </a:t>
            </a:r>
            <a:r>
              <a:rPr sz="2800" spc="-10" dirty="0">
                <a:latin typeface="Times New Roman"/>
                <a:cs typeface="Times New Roman"/>
              </a:rPr>
              <a:t>Do  </a:t>
            </a:r>
            <a:r>
              <a:rPr sz="2800" spc="-5" dirty="0">
                <a:latin typeface="Times New Roman"/>
                <a:cs typeface="Times New Roman"/>
              </a:rPr>
              <a:t>đó,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3 ổ băng từ còn</a:t>
            </a:r>
            <a:r>
              <a:rPr sz="2800" dirty="0">
                <a:latin typeface="Times New Roman"/>
                <a:cs typeface="Times New Roman"/>
              </a:rPr>
              <a:t> rảnh.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4280535" marR="5080">
              <a:lnSpc>
                <a:spcPts val="2830"/>
              </a:lnSpc>
            </a:pPr>
            <a:r>
              <a:rPr sz="2400" spc="-5" dirty="0">
                <a:latin typeface="Verdana"/>
                <a:cs typeface="Verdana"/>
              </a:rPr>
              <a:t>Hiện tại,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&lt;P2,P1,P3&gt; </a:t>
            </a:r>
            <a:r>
              <a:rPr sz="2400" spc="-10" dirty="0">
                <a:latin typeface="Verdana"/>
                <a:cs typeface="Verdana"/>
              </a:rPr>
              <a:t>là  </a:t>
            </a:r>
            <a:r>
              <a:rPr sz="2400" dirty="0">
                <a:latin typeface="Verdana"/>
                <a:cs typeface="Verdana"/>
              </a:rPr>
              <a:t>một </a:t>
            </a:r>
            <a:r>
              <a:rPr sz="2400" spc="-5" dirty="0">
                <a:latin typeface="Verdana"/>
                <a:cs typeface="Verdana"/>
              </a:rPr>
              <a:t>trạng thái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toàn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9200" y="215010"/>
            <a:ext cx="66305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1869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Ví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dụ 2:  Trạng thái an</a:t>
            </a:r>
            <a:r>
              <a:rPr sz="3600" i="0" spc="-10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toàn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9452"/>
            <a:ext cx="7216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Giả </a:t>
            </a:r>
            <a:r>
              <a:rPr sz="3200" dirty="0">
                <a:latin typeface="Times New Roman"/>
                <a:cs typeface="Times New Roman"/>
              </a:rPr>
              <a:t>sử </a:t>
            </a:r>
            <a:r>
              <a:rPr sz="3200" spc="-5" dirty="0">
                <a:latin typeface="Times New Roman"/>
                <a:cs typeface="Times New Roman"/>
              </a:rPr>
              <a:t>P3 </a:t>
            </a:r>
            <a:r>
              <a:rPr sz="3200" dirty="0">
                <a:latin typeface="Times New Roman"/>
                <a:cs typeface="Times New Roman"/>
              </a:rPr>
              <a:t>được </a:t>
            </a:r>
            <a:r>
              <a:rPr sz="3200" spc="5" dirty="0">
                <a:latin typeface="Times New Roman"/>
                <a:cs typeface="Times New Roman"/>
              </a:rPr>
              <a:t>cấp </a:t>
            </a:r>
            <a:r>
              <a:rPr sz="3200" dirty="0">
                <a:latin typeface="Times New Roman"/>
                <a:cs typeface="Times New Roman"/>
              </a:rPr>
              <a:t>thêm 1 ổ băng từ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nữa.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2584450"/>
          <a:ext cx="3227067" cy="2741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/>
                <a:gridCol w="810259"/>
                <a:gridCol w="1082039"/>
                <a:gridCol w="758189"/>
              </a:tblGrid>
              <a:tr h="54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Chiếm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Còn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194175" y="3704590"/>
            <a:ext cx="4049395" cy="7512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235"/>
              </a:spcBef>
            </a:pPr>
            <a:r>
              <a:rPr sz="2400" spc="-5" dirty="0">
                <a:latin typeface="Verdana"/>
                <a:cs typeface="Verdana"/>
              </a:rPr>
              <a:t>Hệ </a:t>
            </a:r>
            <a:r>
              <a:rPr sz="2400" dirty="0">
                <a:latin typeface="Verdana"/>
                <a:cs typeface="Verdana"/>
              </a:rPr>
              <a:t>thống không </a:t>
            </a:r>
            <a:r>
              <a:rPr sz="2400" spc="-5" dirty="0">
                <a:latin typeface="Verdana"/>
                <a:cs typeface="Verdana"/>
              </a:rPr>
              <a:t>còn trong  trạng thái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toàn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3000" y="215010"/>
            <a:ext cx="67067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1869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Ví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dụ 2:  Trạng thái an</a:t>
            </a:r>
            <a:r>
              <a:rPr sz="3600" i="0" spc="-10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toàn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0370"/>
            <a:ext cx="8073390" cy="466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4399"/>
              </a:lnSpc>
              <a:spcBef>
                <a:spcPts val="100"/>
              </a:spcBef>
              <a:buFont typeface="Wingdings"/>
              <a:buChar char="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Trong </a:t>
            </a:r>
            <a:r>
              <a:rPr sz="2800" spc="-10" dirty="0">
                <a:latin typeface="Times New Roman"/>
                <a:cs typeface="Times New Roman"/>
              </a:rPr>
              <a:t>môi </a:t>
            </a:r>
            <a:r>
              <a:rPr sz="2800" dirty="0">
                <a:latin typeface="Times New Roman"/>
                <a:cs typeface="Times New Roman"/>
              </a:rPr>
              <a:t>trường </a:t>
            </a:r>
            <a:r>
              <a:rPr sz="2800" spc="-5" dirty="0">
                <a:latin typeface="Times New Roman"/>
                <a:cs typeface="Times New Roman"/>
              </a:rPr>
              <a:t>multiprogramming 1 số process </a:t>
            </a:r>
            <a:r>
              <a:rPr sz="2800" spc="-10" dirty="0">
                <a:latin typeface="Times New Roman"/>
                <a:cs typeface="Times New Roman"/>
              </a:rPr>
              <a:t>có 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tranh nhau 1 số tài nguyên hạn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chế.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13999"/>
              </a:lnSpc>
              <a:spcBef>
                <a:spcPts val="670"/>
              </a:spcBef>
              <a:buFont typeface="Wingdings"/>
              <a:buChar char="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1 process yêu </a:t>
            </a:r>
            <a:r>
              <a:rPr sz="2800" spc="-10" dirty="0">
                <a:latin typeface="Times New Roman"/>
                <a:cs typeface="Times New Roman"/>
              </a:rPr>
              <a:t>cầu các </a:t>
            </a:r>
            <a:r>
              <a:rPr sz="2800" spc="-5" dirty="0">
                <a:latin typeface="Times New Roman"/>
                <a:cs typeface="Times New Roman"/>
              </a:rPr>
              <a:t>tài </a:t>
            </a:r>
            <a:r>
              <a:rPr sz="2800" dirty="0">
                <a:latin typeface="Times New Roman"/>
                <a:cs typeface="Times New Roman"/>
              </a:rPr>
              <a:t>nguyên. </a:t>
            </a: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spc="-5" dirty="0">
                <a:latin typeface="Times New Roman"/>
                <a:cs typeface="Times New Roman"/>
              </a:rPr>
              <a:t>tài nguyên 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thể đáp ứng tại thời điểm đó thì process </a:t>
            </a:r>
            <a:r>
              <a:rPr sz="2800" spc="-15" dirty="0">
                <a:latin typeface="Times New Roman"/>
                <a:cs typeface="Times New Roman"/>
              </a:rPr>
              <a:t>sẽ  </a:t>
            </a:r>
            <a:r>
              <a:rPr sz="2800" spc="-5" dirty="0">
                <a:latin typeface="Times New Roman"/>
                <a:cs typeface="Times New Roman"/>
              </a:rPr>
              <a:t>chuyển sang trạng thái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chờ.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4100"/>
              </a:lnSpc>
              <a:spcBef>
                <a:spcPts val="665"/>
              </a:spcBef>
              <a:buFont typeface="Wingdings"/>
              <a:buChar char="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process chờ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sẽ không bao giờ thay </a:t>
            </a:r>
            <a:r>
              <a:rPr sz="2800" dirty="0">
                <a:latin typeface="Times New Roman"/>
                <a:cs typeface="Times New Roman"/>
              </a:rPr>
              <a:t>đổi </a:t>
            </a:r>
            <a:r>
              <a:rPr sz="2800" spc="-5" dirty="0">
                <a:latin typeface="Times New Roman"/>
                <a:cs typeface="Times New Roman"/>
              </a:rPr>
              <a:t>lại  trạng thái được vì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tài nguyên </a:t>
            </a:r>
            <a:r>
              <a:rPr sz="2800" spc="-15" dirty="0">
                <a:latin typeface="Times New Roman"/>
                <a:cs typeface="Times New Roman"/>
              </a:rPr>
              <a:t>mà </a:t>
            </a:r>
            <a:r>
              <a:rPr sz="2800" spc="-5" dirty="0">
                <a:latin typeface="Times New Roman"/>
                <a:cs typeface="Times New Roman"/>
              </a:rPr>
              <a:t>nó yêu </a:t>
            </a:r>
            <a:r>
              <a:rPr sz="2800" spc="-10" dirty="0">
                <a:latin typeface="Times New Roman"/>
                <a:cs typeface="Times New Roman"/>
              </a:rPr>
              <a:t>cầu </a:t>
            </a:r>
            <a:r>
              <a:rPr sz="2800" dirty="0">
                <a:latin typeface="Times New Roman"/>
                <a:cs typeface="Times New Roman"/>
              </a:rPr>
              <a:t>bị  </a:t>
            </a:r>
            <a:r>
              <a:rPr sz="2800" spc="-5" dirty="0">
                <a:latin typeface="Times New Roman"/>
                <a:cs typeface="Times New Roman"/>
              </a:rPr>
              <a:t>giữ bởi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process khác.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Ví </a:t>
            </a:r>
            <a:r>
              <a:rPr sz="2800" dirty="0">
                <a:latin typeface="Times New Roman"/>
                <a:cs typeface="Times New Roman"/>
              </a:rPr>
              <a:t>dụ: </a:t>
            </a:r>
            <a:r>
              <a:rPr sz="2800" spc="-5" dirty="0">
                <a:latin typeface="Times New Roman"/>
                <a:cs typeface="Times New Roman"/>
              </a:rPr>
              <a:t>tắc nghẽn trên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cầu.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213486"/>
            <a:ext cx="551840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Vấn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đề</a:t>
            </a:r>
            <a:r>
              <a:rPr i="0" spc="-3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1280283"/>
            <a:ext cx="7731125" cy="5000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201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Khi </a:t>
            </a:r>
            <a:r>
              <a:rPr sz="2400" dirty="0">
                <a:latin typeface="Times New Roman"/>
                <a:cs typeface="Times New Roman"/>
              </a:rPr>
              <a:t>tiến </a:t>
            </a:r>
            <a:r>
              <a:rPr sz="2400" spc="-5" dirty="0">
                <a:latin typeface="Times New Roman"/>
                <a:cs typeface="Times New Roman"/>
              </a:rPr>
              <a:t>trình mới </a:t>
            </a:r>
            <a:r>
              <a:rPr sz="2400" dirty="0">
                <a:latin typeface="Times New Roman"/>
                <a:cs typeface="Times New Roman"/>
              </a:rPr>
              <a:t>đưa vào hệ thống, nó phải </a:t>
            </a:r>
            <a:r>
              <a:rPr sz="2400" spc="-5" dirty="0">
                <a:latin typeface="Times New Roman"/>
                <a:cs typeface="Times New Roman"/>
              </a:rPr>
              <a:t>khai </a:t>
            </a:r>
            <a:r>
              <a:rPr sz="2400" dirty="0">
                <a:latin typeface="Times New Roman"/>
                <a:cs typeface="Times New Roman"/>
              </a:rPr>
              <a:t>báo </a:t>
            </a:r>
            <a:r>
              <a:rPr sz="2400" dirty="0">
                <a:solidFill>
                  <a:srgbClr val="FB0427"/>
                </a:solidFill>
                <a:latin typeface="Times New Roman"/>
                <a:cs typeface="Times New Roman"/>
              </a:rPr>
              <a:t>số tối  </a:t>
            </a:r>
            <a:r>
              <a:rPr sz="2400" spc="-5" dirty="0">
                <a:solidFill>
                  <a:srgbClr val="FB0427"/>
                </a:solidFill>
                <a:latin typeface="Times New Roman"/>
                <a:cs typeface="Times New Roman"/>
              </a:rPr>
              <a:t>đa các thể hiện </a:t>
            </a:r>
            <a:r>
              <a:rPr sz="2400" dirty="0">
                <a:latin typeface="Times New Roman"/>
                <a:cs typeface="Times New Roman"/>
              </a:rPr>
              <a:t>của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spc="-5" dirty="0">
                <a:latin typeface="Times New Roman"/>
                <a:cs typeface="Times New Roman"/>
              </a:rPr>
              <a:t>loại tài nguyên </a:t>
            </a:r>
            <a:r>
              <a:rPr sz="2400" spc="-10" dirty="0">
                <a:latin typeface="Times New Roman"/>
                <a:cs typeface="Times New Roman"/>
              </a:rPr>
              <a:t>mà </a:t>
            </a:r>
            <a:r>
              <a:rPr sz="2400" spc="-5" dirty="0">
                <a:latin typeface="Times New Roman"/>
                <a:cs typeface="Times New Roman"/>
              </a:rPr>
              <a:t>nó cần. Số </a:t>
            </a:r>
            <a:r>
              <a:rPr sz="2400" dirty="0">
                <a:latin typeface="Times New Roman"/>
                <a:cs typeface="Times New Roman"/>
              </a:rPr>
              <a:t>này  có thể </a:t>
            </a:r>
            <a:r>
              <a:rPr sz="2400" dirty="0">
                <a:solidFill>
                  <a:srgbClr val="FB0427"/>
                </a:solidFill>
                <a:latin typeface="Times New Roman"/>
                <a:cs typeface="Times New Roman"/>
              </a:rPr>
              <a:t>không vượt quá </a:t>
            </a:r>
            <a:r>
              <a:rPr sz="2400" dirty="0">
                <a:latin typeface="Times New Roman"/>
                <a:cs typeface="Times New Roman"/>
              </a:rPr>
              <a:t>tổng số tài nguyên trong hệ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2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Khi </a:t>
            </a:r>
            <a:r>
              <a:rPr sz="2400" spc="-10" dirty="0">
                <a:latin typeface="Times New Roman"/>
                <a:cs typeface="Times New Roman"/>
              </a:rPr>
              <a:t>một tiến </a:t>
            </a:r>
            <a:r>
              <a:rPr sz="2400" dirty="0">
                <a:latin typeface="Times New Roman"/>
                <a:cs typeface="Times New Roman"/>
              </a:rPr>
              <a:t>trình yêu cầu cấp </a:t>
            </a:r>
            <a:r>
              <a:rPr sz="2400" spc="-5" dirty="0">
                <a:latin typeface="Times New Roman"/>
                <a:cs typeface="Times New Roman"/>
              </a:rPr>
              <a:t>phát </a:t>
            </a:r>
            <a:r>
              <a:rPr sz="2400" dirty="0">
                <a:latin typeface="Times New Roman"/>
                <a:cs typeface="Times New Roman"/>
              </a:rPr>
              <a:t>tài </a:t>
            </a:r>
            <a:r>
              <a:rPr sz="2400" spc="-5" dirty="0">
                <a:latin typeface="Times New Roman"/>
                <a:cs typeface="Times New Roman"/>
              </a:rPr>
              <a:t>nguyên, </a:t>
            </a:r>
            <a:r>
              <a:rPr sz="2400" dirty="0">
                <a:latin typeface="Times New Roman"/>
                <a:cs typeface="Times New Roman"/>
              </a:rPr>
              <a:t>hệ thống  phải </a:t>
            </a:r>
            <a:r>
              <a:rPr sz="2400" spc="-5" dirty="0">
                <a:latin typeface="Times New Roman"/>
                <a:cs typeface="Times New Roman"/>
              </a:rPr>
              <a:t>xác định sau </a:t>
            </a:r>
            <a:r>
              <a:rPr sz="2400" dirty="0">
                <a:latin typeface="Times New Roman"/>
                <a:cs typeface="Times New Roman"/>
              </a:rPr>
              <a:t>khi </a:t>
            </a:r>
            <a:r>
              <a:rPr sz="2400" spc="-5" dirty="0">
                <a:latin typeface="Times New Roman"/>
                <a:cs typeface="Times New Roman"/>
              </a:rPr>
              <a:t>cấp </a:t>
            </a:r>
            <a:r>
              <a:rPr sz="2400" dirty="0">
                <a:latin typeface="Times New Roman"/>
                <a:cs typeface="Times New Roman"/>
              </a:rPr>
              <a:t>phát </a:t>
            </a: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dirty="0">
                <a:latin typeface="Times New Roman"/>
                <a:cs typeface="Times New Roman"/>
              </a:rPr>
              <a:t>tài nguyên </a:t>
            </a:r>
            <a:r>
              <a:rPr sz="2400" spc="-5" dirty="0">
                <a:latin typeface="Times New Roman"/>
                <a:cs typeface="Times New Roman"/>
              </a:rPr>
              <a:t>này </a:t>
            </a:r>
            <a:r>
              <a:rPr sz="2400" dirty="0">
                <a:latin typeface="Times New Roman"/>
                <a:cs typeface="Times New Roman"/>
              </a:rPr>
              <a:t>hệ thống  có vẫn ở </a:t>
            </a:r>
            <a:r>
              <a:rPr sz="2400" spc="-5" dirty="0">
                <a:latin typeface="Times New Roman"/>
                <a:cs typeface="Times New Roman"/>
              </a:rPr>
              <a:t>trong </a:t>
            </a:r>
            <a:r>
              <a:rPr sz="2400" dirty="0">
                <a:latin typeface="Times New Roman"/>
                <a:cs typeface="Times New Roman"/>
              </a:rPr>
              <a:t>trạng thái an </a:t>
            </a:r>
            <a:r>
              <a:rPr sz="2400" spc="-5" dirty="0">
                <a:latin typeface="Times New Roman"/>
                <a:cs typeface="Times New Roman"/>
              </a:rPr>
              <a:t>toàn hay </a:t>
            </a:r>
            <a:r>
              <a:rPr sz="2400" dirty="0">
                <a:latin typeface="Times New Roman"/>
                <a:cs typeface="Times New Roman"/>
              </a:rPr>
              <a:t>không. </a:t>
            </a:r>
            <a:r>
              <a:rPr sz="2400" spc="-5" dirty="0">
                <a:latin typeface="Times New Roman"/>
                <a:cs typeface="Times New Roman"/>
              </a:rPr>
              <a:t>Nếu </a:t>
            </a:r>
            <a:r>
              <a:rPr sz="2400" dirty="0">
                <a:latin typeface="Times New Roman"/>
                <a:cs typeface="Times New Roman"/>
              </a:rPr>
              <a:t>trạng thái  hệ thống </a:t>
            </a:r>
            <a:r>
              <a:rPr sz="2400" spc="-5" dirty="0">
                <a:latin typeface="Times New Roman"/>
                <a:cs typeface="Times New Roman"/>
              </a:rPr>
              <a:t>sẽ </a:t>
            </a:r>
            <a:r>
              <a:rPr sz="2400" dirty="0">
                <a:latin typeface="Times New Roman"/>
                <a:cs typeface="Times New Roman"/>
              </a:rPr>
              <a:t>vẫn </a:t>
            </a:r>
            <a:r>
              <a:rPr sz="2400" spc="-5" dirty="0">
                <a:latin typeface="Times New Roman"/>
                <a:cs typeface="Times New Roman"/>
              </a:rPr>
              <a:t>là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toàn, </a:t>
            </a:r>
            <a:r>
              <a:rPr sz="2400" dirty="0">
                <a:latin typeface="Times New Roman"/>
                <a:cs typeface="Times New Roman"/>
              </a:rPr>
              <a:t>tài </a:t>
            </a:r>
            <a:r>
              <a:rPr sz="2400" spc="-5" dirty="0">
                <a:latin typeface="Times New Roman"/>
                <a:cs typeface="Times New Roman"/>
              </a:rPr>
              <a:t>nguyên </a:t>
            </a:r>
            <a:r>
              <a:rPr sz="2400" dirty="0">
                <a:latin typeface="Times New Roman"/>
                <a:cs typeface="Times New Roman"/>
              </a:rPr>
              <a:t>sẽ được cấp, </a:t>
            </a:r>
            <a:r>
              <a:rPr sz="2400" spc="-5" dirty="0">
                <a:latin typeface="Times New Roman"/>
                <a:cs typeface="Times New Roman"/>
              </a:rPr>
              <a:t>ngược  </a:t>
            </a:r>
            <a:r>
              <a:rPr sz="2400" dirty="0">
                <a:latin typeface="Times New Roman"/>
                <a:cs typeface="Times New Roman"/>
              </a:rPr>
              <a:t>lại, tiến </a:t>
            </a:r>
            <a:r>
              <a:rPr sz="2400" spc="-5" dirty="0">
                <a:latin typeface="Times New Roman"/>
                <a:cs typeface="Times New Roman"/>
              </a:rPr>
              <a:t>trình </a:t>
            </a:r>
            <a:r>
              <a:rPr sz="2400" dirty="0">
                <a:latin typeface="Times New Roman"/>
                <a:cs typeface="Times New Roman"/>
              </a:rPr>
              <a:t>phải chờ cho tới </a:t>
            </a:r>
            <a:r>
              <a:rPr sz="2400" spc="-5" dirty="0">
                <a:latin typeface="Times New Roman"/>
                <a:cs typeface="Times New Roman"/>
              </a:rPr>
              <a:t>khi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vài tiến trình </a:t>
            </a:r>
            <a:r>
              <a:rPr sz="2400" spc="-5" dirty="0">
                <a:latin typeface="Times New Roman"/>
                <a:cs typeface="Times New Roman"/>
              </a:rPr>
              <a:t>giải  phóng đủ </a:t>
            </a:r>
            <a:r>
              <a:rPr sz="2400" dirty="0">
                <a:latin typeface="Times New Roman"/>
                <a:cs typeface="Times New Roman"/>
              </a:rPr>
              <a:t>tài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nguyên.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Giải </a:t>
            </a:r>
            <a:r>
              <a:rPr sz="2400" dirty="0">
                <a:latin typeface="Times New Roman"/>
                <a:cs typeface="Times New Roman"/>
              </a:rPr>
              <a:t>thuật </a:t>
            </a:r>
            <a:r>
              <a:rPr sz="2400" spc="-5" dirty="0">
                <a:latin typeface="Times New Roman"/>
                <a:cs typeface="Times New Roman"/>
              </a:rPr>
              <a:t>nhà </a:t>
            </a:r>
            <a:r>
              <a:rPr sz="2400" dirty="0">
                <a:latin typeface="Times New Roman"/>
                <a:cs typeface="Times New Roman"/>
              </a:rPr>
              <a:t>băng </a:t>
            </a:r>
            <a:r>
              <a:rPr sz="2400" spc="-5" dirty="0">
                <a:latin typeface="Times New Roman"/>
                <a:cs typeface="Times New Roman"/>
              </a:rPr>
              <a:t>dùng </a:t>
            </a:r>
            <a:r>
              <a:rPr sz="2400" dirty="0">
                <a:latin typeface="Times New Roman"/>
                <a:cs typeface="Times New Roman"/>
              </a:rPr>
              <a:t>để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xác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định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trạng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thái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hiện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tại  có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toàn hay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không</a:t>
            </a:r>
            <a:r>
              <a:rPr sz="2400" spc="-5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7734" y="215010"/>
            <a:ext cx="3951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Giải thuật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nhà</a:t>
            </a:r>
            <a:r>
              <a:rPr sz="3600" i="0" spc="-10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băng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812" y="1211935"/>
            <a:ext cx="752983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Bước 1</a:t>
            </a:r>
            <a:r>
              <a:rPr sz="2000" dirty="0">
                <a:latin typeface="Times New Roman"/>
                <a:cs typeface="Times New Roman"/>
              </a:rPr>
              <a:t> : </a:t>
            </a:r>
            <a:r>
              <a:rPr sz="2000" spc="-5" dirty="0">
                <a:latin typeface="Times New Roman"/>
                <a:cs typeface="Times New Roman"/>
              </a:rPr>
              <a:t>Từ </a:t>
            </a:r>
            <a:r>
              <a:rPr sz="2000" dirty="0">
                <a:latin typeface="Times New Roman"/>
                <a:cs typeface="Times New Roman"/>
              </a:rPr>
              <a:t>bảng trạng thái </a:t>
            </a:r>
            <a:r>
              <a:rPr sz="2000" spc="-5" dirty="0">
                <a:latin typeface="Times New Roman"/>
                <a:cs typeface="Times New Roman"/>
              </a:rPr>
              <a:t>lập </a:t>
            </a:r>
            <a:r>
              <a:rPr sz="20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bảng nhu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cầu </a:t>
            </a:r>
            <a:r>
              <a:rPr sz="2000" dirty="0">
                <a:latin typeface="Times New Roman"/>
                <a:cs typeface="Times New Roman"/>
              </a:rPr>
              <a:t>trong đó thay cột </a:t>
            </a:r>
            <a:r>
              <a:rPr sz="2000" i="1" dirty="0">
                <a:latin typeface="Times New Roman"/>
                <a:cs typeface="Times New Roman"/>
              </a:rPr>
              <a:t>Max</a:t>
            </a:r>
            <a:r>
              <a:rPr sz="2000" i="1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bằng  cột </a:t>
            </a:r>
            <a:r>
              <a:rPr sz="2000" i="1" dirty="0">
                <a:latin typeface="Times New Roman"/>
                <a:cs typeface="Times New Roman"/>
              </a:rPr>
              <a:t>Cần </a:t>
            </a:r>
            <a:r>
              <a:rPr sz="2000" dirty="0">
                <a:latin typeface="Times New Roman"/>
                <a:cs typeface="Times New Roman"/>
              </a:rPr>
              <a:t>với công thức </a:t>
            </a:r>
            <a:r>
              <a:rPr sz="2000" spc="-5" dirty="0">
                <a:latin typeface="Times New Roman"/>
                <a:cs typeface="Times New Roman"/>
              </a:rPr>
              <a:t>tính </a:t>
            </a:r>
            <a:r>
              <a:rPr sz="2000" dirty="0">
                <a:latin typeface="Times New Roman"/>
                <a:cs typeface="Times New Roman"/>
              </a:rPr>
              <a:t>toán </a:t>
            </a:r>
            <a:r>
              <a:rPr sz="2000" spc="-5" dirty="0">
                <a:latin typeface="Times New Roman"/>
                <a:cs typeface="Times New Roman"/>
              </a:rPr>
              <a:t>Cần </a:t>
            </a:r>
            <a:r>
              <a:rPr sz="2000" dirty="0">
                <a:latin typeface="Times New Roman"/>
                <a:cs typeface="Times New Roman"/>
              </a:rPr>
              <a:t>= Max – </a:t>
            </a:r>
            <a:r>
              <a:rPr sz="2000" spc="-5" dirty="0">
                <a:latin typeface="Times New Roman"/>
                <a:cs typeface="Times New Roman"/>
              </a:rPr>
              <a:t>Chiếm. </a:t>
            </a:r>
            <a:r>
              <a:rPr sz="2000" dirty="0">
                <a:latin typeface="Times New Roman"/>
                <a:cs typeface="Times New Roman"/>
              </a:rPr>
              <a:t>Cột </a:t>
            </a:r>
            <a:r>
              <a:rPr sz="2000" i="1" dirty="0">
                <a:latin typeface="Times New Roman"/>
                <a:cs typeface="Times New Roman"/>
              </a:rPr>
              <a:t>Cần </a:t>
            </a:r>
            <a:r>
              <a:rPr sz="2000" dirty="0">
                <a:latin typeface="Times New Roman"/>
                <a:cs typeface="Times New Roman"/>
              </a:rPr>
              <a:t>thể hiện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số  lượng </a:t>
            </a:r>
            <a:r>
              <a:rPr sz="2000" spc="-5" dirty="0">
                <a:latin typeface="Times New Roman"/>
                <a:cs typeface="Times New Roman"/>
              </a:rPr>
              <a:t>mỗi </a:t>
            </a:r>
            <a:r>
              <a:rPr sz="2000" dirty="0">
                <a:latin typeface="Times New Roman"/>
                <a:cs typeface="Times New Roman"/>
              </a:rPr>
              <a:t>loại </a:t>
            </a:r>
            <a:r>
              <a:rPr sz="2000" spc="-5" dirty="0">
                <a:latin typeface="Times New Roman"/>
                <a:cs typeface="Times New Roman"/>
              </a:rPr>
              <a:t>tài </a:t>
            </a:r>
            <a:r>
              <a:rPr sz="2000" dirty="0">
                <a:latin typeface="Times New Roman"/>
                <a:cs typeface="Times New Roman"/>
              </a:rPr>
              <a:t>nguyên </a:t>
            </a:r>
            <a:r>
              <a:rPr sz="2000" spc="-5" dirty="0">
                <a:latin typeface="Times New Roman"/>
                <a:cs typeface="Times New Roman"/>
              </a:rPr>
              <a:t>cần </a:t>
            </a:r>
            <a:r>
              <a:rPr sz="2000" dirty="0">
                <a:latin typeface="Times New Roman"/>
                <a:cs typeface="Times New Roman"/>
              </a:rPr>
              <a:t>cung </a:t>
            </a:r>
            <a:r>
              <a:rPr sz="2000" spc="-5" dirty="0">
                <a:latin typeface="Times New Roman"/>
                <a:cs typeface="Times New Roman"/>
              </a:rPr>
              <a:t>cấp </a:t>
            </a:r>
            <a:r>
              <a:rPr sz="2000" dirty="0">
                <a:latin typeface="Times New Roman"/>
                <a:cs typeface="Times New Roman"/>
              </a:rPr>
              <a:t>thêm cho </a:t>
            </a:r>
            <a:r>
              <a:rPr sz="2000" spc="-5" dirty="0">
                <a:latin typeface="Times New Roman"/>
                <a:cs typeface="Times New Roman"/>
              </a:rPr>
              <a:t>mỗi tiến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trình.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Bước 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Times New Roman"/>
                <a:cs typeface="Times New Roman"/>
              </a:rPr>
              <a:t>While </a:t>
            </a:r>
            <a:r>
              <a:rPr sz="2000" dirty="0">
                <a:latin typeface="Symbol"/>
                <a:cs typeface="Symbol"/>
              </a:rPr>
              <a:t></a:t>
            </a:r>
            <a:r>
              <a:rPr sz="2000" dirty="0">
                <a:latin typeface="Times New Roman"/>
                <a:cs typeface="Times New Roman"/>
              </a:rPr>
              <a:t>i : (Cần(Pi)&lt;&gt;0) and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(Cần(Pi)&lt;=Còn)</a:t>
            </a:r>
            <a:endParaRPr sz="20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774700" marR="4154804" indent="63500">
              <a:lnSpc>
                <a:spcPct val="14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Còn = Còn+Chiếm(Pi);  Cần(Pi)=0;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Chiếm(Pi)=0;</a:t>
            </a:r>
            <a:endParaRPr sz="2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Times New Roman"/>
                <a:cs typeface="Times New Roman"/>
              </a:rPr>
              <a:t>i 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Cần(Pi)=0</a:t>
            </a:r>
            <a:endParaRPr sz="2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Times New Roman"/>
                <a:cs typeface="Times New Roman"/>
              </a:rPr>
              <a:t>Then “Trạng thái 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toàn”</a:t>
            </a:r>
            <a:endParaRPr sz="2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960"/>
              </a:spcBef>
              <a:tabLst>
                <a:tab pos="1210310" algn="l"/>
              </a:tabLst>
            </a:pPr>
            <a:r>
              <a:rPr sz="2000" dirty="0">
                <a:latin typeface="Times New Roman"/>
                <a:cs typeface="Times New Roman"/>
              </a:rPr>
              <a:t>Else	“Trạng thái </a:t>
            </a:r>
            <a:r>
              <a:rPr sz="2000" spc="5" dirty="0">
                <a:latin typeface="Times New Roman"/>
                <a:cs typeface="Times New Roman"/>
              </a:rPr>
              <a:t>không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toàn”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7734" y="215010"/>
            <a:ext cx="3951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Giải thuật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nhà</a:t>
            </a:r>
            <a:r>
              <a:rPr sz="3600" i="0" spc="-10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băng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80" y="1169031"/>
            <a:ext cx="7441565" cy="529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720" marR="3497579" indent="-795655">
              <a:lnSpc>
                <a:spcPct val="120000"/>
              </a:lnSpc>
              <a:spcBef>
                <a:spcPts val="95"/>
              </a:spcBef>
            </a:pPr>
            <a:r>
              <a:rPr sz="2400" i="1" dirty="0">
                <a:latin typeface="Times New Roman"/>
                <a:cs typeface="Times New Roman"/>
              </a:rPr>
              <a:t>if </a:t>
            </a:r>
            <a:r>
              <a:rPr sz="2400" i="1" spc="-5" dirty="0">
                <a:latin typeface="Times New Roman"/>
                <a:cs typeface="Times New Roman"/>
              </a:rPr>
              <a:t>Not(Request(P)&lt;= Còn) </a:t>
            </a:r>
            <a:r>
              <a:rPr sz="2400" i="1" dirty="0">
                <a:latin typeface="Times New Roman"/>
                <a:cs typeface="Times New Roman"/>
              </a:rPr>
              <a:t>Then  </a:t>
            </a:r>
            <a:r>
              <a:rPr sz="2400" i="1" spc="-5" dirty="0">
                <a:latin typeface="Times New Roman"/>
                <a:cs typeface="Times New Roman"/>
              </a:rPr>
              <a:t>“Không </a:t>
            </a:r>
            <a:r>
              <a:rPr sz="2400" i="1" dirty="0">
                <a:latin typeface="Times New Roman"/>
                <a:cs typeface="Times New Roman"/>
              </a:rPr>
              <a:t>cấp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được”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i="1" spc="-5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Times New Roman"/>
                <a:cs typeface="Times New Roman"/>
              </a:rPr>
              <a:t>Begin</a:t>
            </a:r>
            <a:endParaRPr sz="2400">
              <a:latin typeface="Times New Roman"/>
              <a:cs typeface="Times New Roman"/>
            </a:endParaRPr>
          </a:p>
          <a:p>
            <a:pPr marL="850265" marR="514350" indent="-381000">
              <a:lnSpc>
                <a:spcPct val="120000"/>
              </a:lnSpc>
              <a:buAutoNum type="arabicPeriod"/>
              <a:tabLst>
                <a:tab pos="7747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Lập </a:t>
            </a:r>
            <a:r>
              <a:rPr sz="2400" i="1" dirty="0">
                <a:latin typeface="Times New Roman"/>
                <a:cs typeface="Times New Roman"/>
              </a:rPr>
              <a:t>bảng trạng thái </a:t>
            </a:r>
            <a:r>
              <a:rPr sz="2400" i="1" spc="-5" dirty="0">
                <a:latin typeface="Times New Roman"/>
                <a:cs typeface="Times New Roman"/>
              </a:rPr>
              <a:t>sau </a:t>
            </a:r>
            <a:r>
              <a:rPr sz="2400" i="1" dirty="0">
                <a:latin typeface="Times New Roman"/>
                <a:cs typeface="Times New Roman"/>
              </a:rPr>
              <a:t>khi cấp tài nguyên cho</a:t>
            </a:r>
            <a:r>
              <a:rPr sz="2400" i="1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P:  </a:t>
            </a:r>
            <a:r>
              <a:rPr sz="2400" i="1" spc="-5" dirty="0">
                <a:latin typeface="Times New Roman"/>
                <a:cs typeface="Times New Roman"/>
              </a:rPr>
              <a:t>Còn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Còn </a:t>
            </a:r>
            <a:r>
              <a:rPr sz="2400" i="1" dirty="0">
                <a:latin typeface="Times New Roman"/>
                <a:cs typeface="Times New Roman"/>
              </a:rPr>
              <a:t>–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Request(P);</a:t>
            </a:r>
            <a:endParaRPr sz="2400">
              <a:latin typeface="Times New Roman"/>
              <a:cs typeface="Times New Roman"/>
            </a:endParaRPr>
          </a:p>
          <a:p>
            <a:pPr marL="926465" marR="2195830" indent="-76200">
              <a:lnSpc>
                <a:spcPct val="1200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Chiếm(P)= Chiếm(P)+ Request(P);  Max(P)=Max(P);</a:t>
            </a:r>
            <a:endParaRPr sz="2400">
              <a:latin typeface="Times New Roman"/>
              <a:cs typeface="Times New Roman"/>
            </a:endParaRPr>
          </a:p>
          <a:p>
            <a:pPr marL="850265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Times New Roman"/>
                <a:cs typeface="Times New Roman"/>
              </a:rPr>
              <a:t>Các số liệu </a:t>
            </a:r>
            <a:r>
              <a:rPr sz="2400" i="1" spc="-5" dirty="0">
                <a:latin typeface="Times New Roman"/>
                <a:cs typeface="Times New Roman"/>
              </a:rPr>
              <a:t>ứng </a:t>
            </a:r>
            <a:r>
              <a:rPr sz="2400" i="1" dirty="0">
                <a:latin typeface="Times New Roman"/>
                <a:cs typeface="Times New Roman"/>
              </a:rPr>
              <a:t>với các tiến trình khác giữ</a:t>
            </a:r>
            <a:r>
              <a:rPr sz="2400" i="1" spc="-1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nguyên;</a:t>
            </a:r>
            <a:endParaRPr sz="2400">
              <a:latin typeface="Times New Roman"/>
              <a:cs typeface="Times New Roman"/>
            </a:endParaRPr>
          </a:p>
          <a:p>
            <a:pPr marL="850265" indent="-304800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850900" algn="l"/>
              </a:tabLst>
            </a:pPr>
            <a:r>
              <a:rPr sz="2400" i="1" dirty="0">
                <a:latin typeface="Times New Roman"/>
                <a:cs typeface="Times New Roman"/>
              </a:rPr>
              <a:t>Kiểm </a:t>
            </a:r>
            <a:r>
              <a:rPr sz="2400" i="1" spc="-5" dirty="0">
                <a:latin typeface="Times New Roman"/>
                <a:cs typeface="Times New Roman"/>
              </a:rPr>
              <a:t>tra </a:t>
            </a:r>
            <a:r>
              <a:rPr sz="2400" i="1" dirty="0">
                <a:latin typeface="Times New Roman"/>
                <a:cs typeface="Times New Roman"/>
              </a:rPr>
              <a:t>trạng thái trên có an toàn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không</a:t>
            </a:r>
            <a:endParaRPr sz="2400">
              <a:latin typeface="Times New Roman"/>
              <a:cs typeface="Times New Roman"/>
            </a:endParaRPr>
          </a:p>
          <a:p>
            <a:pPr marL="241300" marR="5080" indent="304165">
              <a:lnSpc>
                <a:spcPct val="120000"/>
              </a:lnSpc>
              <a:buAutoNum type="arabicPeriod" startAt="2"/>
              <a:tabLst>
                <a:tab pos="850900" algn="l"/>
              </a:tabLst>
            </a:pPr>
            <a:r>
              <a:rPr sz="2400" i="1" dirty="0">
                <a:latin typeface="Times New Roman"/>
                <a:cs typeface="Times New Roman"/>
              </a:rPr>
              <a:t>If </a:t>
            </a:r>
            <a:r>
              <a:rPr sz="2400" i="1" spc="-5" dirty="0">
                <a:latin typeface="Times New Roman"/>
                <a:cs typeface="Times New Roman"/>
              </a:rPr>
              <a:t>(An </a:t>
            </a:r>
            <a:r>
              <a:rPr sz="2400" i="1" dirty="0">
                <a:latin typeface="Times New Roman"/>
                <a:cs typeface="Times New Roman"/>
              </a:rPr>
              <a:t>toàn) then </a:t>
            </a:r>
            <a:r>
              <a:rPr sz="2400" i="1" spc="-5" dirty="0">
                <a:latin typeface="Times New Roman"/>
                <a:cs typeface="Times New Roman"/>
              </a:rPr>
              <a:t>“Cấp </a:t>
            </a:r>
            <a:r>
              <a:rPr sz="2400" i="1" dirty="0">
                <a:latin typeface="Times New Roman"/>
                <a:cs typeface="Times New Roman"/>
              </a:rPr>
              <a:t>ngay” else “Không cấp</a:t>
            </a:r>
            <a:r>
              <a:rPr sz="24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ngay”  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3773" y="215010"/>
            <a:ext cx="523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thuật tránh tắc</a:t>
            </a:r>
            <a:r>
              <a:rPr sz="3600" i="0" spc="-7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nghẽn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41805"/>
            <a:ext cx="807529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101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Mỗi khi </a:t>
            </a:r>
            <a:r>
              <a:rPr sz="2400" dirty="0">
                <a:latin typeface="Times New Roman"/>
                <a:cs typeface="Times New Roman"/>
              </a:rPr>
              <a:t>tắc nghẽn </a:t>
            </a:r>
            <a:r>
              <a:rPr sz="2400" spc="-5" dirty="0">
                <a:latin typeface="Times New Roman"/>
                <a:cs typeface="Times New Roman"/>
              </a:rPr>
              <a:t>được phát hiện, </a:t>
            </a:r>
            <a:r>
              <a:rPr sz="2400" dirty="0">
                <a:latin typeface="Times New Roman"/>
                <a:cs typeface="Times New Roman"/>
              </a:rPr>
              <a:t>hệ </a:t>
            </a:r>
            <a:r>
              <a:rPr sz="2400" spc="-5" dirty="0">
                <a:latin typeface="Times New Roman"/>
                <a:cs typeface="Times New Roman"/>
              </a:rPr>
              <a:t>điều hành </a:t>
            </a:r>
            <a:r>
              <a:rPr sz="2400" dirty="0">
                <a:latin typeface="Times New Roman"/>
                <a:cs typeface="Times New Roman"/>
              </a:rPr>
              <a:t>thực </a:t>
            </a:r>
            <a:r>
              <a:rPr sz="2400" spc="-5" dirty="0">
                <a:latin typeface="Times New Roman"/>
                <a:cs typeface="Times New Roman"/>
              </a:rPr>
              <a:t>hiện </a:t>
            </a:r>
            <a:r>
              <a:rPr sz="2400" spc="-10" dirty="0">
                <a:latin typeface="Times New Roman"/>
                <a:cs typeface="Times New Roman"/>
              </a:rPr>
              <a:t>một  </a:t>
            </a:r>
            <a:r>
              <a:rPr sz="2400" dirty="0">
                <a:latin typeface="Times New Roman"/>
                <a:cs typeface="Times New Roman"/>
              </a:rPr>
              <a:t>vài giải pháp để thoát khỏi tắc nghẽn. </a:t>
            </a: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vài giải pháp có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thể:</a:t>
            </a:r>
            <a:endParaRPr sz="2400">
              <a:latin typeface="Times New Roman"/>
              <a:cs typeface="Times New Roman"/>
            </a:endParaRPr>
          </a:p>
          <a:p>
            <a:pPr marL="355600" marR="9525" indent="-34290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Thoát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tất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cả các tiến trình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bị tắc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nghẽn</a:t>
            </a:r>
            <a:r>
              <a:rPr sz="2400" spc="-5" dirty="0">
                <a:latin typeface="Times New Roman"/>
                <a:cs typeface="Times New Roman"/>
              </a:rPr>
              <a:t>. Đây là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giải </a:t>
            </a:r>
            <a:r>
              <a:rPr sz="2400" spc="-5" dirty="0">
                <a:latin typeface="Times New Roman"/>
                <a:cs typeface="Times New Roman"/>
              </a:rPr>
              <a:t>pháp  </a:t>
            </a:r>
            <a:r>
              <a:rPr sz="2400" dirty="0">
                <a:latin typeface="Times New Roman"/>
                <a:cs typeface="Times New Roman"/>
              </a:rPr>
              <a:t>đơn giản nhất, thường được các hệ điều hành sử dụng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nhất.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Sao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lưu lại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mỗi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tiến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trình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bị tắc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nghẽn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tại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vài điểm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kiểm  tra được định nghĩa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trước, sau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đó khởi động lại tất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cả các tiến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trình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Giải </a:t>
            </a:r>
            <a:r>
              <a:rPr sz="2400" dirty="0">
                <a:latin typeface="Times New Roman"/>
                <a:cs typeface="Times New Roman"/>
              </a:rPr>
              <a:t>pháp này yêu cầu hệ </a:t>
            </a:r>
            <a:r>
              <a:rPr sz="2400" spc="-5" dirty="0">
                <a:latin typeface="Times New Roman"/>
                <a:cs typeface="Times New Roman"/>
              </a:rPr>
              <a:t>điều </a:t>
            </a:r>
            <a:r>
              <a:rPr sz="2400" dirty="0">
                <a:latin typeface="Times New Roman"/>
                <a:cs typeface="Times New Roman"/>
              </a:rPr>
              <a:t>hành </a:t>
            </a:r>
            <a:r>
              <a:rPr sz="2400" spc="-5" dirty="0">
                <a:latin typeface="Times New Roman"/>
                <a:cs typeface="Times New Roman"/>
              </a:rPr>
              <a:t>phải </a:t>
            </a:r>
            <a:r>
              <a:rPr sz="2400" dirty="0">
                <a:latin typeface="Times New Roman"/>
                <a:cs typeface="Times New Roman"/>
              </a:rPr>
              <a:t>lưu lại </a:t>
            </a:r>
            <a:r>
              <a:rPr sz="2400" spc="-5" dirty="0">
                <a:latin typeface="Times New Roman"/>
                <a:cs typeface="Times New Roman"/>
              </a:rPr>
              <a:t>các  </a:t>
            </a:r>
            <a:r>
              <a:rPr sz="2400" dirty="0">
                <a:latin typeface="Times New Roman"/>
                <a:cs typeface="Times New Roman"/>
              </a:rPr>
              <a:t>thông tin </a:t>
            </a:r>
            <a:r>
              <a:rPr sz="2400" spc="-10" dirty="0">
                <a:latin typeface="Times New Roman"/>
                <a:cs typeface="Times New Roman"/>
              </a:rPr>
              <a:t>cần </a:t>
            </a:r>
            <a:r>
              <a:rPr sz="2400" spc="-5" dirty="0">
                <a:latin typeface="Times New Roman"/>
                <a:cs typeface="Times New Roman"/>
              </a:rPr>
              <a:t>thiết </a:t>
            </a:r>
            <a:r>
              <a:rPr sz="2400" dirty="0">
                <a:latin typeface="Times New Roman"/>
                <a:cs typeface="Times New Roman"/>
              </a:rPr>
              <a:t>tại </a:t>
            </a:r>
            <a:r>
              <a:rPr sz="2400" spc="-5" dirty="0">
                <a:latin typeface="Times New Roman"/>
                <a:cs typeface="Times New Roman"/>
              </a:rPr>
              <a:t>điểm </a:t>
            </a:r>
            <a:r>
              <a:rPr sz="2400" dirty="0">
                <a:latin typeface="Times New Roman"/>
                <a:cs typeface="Times New Roman"/>
              </a:rPr>
              <a:t>dừng của </a:t>
            </a:r>
            <a:r>
              <a:rPr sz="2400" spc="-5" dirty="0">
                <a:latin typeface="Times New Roman"/>
                <a:cs typeface="Times New Roman"/>
              </a:rPr>
              <a:t>tiến </a:t>
            </a:r>
            <a:r>
              <a:rPr sz="2400" dirty="0">
                <a:latin typeface="Times New Roman"/>
                <a:cs typeface="Times New Roman"/>
              </a:rPr>
              <a:t>trình, đặc </a:t>
            </a:r>
            <a:r>
              <a:rPr sz="2400" spc="-5" dirty="0">
                <a:latin typeface="Times New Roman"/>
                <a:cs typeface="Times New Roman"/>
              </a:rPr>
              <a:t>biệt </a:t>
            </a:r>
            <a:r>
              <a:rPr sz="2400" dirty="0">
                <a:latin typeface="Times New Roman"/>
                <a:cs typeface="Times New Roman"/>
              </a:rPr>
              <a:t>là </a:t>
            </a:r>
            <a:r>
              <a:rPr sz="2400" spc="-5" dirty="0">
                <a:latin typeface="Times New Roman"/>
                <a:cs typeface="Times New Roman"/>
              </a:rPr>
              <a:t>con  </a:t>
            </a:r>
            <a:r>
              <a:rPr sz="2400" dirty="0">
                <a:latin typeface="Times New Roman"/>
                <a:cs typeface="Times New Roman"/>
              </a:rPr>
              <a:t>trỏ lệnh </a:t>
            </a:r>
            <a:r>
              <a:rPr sz="2400" spc="-10" dirty="0">
                <a:latin typeface="Times New Roman"/>
                <a:cs typeface="Times New Roman"/>
              </a:rPr>
              <a:t>và </a:t>
            </a:r>
            <a:r>
              <a:rPr sz="2400" dirty="0">
                <a:latin typeface="Times New Roman"/>
                <a:cs typeface="Times New Roman"/>
              </a:rPr>
              <a:t>các tài </a:t>
            </a:r>
            <a:r>
              <a:rPr sz="2400" spc="-5" dirty="0">
                <a:latin typeface="Times New Roman"/>
                <a:cs typeface="Times New Roman"/>
              </a:rPr>
              <a:t>nguyên </a:t>
            </a:r>
            <a:r>
              <a:rPr sz="2400" dirty="0">
                <a:latin typeface="Times New Roman"/>
                <a:cs typeface="Times New Roman"/>
              </a:rPr>
              <a:t>tiến trình đang sử dụng, để có </a:t>
            </a:r>
            <a:r>
              <a:rPr sz="2400" spc="-5" dirty="0">
                <a:latin typeface="Times New Roman"/>
                <a:cs typeface="Times New Roman"/>
              </a:rPr>
              <a:t>thể  </a:t>
            </a:r>
            <a:r>
              <a:rPr sz="2400" dirty="0">
                <a:latin typeface="Times New Roman"/>
                <a:cs typeface="Times New Roman"/>
              </a:rPr>
              <a:t>khởi động lại tiến trình được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nguy cơ </a:t>
            </a:r>
            <a:r>
              <a:rPr sz="2400" spc="-5" dirty="0">
                <a:latin typeface="Times New Roman"/>
                <a:cs typeface="Times New Roman"/>
              </a:rPr>
              <a:t>xuất </a:t>
            </a:r>
            <a:r>
              <a:rPr sz="2400" dirty="0">
                <a:latin typeface="Times New Roman"/>
                <a:cs typeface="Times New Roman"/>
              </a:rPr>
              <a:t>hiện tắc </a:t>
            </a:r>
            <a:r>
              <a:rPr sz="2400" spc="-5" dirty="0">
                <a:latin typeface="Times New Roman"/>
                <a:cs typeface="Times New Roman"/>
              </a:rPr>
              <a:t>nghẽn  </a:t>
            </a:r>
            <a:r>
              <a:rPr sz="2400" dirty="0">
                <a:latin typeface="Times New Roman"/>
                <a:cs typeface="Times New Roman"/>
              </a:rPr>
              <a:t>trở </a:t>
            </a:r>
            <a:r>
              <a:rPr sz="2400" spc="-10" dirty="0">
                <a:latin typeface="Times New Roman"/>
                <a:cs typeface="Times New Roman"/>
              </a:rPr>
              <a:t>lại </a:t>
            </a:r>
            <a:r>
              <a:rPr sz="2400" dirty="0">
                <a:latin typeface="Times New Roman"/>
                <a:cs typeface="Times New Roman"/>
              </a:rPr>
              <a:t>là </a:t>
            </a:r>
            <a:r>
              <a:rPr sz="2400" spc="-10" dirty="0">
                <a:latin typeface="Times New Roman"/>
                <a:cs typeface="Times New Roman"/>
              </a:rPr>
              <a:t>rất </a:t>
            </a:r>
            <a:r>
              <a:rPr sz="2400" dirty="0">
                <a:latin typeface="Times New Roman"/>
                <a:cs typeface="Times New Roman"/>
              </a:rPr>
              <a:t>cao, </a:t>
            </a:r>
            <a:r>
              <a:rPr sz="2400" spc="-5" dirty="0">
                <a:latin typeface="Times New Roman"/>
                <a:cs typeface="Times New Roman"/>
              </a:rPr>
              <a:t>vì khi </a:t>
            </a:r>
            <a:r>
              <a:rPr sz="2400" dirty="0">
                <a:latin typeface="Times New Roman"/>
                <a:cs typeface="Times New Roman"/>
              </a:rPr>
              <a:t>tất </a:t>
            </a:r>
            <a:r>
              <a:rPr sz="2400" spc="-10" dirty="0">
                <a:latin typeface="Times New Roman"/>
                <a:cs typeface="Times New Roman"/>
              </a:rPr>
              <a:t>cả </a:t>
            </a:r>
            <a:r>
              <a:rPr sz="2400" dirty="0">
                <a:latin typeface="Times New Roman"/>
                <a:cs typeface="Times New Roman"/>
              </a:rPr>
              <a:t>các </a:t>
            </a:r>
            <a:r>
              <a:rPr sz="2400" spc="-5" dirty="0">
                <a:latin typeface="Times New Roman"/>
                <a:cs typeface="Times New Roman"/>
              </a:rPr>
              <a:t>tiến </a:t>
            </a:r>
            <a:r>
              <a:rPr sz="2400" dirty="0">
                <a:latin typeface="Times New Roman"/>
                <a:cs typeface="Times New Roman"/>
              </a:rPr>
              <a:t>trình đều </a:t>
            </a:r>
            <a:r>
              <a:rPr sz="2400" spc="-5" dirty="0">
                <a:latin typeface="Times New Roman"/>
                <a:cs typeface="Times New Roman"/>
              </a:rPr>
              <a:t>được </a:t>
            </a:r>
            <a:r>
              <a:rPr sz="2400" dirty="0">
                <a:latin typeface="Times New Roman"/>
                <a:cs typeface="Times New Roman"/>
              </a:rPr>
              <a:t>reset </a:t>
            </a:r>
            <a:r>
              <a:rPr sz="2400" spc="-5" dirty="0">
                <a:latin typeface="Times New Roman"/>
                <a:cs typeface="Times New Roman"/>
              </a:rPr>
              <a:t>trở  </a:t>
            </a:r>
            <a:r>
              <a:rPr sz="2400" dirty="0">
                <a:latin typeface="Times New Roman"/>
                <a:cs typeface="Times New Roman"/>
              </a:rPr>
              <a:t>lại </a:t>
            </a:r>
            <a:r>
              <a:rPr sz="2400" spc="-5" dirty="0">
                <a:latin typeface="Times New Roman"/>
                <a:cs typeface="Times New Roman"/>
              </a:rPr>
              <a:t>thì việc </a:t>
            </a:r>
            <a:r>
              <a:rPr sz="2400" dirty="0">
                <a:latin typeface="Times New Roman"/>
                <a:cs typeface="Times New Roman"/>
              </a:rPr>
              <a:t>tranh chấp </a:t>
            </a:r>
            <a:r>
              <a:rPr sz="2400" spc="-10" dirty="0">
                <a:latin typeface="Times New Roman"/>
                <a:cs typeface="Times New Roman"/>
              </a:rPr>
              <a:t>tài </a:t>
            </a:r>
            <a:r>
              <a:rPr sz="2400" spc="-5" dirty="0">
                <a:latin typeface="Times New Roman"/>
                <a:cs typeface="Times New Roman"/>
              </a:rPr>
              <a:t>nguyên </a:t>
            </a:r>
            <a:r>
              <a:rPr sz="2400" dirty="0">
                <a:latin typeface="Times New Roman"/>
                <a:cs typeface="Times New Roman"/>
              </a:rPr>
              <a:t>là khó tránh </a:t>
            </a:r>
            <a:r>
              <a:rPr sz="2400" spc="-5" dirty="0">
                <a:latin typeface="Times New Roman"/>
                <a:cs typeface="Times New Roman"/>
              </a:rPr>
              <a:t>khỏi. Ngoài ra  </a:t>
            </a:r>
            <a:r>
              <a:rPr sz="2400" dirty="0">
                <a:latin typeface="Times New Roman"/>
                <a:cs typeface="Times New Roman"/>
              </a:rPr>
              <a:t>hệ </a:t>
            </a:r>
            <a:r>
              <a:rPr sz="2400" spc="-5" dirty="0">
                <a:latin typeface="Times New Roman"/>
                <a:cs typeface="Times New Roman"/>
              </a:rPr>
              <a:t>điều hành </a:t>
            </a:r>
            <a:r>
              <a:rPr sz="2400" dirty="0">
                <a:latin typeface="Times New Roman"/>
                <a:cs typeface="Times New Roman"/>
              </a:rPr>
              <a:t>thường phải chi </a:t>
            </a:r>
            <a:r>
              <a:rPr sz="2400" spc="-5" dirty="0">
                <a:latin typeface="Times New Roman"/>
                <a:cs typeface="Times New Roman"/>
              </a:rPr>
              <a:t>phí </a:t>
            </a:r>
            <a:r>
              <a:rPr sz="2400" spc="-10" dirty="0">
                <a:latin typeface="Times New Roman"/>
                <a:cs typeface="Times New Roman"/>
              </a:rPr>
              <a:t>rất </a:t>
            </a:r>
            <a:r>
              <a:rPr sz="2400" dirty="0">
                <a:latin typeface="Times New Roman"/>
                <a:cs typeface="Times New Roman"/>
              </a:rPr>
              <a:t>cao cho </a:t>
            </a:r>
            <a:r>
              <a:rPr sz="2400" spc="-5" dirty="0">
                <a:latin typeface="Times New Roman"/>
                <a:cs typeface="Times New Roman"/>
              </a:rPr>
              <a:t>việc </a:t>
            </a:r>
            <a:r>
              <a:rPr sz="2400" dirty="0">
                <a:latin typeface="Times New Roman"/>
                <a:cs typeface="Times New Roman"/>
              </a:rPr>
              <a:t>tạm dừng và  tái kích hoạt tiến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2058" y="215010"/>
            <a:ext cx="486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6.5 – Phát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hiện</a:t>
            </a:r>
            <a:r>
              <a:rPr sz="3600" i="0" spc="-6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Deadlock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544777"/>
            <a:ext cx="7903845" cy="4258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Kết </a:t>
            </a:r>
            <a:r>
              <a:rPr sz="2800" dirty="0">
                <a:latin typeface="Times New Roman"/>
                <a:cs typeface="Times New Roman"/>
              </a:rPr>
              <a:t>thúc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trong tập tiến trình bị </a:t>
            </a:r>
            <a:r>
              <a:rPr sz="2800" spc="-10" dirty="0">
                <a:latin typeface="Times New Roman"/>
                <a:cs typeface="Times New Roman"/>
              </a:rPr>
              <a:t>tắc  </a:t>
            </a:r>
            <a:r>
              <a:rPr sz="2800" dirty="0">
                <a:latin typeface="Times New Roman"/>
                <a:cs typeface="Times New Roman"/>
              </a:rPr>
              <a:t>nghẽn, </a:t>
            </a:r>
            <a:r>
              <a:rPr sz="2800" spc="-5" dirty="0">
                <a:latin typeface="Times New Roman"/>
                <a:cs typeface="Times New Roman"/>
              </a:rPr>
              <a:t>thu </a:t>
            </a:r>
            <a:r>
              <a:rPr sz="2800" dirty="0">
                <a:latin typeface="Times New Roman"/>
                <a:cs typeface="Times New Roman"/>
              </a:rPr>
              <a:t>hồi </a:t>
            </a:r>
            <a:r>
              <a:rPr sz="2800" spc="-5" dirty="0">
                <a:latin typeface="Times New Roman"/>
                <a:cs typeface="Times New Roman"/>
              </a:rPr>
              <a:t>tài nguyên của tiến trình </a:t>
            </a:r>
            <a:r>
              <a:rPr sz="2800" spc="-10" dirty="0">
                <a:latin typeface="Times New Roman"/>
                <a:cs typeface="Times New Roman"/>
              </a:rPr>
              <a:t>này, </a:t>
            </a:r>
            <a:r>
              <a:rPr sz="2800" dirty="0">
                <a:latin typeface="Times New Roman"/>
                <a:cs typeface="Times New Roman"/>
              </a:rPr>
              <a:t>để </a:t>
            </a:r>
            <a:r>
              <a:rPr sz="2800" spc="-10" dirty="0">
                <a:latin typeface="Times New Roman"/>
                <a:cs typeface="Times New Roman"/>
              </a:rPr>
              <a:t>cấp  </a:t>
            </a:r>
            <a:r>
              <a:rPr sz="2800" spc="-5" dirty="0">
                <a:latin typeface="Times New Roman"/>
                <a:cs typeface="Times New Roman"/>
              </a:rPr>
              <a:t>phát cho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trình nào </a:t>
            </a:r>
            <a:r>
              <a:rPr sz="2800" dirty="0">
                <a:latin typeface="Times New Roman"/>
                <a:cs typeface="Times New Roman"/>
              </a:rPr>
              <a:t>đó trong </a:t>
            </a:r>
            <a:r>
              <a:rPr sz="2800" spc="-5" dirty="0">
                <a:latin typeface="Times New Roman"/>
                <a:cs typeface="Times New Roman"/>
              </a:rPr>
              <a:t>tập tiến trình </a:t>
            </a:r>
            <a:r>
              <a:rPr sz="2800" spc="-10" dirty="0">
                <a:latin typeface="Times New Roman"/>
                <a:cs typeface="Times New Roman"/>
              </a:rPr>
              <a:t>tắc  </a:t>
            </a:r>
            <a:r>
              <a:rPr sz="2800" dirty="0">
                <a:latin typeface="Times New Roman"/>
                <a:cs typeface="Times New Roman"/>
              </a:rPr>
              <a:t>nghẽn. </a:t>
            </a:r>
            <a:r>
              <a:rPr sz="2800" spc="-5" dirty="0">
                <a:latin typeface="Times New Roman"/>
                <a:cs typeface="Times New Roman"/>
              </a:rPr>
              <a:t>Sau </a:t>
            </a:r>
            <a:r>
              <a:rPr sz="2800" dirty="0">
                <a:latin typeface="Times New Roman"/>
                <a:cs typeface="Times New Roman"/>
              </a:rPr>
              <a:t>đó, gọi </a:t>
            </a:r>
            <a:r>
              <a:rPr sz="2800" spc="-5" dirty="0">
                <a:latin typeface="Times New Roman"/>
                <a:cs typeface="Times New Roman"/>
              </a:rPr>
              <a:t>lại </a:t>
            </a:r>
            <a:r>
              <a:rPr sz="2800" dirty="0">
                <a:latin typeface="Times New Roman"/>
                <a:cs typeface="Times New Roman"/>
              </a:rPr>
              <a:t>thuật </a:t>
            </a:r>
            <a:r>
              <a:rPr sz="2800" spc="-5" dirty="0">
                <a:latin typeface="Times New Roman"/>
                <a:cs typeface="Times New Roman"/>
              </a:rPr>
              <a:t>toán kiểm </a:t>
            </a:r>
            <a:r>
              <a:rPr sz="2800" dirty="0">
                <a:latin typeface="Times New Roman"/>
                <a:cs typeface="Times New Roman"/>
              </a:rPr>
              <a:t>tra </a:t>
            </a:r>
            <a:r>
              <a:rPr sz="2800" spc="-5" dirty="0">
                <a:latin typeface="Times New Roman"/>
                <a:cs typeface="Times New Roman"/>
              </a:rPr>
              <a:t>tắc nghẽn  để xem 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đã ra </a:t>
            </a:r>
            <a:r>
              <a:rPr sz="2800" dirty="0">
                <a:latin typeface="Times New Roman"/>
                <a:cs typeface="Times New Roman"/>
              </a:rPr>
              <a:t>khỏi </a:t>
            </a:r>
            <a:r>
              <a:rPr sz="2800" spc="-5" dirty="0">
                <a:latin typeface="Times New Roman"/>
                <a:cs typeface="Times New Roman"/>
              </a:rPr>
              <a:t>tắc </a:t>
            </a:r>
            <a:r>
              <a:rPr sz="2800" dirty="0">
                <a:latin typeface="Times New Roman"/>
                <a:cs typeface="Times New Roman"/>
              </a:rPr>
              <a:t>nghẽn </a:t>
            </a:r>
            <a:r>
              <a:rPr sz="2800" spc="-5" dirty="0">
                <a:latin typeface="Times New Roman"/>
                <a:cs typeface="Times New Roman"/>
              </a:rPr>
              <a:t>hay chưa, </a:t>
            </a:r>
            <a:r>
              <a:rPr sz="2800" dirty="0">
                <a:latin typeface="Times New Roman"/>
                <a:cs typeface="Times New Roman"/>
              </a:rPr>
              <a:t>nếu  rồi </a:t>
            </a:r>
            <a:r>
              <a:rPr sz="2800" spc="-5" dirty="0">
                <a:latin typeface="Times New Roman"/>
                <a:cs typeface="Times New Roman"/>
              </a:rPr>
              <a:t>thì dừng, nếu </a:t>
            </a:r>
            <a:r>
              <a:rPr sz="2800" spc="-10" dirty="0">
                <a:latin typeface="Times New Roman"/>
                <a:cs typeface="Times New Roman"/>
              </a:rPr>
              <a:t>chưa </a:t>
            </a:r>
            <a:r>
              <a:rPr sz="2800" dirty="0">
                <a:latin typeface="Times New Roman"/>
                <a:cs typeface="Times New Roman"/>
              </a:rPr>
              <a:t>thì </a:t>
            </a:r>
            <a:r>
              <a:rPr sz="2800" spc="-5" dirty="0">
                <a:latin typeface="Times New Roman"/>
                <a:cs typeface="Times New Roman"/>
              </a:rPr>
              <a:t>tiếp </a:t>
            </a:r>
            <a:r>
              <a:rPr sz="2800" dirty="0">
                <a:latin typeface="Times New Roman"/>
                <a:cs typeface="Times New Roman"/>
              </a:rPr>
              <a:t>tục </a:t>
            </a:r>
            <a:r>
              <a:rPr sz="2800" spc="-5" dirty="0">
                <a:latin typeface="Times New Roman"/>
                <a:cs typeface="Times New Roman"/>
              </a:rPr>
              <a:t>giải phóng thêm  tiến trình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khác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chọn tiến trình nào để giải phóng đầu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tiên?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dựa </a:t>
            </a:r>
            <a:r>
              <a:rPr sz="2400" dirty="0">
                <a:latin typeface="Times New Roman"/>
                <a:cs typeface="Times New Roman"/>
              </a:rPr>
              <a:t>vào tiêu chuẩn nào </a:t>
            </a:r>
            <a:r>
              <a:rPr sz="2400" spc="-10" dirty="0">
                <a:latin typeface="Times New Roman"/>
                <a:cs typeface="Times New Roman"/>
              </a:rPr>
              <a:t>để </a:t>
            </a:r>
            <a:r>
              <a:rPr sz="2400" dirty="0">
                <a:latin typeface="Times New Roman"/>
                <a:cs typeface="Times New Roman"/>
              </a:rPr>
              <a:t>chọn </a:t>
            </a:r>
            <a:r>
              <a:rPr sz="2400" spc="-5" dirty="0">
                <a:latin typeface="Times New Roman"/>
                <a:cs typeface="Times New Roman"/>
              </a:rPr>
              <a:t>lựa sao </a:t>
            </a:r>
            <a:r>
              <a:rPr sz="2400" dirty="0">
                <a:latin typeface="Times New Roman"/>
                <a:cs typeface="Times New Roman"/>
              </a:rPr>
              <a:t>cho </a:t>
            </a:r>
            <a:r>
              <a:rPr sz="2400" spc="-5" dirty="0">
                <a:latin typeface="Times New Roman"/>
                <a:cs typeface="Times New Roman"/>
              </a:rPr>
              <a:t>chi phí </a:t>
            </a:r>
            <a:r>
              <a:rPr sz="2400" spc="-10" dirty="0">
                <a:latin typeface="Times New Roman"/>
                <a:cs typeface="Times New Roman"/>
              </a:rPr>
              <a:t>để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giải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phóng tắc nghẽn là thấp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nhất?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161" y="215010"/>
            <a:ext cx="472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Phát hiện</a:t>
            </a:r>
            <a:r>
              <a:rPr sz="3600" i="0" spc="-2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Deadlock(2/3)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95653"/>
            <a:ext cx="8073390" cy="3914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Tập </a:t>
            </a:r>
            <a:r>
              <a:rPr sz="3200" spc="-5" dirty="0">
                <a:latin typeface="Times New Roman"/>
                <a:cs typeface="Times New Roman"/>
              </a:rPr>
              <a:t>trung </a:t>
            </a:r>
            <a:r>
              <a:rPr sz="3200" dirty="0">
                <a:latin typeface="Times New Roman"/>
                <a:cs typeface="Times New Roman"/>
              </a:rPr>
              <a:t>toàn </a:t>
            </a:r>
            <a:r>
              <a:rPr sz="3200" spc="-5" dirty="0">
                <a:latin typeface="Times New Roman"/>
                <a:cs typeface="Times New Roman"/>
              </a:rPr>
              <a:t>bộ </a:t>
            </a:r>
            <a:r>
              <a:rPr sz="3200" dirty="0">
                <a:latin typeface="Times New Roman"/>
                <a:cs typeface="Times New Roman"/>
              </a:rPr>
              <a:t>quyền ưu </a:t>
            </a:r>
            <a:r>
              <a:rPr sz="3200" spc="-5" dirty="0">
                <a:latin typeface="Times New Roman"/>
                <a:cs typeface="Times New Roman"/>
              </a:rPr>
              <a:t>tiên sử </a:t>
            </a:r>
            <a:r>
              <a:rPr sz="3200" dirty="0">
                <a:latin typeface="Times New Roman"/>
                <a:cs typeface="Times New Roman"/>
              </a:rPr>
              <a:t>dụng </a:t>
            </a:r>
            <a:r>
              <a:rPr sz="3200" spc="-5" dirty="0">
                <a:latin typeface="Times New Roman"/>
                <a:cs typeface="Times New Roman"/>
              </a:rPr>
              <a:t>tài  </a:t>
            </a:r>
            <a:r>
              <a:rPr sz="3200" dirty="0">
                <a:latin typeface="Times New Roman"/>
                <a:cs typeface="Times New Roman"/>
              </a:rPr>
              <a:t>nguyên cho một </a:t>
            </a:r>
            <a:r>
              <a:rPr sz="3200" spc="-5" dirty="0">
                <a:latin typeface="Times New Roman"/>
                <a:cs typeface="Times New Roman"/>
              </a:rPr>
              <a:t>tiến trình, </a:t>
            </a:r>
            <a:r>
              <a:rPr sz="3200" dirty="0">
                <a:latin typeface="Times New Roman"/>
                <a:cs typeface="Times New Roman"/>
              </a:rPr>
              <a:t>để tiến </a:t>
            </a:r>
            <a:r>
              <a:rPr sz="3200" spc="-5" dirty="0">
                <a:latin typeface="Times New Roman"/>
                <a:cs typeface="Times New Roman"/>
              </a:rPr>
              <a:t>trình </a:t>
            </a:r>
            <a:r>
              <a:rPr sz="3200" dirty="0">
                <a:latin typeface="Times New Roman"/>
                <a:cs typeface="Times New Roman"/>
              </a:rPr>
              <a:t>này </a:t>
            </a:r>
            <a:r>
              <a:rPr sz="3200" spc="-10" dirty="0">
                <a:latin typeface="Times New Roman"/>
                <a:cs typeface="Times New Roman"/>
              </a:rPr>
              <a:t>ra  </a:t>
            </a:r>
            <a:r>
              <a:rPr sz="3200" dirty="0">
                <a:latin typeface="Times New Roman"/>
                <a:cs typeface="Times New Roman"/>
              </a:rPr>
              <a:t>khỏi tắc nghẽn, </a:t>
            </a:r>
            <a:r>
              <a:rPr sz="3200" spc="-5" dirty="0">
                <a:latin typeface="Times New Roman"/>
                <a:cs typeface="Times New Roman"/>
              </a:rPr>
              <a:t>và rồi </a:t>
            </a:r>
            <a:r>
              <a:rPr sz="3200" dirty="0">
                <a:latin typeface="Times New Roman"/>
                <a:cs typeface="Times New Roman"/>
              </a:rPr>
              <a:t>kiểm </a:t>
            </a:r>
            <a:r>
              <a:rPr sz="3200" spc="-10" dirty="0">
                <a:latin typeface="Times New Roman"/>
                <a:cs typeface="Times New Roman"/>
              </a:rPr>
              <a:t>tra </a:t>
            </a:r>
            <a:r>
              <a:rPr sz="3200" dirty="0">
                <a:latin typeface="Times New Roman"/>
                <a:cs typeface="Times New Roman"/>
              </a:rPr>
              <a:t>xem hệ </a:t>
            </a:r>
            <a:r>
              <a:rPr sz="3200" spc="-5" dirty="0">
                <a:latin typeface="Times New Roman"/>
                <a:cs typeface="Times New Roman"/>
              </a:rPr>
              <a:t>thống  </a:t>
            </a:r>
            <a:r>
              <a:rPr sz="3200" dirty="0">
                <a:latin typeface="Times New Roman"/>
                <a:cs typeface="Times New Roman"/>
              </a:rPr>
              <a:t>đã ra khỏi tắc nghẽn hay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chưa?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nếu </a:t>
            </a:r>
            <a:r>
              <a:rPr sz="2800" dirty="0">
                <a:latin typeface="Times New Roman"/>
                <a:cs typeface="Times New Roman"/>
              </a:rPr>
              <a:t>rồi thì </a:t>
            </a:r>
            <a:r>
              <a:rPr sz="2800" spc="-5" dirty="0">
                <a:latin typeface="Times New Roman"/>
                <a:cs typeface="Times New Roman"/>
              </a:rPr>
              <a:t>dừng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lại,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nếu chưa </a:t>
            </a:r>
            <a:r>
              <a:rPr sz="2800" dirty="0">
                <a:latin typeface="Times New Roman"/>
                <a:cs typeface="Times New Roman"/>
              </a:rPr>
              <a:t>thì </a:t>
            </a:r>
            <a:r>
              <a:rPr sz="2800" spc="-5" dirty="0">
                <a:latin typeface="Times New Roman"/>
                <a:cs typeface="Times New Roman"/>
              </a:rPr>
              <a:t>tiếp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tục.</a:t>
            </a:r>
            <a:endParaRPr sz="2800">
              <a:latin typeface="Times New Roman"/>
              <a:cs typeface="Times New Roman"/>
            </a:endParaRPr>
          </a:p>
          <a:p>
            <a:pPr marL="177165" marR="5080">
              <a:lnSpc>
                <a:spcPct val="100000"/>
              </a:lnSpc>
              <a:spcBef>
                <a:spcPts val="600"/>
              </a:spcBef>
              <a:tabLst>
                <a:tab pos="894715" algn="l"/>
                <a:tab pos="1637030" algn="l"/>
                <a:tab pos="2352040" algn="l"/>
                <a:tab pos="2951480" algn="l"/>
                <a:tab pos="3630929" algn="l"/>
                <a:tab pos="4309110" algn="l"/>
                <a:tab pos="4929505" algn="l"/>
                <a:tab pos="5431155" algn="l"/>
                <a:tab pos="6406515" algn="l"/>
                <a:tab pos="6848475" algn="l"/>
                <a:tab pos="7646034" algn="l"/>
              </a:tabLst>
            </a:pP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20" dirty="0">
                <a:latin typeface="Times New Roman"/>
                <a:cs typeface="Times New Roman"/>
              </a:rPr>
              <a:t>ầ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lượt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như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hế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cho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đến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khi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hệ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ố</a:t>
            </a:r>
            <a:r>
              <a:rPr sz="2800" spc="-5" dirty="0">
                <a:latin typeface="Times New Roman"/>
                <a:cs typeface="Times New Roman"/>
              </a:rPr>
              <a:t>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ra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ỏi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tắc  </a:t>
            </a:r>
            <a:r>
              <a:rPr sz="2800" dirty="0">
                <a:latin typeface="Times New Roman"/>
                <a:cs typeface="Times New Roman"/>
              </a:rPr>
              <a:t>nghẽn.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161" y="215010"/>
            <a:ext cx="472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Phát hiện</a:t>
            </a:r>
            <a:r>
              <a:rPr sz="3600" i="0" spc="-2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Deadlock(3/3)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4629"/>
            <a:ext cx="8011795" cy="33820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Khi deadlock xảy ra, để phục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hồi:</a:t>
            </a:r>
            <a:endParaRPr sz="2800">
              <a:latin typeface="Times New Roman"/>
              <a:cs typeface="Times New Roman"/>
            </a:endParaRPr>
          </a:p>
          <a:p>
            <a:pPr marL="131445" marR="3322954" indent="-118745">
              <a:lnSpc>
                <a:spcPct val="12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báo người vận hành (operator)  </a:t>
            </a:r>
            <a:r>
              <a:rPr sz="2800" dirty="0">
                <a:latin typeface="Times New Roman"/>
                <a:cs typeface="Times New Roman"/>
              </a:rPr>
              <a:t>hoặc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tự </a:t>
            </a:r>
            <a:r>
              <a:rPr sz="2800" dirty="0">
                <a:latin typeface="Times New Roman"/>
                <a:cs typeface="Times New Roman"/>
              </a:rPr>
              <a:t>động </a:t>
            </a:r>
            <a:r>
              <a:rPr sz="2800" spc="-5" dirty="0">
                <a:latin typeface="Times New Roman"/>
                <a:cs typeface="Times New Roman"/>
              </a:rPr>
              <a:t>phục hồi bằng </a:t>
            </a:r>
            <a:r>
              <a:rPr sz="2800" spc="-10" dirty="0">
                <a:latin typeface="Times New Roman"/>
                <a:cs typeface="Times New Roman"/>
              </a:rPr>
              <a:t>cách </a:t>
            </a:r>
            <a:r>
              <a:rPr sz="2800" spc="-5" dirty="0">
                <a:latin typeface="Times New Roman"/>
                <a:cs typeface="Times New Roman"/>
              </a:rPr>
              <a:t>bẻ gãy chu </a:t>
            </a:r>
            <a:r>
              <a:rPr sz="2800" dirty="0">
                <a:latin typeface="Times New Roman"/>
                <a:cs typeface="Times New Roman"/>
              </a:rPr>
              <a:t>trình  </a:t>
            </a:r>
            <a:r>
              <a:rPr sz="2800" spc="-5" dirty="0">
                <a:latin typeface="Times New Roman"/>
                <a:cs typeface="Times New Roman"/>
              </a:rPr>
              <a:t>deadlock: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chấm dứt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hay nhiều tiến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lấy lại tài nguyên từ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hay nhiều tiến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2746" y="215010"/>
            <a:ext cx="452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6.6 – Phục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hồi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tắc</a:t>
            </a:r>
            <a:r>
              <a:rPr sz="3600" i="0" spc="-10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ngẽn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280283"/>
            <a:ext cx="7731125" cy="51466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Chấm dứt tất cả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bị deadlocked,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hoặc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  <a:tab pos="1224280" algn="l"/>
                <a:tab pos="1769745" algn="l"/>
                <a:tab pos="2283460" algn="l"/>
                <a:tab pos="2922270" algn="l"/>
                <a:tab pos="3618865" algn="l"/>
                <a:tab pos="4676140" algn="l"/>
                <a:tab pos="5259070" algn="l"/>
                <a:tab pos="5842635" algn="l"/>
                <a:tab pos="6372860" algn="l"/>
                <a:tab pos="7278370" algn="l"/>
              </a:tabLst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ấm	d</a:t>
            </a:r>
            <a:r>
              <a:rPr sz="2400" spc="-10" dirty="0">
                <a:latin typeface="Times New Roman"/>
                <a:cs typeface="Times New Roman"/>
              </a:rPr>
              <a:t>ứ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ần	lượt	từ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	pro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ess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ho	đến	k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i	</a:t>
            </a:r>
            <a:r>
              <a:rPr sz="2400" spc="-5" dirty="0">
                <a:latin typeface="Times New Roman"/>
                <a:cs typeface="Times New Roman"/>
              </a:rPr>
              <a:t>khôn</a:t>
            </a:r>
            <a:r>
              <a:rPr sz="2400" dirty="0">
                <a:latin typeface="Times New Roman"/>
                <a:cs typeface="Times New Roman"/>
              </a:rPr>
              <a:t>g	c</a:t>
            </a:r>
            <a:r>
              <a:rPr sz="2400" spc="-15" dirty="0">
                <a:latin typeface="Times New Roman"/>
                <a:cs typeface="Times New Roman"/>
              </a:rPr>
              <a:t>ò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deadlock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20000"/>
              </a:lnSpc>
              <a:spcBef>
                <a:spcPts val="6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Sử dụng giải </a:t>
            </a:r>
            <a:r>
              <a:rPr sz="2000" spc="-5" dirty="0">
                <a:latin typeface="Times New Roman"/>
                <a:cs typeface="Times New Roman"/>
              </a:rPr>
              <a:t>thuật </a:t>
            </a:r>
            <a:r>
              <a:rPr sz="2000" dirty="0">
                <a:latin typeface="Times New Roman"/>
                <a:cs typeface="Times New Roman"/>
              </a:rPr>
              <a:t>phát </a:t>
            </a:r>
            <a:r>
              <a:rPr sz="2000" spc="-5" dirty="0">
                <a:latin typeface="Times New Roman"/>
                <a:cs typeface="Times New Roman"/>
              </a:rPr>
              <a:t>hiện deadlock </a:t>
            </a:r>
            <a:r>
              <a:rPr sz="2000" dirty="0">
                <a:latin typeface="Times New Roman"/>
                <a:cs typeface="Times New Roman"/>
              </a:rPr>
              <a:t>để </a:t>
            </a:r>
            <a:r>
              <a:rPr sz="2000" spc="-5" dirty="0">
                <a:latin typeface="Times New Roman"/>
                <a:cs typeface="Times New Roman"/>
              </a:rPr>
              <a:t>xác định còn deadlock </a:t>
            </a:r>
            <a:r>
              <a:rPr sz="2000" dirty="0">
                <a:latin typeface="Times New Roman"/>
                <a:cs typeface="Times New Roman"/>
              </a:rPr>
              <a:t>hay  </a:t>
            </a:r>
            <a:r>
              <a:rPr sz="2000" spc="5" dirty="0">
                <a:latin typeface="Times New Roman"/>
                <a:cs typeface="Times New Roman"/>
              </a:rPr>
              <a:t>không</a:t>
            </a:r>
            <a:endParaRPr sz="20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515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Dựa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trên yếu tố nào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để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chọn process cần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được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chấm</a:t>
            </a:r>
            <a:r>
              <a:rPr sz="24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dứt?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Độ ưu </a:t>
            </a:r>
            <a:r>
              <a:rPr sz="2400" dirty="0">
                <a:latin typeface="Times New Roman"/>
                <a:cs typeface="Times New Roman"/>
              </a:rPr>
              <a:t>tiên của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Thời gian đã thực thi của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và thời gian còn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lại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Loại tài nguyên </a:t>
            </a:r>
            <a:r>
              <a:rPr sz="2400" spc="-10" dirty="0">
                <a:latin typeface="Times New Roman"/>
                <a:cs typeface="Times New Roman"/>
              </a:rPr>
              <a:t>mà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đã sử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Tài nguyên </a:t>
            </a:r>
            <a:r>
              <a:rPr sz="2400" spc="-10" dirty="0">
                <a:latin typeface="Times New Roman"/>
                <a:cs typeface="Times New Roman"/>
              </a:rPr>
              <a:t>mà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cần thêm để hoàn tất công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lượng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cần được chấm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dứt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là </a:t>
            </a:r>
            <a:r>
              <a:rPr sz="2400" spc="-5" dirty="0">
                <a:latin typeface="Times New Roman"/>
                <a:cs typeface="Times New Roman"/>
              </a:rPr>
              <a:t>interactive process </a:t>
            </a:r>
            <a:r>
              <a:rPr sz="2400" dirty="0">
                <a:latin typeface="Times New Roman"/>
                <a:cs typeface="Times New Roman"/>
              </a:rPr>
              <a:t>hay batch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8590" y="215010"/>
            <a:ext cx="3971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Chấm dứt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tiến</a:t>
            </a:r>
            <a:r>
              <a:rPr sz="3600" i="0" spc="-5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trình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483" y="1272054"/>
            <a:ext cx="7729220" cy="552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9700" indent="-342900">
              <a:lnSpc>
                <a:spcPct val="12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Lấy </a:t>
            </a:r>
            <a:r>
              <a:rPr sz="2800" spc="-5" dirty="0">
                <a:latin typeface="Times New Roman"/>
                <a:cs typeface="Times New Roman"/>
              </a:rPr>
              <a:t>lại tài nguyên từ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process, </a:t>
            </a: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spc="-5" dirty="0">
                <a:latin typeface="Times New Roman"/>
                <a:cs typeface="Times New Roman"/>
              </a:rPr>
              <a:t>phát cho  process </a:t>
            </a:r>
            <a:r>
              <a:rPr sz="2800" dirty="0">
                <a:latin typeface="Times New Roman"/>
                <a:cs typeface="Times New Roman"/>
              </a:rPr>
              <a:t>khác </a:t>
            </a:r>
            <a:r>
              <a:rPr sz="2800" spc="-5" dirty="0">
                <a:latin typeface="Times New Roman"/>
                <a:cs typeface="Times New Roman"/>
              </a:rPr>
              <a:t>cho đến khi không còn deadlock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nữa.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vấn </a:t>
            </a:r>
            <a:r>
              <a:rPr sz="2800" dirty="0">
                <a:latin typeface="Times New Roman"/>
                <a:cs typeface="Times New Roman"/>
              </a:rPr>
              <a:t>đề trong </a:t>
            </a:r>
            <a:r>
              <a:rPr sz="2800" spc="-5" dirty="0">
                <a:latin typeface="Times New Roman"/>
                <a:cs typeface="Times New Roman"/>
              </a:rPr>
              <a:t>chiến lược thu </a:t>
            </a:r>
            <a:r>
              <a:rPr sz="2800" dirty="0">
                <a:latin typeface="Times New Roman"/>
                <a:cs typeface="Times New Roman"/>
              </a:rPr>
              <a:t>hồi </a:t>
            </a:r>
            <a:r>
              <a:rPr sz="2800" spc="-5" dirty="0">
                <a:latin typeface="Times New Roman"/>
                <a:cs typeface="Times New Roman"/>
              </a:rPr>
              <a:t>tài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nguyên:</a:t>
            </a:r>
            <a:endParaRPr sz="2800">
              <a:latin typeface="Times New Roman"/>
              <a:cs typeface="Times New Roman"/>
            </a:endParaRPr>
          </a:p>
          <a:p>
            <a:pPr marL="756285" marR="151765" lvl="1" indent="-286385">
              <a:lnSpc>
                <a:spcPct val="120000"/>
              </a:lnSpc>
              <a:spcBef>
                <a:spcPts val="6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Chọn “nạn nhân” để tối thiểu chi phí (có thể dựa trên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số  tài nguyên sở </a:t>
            </a:r>
            <a:r>
              <a:rPr sz="2400" spc="-5" dirty="0">
                <a:latin typeface="Times New Roman"/>
                <a:cs typeface="Times New Roman"/>
              </a:rPr>
              <a:t>hữu, </a:t>
            </a:r>
            <a:r>
              <a:rPr sz="2400" dirty="0">
                <a:latin typeface="Times New Roman"/>
                <a:cs typeface="Times New Roman"/>
              </a:rPr>
              <a:t>thời gian </a:t>
            </a:r>
            <a:r>
              <a:rPr sz="2400" spc="-5" dirty="0">
                <a:latin typeface="Times New Roman"/>
                <a:cs typeface="Times New Roman"/>
              </a:rPr>
              <a:t>CPU đã </a:t>
            </a:r>
            <a:r>
              <a:rPr sz="2400" dirty="0">
                <a:latin typeface="Times New Roman"/>
                <a:cs typeface="Times New Roman"/>
              </a:rPr>
              <a:t>tiêu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tốn,...)</a:t>
            </a:r>
            <a:endParaRPr sz="2400">
              <a:latin typeface="Times New Roman"/>
              <a:cs typeface="Times New Roman"/>
            </a:endParaRPr>
          </a:p>
          <a:p>
            <a:pPr marL="756285" marR="31750" lvl="1" indent="-286385">
              <a:lnSpc>
                <a:spcPct val="12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Trở lại trạng thái trước deadlock (Rollback): rollback 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bị lấy lại tài nguyên trở về trạng thái safe, tiếp  tục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từ trạng thái đó. </a:t>
            </a:r>
            <a:r>
              <a:rPr sz="2400" spc="-5" dirty="0">
                <a:latin typeface="Times New Roman"/>
                <a:cs typeface="Times New Roman"/>
              </a:rPr>
              <a:t>Hệ </a:t>
            </a:r>
            <a:r>
              <a:rPr sz="2400" dirty="0">
                <a:latin typeface="Times New Roman"/>
                <a:cs typeface="Times New Roman"/>
              </a:rPr>
              <a:t>thống cần lưu giữ </a:t>
            </a:r>
            <a:r>
              <a:rPr sz="2400" spc="-10" dirty="0">
                <a:latin typeface="Times New Roman"/>
                <a:cs typeface="Times New Roman"/>
              </a:rPr>
              <a:t>một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số  thông tin về trạng thái các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đang thực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2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Đói </a:t>
            </a:r>
            <a:r>
              <a:rPr sz="2400" dirty="0">
                <a:latin typeface="Times New Roman"/>
                <a:cs typeface="Times New Roman"/>
              </a:rPr>
              <a:t>tài nguyên (Starvation): để tránh starvation, phải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bảo  đảm không có process sẽ luôn luôn bị lấy lại tài nguyên 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spc="-5" dirty="0">
                <a:latin typeface="Times New Roman"/>
                <a:cs typeface="Times New Roman"/>
              </a:rPr>
              <a:t>khi </a:t>
            </a:r>
            <a:r>
              <a:rPr sz="2400" dirty="0">
                <a:latin typeface="Times New Roman"/>
                <a:cs typeface="Times New Roman"/>
              </a:rPr>
              <a:t>deadlock xảy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1950" y="215010"/>
            <a:ext cx="3545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Lấy lại tài</a:t>
            </a:r>
            <a:r>
              <a:rPr sz="3600" i="0" spc="-10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nguyên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69031"/>
            <a:ext cx="7967980" cy="29521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Hãy </a:t>
            </a:r>
            <a:r>
              <a:rPr sz="2400" dirty="0">
                <a:latin typeface="Times New Roman"/>
                <a:cs typeface="Times New Roman"/>
              </a:rPr>
              <a:t>định nghĩa trạng thái tắc nghẽn của hệ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Hãy nêu 4 điều kiện cần </a:t>
            </a:r>
            <a:r>
              <a:rPr sz="2400" spc="-5" dirty="0">
                <a:latin typeface="Times New Roman"/>
                <a:cs typeface="Times New Roman"/>
              </a:rPr>
              <a:t>để </a:t>
            </a:r>
            <a:r>
              <a:rPr sz="2400" dirty="0">
                <a:latin typeface="Times New Roman"/>
                <a:cs typeface="Times New Roman"/>
              </a:rPr>
              <a:t>xuất hiện trạng thái tắc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nghẽn.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Hãy </a:t>
            </a:r>
            <a:r>
              <a:rPr sz="2400" dirty="0">
                <a:latin typeface="Times New Roman"/>
                <a:cs typeface="Times New Roman"/>
              </a:rPr>
              <a:t>cho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ví dụ về trạng thái tắc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nghẽn.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Hãy </a:t>
            </a:r>
            <a:r>
              <a:rPr sz="2400" dirty="0">
                <a:latin typeface="Times New Roman"/>
                <a:cs typeface="Times New Roman"/>
              </a:rPr>
              <a:t>định nghĩa trạng thái an toàn (hiểu theo nghĩa không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gây  ra tình trạng tắc nghẽn) của hệ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Hãy </a:t>
            </a:r>
            <a:r>
              <a:rPr sz="2400" spc="-5" dirty="0">
                <a:latin typeface="Times New Roman"/>
                <a:cs typeface="Times New Roman"/>
              </a:rPr>
              <a:t>dùng </a:t>
            </a:r>
            <a:r>
              <a:rPr sz="2400" dirty="0">
                <a:latin typeface="Times New Roman"/>
                <a:cs typeface="Times New Roman"/>
              </a:rPr>
              <a:t>giải thuật </a:t>
            </a:r>
            <a:r>
              <a:rPr sz="2400" spc="-5" dirty="0">
                <a:latin typeface="Times New Roman"/>
                <a:cs typeface="Times New Roman"/>
              </a:rPr>
              <a:t>nhà </a:t>
            </a:r>
            <a:r>
              <a:rPr sz="2400" dirty="0">
                <a:latin typeface="Times New Roman"/>
                <a:cs typeface="Times New Roman"/>
              </a:rPr>
              <a:t>băng để xác định xem trạng thái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sau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có an toàn hay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không?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CÂU HỎI </a:t>
            </a:r>
            <a:r>
              <a:rPr spc="-10" dirty="0"/>
              <a:t>ÔN </a:t>
            </a:r>
            <a:r>
              <a:rPr spc="-5" dirty="0"/>
              <a:t>TẬP BÀI</a:t>
            </a:r>
            <a:r>
              <a:rPr spc="-190" dirty="0"/>
              <a:t> </a:t>
            </a:r>
            <a:r>
              <a:rPr spc="-5" dirty="0"/>
              <a:t>6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96715" y="4032250"/>
          <a:ext cx="5427978" cy="2741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95655"/>
                <a:gridCol w="741680"/>
                <a:gridCol w="741680"/>
                <a:gridCol w="795655"/>
                <a:gridCol w="795654"/>
                <a:gridCol w="795654"/>
              </a:tblGrid>
              <a:tr h="54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Max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Chiếm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23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Còn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8507" y="1670304"/>
            <a:ext cx="5811012" cy="1607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3907916"/>
            <a:ext cx="8071484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Hai (hay </a:t>
            </a:r>
            <a:r>
              <a:rPr sz="2800" dirty="0">
                <a:latin typeface="Times New Roman"/>
                <a:cs typeface="Times New Roman"/>
              </a:rPr>
              <a:t>nhiều) </a:t>
            </a:r>
            <a:r>
              <a:rPr sz="2800" spc="-5" dirty="0">
                <a:latin typeface="Times New Roman"/>
                <a:cs typeface="Times New Roman"/>
              </a:rPr>
              <a:t>ô tô </a:t>
            </a:r>
            <a:r>
              <a:rPr sz="2800" dirty="0">
                <a:latin typeface="Times New Roman"/>
                <a:cs typeface="Times New Roman"/>
              </a:rPr>
              <a:t>đối </a:t>
            </a:r>
            <a:r>
              <a:rPr sz="2800" spc="-5" dirty="0">
                <a:latin typeface="Times New Roman"/>
                <a:cs typeface="Times New Roman"/>
              </a:rPr>
              <a:t>đầu nhau trên 1 cây </a:t>
            </a:r>
            <a:r>
              <a:rPr sz="2800" spc="-10" dirty="0">
                <a:latin typeface="Times New Roman"/>
                <a:cs typeface="Times New Roman"/>
              </a:rPr>
              <a:t>cầu </a:t>
            </a:r>
            <a:r>
              <a:rPr sz="2800" spc="-5" dirty="0">
                <a:latin typeface="Times New Roman"/>
                <a:cs typeface="Times New Roman"/>
              </a:rPr>
              <a:t>hẹp  chỉ </a:t>
            </a:r>
            <a:r>
              <a:rPr sz="2800" dirty="0">
                <a:latin typeface="Times New Roman"/>
                <a:cs typeface="Times New Roman"/>
              </a:rPr>
              <a:t>đủ độ </a:t>
            </a:r>
            <a:r>
              <a:rPr sz="2800" spc="-5" dirty="0">
                <a:latin typeface="Times New Roman"/>
                <a:cs typeface="Times New Roman"/>
              </a:rPr>
              <a:t>rộng cho 1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chiếc.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Mỗi </a:t>
            </a:r>
            <a:r>
              <a:rPr sz="2800" dirty="0">
                <a:latin typeface="Times New Roman"/>
                <a:cs typeface="Times New Roman"/>
              </a:rPr>
              <a:t>đoạn </a:t>
            </a:r>
            <a:r>
              <a:rPr sz="2800" spc="-5" dirty="0">
                <a:latin typeface="Times New Roman"/>
                <a:cs typeface="Times New Roman"/>
              </a:rPr>
              <a:t>của </a:t>
            </a:r>
            <a:r>
              <a:rPr sz="2800" spc="-10" dirty="0">
                <a:latin typeface="Times New Roman"/>
                <a:cs typeface="Times New Roman"/>
              </a:rPr>
              <a:t>cây cầu 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xem như 1 tài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nguyên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  <a:tab pos="1096010" algn="l"/>
                <a:tab pos="2529205" algn="l"/>
                <a:tab pos="3289300" algn="l"/>
                <a:tab pos="4150995" algn="l"/>
                <a:tab pos="4655185" algn="l"/>
                <a:tab pos="5139690" algn="l"/>
                <a:tab pos="5723890" algn="l"/>
                <a:tab pos="6586855" algn="l"/>
                <a:tab pos="7269480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deadl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ck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ất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ện: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ó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ó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ể</a:t>
            </a:r>
            <a:r>
              <a:rPr sz="2800" dirty="0">
                <a:latin typeface="Times New Roman"/>
                <a:cs typeface="Times New Roman"/>
              </a:rPr>
              <a:t>	đ</a:t>
            </a:r>
            <a:r>
              <a:rPr sz="2800" spc="-5" dirty="0">
                <a:latin typeface="Times New Roman"/>
                <a:cs typeface="Times New Roman"/>
              </a:rPr>
              <a:t>ư</a:t>
            </a:r>
            <a:r>
              <a:rPr sz="2800" spc="-20" dirty="0">
                <a:latin typeface="Times New Roman"/>
                <a:cs typeface="Times New Roman"/>
              </a:rPr>
              <a:t>ợ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ải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spc="-20" dirty="0">
                <a:latin typeface="Times New Roman"/>
                <a:cs typeface="Times New Roman"/>
              </a:rPr>
              <a:t>ế</a:t>
            </a:r>
            <a:r>
              <a:rPr sz="2800" spc="-5" dirty="0">
                <a:latin typeface="Times New Roman"/>
                <a:cs typeface="Times New Roman"/>
              </a:rPr>
              <a:t>t  nếu 1 hay 1 </a:t>
            </a:r>
            <a:r>
              <a:rPr sz="2800" dirty="0">
                <a:latin typeface="Times New Roman"/>
                <a:cs typeface="Times New Roman"/>
              </a:rPr>
              <a:t>số </a:t>
            </a:r>
            <a:r>
              <a:rPr sz="2800" spc="-5" dirty="0">
                <a:latin typeface="Times New Roman"/>
                <a:cs typeface="Times New Roman"/>
              </a:rPr>
              <a:t>ô tô </a:t>
            </a:r>
            <a:r>
              <a:rPr sz="2800" dirty="0">
                <a:latin typeface="Times New Roman"/>
                <a:cs typeface="Times New Roman"/>
              </a:rPr>
              <a:t>lùi </a:t>
            </a:r>
            <a:r>
              <a:rPr sz="2800" spc="-5" dirty="0">
                <a:latin typeface="Times New Roman"/>
                <a:cs typeface="Times New Roman"/>
              </a:rPr>
              <a:t>lại nhường đường </a:t>
            </a:r>
            <a:r>
              <a:rPr sz="2800" dirty="0">
                <a:latin typeface="Times New Roman"/>
                <a:cs typeface="Times New Roman"/>
              </a:rPr>
              <a:t>rồi </a:t>
            </a:r>
            <a:r>
              <a:rPr sz="2800" spc="-5" dirty="0">
                <a:latin typeface="Times New Roman"/>
                <a:cs typeface="Times New Roman"/>
              </a:rPr>
              <a:t>lên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sau.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7001" y="213486"/>
            <a:ext cx="480707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Ví dụ qua</a:t>
            </a:r>
            <a:r>
              <a:rPr i="0" spc="-4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cầu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953767"/>
            <a:ext cx="4008120" cy="406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7532" y="1927860"/>
            <a:ext cx="4349496" cy="4549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213486"/>
            <a:ext cx="716927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Bài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toán xảy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ra</a:t>
            </a:r>
            <a:r>
              <a:rPr i="0" spc="-6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48792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6.1 – Khái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niệm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Tắc</a:t>
            </a:r>
            <a:r>
              <a:rPr i="0" spc="-5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nghẽn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941" y="971447"/>
            <a:ext cx="8213725" cy="554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14100"/>
              </a:lnSpc>
              <a:spcBef>
                <a:spcPts val="10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i="1" dirty="0">
                <a:latin typeface="Times New Roman"/>
                <a:cs typeface="Times New Roman"/>
              </a:rPr>
              <a:t>Tắc </a:t>
            </a:r>
            <a:r>
              <a:rPr sz="2800" i="1" spc="-5" dirty="0">
                <a:latin typeface="Times New Roman"/>
                <a:cs typeface="Times New Roman"/>
              </a:rPr>
              <a:t>nghẽn </a:t>
            </a:r>
            <a:r>
              <a:rPr sz="2800" spc="-5" dirty="0">
                <a:latin typeface="Times New Roman"/>
                <a:cs typeface="Times New Roman"/>
              </a:rPr>
              <a:t>(DeadLock) là trạng thái trong </a:t>
            </a:r>
            <a:r>
              <a:rPr sz="2800" dirty="0">
                <a:latin typeface="Times New Roman"/>
                <a:cs typeface="Times New Roman"/>
              </a:rPr>
              <a:t>hệ </a:t>
            </a:r>
            <a:r>
              <a:rPr sz="2800" spc="-5" dirty="0">
                <a:latin typeface="Times New Roman"/>
                <a:cs typeface="Times New Roman"/>
              </a:rPr>
              <a:t>thống </a:t>
            </a:r>
            <a:r>
              <a:rPr sz="2800" spc="-15" dirty="0">
                <a:latin typeface="Times New Roman"/>
                <a:cs typeface="Times New Roman"/>
              </a:rPr>
              <a:t>có 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ít nhất hai tiến trình đang dừng chờ lẫn nhau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chúng  không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chạy tiếp được. </a:t>
            </a:r>
            <a:r>
              <a:rPr sz="2800" dirty="0">
                <a:latin typeface="Times New Roman"/>
                <a:cs typeface="Times New Roman"/>
              </a:rPr>
              <a:t>Sự </a:t>
            </a:r>
            <a:r>
              <a:rPr sz="2800" spc="-5" dirty="0">
                <a:latin typeface="Times New Roman"/>
                <a:cs typeface="Times New Roman"/>
              </a:rPr>
              <a:t>chờ đợi </a:t>
            </a:r>
            <a:r>
              <a:rPr sz="2800" spc="-10" dirty="0">
                <a:latin typeface="Times New Roman"/>
                <a:cs typeface="Times New Roman"/>
              </a:rPr>
              <a:t>này 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kéo  dài </a:t>
            </a:r>
            <a:r>
              <a:rPr sz="2800" dirty="0">
                <a:latin typeface="Times New Roman"/>
                <a:cs typeface="Times New Roman"/>
              </a:rPr>
              <a:t>vô </a:t>
            </a:r>
            <a:r>
              <a:rPr sz="2800" spc="-5" dirty="0">
                <a:latin typeface="Times New Roman"/>
                <a:cs typeface="Times New Roman"/>
              </a:rPr>
              <a:t>hạn nếu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sự </a:t>
            </a:r>
            <a:r>
              <a:rPr sz="2800" spc="-5" dirty="0">
                <a:latin typeface="Times New Roman"/>
                <a:cs typeface="Times New Roman"/>
              </a:rPr>
              <a:t>tác </a:t>
            </a:r>
            <a:r>
              <a:rPr sz="2800" dirty="0">
                <a:latin typeface="Times New Roman"/>
                <a:cs typeface="Times New Roman"/>
              </a:rPr>
              <a:t>động </a:t>
            </a:r>
            <a:r>
              <a:rPr sz="2800" spc="-5" dirty="0">
                <a:latin typeface="Times New Roman"/>
                <a:cs typeface="Times New Roman"/>
              </a:rPr>
              <a:t>từ bên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ngoài.</a:t>
            </a:r>
            <a:endParaRPr sz="2800">
              <a:latin typeface="Times New Roman"/>
              <a:cs typeface="Times New Roman"/>
            </a:endParaRPr>
          </a:p>
          <a:p>
            <a:pPr marL="184785" marR="4660900" indent="-172085" algn="just">
              <a:lnSpc>
                <a:spcPct val="90000"/>
              </a:lnSpc>
              <a:spcBef>
                <a:spcPts val="218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Times New Roman"/>
                <a:cs typeface="Times New Roman"/>
              </a:rPr>
              <a:t>P1, P2 </a:t>
            </a:r>
            <a:r>
              <a:rPr sz="2400" dirty="0">
                <a:latin typeface="Times New Roman"/>
                <a:cs typeface="Times New Roman"/>
              </a:rPr>
              <a:t>hoạt </a:t>
            </a:r>
            <a:r>
              <a:rPr sz="2400" spc="-5" dirty="0">
                <a:latin typeface="Times New Roman"/>
                <a:cs typeface="Times New Roman"/>
              </a:rPr>
              <a:t>động đồng thời  </a:t>
            </a:r>
            <a:r>
              <a:rPr sz="2400" dirty="0">
                <a:latin typeface="Times New Roman"/>
                <a:cs typeface="Times New Roman"/>
              </a:rPr>
              <a:t>trong </a:t>
            </a:r>
            <a:r>
              <a:rPr sz="2400" spc="-10" dirty="0">
                <a:latin typeface="Times New Roman"/>
                <a:cs typeface="Times New Roman"/>
              </a:rPr>
              <a:t>hệ </a:t>
            </a:r>
            <a:r>
              <a:rPr sz="2400" spc="-5" dirty="0">
                <a:latin typeface="Times New Roman"/>
                <a:cs typeface="Times New Roman"/>
              </a:rPr>
              <a:t>thống. P1 </a:t>
            </a:r>
            <a:r>
              <a:rPr sz="2400" dirty="0">
                <a:latin typeface="Times New Roman"/>
                <a:cs typeface="Times New Roman"/>
              </a:rPr>
              <a:t>đang  giữ tài </a:t>
            </a:r>
            <a:r>
              <a:rPr sz="2400" spc="-5" dirty="0">
                <a:latin typeface="Times New Roman"/>
                <a:cs typeface="Times New Roman"/>
              </a:rPr>
              <a:t>nguyên </a:t>
            </a:r>
            <a:r>
              <a:rPr sz="2400" dirty="0">
                <a:latin typeface="Times New Roman"/>
                <a:cs typeface="Times New Roman"/>
              </a:rPr>
              <a:t>găng </a:t>
            </a:r>
            <a:r>
              <a:rPr sz="2400" spc="-5" dirty="0">
                <a:latin typeface="Times New Roman"/>
                <a:cs typeface="Times New Roman"/>
              </a:rPr>
              <a:t>R1,  </a:t>
            </a:r>
            <a:r>
              <a:rPr sz="2400" dirty="0">
                <a:latin typeface="Times New Roman"/>
                <a:cs typeface="Times New Roman"/>
              </a:rPr>
              <a:t>cần tài </a:t>
            </a:r>
            <a:r>
              <a:rPr sz="2400" spc="-5" dirty="0">
                <a:latin typeface="Times New Roman"/>
                <a:cs typeface="Times New Roman"/>
              </a:rPr>
              <a:t>nguyên </a:t>
            </a:r>
            <a:r>
              <a:rPr sz="2400" dirty="0">
                <a:latin typeface="Times New Roman"/>
                <a:cs typeface="Times New Roman"/>
              </a:rPr>
              <a:t>găng </a:t>
            </a:r>
            <a:r>
              <a:rPr sz="2400" spc="-5" dirty="0">
                <a:latin typeface="Times New Roman"/>
                <a:cs typeface="Times New Roman"/>
              </a:rPr>
              <a:t>R2 </a:t>
            </a:r>
            <a:r>
              <a:rPr sz="2400" dirty="0">
                <a:latin typeface="Times New Roman"/>
                <a:cs typeface="Times New Roman"/>
              </a:rPr>
              <a:t>để  tiếp tục </a:t>
            </a:r>
            <a:r>
              <a:rPr sz="2400" spc="-5" dirty="0">
                <a:latin typeface="Times New Roman"/>
                <a:cs typeface="Times New Roman"/>
              </a:rPr>
              <a:t>hoạt </a:t>
            </a:r>
            <a:r>
              <a:rPr sz="2400" dirty="0">
                <a:latin typeface="Times New Roman"/>
                <a:cs typeface="Times New Roman"/>
              </a:rPr>
              <a:t>động; </a:t>
            </a:r>
            <a:r>
              <a:rPr sz="2400" spc="-5" dirty="0">
                <a:latin typeface="Times New Roman"/>
                <a:cs typeface="Times New Roman"/>
              </a:rPr>
              <a:t>P2 </a:t>
            </a:r>
            <a:r>
              <a:rPr sz="2400" dirty="0">
                <a:latin typeface="Times New Roman"/>
                <a:cs typeface="Times New Roman"/>
              </a:rPr>
              <a:t>đang  giữ tài </a:t>
            </a:r>
            <a:r>
              <a:rPr sz="2400" spc="-5" dirty="0">
                <a:latin typeface="Times New Roman"/>
                <a:cs typeface="Times New Roman"/>
              </a:rPr>
              <a:t>nguyên R2 và </a:t>
            </a:r>
            <a:r>
              <a:rPr sz="2400" dirty="0">
                <a:latin typeface="Times New Roman"/>
                <a:cs typeface="Times New Roman"/>
              </a:rPr>
              <a:t>cần  </a:t>
            </a:r>
            <a:r>
              <a:rPr sz="2400" spc="-5" dirty="0">
                <a:latin typeface="Times New Roman"/>
                <a:cs typeface="Times New Roman"/>
              </a:rPr>
              <a:t>R1  </a:t>
            </a:r>
            <a:r>
              <a:rPr sz="2400" dirty="0">
                <a:latin typeface="Times New Roman"/>
                <a:cs typeface="Times New Roman"/>
              </a:rPr>
              <a:t>để  tiếp  tục  </a:t>
            </a:r>
            <a:r>
              <a:rPr sz="2400" spc="-10" dirty="0">
                <a:latin typeface="Times New Roman"/>
                <a:cs typeface="Times New Roman"/>
              </a:rPr>
              <a:t>hoạt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động</a:t>
            </a:r>
            <a:endParaRPr sz="2400">
              <a:latin typeface="Times New Roman"/>
              <a:cs typeface="Times New Roman"/>
            </a:endParaRPr>
          </a:p>
          <a:p>
            <a:pPr marL="184785" marR="4660900" algn="just">
              <a:lnSpc>
                <a:spcPts val="2590"/>
              </a:lnSpc>
              <a:spcBef>
                <a:spcPts val="40"/>
              </a:spcBef>
            </a:pP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P1 </a:t>
            </a:r>
            <a:r>
              <a:rPr sz="2400" dirty="0">
                <a:latin typeface="Times New Roman"/>
                <a:cs typeface="Times New Roman"/>
              </a:rPr>
              <a:t>và </a:t>
            </a:r>
            <a:r>
              <a:rPr sz="2400" spc="-5" dirty="0">
                <a:latin typeface="Times New Roman"/>
                <a:cs typeface="Times New Roman"/>
              </a:rPr>
              <a:t>P2 </a:t>
            </a:r>
            <a:r>
              <a:rPr sz="2400" dirty="0">
                <a:latin typeface="Times New Roman"/>
                <a:cs typeface="Times New Roman"/>
              </a:rPr>
              <a:t>sẽ không tiếp  tục </a:t>
            </a:r>
            <a:r>
              <a:rPr sz="2400" spc="-5" dirty="0">
                <a:latin typeface="Times New Roman"/>
                <a:cs typeface="Times New Roman"/>
              </a:rPr>
              <a:t>hoạt động </a:t>
            </a:r>
            <a:r>
              <a:rPr sz="2400" dirty="0">
                <a:latin typeface="Times New Roman"/>
                <a:cs typeface="Times New Roman"/>
              </a:rPr>
              <a:t>được. </a:t>
            </a:r>
            <a:r>
              <a:rPr sz="2400" dirty="0">
                <a:latin typeface="Wingdings"/>
                <a:cs typeface="Wingdings"/>
              </a:rPr>
              <a:t></a:t>
            </a:r>
            <a:r>
              <a:rPr sz="2400" dirty="0">
                <a:latin typeface="Times New Roman"/>
                <a:cs typeface="Times New Roman"/>
              </a:rPr>
              <a:t> trạng thái tắc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nghẽn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2271" y="3200400"/>
            <a:ext cx="4572000" cy="3156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0370"/>
            <a:ext cx="8074025" cy="2947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5080" indent="-342900" algn="just">
              <a:lnSpc>
                <a:spcPct val="113999"/>
              </a:lnSpc>
              <a:spcBef>
                <a:spcPts val="114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Ví dụ 2: Trong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ứng dụng CSDL,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chương  trình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thể </a:t>
            </a:r>
            <a:r>
              <a:rPr sz="2800" dirty="0">
                <a:latin typeface="Times New Roman"/>
                <a:cs typeface="Times New Roman"/>
              </a:rPr>
              <a:t>khóa </a:t>
            </a:r>
            <a:r>
              <a:rPr sz="2800" spc="-5" dirty="0">
                <a:latin typeface="Times New Roman"/>
                <a:cs typeface="Times New Roman"/>
              </a:rPr>
              <a:t>một vài record </a:t>
            </a:r>
            <a:r>
              <a:rPr sz="2800" spc="-15" dirty="0">
                <a:latin typeface="Times New Roman"/>
                <a:cs typeface="Times New Roman"/>
              </a:rPr>
              <a:t>mà </a:t>
            </a:r>
            <a:r>
              <a:rPr sz="2800" dirty="0">
                <a:latin typeface="Times New Roman"/>
                <a:cs typeface="Times New Roman"/>
              </a:rPr>
              <a:t>nó </a:t>
            </a:r>
            <a:r>
              <a:rPr sz="2800" spc="-5" dirty="0">
                <a:latin typeface="Times New Roman"/>
                <a:cs typeface="Times New Roman"/>
              </a:rPr>
              <a:t>sử </a:t>
            </a:r>
            <a:r>
              <a:rPr sz="2800" dirty="0">
                <a:latin typeface="Times New Roman"/>
                <a:cs typeface="Times New Roman"/>
              </a:rPr>
              <a:t>dụng để 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spc="-10" dirty="0">
                <a:latin typeface="Times New Roman"/>
                <a:cs typeface="Times New Roman"/>
              </a:rPr>
              <a:t>hành cập </a:t>
            </a:r>
            <a:r>
              <a:rPr sz="2800" spc="-5" dirty="0">
                <a:latin typeface="Times New Roman"/>
                <a:cs typeface="Times New Roman"/>
              </a:rPr>
              <a:t>nhật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liệu. </a:t>
            </a: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spc="-5" dirty="0">
                <a:latin typeface="Times New Roman"/>
                <a:cs typeface="Times New Roman"/>
              </a:rPr>
              <a:t>tiến trình </a:t>
            </a:r>
            <a:r>
              <a:rPr sz="2800" dirty="0">
                <a:latin typeface="Times New Roman"/>
                <a:cs typeface="Times New Roman"/>
              </a:rPr>
              <a:t>P1 </a:t>
            </a:r>
            <a:r>
              <a:rPr sz="2800" spc="-5" dirty="0">
                <a:latin typeface="Times New Roman"/>
                <a:cs typeface="Times New Roman"/>
              </a:rPr>
              <a:t>khóa  record R1,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P2 khóa </a:t>
            </a:r>
            <a:r>
              <a:rPr sz="2800" dirty="0">
                <a:latin typeface="Times New Roman"/>
                <a:cs typeface="Times New Roman"/>
              </a:rPr>
              <a:t>record </a:t>
            </a:r>
            <a:r>
              <a:rPr sz="2800" spc="-5" dirty="0">
                <a:latin typeface="Times New Roman"/>
                <a:cs typeface="Times New Roman"/>
              </a:rPr>
              <a:t>R2, </a:t>
            </a:r>
            <a:r>
              <a:rPr sz="2800" spc="5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rồi sau </a:t>
            </a:r>
            <a:r>
              <a:rPr sz="2800" dirty="0">
                <a:latin typeface="Times New Roman"/>
                <a:cs typeface="Times New Roman"/>
              </a:rPr>
              <a:t>đó  </a:t>
            </a:r>
            <a:r>
              <a:rPr sz="2800" spc="-10" dirty="0">
                <a:latin typeface="Times New Roman"/>
                <a:cs typeface="Times New Roman"/>
              </a:rPr>
              <a:t>mỗi </a:t>
            </a:r>
            <a:r>
              <a:rPr sz="2800" spc="-5" dirty="0">
                <a:latin typeface="Times New Roman"/>
                <a:cs typeface="Times New Roman"/>
              </a:rPr>
              <a:t>tiến trình lại cố gắng khóa record </a:t>
            </a:r>
            <a:r>
              <a:rPr sz="2800" dirty="0">
                <a:latin typeface="Times New Roman"/>
                <a:cs typeface="Times New Roman"/>
              </a:rPr>
              <a:t>của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 trình kia, tắc nghẽn sẽ xảy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066800"/>
            <a:ext cx="8534400" cy="5676041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965"/>
              </a:spcBef>
            </a:pPr>
            <a:r>
              <a:rPr sz="2400" dirty="0">
                <a:latin typeface="Times New Roman"/>
                <a:cs typeface="Times New Roman"/>
              </a:rPr>
              <a:t>Deadlock có thể xảy ra nếu 4 điều kiện sau tồn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tại: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Độc </a:t>
            </a:r>
            <a:r>
              <a:rPr sz="2400" b="1" i="1" dirty="0">
                <a:latin typeface="Times New Roman"/>
                <a:cs typeface="Times New Roman"/>
              </a:rPr>
              <a:t>quyền sử dụng </a:t>
            </a:r>
            <a:r>
              <a:rPr sz="2400" i="1" dirty="0">
                <a:latin typeface="Times New Roman"/>
                <a:cs typeface="Times New Roman"/>
              </a:rPr>
              <a:t>(mutual </a:t>
            </a:r>
            <a:r>
              <a:rPr sz="2400" i="1" spc="-5" dirty="0">
                <a:latin typeface="Times New Roman"/>
                <a:cs typeface="Times New Roman"/>
              </a:rPr>
              <a:t>exclusion</a:t>
            </a:r>
            <a:r>
              <a:rPr sz="2400" i="1" spc="-5">
                <a:latin typeface="Times New Roman"/>
                <a:cs typeface="Times New Roman"/>
              </a:rPr>
              <a:t>): </a:t>
            </a:r>
            <a:r>
              <a:rPr lang="en-US" sz="2400" dirty="0" err="1" smtClean="0">
                <a:latin typeface="Times New Roman"/>
                <a:cs typeface="Times New Roman"/>
              </a:rPr>
              <a:t>tiến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trình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giữ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tài nguyên </a:t>
            </a:r>
            <a:r>
              <a:rPr lang="en-US" sz="2400" u="heavy" spc="-5" dirty="0" err="1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không</a:t>
            </a:r>
            <a:r>
              <a:rPr lang="en-US" sz="2400" u="heavy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u="heavy" spc="-5" dirty="0" err="1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chia</a:t>
            </a:r>
            <a:r>
              <a:rPr lang="en-US" sz="2400" u="heavy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u="heavy" spc="-5" dirty="0" err="1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sẻ</a:t>
            </a:r>
            <a:r>
              <a:rPr sz="2400" spc="-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ví </a:t>
            </a:r>
            <a:r>
              <a:rPr sz="2400" spc="-5" dirty="0">
                <a:latin typeface="Times New Roman"/>
                <a:cs typeface="Times New Roman"/>
              </a:rPr>
              <a:t>dụ: printer; </a:t>
            </a:r>
            <a:r>
              <a:rPr sz="2400" spc="-10" dirty="0">
                <a:latin typeface="Times New Roman"/>
                <a:cs typeface="Times New Roman"/>
              </a:rPr>
              <a:t>ví  </a:t>
            </a:r>
            <a:r>
              <a:rPr sz="2400" dirty="0">
                <a:latin typeface="Times New Roman"/>
                <a:cs typeface="Times New Roman"/>
              </a:rPr>
              <a:t>dụ sharable resource: read-only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files</a:t>
            </a:r>
            <a:r>
              <a:rPr sz="2400" smtClean="0">
                <a:latin typeface="Times New Roman"/>
                <a:cs typeface="Times New Roman"/>
              </a:rPr>
              <a:t>)</a:t>
            </a:r>
            <a:r>
              <a:rPr lang="en-US" sz="2400" dirty="0" smtClean="0">
                <a:latin typeface="Times New Roman"/>
                <a:cs typeface="Times New Roman"/>
                <a:sym typeface="Wingdings" pitchFamily="2" charset="2"/>
              </a:rPr>
              <a:t> </a:t>
            </a:r>
            <a:r>
              <a:rPr lang="en-US" sz="2400" dirty="0" err="1" smtClean="0">
                <a:latin typeface="Times New Roman"/>
                <a:cs typeface="Times New Roman"/>
                <a:sym typeface="Wingdings" pitchFamily="2" charset="2"/>
              </a:rPr>
              <a:t>cần</a:t>
            </a:r>
            <a:r>
              <a:rPr lang="en-US" sz="2400" dirty="0" smtClean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  <a:sym typeface="Wingdings" pitchFamily="2" charset="2"/>
              </a:rPr>
              <a:t>được</a:t>
            </a:r>
            <a:r>
              <a:rPr lang="en-US" sz="2400" dirty="0" smtClean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  <a:sym typeface="Wingdings" pitchFamily="2" charset="2"/>
              </a:rPr>
              <a:t>giải</a:t>
            </a:r>
            <a:r>
              <a:rPr lang="en-US" sz="2400" dirty="0" smtClean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  <a:sym typeface="Wingdings" pitchFamily="2" charset="2"/>
              </a:rPr>
              <a:t>phóng</a:t>
            </a:r>
            <a:r>
              <a:rPr lang="en-US" sz="2400" dirty="0" smtClean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  <a:sym typeface="Wingdings" pitchFamily="2" charset="2"/>
              </a:rPr>
              <a:t>cho</a:t>
            </a:r>
            <a:r>
              <a:rPr lang="en-US" sz="2400" dirty="0" smtClean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  <a:sym typeface="Wingdings" pitchFamily="2" charset="2"/>
              </a:rPr>
              <a:t>tiến</a:t>
            </a:r>
            <a:r>
              <a:rPr lang="en-US" sz="2400" dirty="0" smtClean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  <a:sym typeface="Wingdings" pitchFamily="2" charset="2"/>
              </a:rPr>
              <a:t>trình</a:t>
            </a:r>
            <a:r>
              <a:rPr lang="en-US" sz="2400" dirty="0" smtClean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  <a:sym typeface="Wingdings" pitchFamily="2" charset="2"/>
              </a:rPr>
              <a:t>khác</a:t>
            </a:r>
            <a:r>
              <a:rPr lang="en-US" sz="2400" dirty="0" smtClean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  <a:sym typeface="Wingdings" pitchFamily="2" charset="2"/>
              </a:rPr>
              <a:t>dùng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Giữ </a:t>
            </a:r>
            <a:r>
              <a:rPr sz="2400" b="1" i="1" dirty="0">
                <a:latin typeface="Times New Roman"/>
                <a:cs typeface="Times New Roman"/>
              </a:rPr>
              <a:t>và </a:t>
            </a:r>
            <a:r>
              <a:rPr sz="2400" b="1" i="1" spc="-5" dirty="0">
                <a:latin typeface="Times New Roman"/>
                <a:cs typeface="Times New Roman"/>
              </a:rPr>
              <a:t>đợi </a:t>
            </a:r>
            <a:r>
              <a:rPr sz="2400" i="1" spc="-5" dirty="0">
                <a:latin typeface="Times New Roman"/>
                <a:cs typeface="Times New Roman"/>
              </a:rPr>
              <a:t>(hold and wait): </a:t>
            </a:r>
            <a:r>
              <a:rPr sz="2400" dirty="0">
                <a:latin typeface="Times New Roman"/>
                <a:cs typeface="Times New Roman"/>
              </a:rPr>
              <a:t>1 process đang sở </a:t>
            </a:r>
            <a:r>
              <a:rPr sz="2400" spc="-5" dirty="0">
                <a:latin typeface="Times New Roman"/>
                <a:cs typeface="Times New Roman"/>
              </a:rPr>
              <a:t>hữu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tài  nguyên đã </a:t>
            </a:r>
            <a:r>
              <a:rPr sz="2400" spc="-5" dirty="0">
                <a:latin typeface="Times New Roman"/>
                <a:cs typeface="Times New Roman"/>
              </a:rPr>
              <a:t>được </a:t>
            </a:r>
            <a:r>
              <a:rPr sz="2400" dirty="0">
                <a:latin typeface="Times New Roman"/>
                <a:cs typeface="Times New Roman"/>
              </a:rPr>
              <a:t>cấp </a:t>
            </a:r>
            <a:r>
              <a:rPr sz="2400" spc="-5" dirty="0">
                <a:latin typeface="Times New Roman"/>
                <a:cs typeface="Times New Roman"/>
              </a:rPr>
              <a:t>phép </a:t>
            </a:r>
            <a:r>
              <a:rPr sz="2400" dirty="0">
                <a:latin typeface="Times New Roman"/>
                <a:cs typeface="Times New Roman"/>
              </a:rPr>
              <a:t>trong </a:t>
            </a:r>
            <a:r>
              <a:rPr sz="2400" spc="-5" dirty="0">
                <a:latin typeface="Times New Roman"/>
                <a:cs typeface="Times New Roman"/>
              </a:rPr>
              <a:t>khi </a:t>
            </a:r>
            <a:r>
              <a:rPr sz="2400" dirty="0">
                <a:latin typeface="Times New Roman"/>
                <a:cs typeface="Times New Roman"/>
              </a:rPr>
              <a:t>vẫn yêu </a:t>
            </a:r>
            <a:r>
              <a:rPr sz="2400" spc="-5" dirty="0">
                <a:latin typeface="Times New Roman"/>
                <a:cs typeface="Times New Roman"/>
              </a:rPr>
              <a:t>cầu </a:t>
            </a:r>
            <a:r>
              <a:rPr sz="2400" dirty="0">
                <a:latin typeface="Times New Roman"/>
                <a:cs typeface="Times New Roman"/>
              </a:rPr>
              <a:t>xin thêm  tài </a:t>
            </a:r>
            <a:r>
              <a:rPr sz="2400">
                <a:latin typeface="Times New Roman"/>
                <a:cs typeface="Times New Roman"/>
              </a:rPr>
              <a:t>nguyên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lang="en-US" sz="2400" spc="-30" dirty="0" err="1" smtClean="0">
                <a:latin typeface="Times New Roman"/>
                <a:cs typeface="Times New Roman"/>
              </a:rPr>
              <a:t>của</a:t>
            </a:r>
            <a:r>
              <a:rPr lang="en-US" sz="2400" spc="-30" dirty="0" smtClean="0">
                <a:latin typeface="Times New Roman"/>
                <a:cs typeface="Times New Roman"/>
              </a:rPr>
              <a:t> process </a:t>
            </a:r>
            <a:r>
              <a:rPr sz="2400" smtClean="0">
                <a:latin typeface="Times New Roman"/>
                <a:cs typeface="Times New Roman"/>
              </a:rPr>
              <a:t>khác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giữ</a:t>
            </a:r>
            <a:r>
              <a:rPr sz="240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i="1" spc="-5">
                <a:latin typeface="Times New Roman"/>
                <a:cs typeface="Times New Roman"/>
              </a:rPr>
              <a:t>Không </a:t>
            </a:r>
            <a:r>
              <a:rPr lang="en-US" sz="2400" b="1" i="1" dirty="0" err="1" smtClean="0">
                <a:latin typeface="Times New Roman"/>
                <a:cs typeface="Times New Roman"/>
              </a:rPr>
              <a:t>thể</a:t>
            </a:r>
            <a:r>
              <a:rPr lang="en-US" sz="2400" b="1" i="1" dirty="0" smtClean="0">
                <a:latin typeface="Times New Roman"/>
                <a:cs typeface="Times New Roman"/>
              </a:rPr>
              <a:t> </a:t>
            </a:r>
            <a:r>
              <a:rPr lang="en-US" sz="2400" b="1" i="1" dirty="0" err="1" smtClean="0">
                <a:latin typeface="Times New Roman"/>
                <a:cs typeface="Times New Roman"/>
              </a:rPr>
              <a:t>thu</a:t>
            </a:r>
            <a:r>
              <a:rPr lang="en-US" sz="2400" b="1" i="1" dirty="0" smtClean="0">
                <a:latin typeface="Times New Roman"/>
                <a:cs typeface="Times New Roman"/>
              </a:rPr>
              <a:t> </a:t>
            </a:r>
            <a:r>
              <a:rPr lang="en-US" sz="2400" b="1" i="1" dirty="0" err="1" smtClean="0">
                <a:latin typeface="Times New Roman"/>
                <a:cs typeface="Times New Roman"/>
              </a:rPr>
              <a:t>hồi</a:t>
            </a:r>
            <a:r>
              <a:rPr lang="en-US" sz="2400" b="1" i="1" dirty="0" smtClean="0">
                <a:latin typeface="Times New Roman"/>
                <a:cs typeface="Times New Roman"/>
              </a:rPr>
              <a:t> </a:t>
            </a:r>
            <a:r>
              <a:rPr sz="2400" i="1" smtClean="0">
                <a:latin typeface="Times New Roman"/>
                <a:cs typeface="Times New Roman"/>
              </a:rPr>
              <a:t>(no </a:t>
            </a:r>
            <a:r>
              <a:rPr sz="2400" i="1" spc="-5" dirty="0">
                <a:latin typeface="Times New Roman"/>
                <a:cs typeface="Times New Roman"/>
              </a:rPr>
              <a:t>preemption</a:t>
            </a:r>
            <a:r>
              <a:rPr sz="2400" i="1" spc="-5">
                <a:latin typeface="Times New Roman"/>
                <a:cs typeface="Times New Roman"/>
              </a:rPr>
              <a:t>): </a:t>
            </a:r>
            <a:r>
              <a:rPr lang="en-US" sz="2400" i="1" spc="-5" dirty="0" smtClean="0">
                <a:latin typeface="Times New Roman"/>
                <a:cs typeface="Times New Roman"/>
              </a:rPr>
              <a:t>HĐH </a:t>
            </a:r>
            <a:r>
              <a:rPr lang="en-US" sz="2400" i="1" spc="-5" dirty="0" err="1" smtClean="0">
                <a:latin typeface="Times New Roman"/>
                <a:cs typeface="Times New Roman"/>
              </a:rPr>
              <a:t>không</a:t>
            </a:r>
            <a:r>
              <a:rPr lang="en-US" sz="2400" i="1" spc="-5" dirty="0" smtClean="0">
                <a:latin typeface="Times New Roman"/>
                <a:cs typeface="Times New Roman"/>
              </a:rPr>
              <a:t> </a:t>
            </a:r>
            <a:r>
              <a:rPr lang="en-US" sz="2400" i="1" spc="-5" dirty="0" err="1" smtClean="0">
                <a:latin typeface="Times New Roman"/>
                <a:cs typeface="Times New Roman"/>
              </a:rPr>
              <a:t>thể</a:t>
            </a:r>
            <a:r>
              <a:rPr lang="en-US" sz="2400" i="1" spc="-5" dirty="0" smtClean="0">
                <a:latin typeface="Times New Roman"/>
                <a:cs typeface="Times New Roman"/>
              </a:rPr>
              <a:t> </a:t>
            </a:r>
            <a:r>
              <a:rPr lang="en-US" sz="2400" i="1" spc="-5" dirty="0" err="1" smtClean="0">
                <a:latin typeface="Times New Roman"/>
                <a:cs typeface="Times New Roman"/>
              </a:rPr>
              <a:t>thu</a:t>
            </a:r>
            <a:r>
              <a:rPr lang="en-US" sz="2400" i="1" spc="-5" dirty="0" smtClean="0">
                <a:latin typeface="Times New Roman"/>
                <a:cs typeface="Times New Roman"/>
              </a:rPr>
              <a:t> </a:t>
            </a:r>
            <a:r>
              <a:rPr lang="en-US" sz="2400" i="1" spc="-5" dirty="0" err="1" smtClean="0">
                <a:latin typeface="Times New Roman"/>
                <a:cs typeface="Times New Roman"/>
              </a:rPr>
              <a:t>hồi</a:t>
            </a:r>
            <a:r>
              <a:rPr lang="en-US" sz="2400" i="1" spc="-5" dirty="0" smtClean="0">
                <a:latin typeface="Times New Roman"/>
                <a:cs typeface="Times New Roman"/>
              </a:rPr>
              <a:t> </a:t>
            </a:r>
            <a:r>
              <a:rPr lang="en-US" sz="2400" i="1" spc="-5" dirty="0" err="1" smtClean="0">
                <a:latin typeface="Times New Roman"/>
                <a:cs typeface="Times New Roman"/>
              </a:rPr>
              <a:t>tài</a:t>
            </a:r>
            <a:r>
              <a:rPr lang="en-US" sz="2400" i="1" spc="-5" dirty="0" smtClean="0">
                <a:latin typeface="Times New Roman"/>
                <a:cs typeface="Times New Roman"/>
              </a:rPr>
              <a:t> </a:t>
            </a:r>
            <a:r>
              <a:rPr lang="en-US" sz="2400" i="1" spc="-5" dirty="0" err="1" smtClean="0">
                <a:latin typeface="Times New Roman"/>
                <a:cs typeface="Times New Roman"/>
              </a:rPr>
              <a:t>nguyên</a:t>
            </a:r>
            <a:r>
              <a:rPr lang="en-US" sz="2400" i="1" spc="-5" dirty="0" smtClean="0">
                <a:latin typeface="Times New Roman"/>
                <a:cs typeface="Times New Roman"/>
              </a:rPr>
              <a:t> </a:t>
            </a:r>
            <a:r>
              <a:rPr lang="en-US" sz="2400" i="1" spc="-5" dirty="0" err="1" smtClean="0">
                <a:latin typeface="Times New Roman"/>
                <a:cs typeface="Times New Roman"/>
              </a:rPr>
              <a:t>từ</a:t>
            </a:r>
            <a:r>
              <a:rPr lang="en-US" sz="2400" i="1" spc="-5" dirty="0" smtClean="0">
                <a:latin typeface="Times New Roman"/>
                <a:cs typeface="Times New Roman"/>
              </a:rPr>
              <a:t> 1 </a:t>
            </a:r>
            <a:r>
              <a:rPr lang="en-US" sz="2400" i="1" spc="-5" dirty="0" err="1" smtClean="0">
                <a:latin typeface="Times New Roman"/>
                <a:cs typeface="Times New Roman"/>
              </a:rPr>
              <a:t>procees</a:t>
            </a:r>
            <a:r>
              <a:rPr lang="en-US" sz="2400" i="1" spc="-5" dirty="0" smtClean="0">
                <a:latin typeface="Times New Roman"/>
                <a:cs typeface="Times New Roman"/>
              </a:rPr>
              <a:t>. </a:t>
            </a:r>
            <a:r>
              <a:rPr sz="2400" smtClean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tài </a:t>
            </a:r>
            <a:r>
              <a:rPr sz="2400" spc="-5" dirty="0">
                <a:latin typeface="Times New Roman"/>
                <a:cs typeface="Times New Roman"/>
              </a:rPr>
              <a:t>nguyên </a:t>
            </a:r>
            <a:r>
              <a:rPr sz="2400" dirty="0">
                <a:latin typeface="Times New Roman"/>
                <a:cs typeface="Times New Roman"/>
              </a:rPr>
              <a:t>chỉ có </a:t>
            </a:r>
            <a:r>
              <a:rPr sz="2400" spc="-5" dirty="0">
                <a:latin typeface="Times New Roman"/>
                <a:cs typeface="Times New Roman"/>
              </a:rPr>
              <a:t>thể  được process </a:t>
            </a:r>
            <a:r>
              <a:rPr sz="2400" dirty="0">
                <a:latin typeface="Times New Roman"/>
                <a:cs typeface="Times New Roman"/>
              </a:rPr>
              <a:t>(tự </a:t>
            </a:r>
            <a:r>
              <a:rPr sz="2400" spc="-5" dirty="0">
                <a:latin typeface="Times New Roman"/>
                <a:cs typeface="Times New Roman"/>
              </a:rPr>
              <a:t>nguyện) giải phóng khi </a:t>
            </a:r>
            <a:r>
              <a:rPr sz="2400" dirty="0">
                <a:latin typeface="Times New Roman"/>
                <a:cs typeface="Times New Roman"/>
              </a:rPr>
              <a:t>nó </a:t>
            </a:r>
            <a:r>
              <a:rPr sz="2400" spc="-10" dirty="0">
                <a:latin typeface="Times New Roman"/>
                <a:cs typeface="Times New Roman"/>
              </a:rPr>
              <a:t>đã </a:t>
            </a:r>
            <a:r>
              <a:rPr sz="2400" dirty="0">
                <a:latin typeface="Times New Roman"/>
                <a:cs typeface="Times New Roman"/>
              </a:rPr>
              <a:t>hoàn </a:t>
            </a:r>
            <a:r>
              <a:rPr sz="2400" spc="-5" dirty="0">
                <a:latin typeface="Times New Roman"/>
                <a:cs typeface="Times New Roman"/>
              </a:rPr>
              <a:t>thành  </a:t>
            </a:r>
            <a:r>
              <a:rPr sz="2400" dirty="0">
                <a:latin typeface="Times New Roman"/>
                <a:cs typeface="Times New Roman"/>
              </a:rPr>
              <a:t>công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việc.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1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Chờ </a:t>
            </a:r>
            <a:r>
              <a:rPr sz="2400" b="1" i="1" dirty="0">
                <a:latin typeface="Times New Roman"/>
                <a:cs typeface="Times New Roman"/>
              </a:rPr>
              <a:t>đợi vòng </a:t>
            </a:r>
            <a:r>
              <a:rPr sz="2400" b="1" i="1" spc="-5" dirty="0">
                <a:latin typeface="Times New Roman"/>
                <a:cs typeface="Times New Roman"/>
              </a:rPr>
              <a:t>tròn </a:t>
            </a:r>
            <a:r>
              <a:rPr sz="2400" i="1" spc="-5" dirty="0">
                <a:latin typeface="Times New Roman"/>
                <a:cs typeface="Times New Roman"/>
              </a:rPr>
              <a:t>(circular wait): </a:t>
            </a:r>
            <a:r>
              <a:rPr sz="2400" dirty="0">
                <a:latin typeface="Times New Roman"/>
                <a:cs typeface="Times New Roman"/>
              </a:rPr>
              <a:t>tồn tại 1 </a:t>
            </a:r>
            <a:r>
              <a:rPr sz="2400" spc="-5" dirty="0">
                <a:latin typeface="Times New Roman"/>
                <a:cs typeface="Times New Roman"/>
              </a:rPr>
              <a:t>chu </a:t>
            </a:r>
            <a:r>
              <a:rPr sz="2400" spc="-10" dirty="0">
                <a:latin typeface="Times New Roman"/>
                <a:cs typeface="Times New Roman"/>
              </a:rPr>
              <a:t>kỳ </a:t>
            </a:r>
            <a:r>
              <a:rPr sz="2400" dirty="0">
                <a:latin typeface="Times New Roman"/>
                <a:cs typeface="Times New Roman"/>
              </a:rPr>
              <a:t>đóng  các yêu cầu </a:t>
            </a:r>
            <a:r>
              <a:rPr sz="2400">
                <a:latin typeface="Times New Roman"/>
                <a:cs typeface="Times New Roman"/>
              </a:rPr>
              <a:t>tài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nguyên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ví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dụ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dirty="0" err="1" smtClean="0">
                <a:latin typeface="Times New Roman"/>
                <a:cs typeface="Times New Roman"/>
              </a:rPr>
              <a:t>có</a:t>
            </a:r>
            <a:r>
              <a:rPr lang="en-US" sz="2400" dirty="0" smtClean="0">
                <a:latin typeface="Times New Roman"/>
                <a:cs typeface="Times New Roman"/>
              </a:rPr>
              <a:t> P1,P2,..</a:t>
            </a:r>
            <a:r>
              <a:rPr lang="en-US" sz="2400" dirty="0" err="1" smtClean="0">
                <a:latin typeface="Times New Roman"/>
                <a:cs typeface="Times New Roman"/>
              </a:rPr>
              <a:t>Pn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mà</a:t>
            </a:r>
            <a:r>
              <a:rPr lang="en-US" sz="2400" dirty="0" smtClean="0">
                <a:latin typeface="Times New Roman"/>
                <a:cs typeface="Times New Roman"/>
              </a:rPr>
              <a:t> P1 </a:t>
            </a:r>
            <a:r>
              <a:rPr lang="en-US" sz="2400" dirty="0" err="1" smtClean="0">
                <a:latin typeface="Times New Roman"/>
                <a:cs typeface="Times New Roman"/>
              </a:rPr>
              <a:t>cần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tài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nguyên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của</a:t>
            </a:r>
            <a:r>
              <a:rPr lang="en-US" sz="2400" dirty="0" smtClean="0">
                <a:latin typeface="Times New Roman"/>
                <a:cs typeface="Times New Roman"/>
              </a:rPr>
              <a:t> P2, P2 </a:t>
            </a:r>
            <a:r>
              <a:rPr lang="en-US" sz="2400" dirty="0" err="1" smtClean="0">
                <a:latin typeface="Times New Roman"/>
                <a:cs typeface="Times New Roman"/>
              </a:rPr>
              <a:t>cần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tài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nguyên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của</a:t>
            </a:r>
            <a:r>
              <a:rPr lang="en-US" sz="2400" dirty="0" smtClean="0">
                <a:latin typeface="Times New Roman"/>
                <a:cs typeface="Times New Roman"/>
              </a:rPr>
              <a:t> P3…</a:t>
            </a:r>
            <a:r>
              <a:rPr lang="en-US" sz="2400" dirty="0" err="1" smtClean="0">
                <a:latin typeface="Times New Roman"/>
                <a:cs typeface="Times New Roman"/>
              </a:rPr>
              <a:t>Pn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cần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tài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nguyên</a:t>
            </a:r>
            <a:r>
              <a:rPr lang="en-US" sz="2400" dirty="0" smtClean="0">
                <a:latin typeface="Times New Roman"/>
                <a:cs typeface="Times New Roman"/>
              </a:rPr>
              <a:t> do P1 </a:t>
            </a:r>
            <a:r>
              <a:rPr lang="en-US" sz="2400" dirty="0" err="1" smtClean="0">
                <a:latin typeface="Times New Roman"/>
                <a:cs typeface="Times New Roman"/>
              </a:rPr>
              <a:t>giữ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1" y="213486"/>
            <a:ext cx="796925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6.2 –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Điều kiện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cần của tắc</a:t>
            </a:r>
            <a:r>
              <a:rPr i="0" spc="8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nghẽn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nghẽn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39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nghẽn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thống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222250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chặn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nghẽn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222250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nghẽn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0370"/>
            <a:ext cx="8073390" cy="303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715" indent="-342900" algn="just">
              <a:lnSpc>
                <a:spcPct val="114199"/>
              </a:lnSpc>
              <a:spcBef>
                <a:spcPts val="11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Ngăn chặn </a:t>
            </a:r>
            <a:r>
              <a:rPr sz="2800" i="1" dirty="0">
                <a:latin typeface="Times New Roman"/>
                <a:cs typeface="Times New Roman"/>
              </a:rPr>
              <a:t>tắc </a:t>
            </a:r>
            <a:r>
              <a:rPr sz="2800" i="1" spc="-5" dirty="0">
                <a:latin typeface="Times New Roman"/>
                <a:cs typeface="Times New Roman"/>
              </a:rPr>
              <a:t>nghẽn </a:t>
            </a:r>
            <a:r>
              <a:rPr sz="2800" spc="-5" dirty="0">
                <a:latin typeface="Times New Roman"/>
                <a:cs typeface="Times New Roman"/>
              </a:rPr>
              <a:t>(Deadlock Prevention) là cung  </a:t>
            </a:r>
            <a:r>
              <a:rPr sz="2800" spc="-10" dirty="0">
                <a:latin typeface="Times New Roman"/>
                <a:cs typeface="Times New Roman"/>
              </a:rPr>
              <a:t>cấp các </a:t>
            </a:r>
            <a:r>
              <a:rPr sz="2800" spc="-5" dirty="0">
                <a:latin typeface="Times New Roman"/>
                <a:cs typeface="Times New Roman"/>
              </a:rPr>
              <a:t>phương </a:t>
            </a:r>
            <a:r>
              <a:rPr sz="2800" spc="-10" dirty="0">
                <a:latin typeface="Times New Roman"/>
                <a:cs typeface="Times New Roman"/>
              </a:rPr>
              <a:t>thức </a:t>
            </a:r>
            <a:r>
              <a:rPr sz="2800" dirty="0">
                <a:latin typeface="Times New Roman"/>
                <a:cs typeface="Times New Roman"/>
              </a:rPr>
              <a:t>đảm </a:t>
            </a:r>
            <a:r>
              <a:rPr sz="2800" spc="-5" dirty="0">
                <a:latin typeface="Times New Roman"/>
                <a:cs typeface="Times New Roman"/>
              </a:rPr>
              <a:t>bảo rằng ít nhất 1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4  điều kiện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của tắc nghẽn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xảy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3999"/>
              </a:lnSpc>
              <a:spcBef>
                <a:spcPts val="665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phương thức ngăn chặn tắc </a:t>
            </a:r>
            <a:r>
              <a:rPr sz="2800" dirty="0">
                <a:latin typeface="Times New Roman"/>
                <a:cs typeface="Times New Roman"/>
              </a:rPr>
              <a:t>nghẽn </a:t>
            </a:r>
            <a:r>
              <a:rPr sz="2800" spc="-5" dirty="0">
                <a:latin typeface="Times New Roman"/>
                <a:cs typeface="Times New Roman"/>
              </a:rPr>
              <a:t>sau đây đều  </a:t>
            </a:r>
            <a:r>
              <a:rPr sz="2800" dirty="0">
                <a:latin typeface="Times New Roman"/>
                <a:cs typeface="Times New Roman"/>
              </a:rPr>
              <a:t>khó </a:t>
            </a:r>
            <a:r>
              <a:rPr sz="2800" spc="-5" dirty="0">
                <a:latin typeface="Times New Roman"/>
                <a:cs typeface="Times New Roman"/>
              </a:rPr>
              <a:t>thực hiện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làm cho việc 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10" dirty="0">
                <a:latin typeface="Times New Roman"/>
                <a:cs typeface="Times New Roman"/>
              </a:rPr>
              <a:t>tài  </a:t>
            </a:r>
            <a:r>
              <a:rPr sz="2800" spc="-5" dirty="0">
                <a:latin typeface="Times New Roman"/>
                <a:cs typeface="Times New Roman"/>
              </a:rPr>
              <a:t>nguyên </a:t>
            </a:r>
            <a:r>
              <a:rPr sz="2800" dirty="0">
                <a:latin typeface="Times New Roman"/>
                <a:cs typeface="Times New Roman"/>
              </a:rPr>
              <a:t>bị </a:t>
            </a:r>
            <a:r>
              <a:rPr sz="2800" spc="-5" dirty="0">
                <a:latin typeface="Times New Roman"/>
                <a:cs typeface="Times New Roman"/>
              </a:rPr>
              <a:t>chậm </a:t>
            </a:r>
            <a:r>
              <a:rPr sz="2800" dirty="0">
                <a:latin typeface="Times New Roman"/>
                <a:cs typeface="Times New Roman"/>
              </a:rPr>
              <a:t>và thông </a:t>
            </a:r>
            <a:r>
              <a:rPr sz="2800" spc="-5" dirty="0">
                <a:latin typeface="Times New Roman"/>
                <a:cs typeface="Times New Roman"/>
              </a:rPr>
              <a:t>lượng </a:t>
            </a:r>
            <a:r>
              <a:rPr sz="2800" dirty="0">
                <a:latin typeface="Times New Roman"/>
                <a:cs typeface="Times New Roman"/>
              </a:rPr>
              <a:t>hệ thống bị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giảm.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213486"/>
            <a:ext cx="736003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6.3 – Ngăn chặn tắc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nghẽn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2502</Words>
  <Application>Microsoft Office PowerPoint</Application>
  <PresentationFormat>On-screen Show (4:3)</PresentationFormat>
  <Paragraphs>241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Bài 6: Tắc nghẽn</vt:lpstr>
      <vt:lpstr>Vấn đề Deadlock</vt:lpstr>
      <vt:lpstr>Ví dụ qua cầu</vt:lpstr>
      <vt:lpstr>Bài toán xảy ra Deadlock</vt:lpstr>
      <vt:lpstr>6.1 – Khái niệm Tắc nghẽn</vt:lpstr>
      <vt:lpstr>Slide 6</vt:lpstr>
      <vt:lpstr>6.2 – Điều kiện cần của tắc nghẽn</vt:lpstr>
      <vt:lpstr>Giải quyết tắc nghẽn</vt:lpstr>
      <vt:lpstr>6.3 – Ngăn chặn tắc nghẽn</vt:lpstr>
      <vt:lpstr>Ngăn chặn điều kiện loại trừ lẫn nhau</vt:lpstr>
      <vt:lpstr>Ngăn chặn điều kiện giữ và đợi</vt:lpstr>
      <vt:lpstr>Ngăn chặn điều kiện Không thể thu hồi</vt:lpstr>
      <vt:lpstr>Ngăn chặn điều kiện Chờ đợi luẩn quẩn</vt:lpstr>
      <vt:lpstr>6.4 – Tránh tắc ngẽn</vt:lpstr>
      <vt:lpstr>Trạng thái an toàn</vt:lpstr>
      <vt:lpstr>Trạng thái an toàn</vt:lpstr>
      <vt:lpstr>Ví dụ1:  Trạng thái an toàn</vt:lpstr>
      <vt:lpstr>Ví dụ 2:  Trạng thái an toàn</vt:lpstr>
      <vt:lpstr>Ví dụ 2:  Trạng thái an toàn</vt:lpstr>
      <vt:lpstr>Giải thuật nhà băng</vt:lpstr>
      <vt:lpstr>Giải thuật nhà băng</vt:lpstr>
      <vt:lpstr>Giải thuật tránh tắc nghẽn</vt:lpstr>
      <vt:lpstr>6.5 – Phát hiện Deadlock</vt:lpstr>
      <vt:lpstr>Phát hiện Deadlock(2/3)</vt:lpstr>
      <vt:lpstr>Phát hiện Deadlock(3/3)</vt:lpstr>
      <vt:lpstr>6.6 – Phục hồi tắc ngẽn</vt:lpstr>
      <vt:lpstr>Chấm dứt tiến trình</vt:lpstr>
      <vt:lpstr>Lấy lại tài nguyên</vt:lpstr>
      <vt:lpstr>CÂU HỎI ÔN TẬP BÀI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Tắc nghẽn</dc:title>
  <dc:creator>Windows User</dc:creator>
  <cp:lastModifiedBy>Windows User</cp:lastModifiedBy>
  <cp:revision>14</cp:revision>
  <dcterms:created xsi:type="dcterms:W3CDTF">2018-10-24T03:44:04Z</dcterms:created>
  <dcterms:modified xsi:type="dcterms:W3CDTF">2018-10-29T06:17:00Z</dcterms:modified>
</cp:coreProperties>
</file>