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9" r:id="rId2"/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45" r:id="rId38"/>
    <p:sldId id="446" r:id="rId39"/>
    <p:sldId id="447" r:id="rId40"/>
    <p:sldId id="448" r:id="rId41"/>
    <p:sldId id="449" r:id="rId42"/>
    <p:sldId id="450" r:id="rId4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FF66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FF66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24840" y="1133325"/>
            <a:ext cx="3298825" cy="4504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72609" y="1179322"/>
            <a:ext cx="3271520" cy="4552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FF66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9341" y="321310"/>
            <a:ext cx="546531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FF66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16242"/>
            <a:ext cx="8073390" cy="424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ic.edu/~jbell/CourseNotes/Operatin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0672" y="778510"/>
            <a:ext cx="5502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Bài 8: Quản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lý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Bộ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nhớ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812" y="1774901"/>
            <a:ext cx="4731385" cy="3831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08355" lvl="1" indent="-79565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808355" algn="l"/>
                <a:tab pos="808990" algn="l"/>
              </a:tabLst>
            </a:pPr>
            <a:r>
              <a:rPr sz="3200" spc="-5" dirty="0">
                <a:latin typeface="Times New Roman"/>
                <a:cs typeface="Times New Roman"/>
              </a:rPr>
              <a:t>Mở </a:t>
            </a:r>
            <a:r>
              <a:rPr sz="3200" dirty="0">
                <a:latin typeface="Times New Roman"/>
                <a:cs typeface="Times New Roman"/>
              </a:rPr>
              <a:t>đầu</a:t>
            </a:r>
            <a:endParaRPr sz="3200">
              <a:latin typeface="Times New Roman"/>
              <a:cs typeface="Times New Roman"/>
            </a:endParaRPr>
          </a:p>
          <a:p>
            <a:pPr marL="808355" lvl="1" indent="-795655">
              <a:lnSpc>
                <a:spcPct val="100000"/>
              </a:lnSpc>
              <a:spcBef>
                <a:spcPts val="2690"/>
              </a:spcBef>
              <a:buAutoNum type="arabicPeriod"/>
              <a:tabLst>
                <a:tab pos="808355" algn="l"/>
                <a:tab pos="808990" algn="l"/>
              </a:tabLst>
            </a:pPr>
            <a:r>
              <a:rPr sz="3200" dirty="0">
                <a:latin typeface="Times New Roman"/>
                <a:cs typeface="Times New Roman"/>
              </a:rPr>
              <a:t>Phân trang theo </a:t>
            </a:r>
            <a:r>
              <a:rPr sz="3200" spc="5" dirty="0">
                <a:latin typeface="Times New Roman"/>
                <a:cs typeface="Times New Roman"/>
              </a:rPr>
              <a:t>yêu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cầu</a:t>
            </a:r>
            <a:endParaRPr sz="3200">
              <a:latin typeface="Times New Roman"/>
              <a:cs typeface="Times New Roman"/>
            </a:endParaRPr>
          </a:p>
          <a:p>
            <a:pPr marL="808355" lvl="1" indent="-795655">
              <a:lnSpc>
                <a:spcPct val="100000"/>
              </a:lnSpc>
              <a:spcBef>
                <a:spcPts val="2690"/>
              </a:spcBef>
              <a:buAutoNum type="arabicPeriod"/>
              <a:tabLst>
                <a:tab pos="808355" algn="l"/>
                <a:tab pos="808990" algn="l"/>
              </a:tabLst>
            </a:pPr>
            <a:r>
              <a:rPr sz="3200" dirty="0">
                <a:latin typeface="Times New Roman"/>
                <a:cs typeface="Times New Roman"/>
              </a:rPr>
              <a:t>Thay thế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trang</a:t>
            </a:r>
            <a:endParaRPr sz="3200">
              <a:latin typeface="Times New Roman"/>
              <a:cs typeface="Times New Roman"/>
            </a:endParaRPr>
          </a:p>
          <a:p>
            <a:pPr marL="808355" lvl="1" indent="-795655">
              <a:lnSpc>
                <a:spcPct val="100000"/>
              </a:lnSpc>
              <a:spcBef>
                <a:spcPts val="2690"/>
              </a:spcBef>
              <a:buAutoNum type="arabicPeriod"/>
              <a:tabLst>
                <a:tab pos="808355" algn="l"/>
                <a:tab pos="808990" algn="l"/>
              </a:tabLst>
            </a:pPr>
            <a:r>
              <a:rPr sz="3200" dirty="0">
                <a:latin typeface="Times New Roman"/>
                <a:cs typeface="Times New Roman"/>
              </a:rPr>
              <a:t>Cấp </a:t>
            </a:r>
            <a:r>
              <a:rPr sz="3200" spc="5" dirty="0">
                <a:latin typeface="Times New Roman"/>
                <a:cs typeface="Times New Roman"/>
              </a:rPr>
              <a:t>phát khung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trang</a:t>
            </a:r>
            <a:endParaRPr sz="3200">
              <a:latin typeface="Times New Roman"/>
              <a:cs typeface="Times New Roman"/>
            </a:endParaRPr>
          </a:p>
          <a:p>
            <a:pPr marL="808355" lvl="1" indent="-795655">
              <a:lnSpc>
                <a:spcPct val="100000"/>
              </a:lnSpc>
              <a:spcBef>
                <a:spcPts val="2690"/>
              </a:spcBef>
              <a:buAutoNum type="arabicPeriod"/>
              <a:tabLst>
                <a:tab pos="808355" algn="l"/>
                <a:tab pos="808990" algn="l"/>
              </a:tabLst>
            </a:pPr>
            <a:r>
              <a:rPr sz="3200" dirty="0">
                <a:latin typeface="Times New Roman"/>
                <a:cs typeface="Times New Roman"/>
              </a:rPr>
              <a:t>Trì trệ toàn hệ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thống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0269" y="291211"/>
            <a:ext cx="6362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8.2 - Phân trang theo yêu</a:t>
            </a:r>
            <a:r>
              <a:rPr i="0" spc="3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cầu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543818"/>
            <a:ext cx="8683625" cy="376174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Phân </a:t>
            </a:r>
            <a:r>
              <a:rPr sz="2800" spc="-5" dirty="0">
                <a:latin typeface="Times New Roman"/>
                <a:cs typeface="Times New Roman"/>
              </a:rPr>
              <a:t>trang theo yêu cầu = </a:t>
            </a:r>
            <a:r>
              <a:rPr sz="2800" dirty="0">
                <a:latin typeface="Times New Roman"/>
                <a:cs typeface="Times New Roman"/>
              </a:rPr>
              <a:t>Phân trang </a:t>
            </a:r>
            <a:r>
              <a:rPr sz="2800" spc="-5" dirty="0">
                <a:latin typeface="Times New Roman"/>
                <a:cs typeface="Times New Roman"/>
              </a:rPr>
              <a:t>+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swapping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Tiến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là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tập các trang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thường trú trên bộ nhớ</a:t>
            </a:r>
            <a:r>
              <a:rPr sz="2800" spc="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phụ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Một trang chỉ được nạp vào bộ </a:t>
            </a:r>
            <a:r>
              <a:rPr sz="2800" dirty="0">
                <a:latin typeface="Times New Roman"/>
                <a:cs typeface="Times New Roman"/>
              </a:rPr>
              <a:t>nhớ </a:t>
            </a:r>
            <a:r>
              <a:rPr sz="2800" spc="-5" dirty="0">
                <a:latin typeface="Times New Roman"/>
                <a:cs typeface="Times New Roman"/>
              </a:rPr>
              <a:t>chính </a:t>
            </a:r>
            <a:r>
              <a:rPr sz="2800" dirty="0">
                <a:latin typeface="Times New Roman"/>
                <a:cs typeface="Times New Roman"/>
              </a:rPr>
              <a:t>khi </a:t>
            </a:r>
            <a:r>
              <a:rPr sz="2800" spc="-5" dirty="0">
                <a:latin typeface="Times New Roman"/>
                <a:cs typeface="Times New Roman"/>
              </a:rPr>
              <a:t>có yêu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cầu.</a:t>
            </a:r>
            <a:endParaRPr sz="2800">
              <a:latin typeface="Times New Roman"/>
              <a:cs typeface="Times New Roman"/>
            </a:endParaRPr>
          </a:p>
          <a:p>
            <a:pPr marL="355600" marR="535305" indent="-342900">
              <a:lnSpc>
                <a:spcPts val="302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Khi có </a:t>
            </a:r>
            <a:r>
              <a:rPr sz="2800" spc="-5" dirty="0">
                <a:latin typeface="Times New Roman"/>
                <a:cs typeface="Times New Roman"/>
              </a:rPr>
              <a:t>yêu cầu </a:t>
            </a:r>
            <a:r>
              <a:rPr sz="2800" dirty="0">
                <a:latin typeface="Times New Roman"/>
                <a:cs typeface="Times New Roman"/>
              </a:rPr>
              <a:t>về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trang nào </a:t>
            </a:r>
            <a:r>
              <a:rPr sz="2800" dirty="0">
                <a:latin typeface="Times New Roman"/>
                <a:cs typeface="Times New Roman"/>
              </a:rPr>
              <a:t>đó, </a:t>
            </a:r>
            <a:r>
              <a:rPr sz="2800" spc="-10" dirty="0">
                <a:latin typeface="Times New Roman"/>
                <a:cs typeface="Times New Roman"/>
              </a:rPr>
              <a:t>cần </a:t>
            </a:r>
            <a:r>
              <a:rPr sz="2800" spc="-5" dirty="0">
                <a:latin typeface="Times New Roman"/>
                <a:cs typeface="Times New Roman"/>
              </a:rPr>
              <a:t>có cơ chế cho  </a:t>
            </a:r>
            <a:r>
              <a:rPr sz="2800" dirty="0">
                <a:latin typeface="Times New Roman"/>
                <a:cs typeface="Times New Roman"/>
              </a:rPr>
              <a:t>biết </a:t>
            </a:r>
            <a:r>
              <a:rPr sz="2800" spc="-5" dirty="0">
                <a:latin typeface="Times New Roman"/>
                <a:cs typeface="Times New Roman"/>
              </a:rPr>
              <a:t>trang đó đang ở trên </a:t>
            </a:r>
            <a:r>
              <a:rPr sz="2800" dirty="0">
                <a:latin typeface="Times New Roman"/>
                <a:cs typeface="Times New Roman"/>
              </a:rPr>
              <a:t>đó hoặc </a:t>
            </a:r>
            <a:r>
              <a:rPr sz="2800" spc="-5" dirty="0">
                <a:latin typeface="Times New Roman"/>
                <a:cs typeface="Times New Roman"/>
              </a:rPr>
              <a:t>ở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5" dirty="0">
                <a:latin typeface="Times New Roman"/>
                <a:cs typeface="Times New Roman"/>
              </a:rPr>
              <a:t>bộ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nhớ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9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Sử </a:t>
            </a:r>
            <a:r>
              <a:rPr sz="2400" dirty="0">
                <a:latin typeface="Times New Roman"/>
                <a:cs typeface="Times New Roman"/>
              </a:rPr>
              <a:t>dụng bit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valid/invalid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04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Valid</a:t>
            </a:r>
            <a:r>
              <a:rPr sz="2400" dirty="0">
                <a:latin typeface="Times New Roman"/>
                <a:cs typeface="Times New Roman"/>
              </a:rPr>
              <a:t>: có trong bộ nhớ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chính</a:t>
            </a:r>
            <a:endParaRPr sz="2400">
              <a:latin typeface="Times New Roman"/>
              <a:cs typeface="Times New Roman"/>
            </a:endParaRPr>
          </a:p>
          <a:p>
            <a:pPr marL="756285" marR="332740" lvl="1" indent="-286385">
              <a:lnSpc>
                <a:spcPts val="2590"/>
              </a:lnSpc>
              <a:spcBef>
                <a:spcPts val="54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Invalid</a:t>
            </a:r>
            <a:r>
              <a:rPr sz="2400" dirty="0">
                <a:latin typeface="Times New Roman"/>
                <a:cs typeface="Times New Roman"/>
              </a:rPr>
              <a:t>: trang không hợp lệ hoặc trang đang nằm trong bộ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nhớ  </a:t>
            </a:r>
            <a:r>
              <a:rPr sz="2400" spc="-5" dirty="0">
                <a:latin typeface="Times New Roman"/>
                <a:cs typeface="Times New Roman"/>
              </a:rPr>
              <a:t>phụ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4610" y="291211"/>
            <a:ext cx="39547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Cơ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chế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phần</a:t>
            </a:r>
            <a:r>
              <a:rPr i="0" spc="-3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cứng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0652"/>
            <a:ext cx="7951470" cy="346773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Bảng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trang</a:t>
            </a:r>
            <a:endParaRPr sz="32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05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Phải phản </a:t>
            </a:r>
            <a:r>
              <a:rPr sz="2800" spc="-10" dirty="0">
                <a:latin typeface="Times New Roman"/>
                <a:cs typeface="Times New Roman"/>
              </a:rPr>
              <a:t>ánh </a:t>
            </a:r>
            <a:r>
              <a:rPr sz="2800" spc="-5" dirty="0">
                <a:latin typeface="Times New Roman"/>
                <a:cs typeface="Times New Roman"/>
              </a:rPr>
              <a:t>được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trang đang nằm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5" dirty="0">
                <a:latin typeface="Times New Roman"/>
                <a:cs typeface="Times New Roman"/>
              </a:rPr>
              <a:t>bộ  nhớ chính hay bộ nhớ phụ và tương ứng đang nằm  ở vị trí nào </a:t>
            </a:r>
            <a:r>
              <a:rPr sz="2800" dirty="0">
                <a:latin typeface="Times New Roman"/>
                <a:cs typeface="Times New Roman"/>
              </a:rPr>
              <a:t>(trong </a:t>
            </a:r>
            <a:r>
              <a:rPr sz="2800" spc="-5" dirty="0">
                <a:latin typeface="Times New Roman"/>
                <a:cs typeface="Times New Roman"/>
              </a:rPr>
              <a:t>bộ nhớ chính hoặc bộ nhớ phụ)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Bộ nhớ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phụ</a:t>
            </a:r>
            <a:endParaRPr sz="3200">
              <a:latin typeface="Times New Roman"/>
              <a:cs typeface="Times New Roman"/>
            </a:endParaRPr>
          </a:p>
          <a:p>
            <a:pPr marL="756285" marR="134620" lvl="1" indent="-286385">
              <a:lnSpc>
                <a:spcPct val="100000"/>
              </a:lnSpc>
              <a:spcBef>
                <a:spcPts val="615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Dùng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dirty="0">
                <a:latin typeface="Times New Roman"/>
                <a:cs typeface="Times New Roman"/>
              </a:rPr>
              <a:t>không </a:t>
            </a:r>
            <a:r>
              <a:rPr sz="2800" spc="-5" dirty="0">
                <a:latin typeface="Times New Roman"/>
                <a:cs typeface="Times New Roman"/>
              </a:rPr>
              <a:t>gian trên </a:t>
            </a:r>
            <a:r>
              <a:rPr sz="2800" dirty="0">
                <a:latin typeface="Times New Roman"/>
                <a:cs typeface="Times New Roman"/>
              </a:rPr>
              <a:t>đĩa </a:t>
            </a:r>
            <a:r>
              <a:rPr sz="2800" spc="-10" dirty="0">
                <a:latin typeface="Times New Roman"/>
                <a:cs typeface="Times New Roman"/>
              </a:rPr>
              <a:t>cứng </a:t>
            </a:r>
            <a:r>
              <a:rPr sz="2800" spc="-5" dirty="0">
                <a:latin typeface="Times New Roman"/>
                <a:cs typeface="Times New Roman"/>
              </a:rPr>
              <a:t>thường </a:t>
            </a:r>
            <a:r>
              <a:rPr sz="2800" dirty="0">
                <a:latin typeface="Times New Roman"/>
                <a:cs typeface="Times New Roman"/>
              </a:rPr>
              <a:t>gọi </a:t>
            </a:r>
            <a:r>
              <a:rPr sz="2800" spc="-5" dirty="0">
                <a:latin typeface="Times New Roman"/>
                <a:cs typeface="Times New Roman"/>
              </a:rPr>
              <a:t>là  </a:t>
            </a:r>
            <a:r>
              <a:rPr sz="2800" dirty="0">
                <a:latin typeface="Times New Roman"/>
                <a:cs typeface="Times New Roman"/>
              </a:rPr>
              <a:t>không </a:t>
            </a:r>
            <a:r>
              <a:rPr sz="2800" spc="-5" dirty="0">
                <a:latin typeface="Times New Roman"/>
                <a:cs typeface="Times New Roman"/>
              </a:rPr>
              <a:t>gian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swapping.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6486245"/>
            <a:ext cx="63449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Cơ chế hỗ </a:t>
            </a:r>
            <a:r>
              <a:rPr sz="2000" spc="-5" dirty="0">
                <a:latin typeface="Verdana"/>
                <a:cs typeface="Verdana"/>
              </a:rPr>
              <a:t>trợ phần </a:t>
            </a:r>
            <a:r>
              <a:rPr sz="2000" dirty="0">
                <a:latin typeface="Verdana"/>
                <a:cs typeface="Verdana"/>
              </a:rPr>
              <a:t>cứng cho kỹ thuật </a:t>
            </a:r>
            <a:r>
              <a:rPr sz="2000" spc="-5" dirty="0">
                <a:latin typeface="Verdana"/>
                <a:cs typeface="Verdana"/>
              </a:rPr>
              <a:t>phân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trang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9200" y="42671"/>
            <a:ext cx="6705600" cy="651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441" y="291211"/>
            <a:ext cx="2070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Lỗi</a:t>
            </a:r>
            <a:r>
              <a:rPr i="0" spc="-7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trang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9452"/>
            <a:ext cx="7978775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Truy xuất đến một trang được đánh dấu bất  hợp lệ </a:t>
            </a:r>
            <a:r>
              <a:rPr sz="3200" spc="-5" dirty="0">
                <a:latin typeface="Times New Roman"/>
                <a:cs typeface="Times New Roman"/>
              </a:rPr>
              <a:t>sẽ </a:t>
            </a:r>
            <a:r>
              <a:rPr sz="3200" dirty="0">
                <a:latin typeface="Times New Roman"/>
                <a:cs typeface="Times New Roman"/>
              </a:rPr>
              <a:t>làm phát </a:t>
            </a:r>
            <a:r>
              <a:rPr sz="3200" spc="-5" dirty="0">
                <a:latin typeface="Times New Roman"/>
                <a:cs typeface="Times New Roman"/>
              </a:rPr>
              <a:t>sinh </a:t>
            </a:r>
            <a:r>
              <a:rPr sz="3200" dirty="0">
                <a:latin typeface="Times New Roman"/>
                <a:cs typeface="Times New Roman"/>
              </a:rPr>
              <a:t>một </a:t>
            </a:r>
            <a:r>
              <a:rPr sz="3200" i="1" dirty="0">
                <a:latin typeface="Times New Roman"/>
                <a:cs typeface="Times New Roman"/>
              </a:rPr>
              <a:t>lỗi </a:t>
            </a:r>
            <a:r>
              <a:rPr sz="3200" i="1" spc="-5" dirty="0">
                <a:latin typeface="Times New Roman"/>
                <a:cs typeface="Times New Roman"/>
              </a:rPr>
              <a:t>trang </a:t>
            </a:r>
            <a:r>
              <a:rPr sz="3200" spc="5" dirty="0">
                <a:latin typeface="Times New Roman"/>
                <a:cs typeface="Times New Roman"/>
              </a:rPr>
              <a:t>(</a:t>
            </a:r>
            <a:r>
              <a:rPr sz="3200" i="1" spc="5" dirty="0">
                <a:latin typeface="Times New Roman"/>
                <a:cs typeface="Times New Roman"/>
              </a:rPr>
              <a:t>page  </a:t>
            </a:r>
            <a:r>
              <a:rPr sz="3200" i="1" dirty="0">
                <a:latin typeface="Times New Roman"/>
                <a:cs typeface="Times New Roman"/>
              </a:rPr>
              <a:t>fault</a:t>
            </a:r>
            <a:r>
              <a:rPr sz="3200" dirty="0">
                <a:latin typeface="Times New Roman"/>
                <a:cs typeface="Times New Roman"/>
              </a:rPr>
              <a:t>). </a:t>
            </a:r>
            <a:r>
              <a:rPr sz="3200" spc="-5" dirty="0">
                <a:latin typeface="Times New Roman"/>
                <a:cs typeface="Times New Roman"/>
              </a:rPr>
              <a:t>Khi </a:t>
            </a:r>
            <a:r>
              <a:rPr sz="3200" dirty="0">
                <a:latin typeface="Times New Roman"/>
                <a:cs typeface="Times New Roman"/>
              </a:rPr>
              <a:t>dò tìm trong bảng trang để </a:t>
            </a:r>
            <a:r>
              <a:rPr sz="3200" spc="-5" dirty="0">
                <a:latin typeface="Times New Roman"/>
                <a:cs typeface="Times New Roman"/>
              </a:rPr>
              <a:t>lấy </a:t>
            </a:r>
            <a:r>
              <a:rPr sz="3200" dirty="0">
                <a:latin typeface="Times New Roman"/>
                <a:cs typeface="Times New Roman"/>
              </a:rPr>
              <a:t>các  thông tin cần thiết cho việc chuyển đổi địa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chỉ,  nếu nhận thấy trang đang được yêu cầu truy  xuất là bất hợp lệ, cơ </a:t>
            </a:r>
            <a:r>
              <a:rPr sz="3200" spc="5" dirty="0">
                <a:latin typeface="Times New Roman"/>
                <a:cs typeface="Times New Roman"/>
              </a:rPr>
              <a:t>chế </a:t>
            </a:r>
            <a:r>
              <a:rPr sz="3200" dirty="0">
                <a:latin typeface="Times New Roman"/>
                <a:cs typeface="Times New Roman"/>
              </a:rPr>
              <a:t>phần cứng </a:t>
            </a:r>
            <a:r>
              <a:rPr sz="3200" spc="-5" dirty="0">
                <a:latin typeface="Times New Roman"/>
                <a:cs typeface="Times New Roman"/>
              </a:rPr>
              <a:t>sẽ </a:t>
            </a:r>
            <a:r>
              <a:rPr sz="3200" dirty="0">
                <a:latin typeface="Times New Roman"/>
                <a:cs typeface="Times New Roman"/>
              </a:rPr>
              <a:t>phát  </a:t>
            </a:r>
            <a:r>
              <a:rPr sz="3200" spc="-5" dirty="0">
                <a:latin typeface="Times New Roman"/>
                <a:cs typeface="Times New Roman"/>
              </a:rPr>
              <a:t>sinh </a:t>
            </a:r>
            <a:r>
              <a:rPr sz="3200" dirty="0">
                <a:latin typeface="Times New Roman"/>
                <a:cs typeface="Times New Roman"/>
              </a:rPr>
              <a:t>một ngắt để báo </a:t>
            </a:r>
            <a:r>
              <a:rPr sz="3200" spc="5" dirty="0">
                <a:latin typeface="Times New Roman"/>
                <a:cs typeface="Times New Roman"/>
              </a:rPr>
              <a:t>cho </a:t>
            </a:r>
            <a:r>
              <a:rPr sz="3200" dirty="0">
                <a:latin typeface="Times New Roman"/>
                <a:cs typeface="Times New Roman"/>
              </a:rPr>
              <a:t>hệ điều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hành.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800"/>
            <a:ext cx="8892540" cy="5177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273" y="125094"/>
            <a:ext cx="7773034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0875" marR="5080" indent="-638810">
              <a:lnSpc>
                <a:spcPct val="100000"/>
              </a:lnSpc>
              <a:spcBef>
                <a:spcPts val="95"/>
              </a:spcBef>
            </a:pP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Quá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trình xử lý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một trang không có  </a:t>
            </a:r>
            <a:r>
              <a:rPr i="0" spc="-20" dirty="0">
                <a:solidFill>
                  <a:srgbClr val="252599"/>
                </a:solidFill>
                <a:latin typeface="Times New Roman"/>
                <a:cs typeface="Times New Roman"/>
              </a:rPr>
              <a:t>trong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bộ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nhớ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chính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(lỗi</a:t>
            </a:r>
            <a:r>
              <a:rPr i="0" spc="4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trang)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6020"/>
            <a:ext cx="7926070" cy="52089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70"/>
              </a:spcBef>
              <a:buClr>
                <a:srgbClr val="003366"/>
              </a:buClr>
              <a:buSzPct val="75000"/>
              <a:buAutoNum type="arabicPeriod"/>
              <a:tabLst>
                <a:tab pos="355600" algn="l"/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Kiểm </a:t>
            </a:r>
            <a:r>
              <a:rPr sz="2800" spc="-5" dirty="0">
                <a:latin typeface="Times New Roman"/>
                <a:cs typeface="Times New Roman"/>
              </a:rPr>
              <a:t>tra trang được truy </a:t>
            </a:r>
            <a:r>
              <a:rPr sz="2800" dirty="0">
                <a:latin typeface="Times New Roman"/>
                <a:cs typeface="Times New Roman"/>
              </a:rPr>
              <a:t>xuất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spc="-5" dirty="0">
                <a:latin typeface="Times New Roman"/>
                <a:cs typeface="Times New Roman"/>
              </a:rPr>
              <a:t>hợp lệ hay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không?</a:t>
            </a:r>
            <a:endParaRPr sz="2800">
              <a:latin typeface="Times New Roman"/>
              <a:cs typeface="Times New Roman"/>
            </a:endParaRPr>
          </a:p>
          <a:p>
            <a:pPr marL="355600" marR="1904364" indent="-342900">
              <a:lnSpc>
                <a:spcPct val="105000"/>
              </a:lnSpc>
              <a:spcBef>
                <a:spcPts val="5"/>
              </a:spcBef>
              <a:buClr>
                <a:srgbClr val="003366"/>
              </a:buClr>
              <a:buSzPct val="75000"/>
              <a:buAutoNum type="arabicPeriod"/>
              <a:tabLst>
                <a:tab pos="355600" algn="l"/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Nếu </a:t>
            </a:r>
            <a:r>
              <a:rPr sz="2800" dirty="0">
                <a:latin typeface="Times New Roman"/>
                <a:cs typeface="Times New Roman"/>
              </a:rPr>
              <a:t>truy </a:t>
            </a:r>
            <a:r>
              <a:rPr sz="2800" spc="-5" dirty="0">
                <a:latin typeface="Times New Roman"/>
                <a:cs typeface="Times New Roman"/>
              </a:rPr>
              <a:t>xuất không hợp lệ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kết thúc.  </a:t>
            </a:r>
            <a:r>
              <a:rPr sz="2800" spc="-10" dirty="0">
                <a:latin typeface="Times New Roman"/>
                <a:cs typeface="Times New Roman"/>
              </a:rPr>
              <a:t>Ngược </a:t>
            </a:r>
            <a:r>
              <a:rPr sz="2800" spc="-5" dirty="0">
                <a:latin typeface="Times New Roman"/>
                <a:cs typeface="Times New Roman"/>
              </a:rPr>
              <a:t>lại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bước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3.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5"/>
              </a:spcBef>
              <a:buClr>
                <a:srgbClr val="003366"/>
              </a:buClr>
              <a:buSzPct val="75000"/>
              <a:buAutoNum type="arabicPeriod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Tìm vị trí chứa trang muốn truy xuất trên </a:t>
            </a:r>
            <a:r>
              <a:rPr sz="2800" dirty="0">
                <a:latin typeface="Times New Roman"/>
                <a:cs typeface="Times New Roman"/>
              </a:rPr>
              <a:t>đĩa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cứng.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0"/>
              </a:spcBef>
              <a:buClr>
                <a:srgbClr val="003366"/>
              </a:buClr>
              <a:buSzPct val="75000"/>
              <a:buAutoNum type="arabicPeriod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Tìm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dirty="0">
                <a:latin typeface="Times New Roman"/>
                <a:cs typeface="Times New Roman"/>
              </a:rPr>
              <a:t>khung </a:t>
            </a:r>
            <a:r>
              <a:rPr sz="2800" spc="-5" dirty="0">
                <a:latin typeface="Times New Roman"/>
                <a:cs typeface="Times New Roman"/>
              </a:rPr>
              <a:t>trang </a:t>
            </a:r>
            <a:r>
              <a:rPr sz="2800" dirty="0">
                <a:latin typeface="Times New Roman"/>
                <a:cs typeface="Times New Roman"/>
              </a:rPr>
              <a:t>trống </a:t>
            </a:r>
            <a:r>
              <a:rPr sz="2800" spc="-5" dirty="0">
                <a:latin typeface="Times New Roman"/>
                <a:cs typeface="Times New Roman"/>
              </a:rPr>
              <a:t>trên bộ </a:t>
            </a:r>
            <a:r>
              <a:rPr sz="2800" dirty="0">
                <a:latin typeface="Times New Roman"/>
                <a:cs typeface="Times New Roman"/>
              </a:rPr>
              <a:t>nhớ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chính</a:t>
            </a:r>
            <a:endParaRPr sz="280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170"/>
              </a:spcBef>
              <a:buClr>
                <a:srgbClr val="003366"/>
              </a:buClr>
              <a:buSzPct val="75000"/>
              <a:buAutoNum type="alphaLcParenR"/>
              <a:tabLst>
                <a:tab pos="927100" algn="l"/>
                <a:tab pos="927735" algn="l"/>
              </a:tabLst>
            </a:pPr>
            <a:r>
              <a:rPr sz="2800" spc="-10" dirty="0">
                <a:latin typeface="Times New Roman"/>
                <a:cs typeface="Times New Roman"/>
              </a:rPr>
              <a:t>Nếu </a:t>
            </a:r>
            <a:r>
              <a:rPr sz="2800" spc="-5" dirty="0">
                <a:latin typeface="Times New Roman"/>
                <a:cs typeface="Times New Roman"/>
              </a:rPr>
              <a:t>tìm thấy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bước 5</a:t>
            </a:r>
            <a:endParaRPr sz="2800">
              <a:latin typeface="Times New Roman"/>
              <a:cs typeface="Times New Roman"/>
            </a:endParaRPr>
          </a:p>
          <a:p>
            <a:pPr marL="927100" marR="161925" lvl="1" indent="-457200" algn="just">
              <a:lnSpc>
                <a:spcPct val="90000"/>
              </a:lnSpc>
              <a:spcBef>
                <a:spcPts val="490"/>
              </a:spcBef>
              <a:buClr>
                <a:srgbClr val="003366"/>
              </a:buClr>
              <a:buSzPct val="75000"/>
              <a:buAutoNum type="alphaLcParenR"/>
              <a:tabLst>
                <a:tab pos="927735" algn="l"/>
              </a:tabLst>
            </a:pPr>
            <a:r>
              <a:rPr sz="2800" spc="-10" dirty="0">
                <a:latin typeface="Times New Roman"/>
                <a:cs typeface="Times New Roman"/>
              </a:rPr>
              <a:t>Nếu </a:t>
            </a:r>
            <a:r>
              <a:rPr sz="2800" dirty="0">
                <a:latin typeface="Times New Roman"/>
                <a:cs typeface="Times New Roman"/>
              </a:rPr>
              <a:t>không </a:t>
            </a:r>
            <a:r>
              <a:rPr sz="2800" spc="-5" dirty="0">
                <a:latin typeface="Times New Roman"/>
                <a:cs typeface="Times New Roman"/>
              </a:rPr>
              <a:t>tìm thấy </a:t>
            </a:r>
            <a:r>
              <a:rPr sz="2800" dirty="0">
                <a:latin typeface="Times New Roman"/>
                <a:cs typeface="Times New Roman"/>
              </a:rPr>
              <a:t>khung </a:t>
            </a:r>
            <a:r>
              <a:rPr sz="2800" spc="-5" dirty="0">
                <a:latin typeface="Times New Roman"/>
                <a:cs typeface="Times New Roman"/>
              </a:rPr>
              <a:t>trang </a:t>
            </a:r>
            <a:r>
              <a:rPr sz="2800" dirty="0">
                <a:latin typeface="Times New Roman"/>
                <a:cs typeface="Times New Roman"/>
              </a:rPr>
              <a:t>trống, </a:t>
            </a:r>
            <a:r>
              <a:rPr sz="2800" spc="-5" dirty="0">
                <a:latin typeface="Times New Roman"/>
                <a:cs typeface="Times New Roman"/>
              </a:rPr>
              <a:t>tìm </a:t>
            </a:r>
            <a:r>
              <a:rPr sz="2800" spc="-10" dirty="0">
                <a:latin typeface="Times New Roman"/>
                <a:cs typeface="Times New Roman"/>
              </a:rPr>
              <a:t>một  </a:t>
            </a:r>
            <a:r>
              <a:rPr sz="2800" dirty="0">
                <a:latin typeface="Times New Roman"/>
                <a:cs typeface="Times New Roman"/>
              </a:rPr>
              <a:t>khung </a:t>
            </a:r>
            <a:r>
              <a:rPr sz="2800" spc="-5" dirty="0">
                <a:latin typeface="Times New Roman"/>
                <a:cs typeface="Times New Roman"/>
              </a:rPr>
              <a:t>trang </a:t>
            </a:r>
            <a:r>
              <a:rPr sz="2800" dirty="0">
                <a:latin typeface="Times New Roman"/>
                <a:cs typeface="Times New Roman"/>
              </a:rPr>
              <a:t>“nạn nhân” </a:t>
            </a:r>
            <a:r>
              <a:rPr sz="2800" spc="-5" dirty="0">
                <a:latin typeface="Times New Roman"/>
                <a:cs typeface="Times New Roman"/>
              </a:rPr>
              <a:t>và chuyển nó ra bộ nhớ  phụ, </a:t>
            </a:r>
            <a:r>
              <a:rPr sz="2800" spc="-10" dirty="0">
                <a:latin typeface="Times New Roman"/>
                <a:cs typeface="Times New Roman"/>
              </a:rPr>
              <a:t>cập </a:t>
            </a:r>
            <a:r>
              <a:rPr sz="2800" spc="-5" dirty="0">
                <a:latin typeface="Times New Roman"/>
                <a:cs typeface="Times New Roman"/>
              </a:rPr>
              <a:t>nhật bảng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trang.</a:t>
            </a:r>
            <a:endParaRPr sz="2800">
              <a:latin typeface="Times New Roman"/>
              <a:cs typeface="Times New Roman"/>
            </a:endParaRPr>
          </a:p>
          <a:p>
            <a:pPr marL="355600" marR="254635" indent="-342900">
              <a:lnSpc>
                <a:spcPts val="3020"/>
              </a:lnSpc>
              <a:spcBef>
                <a:spcPts val="555"/>
              </a:spcBef>
              <a:buClr>
                <a:srgbClr val="003366"/>
              </a:buClr>
              <a:buSzPct val="75000"/>
              <a:buAutoNum type="arabicPeriod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Chuyển trang </a:t>
            </a:r>
            <a:r>
              <a:rPr sz="2800" spc="-10" dirty="0">
                <a:latin typeface="Times New Roman"/>
                <a:cs typeface="Times New Roman"/>
              </a:rPr>
              <a:t>muốn </a:t>
            </a:r>
            <a:r>
              <a:rPr sz="2800" spc="-5" dirty="0">
                <a:latin typeface="Times New Roman"/>
                <a:cs typeface="Times New Roman"/>
              </a:rPr>
              <a:t>truy xuất từ bộ nhớ phụ vào bộ  nhớ chính, </a:t>
            </a:r>
            <a:r>
              <a:rPr sz="2800" spc="-10" dirty="0">
                <a:latin typeface="Times New Roman"/>
                <a:cs typeface="Times New Roman"/>
              </a:rPr>
              <a:t>cập </a:t>
            </a:r>
            <a:r>
              <a:rPr sz="2800" spc="-5" dirty="0">
                <a:latin typeface="Times New Roman"/>
                <a:cs typeface="Times New Roman"/>
              </a:rPr>
              <a:t>nhật bảng </a:t>
            </a:r>
            <a:r>
              <a:rPr sz="2800" dirty="0">
                <a:latin typeface="Times New Roman"/>
                <a:cs typeface="Times New Roman"/>
              </a:rPr>
              <a:t>trang, </a:t>
            </a:r>
            <a:r>
              <a:rPr sz="2800" spc="-5" dirty="0">
                <a:latin typeface="Times New Roman"/>
                <a:cs typeface="Times New Roman"/>
              </a:rPr>
              <a:t>bảng </a:t>
            </a:r>
            <a:r>
              <a:rPr sz="2800" dirty="0">
                <a:latin typeface="Times New Roman"/>
                <a:cs typeface="Times New Roman"/>
              </a:rPr>
              <a:t>khung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trang.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5"/>
              </a:spcBef>
              <a:buClr>
                <a:srgbClr val="003366"/>
              </a:buClr>
              <a:buSzPct val="75000"/>
              <a:buAutoNum type="arabicPeriod"/>
              <a:tabLst>
                <a:tab pos="355600" algn="l"/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Tái </a:t>
            </a:r>
            <a:r>
              <a:rPr sz="2800" spc="-5" dirty="0">
                <a:latin typeface="Times New Roman"/>
                <a:cs typeface="Times New Roman"/>
              </a:rPr>
              <a:t>kích </a:t>
            </a:r>
            <a:r>
              <a:rPr sz="2800" dirty="0">
                <a:latin typeface="Times New Roman"/>
                <a:cs typeface="Times New Roman"/>
              </a:rPr>
              <a:t>hoạt </a:t>
            </a:r>
            <a:r>
              <a:rPr sz="2800" spc="-5" dirty="0">
                <a:latin typeface="Times New Roman"/>
                <a:cs typeface="Times New Roman"/>
              </a:rPr>
              <a:t>tiến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tại chỉ thị </a:t>
            </a:r>
            <a:r>
              <a:rPr sz="2800" dirty="0">
                <a:latin typeface="Times New Roman"/>
                <a:cs typeface="Times New Roman"/>
              </a:rPr>
              <a:t>truy xuất </a:t>
            </a:r>
            <a:r>
              <a:rPr sz="2800" spc="-5" dirty="0">
                <a:latin typeface="Times New Roman"/>
                <a:cs typeface="Times New Roman"/>
              </a:rPr>
              <a:t>đến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trang.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1729" y="291211"/>
            <a:ext cx="4320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8.3 - Thay thế</a:t>
            </a:r>
            <a:r>
              <a:rPr i="0" spc="-8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trang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5633"/>
            <a:ext cx="8074659" cy="42735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770"/>
              </a:spcBef>
              <a:buChar char="•"/>
              <a:tabLst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Là cơ </a:t>
            </a:r>
            <a:r>
              <a:rPr sz="2800" spc="-5" dirty="0">
                <a:latin typeface="Times New Roman"/>
                <a:cs typeface="Times New Roman"/>
              </a:rPr>
              <a:t>chế thay thế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trang đang nằm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5" dirty="0">
                <a:latin typeface="Times New Roman"/>
                <a:cs typeface="Times New Roman"/>
              </a:rPr>
              <a:t>bộ nhớ  </a:t>
            </a:r>
            <a:r>
              <a:rPr sz="2800" dirty="0">
                <a:latin typeface="Times New Roman"/>
                <a:cs typeface="Times New Roman"/>
              </a:rPr>
              <a:t>nhưng </a:t>
            </a:r>
            <a:r>
              <a:rPr sz="2800" spc="-5" dirty="0">
                <a:latin typeface="Times New Roman"/>
                <a:cs typeface="Times New Roman"/>
              </a:rPr>
              <a:t>chưa </a:t>
            </a:r>
            <a:r>
              <a:rPr sz="2800" spc="-10" dirty="0">
                <a:latin typeface="Times New Roman"/>
                <a:cs typeface="Times New Roman"/>
              </a:rPr>
              <a:t>cần </a:t>
            </a:r>
            <a:r>
              <a:rPr sz="2800" spc="-5" dirty="0">
                <a:latin typeface="Times New Roman"/>
                <a:cs typeface="Times New Roman"/>
              </a:rPr>
              <a:t>sử dụng bằng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trang đang </a:t>
            </a:r>
            <a:r>
              <a:rPr sz="2800" spc="-15" dirty="0">
                <a:latin typeface="Times New Roman"/>
                <a:cs typeface="Times New Roman"/>
              </a:rPr>
              <a:t>nằm </a:t>
            </a:r>
            <a:r>
              <a:rPr sz="2800" spc="6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trong đĩa </a:t>
            </a:r>
            <a:r>
              <a:rPr sz="2800" spc="-5" dirty="0">
                <a:latin typeface="Times New Roman"/>
                <a:cs typeface="Times New Roman"/>
              </a:rPr>
              <a:t>(không gian swapping) đang được yêu cầu.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ts val="3204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Hai thao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tác: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3190"/>
              </a:lnSpc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Chuyển trang từ </a:t>
            </a:r>
            <a:r>
              <a:rPr sz="2800" dirty="0">
                <a:latin typeface="Times New Roman"/>
                <a:cs typeface="Times New Roman"/>
              </a:rPr>
              <a:t>bộ nhớ </a:t>
            </a:r>
            <a:r>
              <a:rPr sz="2800" spc="-5" dirty="0">
                <a:latin typeface="Times New Roman"/>
                <a:cs typeface="Times New Roman"/>
              </a:rPr>
              <a:t>chính ra </a:t>
            </a:r>
            <a:r>
              <a:rPr sz="2800" dirty="0">
                <a:latin typeface="Times New Roman"/>
                <a:cs typeface="Times New Roman"/>
              </a:rPr>
              <a:t>bộ nhớ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phụ.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3240"/>
              </a:lnSpc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Mang trang từ bộ nhớ </a:t>
            </a:r>
            <a:r>
              <a:rPr sz="2800" dirty="0">
                <a:latin typeface="Times New Roman"/>
                <a:cs typeface="Times New Roman"/>
              </a:rPr>
              <a:t>phụ </a:t>
            </a:r>
            <a:r>
              <a:rPr sz="2800" spc="-5" dirty="0">
                <a:latin typeface="Times New Roman"/>
                <a:cs typeface="Times New Roman"/>
              </a:rPr>
              <a:t>vào vào </a:t>
            </a:r>
            <a:r>
              <a:rPr sz="2800" dirty="0">
                <a:latin typeface="Times New Roman"/>
                <a:cs typeface="Times New Roman"/>
              </a:rPr>
              <a:t>nhớ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chính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ts val="324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Giảm </a:t>
            </a:r>
            <a:r>
              <a:rPr sz="2800" spc="-5" dirty="0">
                <a:latin typeface="Times New Roman"/>
                <a:cs typeface="Times New Roman"/>
              </a:rPr>
              <a:t>số lần </a:t>
            </a:r>
            <a:r>
              <a:rPr sz="2800" dirty="0">
                <a:latin typeface="Times New Roman"/>
                <a:cs typeface="Times New Roman"/>
              </a:rPr>
              <a:t>thao </a:t>
            </a:r>
            <a:r>
              <a:rPr sz="2800" spc="-5" dirty="0">
                <a:latin typeface="Times New Roman"/>
                <a:cs typeface="Times New Roman"/>
              </a:rPr>
              <a:t>tác bằng </a:t>
            </a:r>
            <a:r>
              <a:rPr sz="2800" dirty="0">
                <a:latin typeface="Times New Roman"/>
                <a:cs typeface="Times New Roman"/>
              </a:rPr>
              <a:t>bit </a:t>
            </a:r>
            <a:r>
              <a:rPr sz="2800" spc="-10" dirty="0">
                <a:latin typeface="Times New Roman"/>
                <a:cs typeface="Times New Roman"/>
              </a:rPr>
              <a:t>cập </a:t>
            </a:r>
            <a:r>
              <a:rPr sz="2800" spc="-5" dirty="0">
                <a:latin typeface="Times New Roman"/>
                <a:cs typeface="Times New Roman"/>
              </a:rPr>
              <a:t>nhập </a:t>
            </a:r>
            <a:r>
              <a:rPr sz="2800" dirty="0">
                <a:latin typeface="Times New Roman"/>
                <a:cs typeface="Times New Roman"/>
              </a:rPr>
              <a:t>(dirty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bit)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2935"/>
              </a:lnSpc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Bit </a:t>
            </a:r>
            <a:r>
              <a:rPr sz="2800" spc="-10" dirty="0">
                <a:latin typeface="Times New Roman"/>
                <a:cs typeface="Times New Roman"/>
              </a:rPr>
              <a:t>cập nhật </a:t>
            </a:r>
            <a:r>
              <a:rPr sz="2800" spc="-5" dirty="0">
                <a:latin typeface="Times New Roman"/>
                <a:cs typeface="Times New Roman"/>
              </a:rPr>
              <a:t>= </a:t>
            </a:r>
            <a:r>
              <a:rPr sz="2800" dirty="0">
                <a:latin typeface="Times New Roman"/>
                <a:cs typeface="Times New Roman"/>
              </a:rPr>
              <a:t>1: </a:t>
            </a:r>
            <a:r>
              <a:rPr sz="2800" spc="-5" dirty="0">
                <a:latin typeface="Times New Roman"/>
                <a:cs typeface="Times New Roman"/>
              </a:rPr>
              <a:t>nội </a:t>
            </a:r>
            <a:r>
              <a:rPr sz="2800" dirty="0">
                <a:latin typeface="Times New Roman"/>
                <a:cs typeface="Times New Roman"/>
              </a:rPr>
              <a:t>dung </a:t>
            </a:r>
            <a:r>
              <a:rPr sz="2800" spc="-5" dirty="0">
                <a:latin typeface="Times New Roman"/>
                <a:cs typeface="Times New Roman"/>
              </a:rPr>
              <a:t>trang </a:t>
            </a:r>
            <a:r>
              <a:rPr sz="2800" dirty="0">
                <a:latin typeface="Times New Roman"/>
                <a:cs typeface="Times New Roman"/>
              </a:rPr>
              <a:t>đã bị </a:t>
            </a:r>
            <a:r>
              <a:rPr sz="2800" spc="-5" dirty="0">
                <a:latin typeface="Times New Roman"/>
                <a:cs typeface="Times New Roman"/>
              </a:rPr>
              <a:t>thay </a:t>
            </a:r>
            <a:r>
              <a:rPr sz="2800" dirty="0">
                <a:latin typeface="Times New Roman"/>
                <a:cs typeface="Times New Roman"/>
              </a:rPr>
              <a:t>đổi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Wingdings"/>
                <a:cs typeface="Wingdings"/>
              </a:rPr>
              <a:t></a:t>
            </a:r>
            <a:endParaRPr sz="2800">
              <a:latin typeface="Wingdings"/>
              <a:cs typeface="Wingdings"/>
            </a:endParaRPr>
          </a:p>
          <a:p>
            <a:pPr marL="756285">
              <a:lnSpc>
                <a:spcPts val="2935"/>
              </a:lnSpc>
            </a:pPr>
            <a:r>
              <a:rPr sz="2800" spc="-10" dirty="0">
                <a:latin typeface="Times New Roman"/>
                <a:cs typeface="Times New Roman"/>
              </a:rPr>
              <a:t>cần </a:t>
            </a:r>
            <a:r>
              <a:rPr sz="2800" spc="-5" dirty="0">
                <a:latin typeface="Times New Roman"/>
                <a:cs typeface="Times New Roman"/>
              </a:rPr>
              <a:t>lưu lại trên</a:t>
            </a:r>
            <a:r>
              <a:rPr sz="2800" dirty="0">
                <a:latin typeface="Times New Roman"/>
                <a:cs typeface="Times New Roman"/>
              </a:rPr>
              <a:t> đĩa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2940"/>
              </a:lnSpc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Bit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cập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nhật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0: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nội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dung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trang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không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bị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thay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đổi</a:t>
            </a:r>
            <a:endParaRPr sz="2800">
              <a:latin typeface="Times New Roman"/>
              <a:cs typeface="Times New Roman"/>
            </a:endParaRPr>
          </a:p>
          <a:p>
            <a:pPr marL="756285">
              <a:lnSpc>
                <a:spcPts val="3025"/>
              </a:lnSpc>
            </a:pP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không </a:t>
            </a:r>
            <a:r>
              <a:rPr sz="2800" spc="-10" dirty="0">
                <a:latin typeface="Times New Roman"/>
                <a:cs typeface="Times New Roman"/>
              </a:rPr>
              <a:t>cần </a:t>
            </a:r>
            <a:r>
              <a:rPr sz="2800" spc="-5" dirty="0">
                <a:latin typeface="Times New Roman"/>
                <a:cs typeface="Times New Roman"/>
              </a:rPr>
              <a:t>lưu lại trên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đĩa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588" y="291211"/>
            <a:ext cx="6574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Một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phần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tử </a:t>
            </a:r>
            <a:r>
              <a:rPr i="0" spc="-15" dirty="0">
                <a:solidFill>
                  <a:srgbClr val="252599"/>
                </a:solidFill>
                <a:latin typeface="Times New Roman"/>
                <a:cs typeface="Times New Roman"/>
              </a:rPr>
              <a:t>trong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bảng</a:t>
            </a:r>
            <a:r>
              <a:rPr i="0" spc="4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trang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63577" y="3344929"/>
          <a:ext cx="6242050" cy="973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3900"/>
                <a:gridCol w="1385570"/>
                <a:gridCol w="1549400"/>
              </a:tblGrid>
              <a:tr h="944244"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Page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number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7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400" spc="-40" dirty="0">
                          <a:latin typeface="Arial"/>
                          <a:cs typeface="Arial"/>
                        </a:rPr>
                        <a:t>Valid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bit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Dirty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bit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2041" y="125094"/>
            <a:ext cx="5295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Các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bước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thay thế</a:t>
            </a:r>
            <a:r>
              <a:rPr i="0" spc="1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trang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142999"/>
            <a:ext cx="7677911" cy="5714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8304" y="125094"/>
            <a:ext cx="5643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Thuật toán thay thế</a:t>
            </a:r>
            <a:r>
              <a:rPr i="0" spc="1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trang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0652"/>
            <a:ext cx="7752080" cy="4173854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Ý tưởng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chính:</a:t>
            </a:r>
            <a:endParaRPr sz="32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05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Chọn trang nạn nhân là trang </a:t>
            </a:r>
            <a:r>
              <a:rPr sz="2800" spc="-15" dirty="0">
                <a:latin typeface="Times New Roman"/>
                <a:cs typeface="Times New Roman"/>
              </a:rPr>
              <a:t>mà </a:t>
            </a:r>
            <a:r>
              <a:rPr sz="2800" spc="-10" dirty="0">
                <a:latin typeface="Times New Roman"/>
                <a:cs typeface="Times New Roman"/>
              </a:rPr>
              <a:t>sau </a:t>
            </a:r>
            <a:r>
              <a:rPr sz="2800" dirty="0">
                <a:latin typeface="Times New Roman"/>
                <a:cs typeface="Times New Roman"/>
              </a:rPr>
              <a:t>khi </a:t>
            </a:r>
            <a:r>
              <a:rPr sz="2800" spc="-5" dirty="0">
                <a:latin typeface="Times New Roman"/>
                <a:cs typeface="Times New Roman"/>
              </a:rPr>
              <a:t>thay </a:t>
            </a:r>
            <a:r>
              <a:rPr sz="2800" dirty="0">
                <a:latin typeface="Times New Roman"/>
                <a:cs typeface="Times New Roman"/>
              </a:rPr>
              <a:t>thế  </a:t>
            </a:r>
            <a:r>
              <a:rPr sz="2800" spc="-5" dirty="0">
                <a:latin typeface="Times New Roman"/>
                <a:cs typeface="Times New Roman"/>
              </a:rPr>
              <a:t>sẽ gây ra ít lỗi trang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nhất.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Các thuật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toán: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710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FIFO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700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Tối ưu </a:t>
            </a:r>
            <a:r>
              <a:rPr sz="2800" spc="-5" dirty="0">
                <a:latin typeface="Times New Roman"/>
                <a:cs typeface="Times New Roman"/>
              </a:rPr>
              <a:t>(ít sử </a:t>
            </a:r>
            <a:r>
              <a:rPr sz="2800" dirty="0">
                <a:latin typeface="Times New Roman"/>
                <a:cs typeface="Times New Roman"/>
              </a:rPr>
              <a:t>dụng </a:t>
            </a:r>
            <a:r>
              <a:rPr sz="2800" spc="-5" dirty="0">
                <a:latin typeface="Times New Roman"/>
                <a:cs typeface="Times New Roman"/>
              </a:rPr>
              <a:t>nhất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5" dirty="0">
                <a:latin typeface="Times New Roman"/>
                <a:cs typeface="Times New Roman"/>
              </a:rPr>
              <a:t>tương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lai)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705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LRU </a:t>
            </a:r>
            <a:r>
              <a:rPr sz="2800" dirty="0">
                <a:latin typeface="Times New Roman"/>
                <a:cs typeface="Times New Roman"/>
              </a:rPr>
              <a:t>(trang </a:t>
            </a:r>
            <a:r>
              <a:rPr sz="2800" spc="-5" dirty="0">
                <a:latin typeface="Times New Roman"/>
                <a:cs typeface="Times New Roman"/>
              </a:rPr>
              <a:t>lâu </a:t>
            </a:r>
            <a:r>
              <a:rPr sz="2800" dirty="0">
                <a:latin typeface="Times New Roman"/>
                <a:cs typeface="Times New Roman"/>
              </a:rPr>
              <a:t>nhất </a:t>
            </a:r>
            <a:r>
              <a:rPr sz="2800" spc="-5" dirty="0">
                <a:latin typeface="Times New Roman"/>
                <a:cs typeface="Times New Roman"/>
              </a:rPr>
              <a:t>chưa được </a:t>
            </a:r>
            <a:r>
              <a:rPr sz="2800" dirty="0">
                <a:latin typeface="Times New Roman"/>
                <a:cs typeface="Times New Roman"/>
              </a:rPr>
              <a:t>truy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xuất)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700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Xấp </a:t>
            </a:r>
            <a:r>
              <a:rPr sz="2800" dirty="0">
                <a:latin typeface="Times New Roman"/>
                <a:cs typeface="Times New Roman"/>
              </a:rPr>
              <a:t>xỉ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LRU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5629" y="291211"/>
            <a:ext cx="2874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8.1 –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Mở</a:t>
            </a:r>
            <a:r>
              <a:rPr i="0" spc="-5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đầu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7412" y="1454861"/>
            <a:ext cx="7732395" cy="4890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Bộ </a:t>
            </a:r>
            <a:r>
              <a:rPr sz="2800" spc="-5" dirty="0">
                <a:latin typeface="Times New Roman"/>
                <a:cs typeface="Times New Roman"/>
              </a:rPr>
              <a:t>nhớ </a:t>
            </a:r>
            <a:r>
              <a:rPr sz="2800" dirty="0">
                <a:latin typeface="Times New Roman"/>
                <a:cs typeface="Times New Roman"/>
              </a:rPr>
              <a:t>ảo </a:t>
            </a:r>
            <a:r>
              <a:rPr sz="2800" spc="-5" dirty="0">
                <a:latin typeface="Times New Roman"/>
                <a:cs typeface="Times New Roman"/>
              </a:rPr>
              <a:t>là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dirty="0">
                <a:latin typeface="Times New Roman"/>
                <a:cs typeface="Times New Roman"/>
              </a:rPr>
              <a:t>kỹ thuật </a:t>
            </a:r>
            <a:r>
              <a:rPr sz="2800" spc="-10" dirty="0">
                <a:latin typeface="Times New Roman"/>
                <a:cs typeface="Times New Roman"/>
              </a:rPr>
              <a:t>cho </a:t>
            </a:r>
            <a:r>
              <a:rPr sz="2800" dirty="0">
                <a:latin typeface="Times New Roman"/>
                <a:cs typeface="Times New Roman"/>
              </a:rPr>
              <a:t>phép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dirty="0">
                <a:latin typeface="Times New Roman"/>
                <a:cs typeface="Times New Roman"/>
              </a:rPr>
              <a:t>không  </a:t>
            </a:r>
            <a:r>
              <a:rPr sz="2800" spc="-5" dirty="0">
                <a:latin typeface="Times New Roman"/>
                <a:cs typeface="Times New Roman"/>
              </a:rPr>
              <a:t>gian </a:t>
            </a:r>
            <a:r>
              <a:rPr sz="2800" dirty="0">
                <a:latin typeface="Times New Roman"/>
                <a:cs typeface="Times New Roman"/>
              </a:rPr>
              <a:t>địa </a:t>
            </a:r>
            <a:r>
              <a:rPr sz="2800" spc="-10" dirty="0">
                <a:latin typeface="Times New Roman"/>
                <a:cs typeface="Times New Roman"/>
              </a:rPr>
              <a:t>chỉ </a:t>
            </a:r>
            <a:r>
              <a:rPr sz="2800" spc="-5" dirty="0">
                <a:latin typeface="Times New Roman"/>
                <a:cs typeface="Times New Roman"/>
              </a:rPr>
              <a:t>logic </a:t>
            </a:r>
            <a:r>
              <a:rPr sz="2800" spc="-10" dirty="0">
                <a:latin typeface="Times New Roman"/>
                <a:cs typeface="Times New Roman"/>
              </a:rPr>
              <a:t>lớn có </a:t>
            </a:r>
            <a:r>
              <a:rPr sz="2800" dirty="0">
                <a:latin typeface="Times New Roman"/>
                <a:cs typeface="Times New Roman"/>
              </a:rPr>
              <a:t>thể </a:t>
            </a:r>
            <a:r>
              <a:rPr sz="2800" spc="-5" dirty="0">
                <a:latin typeface="Times New Roman"/>
                <a:cs typeface="Times New Roman"/>
              </a:rPr>
              <a:t>được ánh </a:t>
            </a:r>
            <a:r>
              <a:rPr sz="2800" dirty="0">
                <a:latin typeface="Times New Roman"/>
                <a:cs typeface="Times New Roman"/>
              </a:rPr>
              <a:t>xạ </a:t>
            </a:r>
            <a:r>
              <a:rPr sz="2800" spc="-5" dirty="0">
                <a:latin typeface="Times New Roman"/>
                <a:cs typeface="Times New Roman"/>
              </a:rPr>
              <a:t>vào </a:t>
            </a:r>
            <a:r>
              <a:rPr sz="2800" spc="-10" dirty="0">
                <a:latin typeface="Times New Roman"/>
                <a:cs typeface="Times New Roman"/>
              </a:rPr>
              <a:t>một  </a:t>
            </a:r>
            <a:r>
              <a:rPr sz="2800" dirty="0">
                <a:latin typeface="Times New Roman"/>
                <a:cs typeface="Times New Roman"/>
              </a:rPr>
              <a:t>bộ nhớ </a:t>
            </a:r>
            <a:r>
              <a:rPr sz="2800" spc="-5" dirty="0">
                <a:latin typeface="Times New Roman"/>
                <a:cs typeface="Times New Roman"/>
              </a:rPr>
              <a:t>vật lý </a:t>
            </a:r>
            <a:r>
              <a:rPr sz="2800" dirty="0">
                <a:latin typeface="Times New Roman"/>
                <a:cs typeface="Times New Roman"/>
              </a:rPr>
              <a:t>nhỏ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hơn.</a:t>
            </a:r>
            <a:endParaRPr sz="28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Bộ </a:t>
            </a:r>
            <a:r>
              <a:rPr sz="2800" dirty="0">
                <a:latin typeface="Times New Roman"/>
                <a:cs typeface="Times New Roman"/>
              </a:rPr>
              <a:t>nhớ </a:t>
            </a:r>
            <a:r>
              <a:rPr sz="2800" spc="-5" dirty="0">
                <a:latin typeface="Times New Roman"/>
                <a:cs typeface="Times New Roman"/>
              </a:rPr>
              <a:t>ảo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thể </a:t>
            </a:r>
            <a:r>
              <a:rPr sz="2800" spc="-5" dirty="0">
                <a:latin typeface="Times New Roman"/>
                <a:cs typeface="Times New Roman"/>
              </a:rPr>
              <a:t>được triển khai bằng </a:t>
            </a:r>
            <a:r>
              <a:rPr sz="2800" spc="-10" dirty="0">
                <a:latin typeface="Times New Roman"/>
                <a:cs typeface="Times New Roman"/>
              </a:rPr>
              <a:t>cách </a:t>
            </a:r>
            <a:r>
              <a:rPr sz="2800" spc="-5" dirty="0">
                <a:latin typeface="Times New Roman"/>
                <a:cs typeface="Times New Roman"/>
              </a:rPr>
              <a:t>phân  trang hoặc </a:t>
            </a:r>
            <a:r>
              <a:rPr sz="2800" dirty="0">
                <a:latin typeface="Times New Roman"/>
                <a:cs typeface="Times New Roman"/>
              </a:rPr>
              <a:t>phân </a:t>
            </a:r>
            <a:r>
              <a:rPr sz="2800" spc="-5" dirty="0">
                <a:latin typeface="Times New Roman"/>
                <a:cs typeface="Times New Roman"/>
              </a:rPr>
              <a:t>đoạn, hiện </a:t>
            </a:r>
            <a:r>
              <a:rPr sz="2800" spc="-10" dirty="0">
                <a:latin typeface="Times New Roman"/>
                <a:cs typeface="Times New Roman"/>
              </a:rPr>
              <a:t>tại </a:t>
            </a:r>
            <a:r>
              <a:rPr sz="2800" dirty="0">
                <a:latin typeface="Times New Roman"/>
                <a:cs typeface="Times New Roman"/>
              </a:rPr>
              <a:t>phân </a:t>
            </a:r>
            <a:r>
              <a:rPr sz="2800" spc="-5" dirty="0">
                <a:latin typeface="Times New Roman"/>
                <a:cs typeface="Times New Roman"/>
              </a:rPr>
              <a:t>trang thông  </a:t>
            </a:r>
            <a:r>
              <a:rPr sz="2800" dirty="0">
                <a:latin typeface="Times New Roman"/>
                <a:cs typeface="Times New Roman"/>
              </a:rPr>
              <a:t>dụng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hơn.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Bộ </a:t>
            </a:r>
            <a:r>
              <a:rPr sz="2800" dirty="0">
                <a:latin typeface="Times New Roman"/>
                <a:cs typeface="Times New Roman"/>
              </a:rPr>
              <a:t>nhớ </a:t>
            </a:r>
            <a:r>
              <a:rPr sz="2800" spc="-5" dirty="0">
                <a:latin typeface="Times New Roman"/>
                <a:cs typeface="Times New Roman"/>
              </a:rPr>
              <a:t>ảo cho phép chạy những tiến trình </a:t>
            </a:r>
            <a:r>
              <a:rPr sz="2800" spc="-10" dirty="0">
                <a:latin typeface="Times New Roman"/>
                <a:cs typeface="Times New Roman"/>
              </a:rPr>
              <a:t>cực </a:t>
            </a:r>
            <a:r>
              <a:rPr sz="2800" spc="-5" dirty="0">
                <a:latin typeface="Times New Roman"/>
                <a:cs typeface="Times New Roman"/>
              </a:rPr>
              <a:t>lớn  và cũng cho </a:t>
            </a:r>
            <a:r>
              <a:rPr sz="2800" dirty="0">
                <a:latin typeface="Times New Roman"/>
                <a:cs typeface="Times New Roman"/>
              </a:rPr>
              <a:t>phép </a:t>
            </a:r>
            <a:r>
              <a:rPr sz="2800" spc="-5" dirty="0">
                <a:latin typeface="Times New Roman"/>
                <a:cs typeface="Times New Roman"/>
              </a:rPr>
              <a:t>gia tăng </a:t>
            </a:r>
            <a:r>
              <a:rPr sz="2800" spc="-10" dirty="0">
                <a:latin typeface="Times New Roman"/>
                <a:cs typeface="Times New Roman"/>
              </a:rPr>
              <a:t>mức </a:t>
            </a:r>
            <a:r>
              <a:rPr sz="2800" spc="-5" dirty="0">
                <a:latin typeface="Times New Roman"/>
                <a:cs typeface="Times New Roman"/>
              </a:rPr>
              <a:t>độ đa chương được,  tăng </a:t>
            </a:r>
            <a:r>
              <a:rPr sz="2800" spc="-10" dirty="0">
                <a:latin typeface="Times New Roman"/>
                <a:cs typeface="Times New Roman"/>
              </a:rPr>
              <a:t>hiệu </a:t>
            </a:r>
            <a:r>
              <a:rPr sz="2800" spc="-5" dirty="0">
                <a:latin typeface="Times New Roman"/>
                <a:cs typeface="Times New Roman"/>
              </a:rPr>
              <a:t>suất sử </a:t>
            </a:r>
            <a:r>
              <a:rPr sz="2800" dirty="0">
                <a:latin typeface="Times New Roman"/>
                <a:cs typeface="Times New Roman"/>
              </a:rPr>
              <a:t>dụng </a:t>
            </a:r>
            <a:r>
              <a:rPr sz="2800" spc="-10" dirty="0">
                <a:latin typeface="Times New Roman"/>
                <a:cs typeface="Times New Roman"/>
              </a:rPr>
              <a:t>CPU. </a:t>
            </a:r>
            <a:r>
              <a:rPr sz="2800" spc="-5" dirty="0">
                <a:latin typeface="Times New Roman"/>
                <a:cs typeface="Times New Roman"/>
              </a:rPr>
              <a:t>Ngoài ra, </a:t>
            </a:r>
            <a:r>
              <a:rPr sz="2800" dirty="0">
                <a:latin typeface="Times New Roman"/>
                <a:cs typeface="Times New Roman"/>
              </a:rPr>
              <a:t>nó </a:t>
            </a:r>
            <a:r>
              <a:rPr sz="2800" spc="-5" dirty="0">
                <a:latin typeface="Times New Roman"/>
                <a:cs typeface="Times New Roman"/>
              </a:rPr>
              <a:t>giải  phóng người lập trình ứng </a:t>
            </a:r>
            <a:r>
              <a:rPr sz="2800" dirty="0">
                <a:latin typeface="Times New Roman"/>
                <a:cs typeface="Times New Roman"/>
              </a:rPr>
              <a:t>dụng khỏi </a:t>
            </a:r>
            <a:r>
              <a:rPr sz="2800" spc="-5" dirty="0">
                <a:latin typeface="Times New Roman"/>
                <a:cs typeface="Times New Roman"/>
              </a:rPr>
              <a:t>việc lo lắng  </a:t>
            </a:r>
            <a:r>
              <a:rPr sz="2800" dirty="0">
                <a:latin typeface="Times New Roman"/>
                <a:cs typeface="Times New Roman"/>
              </a:rPr>
              <a:t>về khả </a:t>
            </a:r>
            <a:r>
              <a:rPr sz="2800" spc="-5" dirty="0">
                <a:latin typeface="Times New Roman"/>
                <a:cs typeface="Times New Roman"/>
              </a:rPr>
              <a:t>năng </a:t>
            </a:r>
            <a:r>
              <a:rPr sz="2800" spc="-10" dirty="0">
                <a:latin typeface="Times New Roman"/>
                <a:cs typeface="Times New Roman"/>
              </a:rPr>
              <a:t>sẵn có </a:t>
            </a:r>
            <a:r>
              <a:rPr sz="2800" spc="-5" dirty="0">
                <a:latin typeface="Times New Roman"/>
                <a:cs typeface="Times New Roman"/>
              </a:rPr>
              <a:t>của </a:t>
            </a:r>
            <a:r>
              <a:rPr sz="2800" dirty="0">
                <a:latin typeface="Times New Roman"/>
                <a:cs typeface="Times New Roman"/>
              </a:rPr>
              <a:t>bộ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nhớ.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3001" y="291211"/>
            <a:ext cx="3778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Thuật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toán</a:t>
            </a:r>
            <a:r>
              <a:rPr i="0" spc="-7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FIFO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97558"/>
            <a:ext cx="8325484" cy="453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75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Ý</a:t>
            </a:r>
            <a:r>
              <a:rPr sz="2400" dirty="0">
                <a:latin typeface="Times New Roman"/>
                <a:cs typeface="Times New Roman"/>
              </a:rPr>
              <a:t> tưởng: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3354"/>
              </a:lnSpc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Ghi nhận </a:t>
            </a:r>
            <a:r>
              <a:rPr sz="2800" dirty="0">
                <a:latin typeface="Times New Roman"/>
                <a:cs typeface="Times New Roman"/>
              </a:rPr>
              <a:t>thời </a:t>
            </a:r>
            <a:r>
              <a:rPr sz="2800" spc="-5" dirty="0">
                <a:latin typeface="Times New Roman"/>
                <a:cs typeface="Times New Roman"/>
              </a:rPr>
              <a:t>điểm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trang được đưa vào </a:t>
            </a:r>
            <a:r>
              <a:rPr sz="2800" dirty="0">
                <a:latin typeface="Times New Roman"/>
                <a:cs typeface="Times New Roman"/>
              </a:rPr>
              <a:t>bộ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nhớ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Thay </a:t>
            </a:r>
            <a:r>
              <a:rPr sz="2800" dirty="0">
                <a:latin typeface="Times New Roman"/>
                <a:cs typeface="Times New Roman"/>
              </a:rPr>
              <a:t>thế </a:t>
            </a:r>
            <a:r>
              <a:rPr sz="2800" spc="-5" dirty="0">
                <a:latin typeface="Times New Roman"/>
                <a:cs typeface="Times New Roman"/>
              </a:rPr>
              <a:t>trang ở </a:t>
            </a:r>
            <a:r>
              <a:rPr sz="2800" dirty="0">
                <a:latin typeface="Times New Roman"/>
                <a:cs typeface="Times New Roman"/>
              </a:rPr>
              <a:t>trong bộ nhớ </a:t>
            </a:r>
            <a:r>
              <a:rPr sz="2800" spc="-5" dirty="0">
                <a:latin typeface="Times New Roman"/>
                <a:cs typeface="Times New Roman"/>
              </a:rPr>
              <a:t>lâu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nhất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5"/>
              </a:spcBef>
              <a:buChar char="•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Có </a:t>
            </a:r>
            <a:r>
              <a:rPr sz="2400" dirty="0">
                <a:latin typeface="Times New Roman"/>
                <a:cs typeface="Times New Roman"/>
              </a:rPr>
              <a:t>thể </a:t>
            </a:r>
            <a:r>
              <a:rPr sz="2400" spc="-5" dirty="0">
                <a:latin typeface="Times New Roman"/>
                <a:cs typeface="Times New Roman"/>
              </a:rPr>
              <a:t>không </a:t>
            </a:r>
            <a:r>
              <a:rPr sz="2400" dirty="0">
                <a:latin typeface="Times New Roman"/>
                <a:cs typeface="Times New Roman"/>
              </a:rPr>
              <a:t>cần ghi </a:t>
            </a:r>
            <a:r>
              <a:rPr sz="2400" spc="-5" dirty="0">
                <a:latin typeface="Times New Roman"/>
                <a:cs typeface="Times New Roman"/>
              </a:rPr>
              <a:t>nhận </a:t>
            </a:r>
            <a:r>
              <a:rPr sz="2400" dirty="0">
                <a:latin typeface="Times New Roman"/>
                <a:cs typeface="Times New Roman"/>
              </a:rPr>
              <a:t>thời </a:t>
            </a:r>
            <a:r>
              <a:rPr sz="2400" spc="-5" dirty="0">
                <a:latin typeface="Times New Roman"/>
                <a:cs typeface="Times New Roman"/>
              </a:rPr>
              <a:t>điểm </a:t>
            </a:r>
            <a:r>
              <a:rPr sz="2400" dirty="0">
                <a:latin typeface="Times New Roman"/>
                <a:cs typeface="Times New Roman"/>
              </a:rPr>
              <a:t>đưa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spc="-5" dirty="0">
                <a:latin typeface="Times New Roman"/>
                <a:cs typeface="Times New Roman"/>
              </a:rPr>
              <a:t>trang </a:t>
            </a:r>
            <a:r>
              <a:rPr sz="2400" dirty="0">
                <a:latin typeface="Times New Roman"/>
                <a:cs typeface="Times New Roman"/>
              </a:rPr>
              <a:t>vào bộ nhớ.  </a:t>
            </a:r>
            <a:r>
              <a:rPr sz="2400" spc="-5" dirty="0">
                <a:latin typeface="Times New Roman"/>
                <a:cs typeface="Times New Roman"/>
              </a:rPr>
              <a:t>Sử dụng </a:t>
            </a:r>
            <a:r>
              <a:rPr sz="2400" dirty="0">
                <a:latin typeface="Times New Roman"/>
                <a:cs typeface="Times New Roman"/>
              </a:rPr>
              <a:t>danh sách </a:t>
            </a:r>
            <a:r>
              <a:rPr sz="2400" spc="-5" dirty="0">
                <a:latin typeface="Times New Roman"/>
                <a:cs typeface="Times New Roman"/>
              </a:rPr>
              <a:t>trang </a:t>
            </a:r>
            <a:r>
              <a:rPr sz="2400" dirty="0">
                <a:latin typeface="Times New Roman"/>
                <a:cs typeface="Times New Roman"/>
              </a:rPr>
              <a:t>theo </a:t>
            </a:r>
            <a:r>
              <a:rPr sz="2400" spc="-5" dirty="0">
                <a:latin typeface="Times New Roman"/>
                <a:cs typeface="Times New Roman"/>
              </a:rPr>
              <a:t>kiểu </a:t>
            </a:r>
            <a:r>
              <a:rPr sz="2400" dirty="0">
                <a:latin typeface="Times New Roman"/>
                <a:cs typeface="Times New Roman"/>
              </a:rPr>
              <a:t>FIFO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trang thay </a:t>
            </a:r>
            <a:r>
              <a:rPr sz="2400" spc="-5" dirty="0">
                <a:latin typeface="Times New Roman"/>
                <a:cs typeface="Times New Roman"/>
              </a:rPr>
              <a:t>thế </a:t>
            </a:r>
            <a:r>
              <a:rPr sz="2400" dirty="0">
                <a:latin typeface="Times New Roman"/>
                <a:cs typeface="Times New Roman"/>
              </a:rPr>
              <a:t>luôn  là trang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đầu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Dễ </a:t>
            </a:r>
            <a:r>
              <a:rPr sz="2400" dirty="0">
                <a:latin typeface="Times New Roman"/>
                <a:cs typeface="Times New Roman"/>
              </a:rPr>
              <a:t>hiểu, dễ </a:t>
            </a:r>
            <a:r>
              <a:rPr sz="2400" spc="-5" dirty="0">
                <a:latin typeface="Times New Roman"/>
                <a:cs typeface="Times New Roman"/>
              </a:rPr>
              <a:t>cài đặt, </a:t>
            </a:r>
            <a:r>
              <a:rPr sz="2400" dirty="0">
                <a:latin typeface="Times New Roman"/>
                <a:cs typeface="Times New Roman"/>
              </a:rPr>
              <a:t>nhưng không lôgic trong trường hợp những  trang đầu tiên được nạp vào thường những trang quan </a:t>
            </a:r>
            <a:r>
              <a:rPr sz="2400" spc="-5" dirty="0">
                <a:latin typeface="Times New Roman"/>
                <a:cs typeface="Times New Roman"/>
              </a:rPr>
              <a:t>trọng,  </a:t>
            </a:r>
            <a:r>
              <a:rPr sz="2400" dirty="0">
                <a:latin typeface="Times New Roman"/>
                <a:cs typeface="Times New Roman"/>
              </a:rPr>
              <a:t>chứa dữ liệu truy xuất thường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xuyên</a:t>
            </a:r>
            <a:endParaRPr sz="2400">
              <a:latin typeface="Times New Roman"/>
              <a:cs typeface="Times New Roman"/>
            </a:endParaRPr>
          </a:p>
          <a:p>
            <a:pPr marL="13144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chuyển nó ra sẽ gây lỗi trang cho những lần truy xuất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sau</a:t>
            </a:r>
            <a:endParaRPr sz="24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Nghịch </a:t>
            </a:r>
            <a:r>
              <a:rPr sz="2400" dirty="0">
                <a:latin typeface="Times New Roman"/>
                <a:cs typeface="Times New Roman"/>
              </a:rPr>
              <a:t>lý </a:t>
            </a:r>
            <a:r>
              <a:rPr sz="2400" spc="-5" dirty="0">
                <a:latin typeface="Times New Roman"/>
                <a:cs typeface="Times New Roman"/>
              </a:rPr>
              <a:t>Belady: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số lượng </a:t>
            </a: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lỗi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trang sẽ tăng </a:t>
            </a:r>
            <a:r>
              <a:rPr sz="24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lên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nếu số lượng  khung trang tăng</a:t>
            </a:r>
            <a:r>
              <a:rPr sz="24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lên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6569" y="291211"/>
            <a:ext cx="4613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Thay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thế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trang FIFO</a:t>
            </a:r>
          </a:p>
        </p:txBody>
      </p:sp>
      <p:sp>
        <p:nvSpPr>
          <p:cNvPr id="3" name="object 3"/>
          <p:cNvSpPr/>
          <p:nvPr/>
        </p:nvSpPr>
        <p:spPr>
          <a:xfrm>
            <a:off x="277368" y="2362200"/>
            <a:ext cx="8660892" cy="2316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9268" y="4710429"/>
            <a:ext cx="8737600" cy="0"/>
          </a:xfrm>
          <a:custGeom>
            <a:avLst/>
            <a:gdLst/>
            <a:ahLst/>
            <a:cxnLst/>
            <a:rect l="l" t="t" r="r" b="b"/>
            <a:pathLst>
              <a:path w="8737600">
                <a:moveTo>
                  <a:pt x="0" y="0"/>
                </a:moveTo>
                <a:lnTo>
                  <a:pt x="8737091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5618" y="2336800"/>
            <a:ext cx="0" cy="2367280"/>
          </a:xfrm>
          <a:custGeom>
            <a:avLst/>
            <a:gdLst/>
            <a:ahLst/>
            <a:cxnLst/>
            <a:rect l="l" t="t" r="r" b="b"/>
            <a:pathLst>
              <a:path h="2367279">
                <a:moveTo>
                  <a:pt x="0" y="0"/>
                </a:moveTo>
                <a:lnTo>
                  <a:pt x="0" y="2367279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9268" y="2330450"/>
            <a:ext cx="8737600" cy="0"/>
          </a:xfrm>
          <a:custGeom>
            <a:avLst/>
            <a:gdLst/>
            <a:ahLst/>
            <a:cxnLst/>
            <a:rect l="l" t="t" r="r" b="b"/>
            <a:pathLst>
              <a:path w="8737600">
                <a:moveTo>
                  <a:pt x="0" y="0"/>
                </a:moveTo>
                <a:lnTo>
                  <a:pt x="8737091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0009" y="2336800"/>
            <a:ext cx="0" cy="2367280"/>
          </a:xfrm>
          <a:custGeom>
            <a:avLst/>
            <a:gdLst/>
            <a:ahLst/>
            <a:cxnLst/>
            <a:rect l="l" t="t" r="r" b="b"/>
            <a:pathLst>
              <a:path h="2367279">
                <a:moveTo>
                  <a:pt x="0" y="0"/>
                </a:moveTo>
                <a:lnTo>
                  <a:pt x="0" y="236728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4668" y="4685029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291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1018" y="2362200"/>
            <a:ext cx="0" cy="2316480"/>
          </a:xfrm>
          <a:custGeom>
            <a:avLst/>
            <a:gdLst/>
            <a:ahLst/>
            <a:cxnLst/>
            <a:rect l="l" t="t" r="r" b="b"/>
            <a:pathLst>
              <a:path h="2316479">
                <a:moveTo>
                  <a:pt x="0" y="0"/>
                </a:moveTo>
                <a:lnTo>
                  <a:pt x="0" y="2316479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4668" y="2355850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291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44609" y="2362200"/>
            <a:ext cx="0" cy="2316480"/>
          </a:xfrm>
          <a:custGeom>
            <a:avLst/>
            <a:gdLst/>
            <a:ahLst/>
            <a:cxnLst/>
            <a:rect l="l" t="t" r="r" b="b"/>
            <a:pathLst>
              <a:path h="2316479">
                <a:moveTo>
                  <a:pt x="0" y="0"/>
                </a:moveTo>
                <a:lnTo>
                  <a:pt x="0" y="231648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4338" y="291211"/>
            <a:ext cx="37357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Ví dụ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khác</a:t>
            </a:r>
            <a:r>
              <a:rPr i="0" spc="-5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FIFO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7595"/>
            <a:ext cx="8087359" cy="82994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latin typeface="Times New Roman"/>
                <a:cs typeface="Times New Roman"/>
              </a:rPr>
              <a:t>Reference </a:t>
            </a:r>
            <a:r>
              <a:rPr sz="2400" dirty="0">
                <a:latin typeface="Times New Roman"/>
                <a:cs typeface="Times New Roman"/>
              </a:rPr>
              <a:t>string: 1, 2, 3, 4, 1, 2, 5, 1, 2, 3, 4,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Times New Roman"/>
                <a:cs typeface="Times New Roman"/>
              </a:rPr>
              <a:t>3 </a:t>
            </a:r>
            <a:r>
              <a:rPr sz="2400" spc="-5" dirty="0">
                <a:latin typeface="Times New Roman"/>
                <a:cs typeface="Times New Roman"/>
              </a:rPr>
              <a:t>frames (3 </a:t>
            </a:r>
            <a:r>
              <a:rPr sz="2400" dirty="0">
                <a:latin typeface="Times New Roman"/>
                <a:cs typeface="Times New Roman"/>
              </a:rPr>
              <a:t>trang có thể đồng thời trong bộ nhớ tại </a:t>
            </a:r>
            <a:r>
              <a:rPr sz="2400" spc="-10" dirty="0">
                <a:latin typeface="Times New Roman"/>
                <a:cs typeface="Times New Roman"/>
              </a:rPr>
              <a:t>mỗi </a:t>
            </a:r>
            <a:r>
              <a:rPr sz="2400" dirty="0">
                <a:latin typeface="Times New Roman"/>
                <a:cs typeface="Times New Roman"/>
              </a:rPr>
              <a:t>thời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điểm)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1191" y="2682239"/>
            <a:ext cx="381000" cy="4572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68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1191" y="3139439"/>
            <a:ext cx="381000" cy="4572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68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4360" y="2142362"/>
            <a:ext cx="688340" cy="88773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  <a:tabLst>
                <a:tab pos="434975" algn="l"/>
              </a:tabLst>
            </a:pPr>
            <a:r>
              <a:rPr sz="2700" spc="-7" baseline="3086" dirty="0">
                <a:latin typeface="Arial"/>
                <a:cs typeface="Arial"/>
              </a:rPr>
              <a:t>1	</a:t>
            </a: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4360" y="32062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8909" y="3244341"/>
            <a:ext cx="534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800" spc="-5" dirty="0">
                <a:latin typeface="Arial"/>
                <a:cs typeface="Arial"/>
              </a:rPr>
              <a:t>2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8909" y="2325115"/>
            <a:ext cx="217360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800" spc="-5" dirty="0">
                <a:latin typeface="Arial"/>
                <a:cs typeface="Arial"/>
              </a:rPr>
              <a:t>4	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  <a:tabLst>
                <a:tab pos="393065" algn="l"/>
                <a:tab pos="850265" algn="l"/>
              </a:tabLst>
            </a:pPr>
            <a:r>
              <a:rPr sz="1800" spc="-5" dirty="0">
                <a:latin typeface="Arial"/>
                <a:cs typeface="Arial"/>
              </a:rPr>
              <a:t>1	3	9 page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faults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45920" y="3805428"/>
            <a:ext cx="5135880" cy="2746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4338" y="291211"/>
            <a:ext cx="37357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Ví dụ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khác</a:t>
            </a:r>
            <a:r>
              <a:rPr i="0" spc="-5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FIFO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1491" y="1545081"/>
            <a:ext cx="8597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Times New Roman"/>
                <a:cs typeface="Times New Roman"/>
              </a:rPr>
              <a:t>4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frames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491" y="6214059"/>
            <a:ext cx="514413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Times New Roman"/>
                <a:cs typeface="Times New Roman"/>
              </a:rPr>
              <a:t>Belady’s Anomaly: </a:t>
            </a:r>
            <a:r>
              <a:rPr sz="1900" spc="-10" dirty="0">
                <a:latin typeface="Times New Roman"/>
                <a:cs typeface="Times New Roman"/>
              </a:rPr>
              <a:t>more frames </a:t>
            </a:r>
            <a:r>
              <a:rPr sz="1900" spc="-5" dirty="0">
                <a:latin typeface="Symbol"/>
                <a:cs typeface="Symbol"/>
              </a:rPr>
              <a:t>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more </a:t>
            </a:r>
            <a:r>
              <a:rPr sz="1900" spc="-5" dirty="0">
                <a:latin typeface="Times New Roman"/>
                <a:cs typeface="Times New Roman"/>
              </a:rPr>
              <a:t>page</a:t>
            </a:r>
            <a:r>
              <a:rPr sz="1900" spc="1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faults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5332" y="1508886"/>
            <a:ext cx="15303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5332" y="242811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90009" y="1546986"/>
            <a:ext cx="223456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800" spc="-5" dirty="0">
                <a:latin typeface="Arial"/>
                <a:cs typeface="Arial"/>
              </a:rPr>
              <a:t>5	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  <a:tabLst>
                <a:tab pos="393065" algn="l"/>
                <a:tab pos="786765" algn="l"/>
              </a:tabLst>
            </a:pPr>
            <a:r>
              <a:rPr sz="1800" spc="-5" dirty="0">
                <a:latin typeface="Arial"/>
                <a:cs typeface="Arial"/>
              </a:rPr>
              <a:t>1	</a:t>
            </a:r>
            <a:r>
              <a:rPr sz="2700" spc="-7" baseline="-4629" dirty="0">
                <a:latin typeface="Arial"/>
                <a:cs typeface="Arial"/>
              </a:rPr>
              <a:t>5	</a:t>
            </a:r>
            <a:r>
              <a:rPr sz="1800" spc="-5" dirty="0">
                <a:latin typeface="Arial"/>
                <a:cs typeface="Arial"/>
              </a:rPr>
              <a:t>10 page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faults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48228" y="1443227"/>
          <a:ext cx="394970" cy="1838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45720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051810" y="292379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90009" y="2466213"/>
            <a:ext cx="1530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47672" y="3304032"/>
            <a:ext cx="4486656" cy="2830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9473" y="291211"/>
            <a:ext cx="3844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Thuật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toán tối</a:t>
            </a:r>
            <a:r>
              <a:rPr i="0" spc="-7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ưu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0652"/>
            <a:ext cx="7967345" cy="352869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Ý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tưởng:</a:t>
            </a:r>
            <a:endParaRPr sz="3200">
              <a:latin typeface="Times New Roman"/>
              <a:cs typeface="Times New Roman"/>
            </a:endParaRPr>
          </a:p>
          <a:p>
            <a:pPr marL="756285" marR="661670" lvl="1" indent="-286385">
              <a:lnSpc>
                <a:spcPct val="100000"/>
              </a:lnSpc>
              <a:spcBef>
                <a:spcPts val="605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Thay thế trang sẽ được lâu sử </a:t>
            </a:r>
            <a:r>
              <a:rPr sz="2800" dirty="0">
                <a:latin typeface="Times New Roman"/>
                <a:cs typeface="Times New Roman"/>
              </a:rPr>
              <a:t>dụng </a:t>
            </a:r>
            <a:r>
              <a:rPr sz="2800" spc="-5" dirty="0">
                <a:latin typeface="Times New Roman"/>
                <a:cs typeface="Times New Roman"/>
              </a:rPr>
              <a:t>nhất </a:t>
            </a:r>
            <a:r>
              <a:rPr sz="2800" dirty="0">
                <a:latin typeface="Times New Roman"/>
                <a:cs typeface="Times New Roman"/>
              </a:rPr>
              <a:t>trong  </a:t>
            </a:r>
            <a:r>
              <a:rPr sz="2800" spc="-5" dirty="0">
                <a:latin typeface="Times New Roman"/>
                <a:cs typeface="Times New Roman"/>
              </a:rPr>
              <a:t>tương lai.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9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Hoàn hảo về mặt ý tưởng nhưng không khả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thi  về mặt thực</a:t>
            </a:r>
            <a:r>
              <a:rPr sz="3200" spc="-10" dirty="0">
                <a:latin typeface="Times New Roman"/>
                <a:cs typeface="Times New Roman"/>
              </a:rPr>
              <a:t> tế</a:t>
            </a:r>
            <a:endParaRPr sz="3200">
              <a:latin typeface="Times New Roman"/>
              <a:cs typeface="Times New Roman"/>
            </a:endParaRPr>
          </a:p>
          <a:p>
            <a:pPr marL="756285" marR="328295" lvl="1" indent="-286385">
              <a:lnSpc>
                <a:spcPct val="100000"/>
              </a:lnSpc>
              <a:spcBef>
                <a:spcPts val="615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Làm sao </a:t>
            </a:r>
            <a:r>
              <a:rPr sz="2800" spc="-5" dirty="0">
                <a:latin typeface="Times New Roman"/>
                <a:cs typeface="Times New Roman"/>
              </a:rPr>
              <a:t>dự </a:t>
            </a:r>
            <a:r>
              <a:rPr sz="2800" dirty="0">
                <a:latin typeface="Times New Roman"/>
                <a:cs typeface="Times New Roman"/>
              </a:rPr>
              <a:t>đoán </a:t>
            </a:r>
            <a:r>
              <a:rPr sz="2800" spc="-5" dirty="0">
                <a:latin typeface="Times New Roman"/>
                <a:cs typeface="Times New Roman"/>
              </a:rPr>
              <a:t>được chuỗi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trang </a:t>
            </a:r>
            <a:r>
              <a:rPr sz="2800" dirty="0">
                <a:latin typeface="Times New Roman"/>
                <a:cs typeface="Times New Roman"/>
              </a:rPr>
              <a:t>truy </a:t>
            </a:r>
            <a:r>
              <a:rPr sz="2800" spc="-5" dirty="0">
                <a:latin typeface="Times New Roman"/>
                <a:cs typeface="Times New Roman"/>
              </a:rPr>
              <a:t>xuất 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5" dirty="0">
                <a:latin typeface="Times New Roman"/>
                <a:cs typeface="Times New Roman"/>
              </a:rPr>
              <a:t>tương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lai.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0114" y="291211"/>
            <a:ext cx="1224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Ví</a:t>
            </a:r>
            <a:r>
              <a:rPr i="0" spc="-9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dụ</a:t>
            </a:r>
          </a:p>
        </p:txBody>
      </p:sp>
      <p:sp>
        <p:nvSpPr>
          <p:cNvPr id="3" name="object 3"/>
          <p:cNvSpPr/>
          <p:nvPr/>
        </p:nvSpPr>
        <p:spPr>
          <a:xfrm>
            <a:off x="248411" y="2514600"/>
            <a:ext cx="8689848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2426" y="291211"/>
            <a:ext cx="730123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32105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Thuật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toán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“Lâu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nhất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chưa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sử 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dụng” (Least-recently-used</a:t>
            </a:r>
            <a:r>
              <a:rPr i="0" spc="-2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LRU)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0652"/>
            <a:ext cx="7875270" cy="319341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Ý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tưởng: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Ghi </a:t>
            </a:r>
            <a:r>
              <a:rPr sz="2800" spc="-5" dirty="0">
                <a:latin typeface="Times New Roman"/>
                <a:cs typeface="Times New Roman"/>
              </a:rPr>
              <a:t>nhận thời điểm cuối cùng trang được </a:t>
            </a:r>
            <a:r>
              <a:rPr sz="2800" dirty="0">
                <a:latin typeface="Times New Roman"/>
                <a:cs typeface="Times New Roman"/>
              </a:rPr>
              <a:t>truy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cập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Thay thế trang chưa được truy </a:t>
            </a:r>
            <a:r>
              <a:rPr sz="2800" spc="-10" dirty="0">
                <a:latin typeface="Times New Roman"/>
                <a:cs typeface="Times New Roman"/>
              </a:rPr>
              <a:t>cập </a:t>
            </a:r>
            <a:r>
              <a:rPr sz="2800" spc="-5" dirty="0">
                <a:latin typeface="Times New Roman"/>
                <a:cs typeface="Times New Roman"/>
              </a:rPr>
              <a:t>lâu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nhất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Dùng quá khứ gần để dự đoán tương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lai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15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FIFO: thời điểm nạp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vào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Tối ưu: thời điểm sẽ truy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cập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3752" y="291211"/>
            <a:ext cx="5478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Least-recently-used</a:t>
            </a:r>
            <a:r>
              <a:rPr i="0" spc="-6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LRU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1917"/>
            <a:ext cx="8057515" cy="4138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379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Các cách cài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đặt: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3060"/>
              </a:lnSpc>
              <a:buChar char="•"/>
              <a:tabLst>
                <a:tab pos="756285" algn="l"/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Sử </a:t>
            </a:r>
            <a:r>
              <a:rPr sz="2600" spc="5" dirty="0">
                <a:latin typeface="Times New Roman"/>
                <a:cs typeface="Times New Roman"/>
              </a:rPr>
              <a:t>dụng </a:t>
            </a:r>
            <a:r>
              <a:rPr sz="2600" dirty="0">
                <a:latin typeface="Times New Roman"/>
                <a:cs typeface="Times New Roman"/>
              </a:rPr>
              <a:t>bộ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đếm</a:t>
            </a:r>
            <a:endParaRPr sz="2600">
              <a:latin typeface="Times New Roman"/>
              <a:cs typeface="Times New Roman"/>
            </a:endParaRPr>
          </a:p>
          <a:p>
            <a:pPr marL="1155700" marR="415925" lvl="2" indent="-228600">
              <a:lnSpc>
                <a:spcPct val="80000"/>
              </a:lnSpc>
              <a:spcBef>
                <a:spcPts val="52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Times New Roman"/>
                <a:cs typeface="Times New Roman"/>
              </a:rPr>
              <a:t>Mỗi phần tử trong bảng trang có </a:t>
            </a:r>
            <a:r>
              <a:rPr sz="2200" spc="-10" dirty="0">
                <a:latin typeface="Times New Roman"/>
                <a:cs typeface="Times New Roman"/>
              </a:rPr>
              <a:t>một </a:t>
            </a:r>
            <a:r>
              <a:rPr sz="2200" spc="-5" dirty="0">
                <a:latin typeface="Times New Roman"/>
                <a:cs typeface="Times New Roman"/>
              </a:rPr>
              <a:t>thành phần </a:t>
            </a:r>
            <a:r>
              <a:rPr sz="2200" dirty="0">
                <a:latin typeface="Times New Roman"/>
                <a:cs typeface="Times New Roman"/>
              </a:rPr>
              <a:t>ghi </a:t>
            </a:r>
            <a:r>
              <a:rPr sz="2200" spc="-5" dirty="0">
                <a:latin typeface="Times New Roman"/>
                <a:cs typeface="Times New Roman"/>
              </a:rPr>
              <a:t>nhận  thời điểm truy xuất </a:t>
            </a:r>
            <a:r>
              <a:rPr sz="2200" spc="-10" dirty="0">
                <a:latin typeface="Times New Roman"/>
                <a:cs typeface="Times New Roman"/>
              </a:rPr>
              <a:t>mới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nhất.</a:t>
            </a:r>
            <a:endParaRPr sz="2200">
              <a:latin typeface="Times New Roman"/>
              <a:cs typeface="Times New Roman"/>
            </a:endParaRPr>
          </a:p>
          <a:p>
            <a:pPr marL="1155700" lvl="2" indent="-228600">
              <a:lnSpc>
                <a:spcPts val="2605"/>
              </a:lnSpc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Times New Roman"/>
                <a:cs typeface="Times New Roman"/>
              </a:rPr>
              <a:t>CPU có </a:t>
            </a:r>
            <a:r>
              <a:rPr sz="2200" spc="-10" dirty="0">
                <a:latin typeface="Times New Roman"/>
                <a:cs typeface="Times New Roman"/>
              </a:rPr>
              <a:t>một </a:t>
            </a:r>
            <a:r>
              <a:rPr sz="2200" dirty="0">
                <a:latin typeface="Times New Roman"/>
                <a:cs typeface="Times New Roman"/>
              </a:rPr>
              <a:t>bộ </a:t>
            </a:r>
            <a:r>
              <a:rPr sz="2200" spc="-10" dirty="0">
                <a:latin typeface="Times New Roman"/>
                <a:cs typeface="Times New Roman"/>
              </a:rPr>
              <a:t>đếm, </a:t>
            </a:r>
            <a:r>
              <a:rPr sz="2200" spc="-5" dirty="0">
                <a:latin typeface="Times New Roman"/>
                <a:cs typeface="Times New Roman"/>
              </a:rPr>
              <a:t>tăng </a:t>
            </a:r>
            <a:r>
              <a:rPr sz="2200" dirty="0">
                <a:latin typeface="Times New Roman"/>
                <a:cs typeface="Times New Roman"/>
              </a:rPr>
              <a:t>khi </a:t>
            </a:r>
            <a:r>
              <a:rPr sz="2200" spc="-5" dirty="0">
                <a:latin typeface="Times New Roman"/>
                <a:cs typeface="Times New Roman"/>
              </a:rPr>
              <a:t>có </a:t>
            </a:r>
            <a:r>
              <a:rPr sz="2200" spc="-10" dirty="0">
                <a:latin typeface="Times New Roman"/>
                <a:cs typeface="Times New Roman"/>
              </a:rPr>
              <a:t>một </a:t>
            </a:r>
            <a:r>
              <a:rPr sz="2200" spc="-5" dirty="0">
                <a:latin typeface="Times New Roman"/>
                <a:cs typeface="Times New Roman"/>
              </a:rPr>
              <a:t>truy </a:t>
            </a:r>
            <a:r>
              <a:rPr sz="2200" dirty="0">
                <a:latin typeface="Times New Roman"/>
                <a:cs typeface="Times New Roman"/>
              </a:rPr>
              <a:t>xuất </a:t>
            </a:r>
            <a:r>
              <a:rPr sz="2200" spc="-5" dirty="0">
                <a:latin typeface="Times New Roman"/>
                <a:cs typeface="Times New Roman"/>
              </a:rPr>
              <a:t>đến </a:t>
            </a:r>
            <a:r>
              <a:rPr sz="2200" dirty="0">
                <a:latin typeface="Times New Roman"/>
                <a:cs typeface="Times New Roman"/>
              </a:rPr>
              <a:t>bộ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nhớ</a:t>
            </a:r>
            <a:endParaRPr sz="2200">
              <a:latin typeface="Times New Roman"/>
              <a:cs typeface="Times New Roman"/>
            </a:endParaRPr>
          </a:p>
          <a:p>
            <a:pPr marL="1155700" lvl="2" indent="-228600">
              <a:lnSpc>
                <a:spcPts val="2610"/>
              </a:lnSpc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Times New Roman"/>
                <a:cs typeface="Times New Roman"/>
              </a:rPr>
              <a:t>Cập </a:t>
            </a:r>
            <a:r>
              <a:rPr sz="2200" dirty="0">
                <a:latin typeface="Times New Roman"/>
                <a:cs typeface="Times New Roman"/>
              </a:rPr>
              <a:t>nhật </a:t>
            </a:r>
            <a:r>
              <a:rPr sz="2200" spc="-5" dirty="0">
                <a:latin typeface="Times New Roman"/>
                <a:cs typeface="Times New Roman"/>
              </a:rPr>
              <a:t>thời điểm theo bộ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đếm</a:t>
            </a:r>
            <a:endParaRPr sz="2200">
              <a:latin typeface="Times New Roman"/>
              <a:cs typeface="Times New Roman"/>
            </a:endParaRPr>
          </a:p>
          <a:p>
            <a:pPr marL="1155700" lvl="2" indent="-228600">
              <a:lnSpc>
                <a:spcPts val="2555"/>
              </a:lnSpc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Times New Roman"/>
                <a:cs typeface="Times New Roman"/>
              </a:rPr>
              <a:t>Trang có thời điểm truy xuất </a:t>
            </a:r>
            <a:r>
              <a:rPr sz="2200" dirty="0">
                <a:latin typeface="Times New Roman"/>
                <a:cs typeface="Times New Roman"/>
              </a:rPr>
              <a:t>nhỏ </a:t>
            </a:r>
            <a:r>
              <a:rPr sz="2200" spc="-5" dirty="0">
                <a:latin typeface="Times New Roman"/>
                <a:cs typeface="Times New Roman"/>
              </a:rPr>
              <a:t>nhất sẽ </a:t>
            </a:r>
            <a:r>
              <a:rPr sz="2200" dirty="0">
                <a:latin typeface="Times New Roman"/>
                <a:cs typeface="Times New Roman"/>
              </a:rPr>
              <a:t>bị </a:t>
            </a:r>
            <a:r>
              <a:rPr sz="2200" spc="-5" dirty="0">
                <a:latin typeface="Times New Roman"/>
                <a:cs typeface="Times New Roman"/>
              </a:rPr>
              <a:t>thay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thế</a:t>
            </a:r>
            <a:endParaRPr sz="22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3050"/>
              </a:lnSpc>
              <a:buChar char="•"/>
              <a:tabLst>
                <a:tab pos="756285" algn="l"/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Sử </a:t>
            </a:r>
            <a:r>
              <a:rPr sz="2600" spc="5" dirty="0">
                <a:latin typeface="Times New Roman"/>
                <a:cs typeface="Times New Roman"/>
              </a:rPr>
              <a:t>dụng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stack</a:t>
            </a:r>
            <a:endParaRPr sz="2600">
              <a:latin typeface="Times New Roman"/>
              <a:cs typeface="Times New Roman"/>
            </a:endParaRPr>
          </a:p>
          <a:p>
            <a:pPr marL="1155700" lvl="2" indent="-228600">
              <a:lnSpc>
                <a:spcPts val="2625"/>
              </a:lnSpc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Times New Roman"/>
                <a:cs typeface="Times New Roman"/>
              </a:rPr>
              <a:t>Lưu </a:t>
            </a:r>
            <a:r>
              <a:rPr sz="2200" spc="-10" dirty="0">
                <a:latin typeface="Times New Roman"/>
                <a:cs typeface="Times New Roman"/>
              </a:rPr>
              <a:t>các </a:t>
            </a:r>
            <a:r>
              <a:rPr sz="2200" spc="-5" dirty="0">
                <a:latin typeface="Times New Roman"/>
                <a:cs typeface="Times New Roman"/>
              </a:rPr>
              <a:t>số hiệu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trang</a:t>
            </a:r>
            <a:endParaRPr sz="2200">
              <a:latin typeface="Times New Roman"/>
              <a:cs typeface="Times New Roman"/>
            </a:endParaRPr>
          </a:p>
          <a:p>
            <a:pPr marL="1155700" lvl="2" indent="-228600">
              <a:lnSpc>
                <a:spcPts val="2360"/>
              </a:lnSpc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Times New Roman"/>
                <a:cs typeface="Times New Roman"/>
              </a:rPr>
              <a:t>Khi </a:t>
            </a:r>
            <a:r>
              <a:rPr sz="2200" spc="-10" dirty="0">
                <a:latin typeface="Times New Roman"/>
                <a:cs typeface="Times New Roman"/>
              </a:rPr>
              <a:t>một </a:t>
            </a:r>
            <a:r>
              <a:rPr sz="2200" spc="-5" dirty="0">
                <a:latin typeface="Times New Roman"/>
                <a:cs typeface="Times New Roman"/>
              </a:rPr>
              <a:t>trang được truy xuất 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chuyển </a:t>
            </a:r>
            <a:r>
              <a:rPr sz="2200" spc="-5" dirty="0">
                <a:latin typeface="Times New Roman"/>
                <a:cs typeface="Times New Roman"/>
              </a:rPr>
              <a:t>số hiệu trang lên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đầu</a:t>
            </a:r>
            <a:endParaRPr sz="2200">
              <a:latin typeface="Times New Roman"/>
              <a:cs typeface="Times New Roman"/>
            </a:endParaRPr>
          </a:p>
          <a:p>
            <a:pPr marL="1155700">
              <a:lnSpc>
                <a:spcPts val="2360"/>
              </a:lnSpc>
            </a:pPr>
            <a:r>
              <a:rPr sz="2200" spc="-5" dirty="0">
                <a:latin typeface="Times New Roman"/>
                <a:cs typeface="Times New Roman"/>
              </a:rPr>
              <a:t>stack</a:t>
            </a:r>
            <a:endParaRPr sz="2200">
              <a:latin typeface="Times New Roman"/>
              <a:cs typeface="Times New Roman"/>
            </a:endParaRPr>
          </a:p>
          <a:p>
            <a:pPr marL="1155700" lvl="2" indent="-228600">
              <a:lnSpc>
                <a:spcPts val="2630"/>
              </a:lnSpc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Times New Roman"/>
                <a:cs typeface="Times New Roman"/>
              </a:rPr>
              <a:t>Thay thế trang có số hiệu ở đáy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stack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1182" y="291211"/>
            <a:ext cx="2423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Ví dụ</a:t>
            </a:r>
            <a:r>
              <a:rPr i="0" spc="-8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LRU</a:t>
            </a:r>
          </a:p>
        </p:txBody>
      </p:sp>
      <p:sp>
        <p:nvSpPr>
          <p:cNvPr id="3" name="object 3"/>
          <p:cNvSpPr/>
          <p:nvPr/>
        </p:nvSpPr>
        <p:spPr>
          <a:xfrm>
            <a:off x="158495" y="1828800"/>
            <a:ext cx="8842248" cy="2343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395" y="4204970"/>
            <a:ext cx="8918575" cy="0"/>
          </a:xfrm>
          <a:custGeom>
            <a:avLst/>
            <a:gdLst/>
            <a:ahLst/>
            <a:cxnLst/>
            <a:rect l="l" t="t" r="r" b="b"/>
            <a:pathLst>
              <a:path w="8918575">
                <a:moveTo>
                  <a:pt x="0" y="0"/>
                </a:moveTo>
                <a:lnTo>
                  <a:pt x="8918448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745" y="1803400"/>
            <a:ext cx="0" cy="2395220"/>
          </a:xfrm>
          <a:custGeom>
            <a:avLst/>
            <a:gdLst/>
            <a:ahLst/>
            <a:cxnLst/>
            <a:rect l="l" t="t" r="r" b="b"/>
            <a:pathLst>
              <a:path h="2395220">
                <a:moveTo>
                  <a:pt x="0" y="0"/>
                </a:moveTo>
                <a:lnTo>
                  <a:pt x="0" y="239522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395" y="1797050"/>
            <a:ext cx="8918575" cy="0"/>
          </a:xfrm>
          <a:custGeom>
            <a:avLst/>
            <a:gdLst/>
            <a:ahLst/>
            <a:cxnLst/>
            <a:rect l="l" t="t" r="r" b="b"/>
            <a:pathLst>
              <a:path w="8918575">
                <a:moveTo>
                  <a:pt x="0" y="0"/>
                </a:moveTo>
                <a:lnTo>
                  <a:pt x="8918448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32493" y="1803400"/>
            <a:ext cx="0" cy="2395220"/>
          </a:xfrm>
          <a:custGeom>
            <a:avLst/>
            <a:gdLst/>
            <a:ahLst/>
            <a:cxnLst/>
            <a:rect l="l" t="t" r="r" b="b"/>
            <a:pathLst>
              <a:path h="2395220">
                <a:moveTo>
                  <a:pt x="0" y="0"/>
                </a:moveTo>
                <a:lnTo>
                  <a:pt x="0" y="2394712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795" y="4179570"/>
            <a:ext cx="8867775" cy="0"/>
          </a:xfrm>
          <a:custGeom>
            <a:avLst/>
            <a:gdLst/>
            <a:ahLst/>
            <a:cxnLst/>
            <a:rect l="l" t="t" r="r" b="b"/>
            <a:pathLst>
              <a:path w="8867775">
                <a:moveTo>
                  <a:pt x="0" y="0"/>
                </a:moveTo>
                <a:lnTo>
                  <a:pt x="8867648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145" y="1828800"/>
            <a:ext cx="0" cy="2344420"/>
          </a:xfrm>
          <a:custGeom>
            <a:avLst/>
            <a:gdLst/>
            <a:ahLst/>
            <a:cxnLst/>
            <a:rect l="l" t="t" r="r" b="b"/>
            <a:pathLst>
              <a:path h="2344420">
                <a:moveTo>
                  <a:pt x="0" y="0"/>
                </a:moveTo>
                <a:lnTo>
                  <a:pt x="0" y="234442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795" y="1822450"/>
            <a:ext cx="8867775" cy="0"/>
          </a:xfrm>
          <a:custGeom>
            <a:avLst/>
            <a:gdLst/>
            <a:ahLst/>
            <a:cxnLst/>
            <a:rect l="l" t="t" r="r" b="b"/>
            <a:pathLst>
              <a:path w="8867775">
                <a:moveTo>
                  <a:pt x="0" y="0"/>
                </a:moveTo>
                <a:lnTo>
                  <a:pt x="8867648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07093" y="1828800"/>
            <a:ext cx="0" cy="2344420"/>
          </a:xfrm>
          <a:custGeom>
            <a:avLst/>
            <a:gdLst/>
            <a:ahLst/>
            <a:cxnLst/>
            <a:rect l="l" t="t" r="r" b="b"/>
            <a:pathLst>
              <a:path h="2344420">
                <a:moveTo>
                  <a:pt x="0" y="0"/>
                </a:moveTo>
                <a:lnTo>
                  <a:pt x="0" y="2343912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920" y="4343400"/>
            <a:ext cx="8816340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14923"/>
            <a:ext cx="6985634" cy="223901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930"/>
              </a:spcBef>
              <a:buFont typeface="Arial"/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LRU đòi hỏi phần </a:t>
            </a:r>
            <a:r>
              <a:rPr sz="3200" spc="5" dirty="0">
                <a:latin typeface="Times New Roman"/>
                <a:cs typeface="Times New Roman"/>
              </a:rPr>
              <a:t>cứng </a:t>
            </a:r>
            <a:r>
              <a:rPr sz="3200" dirty="0">
                <a:latin typeface="Times New Roman"/>
                <a:cs typeface="Times New Roman"/>
              </a:rPr>
              <a:t>hỗ trợ khá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nhiều</a:t>
            </a:r>
            <a:endParaRPr sz="32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715"/>
              </a:spcBef>
              <a:buFont typeface="Arial"/>
              <a:buChar char="–"/>
              <a:tabLst>
                <a:tab pos="749300" algn="l"/>
              </a:tabLst>
            </a:pPr>
            <a:r>
              <a:rPr sz="2800" spc="-5" dirty="0">
                <a:latin typeface="Times New Roman"/>
                <a:cs typeface="Times New Roman"/>
              </a:rPr>
              <a:t>Biến bộ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đếm</a:t>
            </a:r>
            <a:endParaRPr sz="28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49300" algn="l"/>
              </a:tabLst>
            </a:pPr>
            <a:r>
              <a:rPr sz="2800" spc="-5" dirty="0">
                <a:latin typeface="Times New Roman"/>
                <a:cs typeface="Times New Roman"/>
              </a:rPr>
              <a:t>Stack</a:t>
            </a:r>
            <a:endParaRPr sz="28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Tìm các thuật toán xấp xỉ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LRU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7445" y="291211"/>
            <a:ext cx="430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Bộ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nhớ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ảo: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Ý</a:t>
            </a:r>
            <a:r>
              <a:rPr i="0" spc="-4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tưởng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977"/>
            <a:ext cx="8073390" cy="286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Hai </a:t>
            </a:r>
            <a:r>
              <a:rPr sz="2800" spc="-5" dirty="0">
                <a:latin typeface="Times New Roman"/>
                <a:cs typeface="Times New Roman"/>
              </a:rPr>
              <a:t>đặc </a:t>
            </a:r>
            <a:r>
              <a:rPr sz="2800" dirty="0">
                <a:latin typeface="Times New Roman"/>
                <a:cs typeface="Times New Roman"/>
              </a:rPr>
              <a:t>trưng quan trọng </a:t>
            </a:r>
            <a:r>
              <a:rPr sz="2800" spc="-5" dirty="0">
                <a:latin typeface="Times New Roman"/>
                <a:cs typeface="Times New Roman"/>
              </a:rPr>
              <a:t>của kiến </a:t>
            </a:r>
            <a:r>
              <a:rPr sz="2800" dirty="0">
                <a:latin typeface="Times New Roman"/>
                <a:cs typeface="Times New Roman"/>
              </a:rPr>
              <a:t>trúc phân đoạn và  </a:t>
            </a:r>
            <a:r>
              <a:rPr sz="2800" spc="-5" dirty="0">
                <a:latin typeface="Times New Roman"/>
                <a:cs typeface="Times New Roman"/>
              </a:rPr>
              <a:t>phân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trang:</a:t>
            </a:r>
            <a:endParaRPr sz="2800">
              <a:latin typeface="Times New Roman"/>
              <a:cs typeface="Times New Roman"/>
            </a:endParaRPr>
          </a:p>
          <a:p>
            <a:pPr marL="756285" marR="5080" lvl="1" indent="-286385" algn="just">
              <a:lnSpc>
                <a:spcPct val="100000"/>
              </a:lnSpc>
              <a:spcBef>
                <a:spcPts val="620"/>
              </a:spcBef>
              <a:buChar char="•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Mọi </a:t>
            </a:r>
            <a:r>
              <a:rPr sz="2400" dirty="0">
                <a:latin typeface="Times New Roman"/>
                <a:cs typeface="Times New Roman"/>
              </a:rPr>
              <a:t>sự truy xuất vùng nhớ của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tiến trình đều được  chuyển </a:t>
            </a:r>
            <a:r>
              <a:rPr sz="2400" spc="-5" dirty="0">
                <a:latin typeface="Times New Roman"/>
                <a:cs typeface="Times New Roman"/>
              </a:rPr>
              <a:t>đổi </a:t>
            </a:r>
            <a:r>
              <a:rPr sz="2400" dirty="0">
                <a:latin typeface="Times New Roman"/>
                <a:cs typeface="Times New Roman"/>
              </a:rPr>
              <a:t>địa </a:t>
            </a:r>
            <a:r>
              <a:rPr sz="2400" spc="-5" dirty="0">
                <a:latin typeface="Times New Roman"/>
                <a:cs typeface="Times New Roman"/>
              </a:rPr>
              <a:t>chỉ </a:t>
            </a:r>
            <a:r>
              <a:rPr sz="2400" dirty="0">
                <a:latin typeface="Times New Roman"/>
                <a:cs typeface="Times New Roman"/>
              </a:rPr>
              <a:t>lúc </a:t>
            </a:r>
            <a:r>
              <a:rPr sz="2400" spc="-5" dirty="0">
                <a:latin typeface="Times New Roman"/>
                <a:cs typeface="Times New Roman"/>
              </a:rPr>
              <a:t>thi </a:t>
            </a:r>
            <a:r>
              <a:rPr sz="2400" dirty="0">
                <a:latin typeface="Times New Roman"/>
                <a:cs typeface="Times New Roman"/>
              </a:rPr>
              <a:t>hành </a:t>
            </a:r>
            <a:r>
              <a:rPr sz="2400" spc="-5" dirty="0">
                <a:latin typeface="Times New Roman"/>
                <a:cs typeface="Times New Roman"/>
              </a:rPr>
              <a:t>(run-time)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có thể </a:t>
            </a:r>
            <a:r>
              <a:rPr sz="2400" spc="-5" dirty="0">
                <a:latin typeface="Times New Roman"/>
                <a:cs typeface="Times New Roman"/>
              </a:rPr>
              <a:t>swap-  </a:t>
            </a:r>
            <a:r>
              <a:rPr sz="2400" dirty="0">
                <a:latin typeface="Times New Roman"/>
                <a:cs typeface="Times New Roman"/>
              </a:rPr>
              <a:t>in,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swap-out.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6385" algn="just">
              <a:lnSpc>
                <a:spcPct val="100000"/>
              </a:lnSpc>
              <a:spcBef>
                <a:spcPts val="605"/>
              </a:spcBef>
              <a:buChar char="•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Một tiến trình </a:t>
            </a:r>
            <a:r>
              <a:rPr sz="2400" dirty="0">
                <a:latin typeface="Times New Roman"/>
                <a:cs typeface="Times New Roman"/>
              </a:rPr>
              <a:t>được phân ra thành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số phần (trang </a:t>
            </a:r>
            <a:r>
              <a:rPr sz="2400" spc="-5" dirty="0">
                <a:latin typeface="Times New Roman"/>
                <a:cs typeface="Times New Roman"/>
              </a:rPr>
              <a:t>hoặc  </a:t>
            </a:r>
            <a:r>
              <a:rPr sz="2400" dirty="0">
                <a:latin typeface="Times New Roman"/>
                <a:cs typeface="Times New Roman"/>
              </a:rPr>
              <a:t>đoạn) và không nhất thiết phải nằm liên tục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nhau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1769" y="125094"/>
            <a:ext cx="5080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Thuật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toán xấp xỉ</a:t>
            </a:r>
            <a:r>
              <a:rPr i="0" spc="-6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LRU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5633"/>
            <a:ext cx="7939405" cy="5134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279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spc="-5" dirty="0">
                <a:latin typeface="Times New Roman"/>
                <a:cs typeface="Times New Roman"/>
              </a:rPr>
              <a:t>3 </a:t>
            </a:r>
            <a:r>
              <a:rPr sz="2800" dirty="0">
                <a:latin typeface="Times New Roman"/>
                <a:cs typeface="Times New Roman"/>
              </a:rPr>
              <a:t>thuật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toán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3195"/>
              </a:lnSpc>
              <a:buChar char="•"/>
              <a:tabLst>
                <a:tab pos="756285" algn="l"/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Sử dụng nhiều bit </a:t>
            </a:r>
            <a:r>
              <a:rPr sz="2800" spc="-5" dirty="0">
                <a:latin typeface="Times New Roman"/>
                <a:cs typeface="Times New Roman"/>
              </a:rPr>
              <a:t>tham khảo (reference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bit)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3185"/>
              </a:lnSpc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Cơ </a:t>
            </a:r>
            <a:r>
              <a:rPr sz="2800" dirty="0">
                <a:latin typeface="Times New Roman"/>
                <a:cs typeface="Times New Roman"/>
              </a:rPr>
              <a:t>hội </a:t>
            </a:r>
            <a:r>
              <a:rPr sz="2800" spc="-5" dirty="0">
                <a:latin typeface="Times New Roman"/>
                <a:cs typeface="Times New Roman"/>
              </a:rPr>
              <a:t>thứ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hai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3270"/>
              </a:lnSpc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Cơ </a:t>
            </a:r>
            <a:r>
              <a:rPr sz="2800" dirty="0">
                <a:latin typeface="Times New Roman"/>
                <a:cs typeface="Times New Roman"/>
              </a:rPr>
              <a:t>hội </a:t>
            </a:r>
            <a:r>
              <a:rPr sz="2800" spc="-5" dirty="0">
                <a:latin typeface="Times New Roman"/>
                <a:cs typeface="Times New Roman"/>
              </a:rPr>
              <a:t>thứ hai cải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tiến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55600" marR="534670" indent="-342900">
              <a:lnSpc>
                <a:spcPts val="269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Ý tưởng </a:t>
            </a:r>
            <a:r>
              <a:rPr sz="2800" dirty="0">
                <a:latin typeface="Times New Roman"/>
                <a:cs typeface="Times New Roman"/>
              </a:rPr>
              <a:t>chính: bit </a:t>
            </a:r>
            <a:r>
              <a:rPr sz="2800" spc="-5" dirty="0">
                <a:latin typeface="Times New Roman"/>
                <a:cs typeface="Times New Roman"/>
              </a:rPr>
              <a:t>tham </a:t>
            </a:r>
            <a:r>
              <a:rPr sz="2800" dirty="0">
                <a:latin typeface="Times New Roman"/>
                <a:cs typeface="Times New Roman"/>
              </a:rPr>
              <a:t>khảo </a:t>
            </a:r>
            <a:r>
              <a:rPr sz="2800" spc="-5" dirty="0">
                <a:latin typeface="Times New Roman"/>
                <a:cs typeface="Times New Roman"/>
              </a:rPr>
              <a:t>được thêm vào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mỗi  </a:t>
            </a:r>
            <a:r>
              <a:rPr sz="2800" spc="-5" dirty="0">
                <a:latin typeface="Times New Roman"/>
                <a:cs typeface="Times New Roman"/>
              </a:rPr>
              <a:t>phần tử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5" dirty="0">
                <a:latin typeface="Times New Roman"/>
                <a:cs typeface="Times New Roman"/>
              </a:rPr>
              <a:t>bảng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trang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3130"/>
              </a:lnSpc>
              <a:buChar char="•"/>
              <a:tabLst>
                <a:tab pos="756285" algn="l"/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Ban </a:t>
            </a:r>
            <a:r>
              <a:rPr sz="2800" spc="-5" dirty="0">
                <a:latin typeface="Times New Roman"/>
                <a:cs typeface="Times New Roman"/>
              </a:rPr>
              <a:t>đầu =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3190"/>
              </a:lnSpc>
              <a:buChar char="•"/>
              <a:tabLst>
                <a:tab pos="756285" algn="l"/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truy xuất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80000"/>
              </a:lnSpc>
              <a:spcBef>
                <a:spcPts val="585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Sau </a:t>
            </a:r>
            <a:r>
              <a:rPr sz="2800" spc="-10" dirty="0">
                <a:latin typeface="Times New Roman"/>
                <a:cs typeface="Times New Roman"/>
              </a:rPr>
              <a:t>mỗi </a:t>
            </a:r>
            <a:r>
              <a:rPr sz="2800" spc="-5" dirty="0">
                <a:latin typeface="Times New Roman"/>
                <a:cs typeface="Times New Roman"/>
              </a:rPr>
              <a:t>chu </a:t>
            </a:r>
            <a:r>
              <a:rPr sz="2800" dirty="0">
                <a:latin typeface="Times New Roman"/>
                <a:cs typeface="Times New Roman"/>
              </a:rPr>
              <a:t>kỳ qui </a:t>
            </a:r>
            <a:r>
              <a:rPr sz="2800" spc="-5" dirty="0">
                <a:latin typeface="Times New Roman"/>
                <a:cs typeface="Times New Roman"/>
              </a:rPr>
              <a:t>định trước, kiểm tra </a:t>
            </a:r>
            <a:r>
              <a:rPr sz="2800" dirty="0">
                <a:latin typeface="Times New Roman"/>
                <a:cs typeface="Times New Roman"/>
              </a:rPr>
              <a:t>bit </a:t>
            </a:r>
            <a:r>
              <a:rPr sz="2800" spc="-5" dirty="0">
                <a:latin typeface="Times New Roman"/>
                <a:cs typeface="Times New Roman"/>
              </a:rPr>
              <a:t>này </a:t>
            </a:r>
            <a:r>
              <a:rPr sz="2800" dirty="0">
                <a:latin typeface="Times New Roman"/>
                <a:cs typeface="Times New Roman"/>
              </a:rPr>
              <a:t>và  </a:t>
            </a:r>
            <a:r>
              <a:rPr sz="2800" spc="-5" dirty="0">
                <a:latin typeface="Times New Roman"/>
                <a:cs typeface="Times New Roman"/>
              </a:rPr>
              <a:t>gán </a:t>
            </a:r>
            <a:r>
              <a:rPr sz="2800" dirty="0">
                <a:latin typeface="Times New Roman"/>
                <a:cs typeface="Times New Roman"/>
              </a:rPr>
              <a:t>nó </a:t>
            </a:r>
            <a:r>
              <a:rPr sz="2800" spc="-5" dirty="0">
                <a:latin typeface="Times New Roman"/>
                <a:cs typeface="Times New Roman"/>
              </a:rPr>
              <a:t>trở lại là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0.</a:t>
            </a:r>
            <a:endParaRPr sz="2800">
              <a:latin typeface="Times New Roman"/>
              <a:cs typeface="Times New Roman"/>
            </a:endParaRPr>
          </a:p>
          <a:p>
            <a:pPr marL="756285" marR="566420" lvl="1" indent="-286385">
              <a:lnSpc>
                <a:spcPct val="80000"/>
              </a:lnSpc>
              <a:spcBef>
                <a:spcPts val="500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Biết được trang nào </a:t>
            </a:r>
            <a:r>
              <a:rPr sz="2800" dirty="0">
                <a:latin typeface="Times New Roman"/>
                <a:cs typeface="Times New Roman"/>
              </a:rPr>
              <a:t>đã </a:t>
            </a:r>
            <a:r>
              <a:rPr sz="2800" spc="-5" dirty="0">
                <a:latin typeface="Times New Roman"/>
                <a:cs typeface="Times New Roman"/>
              </a:rPr>
              <a:t>được </a:t>
            </a:r>
            <a:r>
              <a:rPr sz="2800" dirty="0">
                <a:latin typeface="Times New Roman"/>
                <a:cs typeface="Times New Roman"/>
              </a:rPr>
              <a:t>truy </a:t>
            </a:r>
            <a:r>
              <a:rPr sz="2800" spc="-5" dirty="0">
                <a:latin typeface="Times New Roman"/>
                <a:cs typeface="Times New Roman"/>
              </a:rPr>
              <a:t>xuất gần đây  </a:t>
            </a:r>
            <a:r>
              <a:rPr sz="2800" dirty="0">
                <a:latin typeface="Times New Roman"/>
                <a:cs typeface="Times New Roman"/>
              </a:rPr>
              <a:t>nhưng </a:t>
            </a:r>
            <a:r>
              <a:rPr sz="2800" spc="-5" dirty="0">
                <a:latin typeface="Times New Roman"/>
                <a:cs typeface="Times New Roman"/>
              </a:rPr>
              <a:t>không biết được thứ tự </a:t>
            </a:r>
            <a:r>
              <a:rPr sz="2800" dirty="0">
                <a:latin typeface="Times New Roman"/>
                <a:cs typeface="Times New Roman"/>
              </a:rPr>
              <a:t>truy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xuất.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1590" y="291211"/>
            <a:ext cx="6954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Thuật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toán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nhiều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bit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tham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khảo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398" y="1240282"/>
            <a:ext cx="7672705" cy="5574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Times New Roman"/>
                <a:cs typeface="Times New Roman"/>
              </a:rPr>
              <a:t>Ý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tưởng:</a:t>
            </a:r>
            <a:endParaRPr sz="2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1 bit tham khảo chỉ biết được thông tin của 1 chu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kỳ</a:t>
            </a:r>
            <a:endParaRPr sz="2600">
              <a:latin typeface="Times New Roman"/>
              <a:cs typeface="Times New Roman"/>
            </a:endParaRPr>
          </a:p>
          <a:p>
            <a:pPr marL="756285" marR="709930" lvl="1" indent="-286385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Nhiều bit tham khảo </a:t>
            </a:r>
            <a:r>
              <a:rPr sz="2600" spc="-5" dirty="0">
                <a:latin typeface="Times New Roman"/>
                <a:cs typeface="Times New Roman"/>
              </a:rPr>
              <a:t>sẽ </a:t>
            </a:r>
            <a:r>
              <a:rPr sz="2600" dirty="0">
                <a:latin typeface="Times New Roman"/>
                <a:cs typeface="Times New Roman"/>
              </a:rPr>
              <a:t>biết được thông </a:t>
            </a:r>
            <a:r>
              <a:rPr sz="2600" spc="-5" dirty="0">
                <a:latin typeface="Times New Roman"/>
                <a:cs typeface="Times New Roman"/>
              </a:rPr>
              <a:t>tin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của  nhiều chu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kỳ.</a:t>
            </a:r>
            <a:endParaRPr sz="2600">
              <a:latin typeface="Times New Roman"/>
              <a:cs typeface="Times New Roman"/>
            </a:endParaRPr>
          </a:p>
          <a:p>
            <a:pPr marL="355600" marR="29718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Times New Roman"/>
                <a:cs typeface="Times New Roman"/>
              </a:rPr>
              <a:t>Sử </a:t>
            </a:r>
            <a:r>
              <a:rPr sz="2600" spc="5" dirty="0">
                <a:latin typeface="Times New Roman"/>
                <a:cs typeface="Times New Roman"/>
              </a:rPr>
              <a:t>dụng </a:t>
            </a:r>
            <a:r>
              <a:rPr sz="2600" dirty="0">
                <a:latin typeface="Times New Roman"/>
                <a:cs typeface="Times New Roman"/>
              </a:rPr>
              <a:t>thêm 8 bit tham khảo cho </a:t>
            </a:r>
            <a:r>
              <a:rPr sz="2600" spc="-5" dirty="0">
                <a:latin typeface="Times New Roman"/>
                <a:cs typeface="Times New Roman"/>
              </a:rPr>
              <a:t>mỗi </a:t>
            </a:r>
            <a:r>
              <a:rPr sz="2600" dirty="0">
                <a:latin typeface="Times New Roman"/>
                <a:cs typeface="Times New Roman"/>
              </a:rPr>
              <a:t>phần </a:t>
            </a:r>
            <a:r>
              <a:rPr sz="2600" spc="-5" dirty="0">
                <a:latin typeface="Times New Roman"/>
                <a:cs typeface="Times New Roman"/>
              </a:rPr>
              <a:t>tử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trong  bảng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trang</a:t>
            </a:r>
            <a:endParaRPr sz="2600">
              <a:latin typeface="Times New Roman"/>
              <a:cs typeface="Times New Roman"/>
            </a:endParaRPr>
          </a:p>
          <a:p>
            <a:pPr marL="355600" marR="158750" indent="-342900" algn="just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600" dirty="0">
                <a:latin typeface="Times New Roman"/>
                <a:cs typeface="Times New Roman"/>
              </a:rPr>
              <a:t>Sau </a:t>
            </a:r>
            <a:r>
              <a:rPr sz="2600" spc="-5" dirty="0">
                <a:latin typeface="Times New Roman"/>
                <a:cs typeface="Times New Roman"/>
              </a:rPr>
              <a:t>một </a:t>
            </a:r>
            <a:r>
              <a:rPr sz="2600" dirty="0">
                <a:latin typeface="Times New Roman"/>
                <a:cs typeface="Times New Roman"/>
              </a:rPr>
              <a:t>chu </a:t>
            </a:r>
            <a:r>
              <a:rPr sz="2600" spc="5" dirty="0">
                <a:latin typeface="Times New Roman"/>
                <a:cs typeface="Times New Roman"/>
              </a:rPr>
              <a:t>kỳ, </a:t>
            </a:r>
            <a:r>
              <a:rPr sz="2600" spc="-5" dirty="0">
                <a:latin typeface="Times New Roman"/>
                <a:cs typeface="Times New Roman"/>
              </a:rPr>
              <a:t>một </a:t>
            </a:r>
            <a:r>
              <a:rPr sz="2600" dirty="0">
                <a:latin typeface="Times New Roman"/>
                <a:cs typeface="Times New Roman"/>
              </a:rPr>
              <a:t>ngắt được phát sinh, </a:t>
            </a:r>
            <a:r>
              <a:rPr sz="2600" spc="-5" dirty="0">
                <a:latin typeface="Times New Roman"/>
                <a:cs typeface="Times New Roman"/>
              </a:rPr>
              <a:t>HĐH sẽ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đặt  bit tham khảo của </a:t>
            </a:r>
            <a:r>
              <a:rPr sz="2600" spc="-5" dirty="0">
                <a:latin typeface="Times New Roman"/>
                <a:cs typeface="Times New Roman"/>
              </a:rPr>
              <a:t>trang </a:t>
            </a:r>
            <a:r>
              <a:rPr sz="2600" dirty="0">
                <a:latin typeface="Times New Roman"/>
                <a:cs typeface="Times New Roman"/>
              </a:rPr>
              <a:t>đó (0 hoặc 1) vào bit </a:t>
            </a:r>
            <a:r>
              <a:rPr sz="2600" spc="-5" dirty="0">
                <a:latin typeface="Times New Roman"/>
                <a:cs typeface="Times New Roman"/>
              </a:rPr>
              <a:t>cao </a:t>
            </a:r>
            <a:r>
              <a:rPr sz="2600" dirty="0">
                <a:latin typeface="Times New Roman"/>
                <a:cs typeface="Times New Roman"/>
              </a:rPr>
              <a:t>nhất  trong 8 bit, loại bỏ bit cuối cùng (thấp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nhất)</a:t>
            </a:r>
            <a:endParaRPr sz="2600">
              <a:latin typeface="Times New Roman"/>
              <a:cs typeface="Times New Roman"/>
            </a:endParaRPr>
          </a:p>
          <a:p>
            <a:pPr marL="355600" marR="49149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Times New Roman"/>
                <a:cs typeface="Times New Roman"/>
              </a:rPr>
              <a:t>8 bit </a:t>
            </a:r>
            <a:r>
              <a:rPr sz="2600" spc="-5" dirty="0">
                <a:latin typeface="Times New Roman"/>
                <a:cs typeface="Times New Roman"/>
              </a:rPr>
              <a:t>sẽ </a:t>
            </a:r>
            <a:r>
              <a:rPr sz="2600" dirty="0">
                <a:latin typeface="Times New Roman"/>
                <a:cs typeface="Times New Roman"/>
              </a:rPr>
              <a:t>lưu </a:t>
            </a:r>
            <a:r>
              <a:rPr sz="2600" spc="-5" dirty="0">
                <a:latin typeface="Times New Roman"/>
                <a:cs typeface="Times New Roman"/>
              </a:rPr>
              <a:t>trữ tình </a:t>
            </a:r>
            <a:r>
              <a:rPr sz="2600" dirty="0">
                <a:latin typeface="Times New Roman"/>
                <a:cs typeface="Times New Roman"/>
              </a:rPr>
              <a:t>hình truy xuất đến trang trong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8  chu kỳ gần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nhất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Times New Roman"/>
                <a:cs typeface="Times New Roman"/>
              </a:rPr>
              <a:t>10001000 </a:t>
            </a:r>
            <a:r>
              <a:rPr sz="2600" spc="-5" dirty="0">
                <a:latin typeface="Times New Roman"/>
                <a:cs typeface="Times New Roman"/>
              </a:rPr>
              <a:t>sẽ </a:t>
            </a:r>
            <a:r>
              <a:rPr sz="2600" dirty="0">
                <a:latin typeface="Times New Roman"/>
                <a:cs typeface="Times New Roman"/>
              </a:rPr>
              <a:t>tốt hơn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01111111</a:t>
            </a:r>
            <a:endParaRPr sz="2600">
              <a:latin typeface="Times New Roman"/>
              <a:cs typeface="Times New Roman"/>
            </a:endParaRPr>
          </a:p>
          <a:p>
            <a:pPr marL="355600" marR="297815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600" spc="-5" dirty="0">
                <a:latin typeface="Times New Roman"/>
                <a:cs typeface="Times New Roman"/>
              </a:rPr>
              <a:t>Nếu </a:t>
            </a:r>
            <a:r>
              <a:rPr sz="2600" dirty="0">
                <a:latin typeface="Times New Roman"/>
                <a:cs typeface="Times New Roman"/>
              </a:rPr>
              <a:t>xem </a:t>
            </a:r>
            <a:r>
              <a:rPr sz="2600" spc="-5" dirty="0">
                <a:latin typeface="Times New Roman"/>
                <a:cs typeface="Times New Roman"/>
              </a:rPr>
              <a:t>là số </a:t>
            </a:r>
            <a:r>
              <a:rPr sz="2600" spc="5" dirty="0">
                <a:latin typeface="Times New Roman"/>
                <a:cs typeface="Times New Roman"/>
              </a:rPr>
              <a:t>nguyên </a:t>
            </a:r>
            <a:r>
              <a:rPr sz="2600" dirty="0">
                <a:latin typeface="Times New Roman"/>
                <a:cs typeface="Times New Roman"/>
              </a:rPr>
              <a:t>không dấu thì </a:t>
            </a:r>
            <a:r>
              <a:rPr sz="2600" spc="-5" dirty="0">
                <a:latin typeface="Times New Roman"/>
                <a:cs typeface="Times New Roman"/>
              </a:rPr>
              <a:t>trang </a:t>
            </a:r>
            <a:r>
              <a:rPr sz="2600" dirty="0">
                <a:latin typeface="Times New Roman"/>
                <a:cs typeface="Times New Roman"/>
              </a:rPr>
              <a:t>được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thay  thế </a:t>
            </a:r>
            <a:r>
              <a:rPr sz="2600" spc="-5" dirty="0">
                <a:latin typeface="Times New Roman"/>
                <a:cs typeface="Times New Roman"/>
              </a:rPr>
              <a:t>là </a:t>
            </a:r>
            <a:r>
              <a:rPr sz="2600" dirty="0">
                <a:latin typeface="Times New Roman"/>
                <a:cs typeface="Times New Roman"/>
              </a:rPr>
              <a:t>trang có </a:t>
            </a:r>
            <a:r>
              <a:rPr sz="2600" spc="-5" dirty="0">
                <a:latin typeface="Times New Roman"/>
                <a:cs typeface="Times New Roman"/>
              </a:rPr>
              <a:t>số </a:t>
            </a:r>
            <a:r>
              <a:rPr sz="2600" dirty="0">
                <a:latin typeface="Times New Roman"/>
                <a:cs typeface="Times New Roman"/>
              </a:rPr>
              <a:t>tương </a:t>
            </a:r>
            <a:r>
              <a:rPr sz="2600" spc="5" dirty="0">
                <a:latin typeface="Times New Roman"/>
                <a:cs typeface="Times New Roman"/>
              </a:rPr>
              <a:t>ứng </a:t>
            </a:r>
            <a:r>
              <a:rPr sz="2600" dirty="0">
                <a:latin typeface="Times New Roman"/>
                <a:cs typeface="Times New Roman"/>
              </a:rPr>
              <a:t>nhỏ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nhất.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8032" y="291211"/>
            <a:ext cx="55651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Thuật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toán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cơ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hội thứ</a:t>
            </a:r>
            <a:r>
              <a:rPr i="0" spc="-1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hai</a:t>
            </a:r>
          </a:p>
        </p:txBody>
      </p:sp>
      <p:sp>
        <p:nvSpPr>
          <p:cNvPr id="3" name="object 3"/>
          <p:cNvSpPr/>
          <p:nvPr/>
        </p:nvSpPr>
        <p:spPr>
          <a:xfrm>
            <a:off x="4970653" y="2970910"/>
            <a:ext cx="551688" cy="393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556020"/>
            <a:ext cx="7969250" cy="472249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Ý tưởng: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75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Sử dụng </a:t>
            </a:r>
            <a:r>
              <a:rPr sz="2800" spc="-10" dirty="0">
                <a:latin typeface="Times New Roman"/>
                <a:cs typeface="Times New Roman"/>
              </a:rPr>
              <a:t>một một </a:t>
            </a:r>
            <a:r>
              <a:rPr sz="2800" dirty="0">
                <a:latin typeface="Times New Roman"/>
                <a:cs typeface="Times New Roman"/>
              </a:rPr>
              <a:t>bit </a:t>
            </a:r>
            <a:r>
              <a:rPr sz="2800" spc="-5" dirty="0">
                <a:latin typeface="Times New Roman"/>
                <a:cs typeface="Times New Roman"/>
              </a:rPr>
              <a:t>tham khảo </a:t>
            </a:r>
            <a:r>
              <a:rPr sz="2800" dirty="0">
                <a:latin typeface="Times New Roman"/>
                <a:cs typeface="Times New Roman"/>
              </a:rPr>
              <a:t>duy </a:t>
            </a:r>
            <a:r>
              <a:rPr sz="2800" spc="-5" dirty="0">
                <a:latin typeface="Times New Roman"/>
                <a:cs typeface="Times New Roman"/>
              </a:rPr>
              <a:t>nhất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Ý tưởng </a:t>
            </a:r>
            <a:r>
              <a:rPr sz="2800" dirty="0">
                <a:latin typeface="Times New Roman"/>
                <a:cs typeface="Times New Roman"/>
              </a:rPr>
              <a:t>như </a:t>
            </a:r>
            <a:r>
              <a:rPr sz="2800" spc="-5" dirty="0">
                <a:latin typeface="Times New Roman"/>
                <a:cs typeface="Times New Roman"/>
              </a:rPr>
              <a:t>FIFO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spc="-5" dirty="0">
                <a:latin typeface="Times New Roman"/>
                <a:cs typeface="Times New Roman"/>
              </a:rPr>
              <a:t>cải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tiến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155"/>
              </a:spcBef>
              <a:buChar char="•"/>
              <a:tabLst>
                <a:tab pos="1156335" algn="l"/>
                <a:tab pos="4799965" algn="l"/>
              </a:tabLst>
            </a:pPr>
            <a:r>
              <a:rPr sz="2800" spc="-10" dirty="0">
                <a:latin typeface="Times New Roman"/>
                <a:cs typeface="Times New Roman"/>
              </a:rPr>
              <a:t>Nếu </a:t>
            </a:r>
            <a:r>
              <a:rPr sz="2800" dirty="0">
                <a:latin typeface="Times New Roman"/>
                <a:cs typeface="Times New Roman"/>
              </a:rPr>
              <a:t>bit </a:t>
            </a:r>
            <a:r>
              <a:rPr sz="2800" spc="-5" dirty="0">
                <a:latin typeface="Times New Roman"/>
                <a:cs typeface="Times New Roman"/>
              </a:rPr>
              <a:t>tham khảo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0	thay </a:t>
            </a:r>
            <a:r>
              <a:rPr sz="2800" dirty="0">
                <a:latin typeface="Times New Roman"/>
                <a:cs typeface="Times New Roman"/>
              </a:rPr>
              <a:t>thế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trang</a:t>
            </a:r>
            <a:endParaRPr sz="28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90000"/>
              </a:lnSpc>
              <a:spcBef>
                <a:spcPts val="505"/>
              </a:spcBef>
              <a:buChar char="•"/>
              <a:tabLst>
                <a:tab pos="1156335" algn="l"/>
              </a:tabLst>
            </a:pPr>
            <a:r>
              <a:rPr sz="2800" spc="-10" dirty="0">
                <a:latin typeface="Times New Roman"/>
                <a:cs typeface="Times New Roman"/>
              </a:rPr>
              <a:t>Ngược </a:t>
            </a:r>
            <a:r>
              <a:rPr sz="2800" spc="-5" dirty="0">
                <a:latin typeface="Times New Roman"/>
                <a:cs typeface="Times New Roman"/>
              </a:rPr>
              <a:t>lại, cho trang này </a:t>
            </a:r>
            <a:r>
              <a:rPr sz="2800" spc="-10" dirty="0">
                <a:latin typeface="Times New Roman"/>
                <a:cs typeface="Times New Roman"/>
              </a:rPr>
              <a:t>cơ </a:t>
            </a:r>
            <a:r>
              <a:rPr sz="2800" spc="-5" dirty="0">
                <a:latin typeface="Times New Roman"/>
                <a:cs typeface="Times New Roman"/>
              </a:rPr>
              <a:t>hội </a:t>
            </a:r>
            <a:r>
              <a:rPr sz="2800" dirty="0">
                <a:latin typeface="Times New Roman"/>
                <a:cs typeface="Times New Roman"/>
              </a:rPr>
              <a:t>thứ </a:t>
            </a:r>
            <a:r>
              <a:rPr sz="2800" spc="-5" dirty="0">
                <a:latin typeface="Times New Roman"/>
                <a:cs typeface="Times New Roman"/>
              </a:rPr>
              <a:t>hai đặt bit  tham khảo </a:t>
            </a:r>
            <a:r>
              <a:rPr sz="2800" dirty="0">
                <a:latin typeface="Times New Roman"/>
                <a:cs typeface="Times New Roman"/>
              </a:rPr>
              <a:t>về 0, </a:t>
            </a:r>
            <a:r>
              <a:rPr sz="2800" spc="-5" dirty="0">
                <a:latin typeface="Times New Roman"/>
                <a:cs typeface="Times New Roman"/>
              </a:rPr>
              <a:t>chọn trang FIFO </a:t>
            </a:r>
            <a:r>
              <a:rPr sz="2800" dirty="0">
                <a:latin typeface="Times New Roman"/>
                <a:cs typeface="Times New Roman"/>
              </a:rPr>
              <a:t>kế </a:t>
            </a:r>
            <a:r>
              <a:rPr sz="2800" spc="-5" dirty="0">
                <a:latin typeface="Times New Roman"/>
                <a:cs typeface="Times New Roman"/>
              </a:rPr>
              <a:t>tiếp. Trang  được cho cơ </a:t>
            </a:r>
            <a:r>
              <a:rPr sz="2800" dirty="0">
                <a:latin typeface="Times New Roman"/>
                <a:cs typeface="Times New Roman"/>
              </a:rPr>
              <a:t>hội </a:t>
            </a:r>
            <a:r>
              <a:rPr sz="2800" spc="-5" dirty="0">
                <a:latin typeface="Times New Roman"/>
                <a:cs typeface="Times New Roman"/>
              </a:rPr>
              <a:t>thứ hai đặt vào cuối hàng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đợi.</a:t>
            </a:r>
            <a:endParaRPr sz="2800">
              <a:latin typeface="Times New Roman"/>
              <a:cs typeface="Times New Roman"/>
            </a:endParaRPr>
          </a:p>
          <a:p>
            <a:pPr marL="355600" marR="579755" indent="-342900">
              <a:lnSpc>
                <a:spcPts val="3020"/>
              </a:lnSpc>
              <a:spcBef>
                <a:spcPts val="65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trang </a:t>
            </a:r>
            <a:r>
              <a:rPr sz="2800" dirty="0">
                <a:latin typeface="Times New Roman"/>
                <a:cs typeface="Times New Roman"/>
              </a:rPr>
              <a:t>đã </a:t>
            </a:r>
            <a:r>
              <a:rPr sz="2800" spc="-5" dirty="0">
                <a:latin typeface="Times New Roman"/>
                <a:cs typeface="Times New Roman"/>
              </a:rPr>
              <a:t>được cho cơ </a:t>
            </a:r>
            <a:r>
              <a:rPr sz="2800" dirty="0">
                <a:latin typeface="Times New Roman"/>
                <a:cs typeface="Times New Roman"/>
              </a:rPr>
              <a:t>hội </a:t>
            </a:r>
            <a:r>
              <a:rPr sz="2800" spc="-5" dirty="0">
                <a:latin typeface="Times New Roman"/>
                <a:cs typeface="Times New Roman"/>
              </a:rPr>
              <a:t>thứ hai sẽ </a:t>
            </a:r>
            <a:r>
              <a:rPr sz="2800" dirty="0">
                <a:latin typeface="Times New Roman"/>
                <a:cs typeface="Times New Roman"/>
              </a:rPr>
              <a:t>không bị  </a:t>
            </a:r>
            <a:r>
              <a:rPr sz="2800" spc="-5" dirty="0">
                <a:latin typeface="Times New Roman"/>
                <a:cs typeface="Times New Roman"/>
              </a:rPr>
              <a:t>thay thế trước khi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trang còn lại bị </a:t>
            </a:r>
            <a:r>
              <a:rPr sz="2800" dirty="0">
                <a:latin typeface="Times New Roman"/>
                <a:cs typeface="Times New Roman"/>
              </a:rPr>
              <a:t>thay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thế</a:t>
            </a:r>
            <a:endParaRPr sz="2800">
              <a:latin typeface="Times New Roman"/>
              <a:cs typeface="Times New Roman"/>
            </a:endParaRPr>
          </a:p>
          <a:p>
            <a:pPr marL="355600" marR="59055" indent="-342900">
              <a:lnSpc>
                <a:spcPts val="3020"/>
              </a:lnSpc>
              <a:spcBef>
                <a:spcPts val="61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thể </a:t>
            </a:r>
            <a:r>
              <a:rPr sz="2800" spc="-10" dirty="0">
                <a:latin typeface="Times New Roman"/>
                <a:cs typeface="Times New Roman"/>
              </a:rPr>
              <a:t>cài </a:t>
            </a:r>
            <a:r>
              <a:rPr sz="2800" spc="-5" dirty="0">
                <a:latin typeface="Times New Roman"/>
                <a:cs typeface="Times New Roman"/>
              </a:rPr>
              <a:t>đặt bằng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xâu </a:t>
            </a:r>
            <a:r>
              <a:rPr sz="2800" dirty="0">
                <a:latin typeface="Times New Roman"/>
                <a:cs typeface="Times New Roman"/>
              </a:rPr>
              <a:t>vòng </a:t>
            </a:r>
            <a:r>
              <a:rPr sz="2800" spc="-5" dirty="0">
                <a:latin typeface="Times New Roman"/>
                <a:cs typeface="Times New Roman"/>
              </a:rPr>
              <a:t>(danh sách liên kết  </a:t>
            </a:r>
            <a:r>
              <a:rPr sz="2800" dirty="0">
                <a:latin typeface="Times New Roman"/>
                <a:cs typeface="Times New Roman"/>
              </a:rPr>
              <a:t>vòng).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7834" y="291211"/>
            <a:ext cx="7625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Thuật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toán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cơ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hội thứ hai nâng</a:t>
            </a:r>
            <a:r>
              <a:rPr i="0" spc="4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cao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5633"/>
            <a:ext cx="8014970" cy="4589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279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Ý tưởng: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3195"/>
              </a:lnSpc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Xét </a:t>
            </a:r>
            <a:r>
              <a:rPr sz="2800" spc="-10" dirty="0">
                <a:latin typeface="Times New Roman"/>
                <a:cs typeface="Times New Roman"/>
              </a:rPr>
              <a:t>cặp </a:t>
            </a:r>
            <a:r>
              <a:rPr sz="2800" spc="-5" dirty="0">
                <a:latin typeface="Times New Roman"/>
                <a:cs typeface="Times New Roman"/>
              </a:rPr>
              <a:t>bit: reference </a:t>
            </a:r>
            <a:r>
              <a:rPr sz="2800" dirty="0">
                <a:latin typeface="Times New Roman"/>
                <a:cs typeface="Times New Roman"/>
              </a:rPr>
              <a:t>bit và </a:t>
            </a:r>
            <a:r>
              <a:rPr sz="2800" spc="-5" dirty="0">
                <a:latin typeface="Times New Roman"/>
                <a:cs typeface="Times New Roman"/>
              </a:rPr>
              <a:t>dirty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bit</a:t>
            </a:r>
            <a:endParaRPr sz="2800">
              <a:latin typeface="Times New Roman"/>
              <a:cs typeface="Times New Roman"/>
            </a:endParaRPr>
          </a:p>
          <a:p>
            <a:pPr marL="756285" marR="220979" lvl="1" indent="-286385">
              <a:lnSpc>
                <a:spcPts val="2690"/>
              </a:lnSpc>
              <a:spcBef>
                <a:spcPts val="565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(0,0): </a:t>
            </a:r>
            <a:r>
              <a:rPr sz="2800" dirty="0">
                <a:latin typeface="Times New Roman"/>
                <a:cs typeface="Times New Roman"/>
              </a:rPr>
              <a:t>không truy </a:t>
            </a:r>
            <a:r>
              <a:rPr sz="2800" spc="-5" dirty="0">
                <a:latin typeface="Times New Roman"/>
                <a:cs typeface="Times New Roman"/>
              </a:rPr>
              <a:t>xuất, </a:t>
            </a:r>
            <a:r>
              <a:rPr sz="2800" dirty="0">
                <a:latin typeface="Times New Roman"/>
                <a:cs typeface="Times New Roman"/>
              </a:rPr>
              <a:t>không </a:t>
            </a:r>
            <a:r>
              <a:rPr sz="2800" spc="-10" dirty="0">
                <a:latin typeface="Times New Roman"/>
                <a:cs typeface="Times New Roman"/>
              </a:rPr>
              <a:t>sửa </a:t>
            </a:r>
            <a:r>
              <a:rPr sz="2800" dirty="0">
                <a:latin typeface="Times New Roman"/>
                <a:cs typeface="Times New Roman"/>
              </a:rPr>
              <a:t>đổi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trang </a:t>
            </a:r>
            <a:r>
              <a:rPr sz="2800" dirty="0">
                <a:latin typeface="Times New Roman"/>
                <a:cs typeface="Times New Roman"/>
              </a:rPr>
              <a:t>tốt  </a:t>
            </a:r>
            <a:r>
              <a:rPr sz="2800" spc="-5" dirty="0">
                <a:latin typeface="Times New Roman"/>
                <a:cs typeface="Times New Roman"/>
              </a:rPr>
              <a:t>nhất </a:t>
            </a:r>
            <a:r>
              <a:rPr sz="2800" dirty="0">
                <a:latin typeface="Times New Roman"/>
                <a:cs typeface="Times New Roman"/>
              </a:rPr>
              <a:t>để </a:t>
            </a:r>
            <a:r>
              <a:rPr sz="2800" spc="-5" dirty="0">
                <a:latin typeface="Times New Roman"/>
                <a:cs typeface="Times New Roman"/>
              </a:rPr>
              <a:t>thay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thế.</a:t>
            </a:r>
            <a:endParaRPr sz="2800">
              <a:latin typeface="Times New Roman"/>
              <a:cs typeface="Times New Roman"/>
            </a:endParaRPr>
          </a:p>
          <a:p>
            <a:pPr marL="756285" marR="477520" lvl="1" indent="-286385">
              <a:lnSpc>
                <a:spcPct val="79600"/>
              </a:lnSpc>
              <a:spcBef>
                <a:spcPts val="540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(0,1): </a:t>
            </a:r>
            <a:r>
              <a:rPr sz="2800" spc="-5" dirty="0">
                <a:latin typeface="Times New Roman"/>
                <a:cs typeface="Times New Roman"/>
              </a:rPr>
              <a:t>không </a:t>
            </a:r>
            <a:r>
              <a:rPr sz="2800" dirty="0">
                <a:latin typeface="Times New Roman"/>
                <a:cs typeface="Times New Roman"/>
              </a:rPr>
              <a:t>truy xuất, </a:t>
            </a:r>
            <a:r>
              <a:rPr sz="2800" spc="-5" dirty="0">
                <a:latin typeface="Times New Roman"/>
                <a:cs typeface="Times New Roman"/>
              </a:rPr>
              <a:t>có sửa đổi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cần </a:t>
            </a:r>
            <a:r>
              <a:rPr sz="2800" spc="-5" dirty="0">
                <a:latin typeface="Times New Roman"/>
                <a:cs typeface="Times New Roman"/>
              </a:rPr>
              <a:t>lưu lại  trang thay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thế.</a:t>
            </a:r>
            <a:endParaRPr sz="2800">
              <a:latin typeface="Times New Roman"/>
              <a:cs typeface="Times New Roman"/>
            </a:endParaRPr>
          </a:p>
          <a:p>
            <a:pPr marL="756285" marR="73025" lvl="1" indent="-286385">
              <a:lnSpc>
                <a:spcPct val="80000"/>
              </a:lnSpc>
              <a:spcBef>
                <a:spcPts val="505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(1,0):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truy </a:t>
            </a:r>
            <a:r>
              <a:rPr sz="2800" spc="-5" dirty="0">
                <a:latin typeface="Times New Roman"/>
                <a:cs typeface="Times New Roman"/>
              </a:rPr>
              <a:t>xuất, chưa </a:t>
            </a:r>
            <a:r>
              <a:rPr sz="2800" spc="-10" dirty="0">
                <a:latin typeface="Times New Roman"/>
                <a:cs typeface="Times New Roman"/>
              </a:rPr>
              <a:t>sửa </a:t>
            </a:r>
            <a:r>
              <a:rPr sz="2800" dirty="0">
                <a:latin typeface="Times New Roman"/>
                <a:cs typeface="Times New Roman"/>
              </a:rPr>
              <a:t>đổi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khả </a:t>
            </a:r>
            <a:r>
              <a:rPr sz="2800" spc="-5" dirty="0">
                <a:latin typeface="Times New Roman"/>
                <a:cs typeface="Times New Roman"/>
              </a:rPr>
              <a:t>năng sẽ  được sử </a:t>
            </a:r>
            <a:r>
              <a:rPr sz="2800" dirty="0">
                <a:latin typeface="Times New Roman"/>
                <a:cs typeface="Times New Roman"/>
              </a:rPr>
              <a:t>dụng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tiếp.</a:t>
            </a:r>
            <a:endParaRPr sz="28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80000"/>
              </a:lnSpc>
              <a:spcBef>
                <a:spcPts val="505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(1,1):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truy </a:t>
            </a:r>
            <a:r>
              <a:rPr sz="2800" spc="-5" dirty="0">
                <a:latin typeface="Times New Roman"/>
                <a:cs typeface="Times New Roman"/>
              </a:rPr>
              <a:t>xuất, </a:t>
            </a:r>
            <a:r>
              <a:rPr sz="2800" spc="-10" dirty="0">
                <a:latin typeface="Times New Roman"/>
                <a:cs typeface="Times New Roman"/>
              </a:rPr>
              <a:t>có sửa </a:t>
            </a:r>
            <a:r>
              <a:rPr sz="2800" dirty="0">
                <a:latin typeface="Times New Roman"/>
                <a:cs typeface="Times New Roman"/>
              </a:rPr>
              <a:t>đổi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khả </a:t>
            </a:r>
            <a:r>
              <a:rPr sz="2800" spc="-5" dirty="0">
                <a:latin typeface="Times New Roman"/>
                <a:cs typeface="Times New Roman"/>
              </a:rPr>
              <a:t>năng được  sử dụng tiếp và nếu thay thế </a:t>
            </a:r>
            <a:r>
              <a:rPr sz="2800" spc="-10" dirty="0">
                <a:latin typeface="Times New Roman"/>
                <a:cs typeface="Times New Roman"/>
              </a:rPr>
              <a:t>cần </a:t>
            </a:r>
            <a:r>
              <a:rPr sz="2800" spc="-5" dirty="0">
                <a:latin typeface="Times New Roman"/>
                <a:cs typeface="Times New Roman"/>
              </a:rPr>
              <a:t>lưu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lại.</a:t>
            </a:r>
            <a:endParaRPr sz="2800">
              <a:latin typeface="Times New Roman"/>
              <a:cs typeface="Times New Roman"/>
            </a:endParaRPr>
          </a:p>
          <a:p>
            <a:pPr marL="756285" marR="419734" lvl="1" indent="-286385">
              <a:lnSpc>
                <a:spcPct val="80000"/>
              </a:lnSpc>
              <a:spcBef>
                <a:spcPts val="495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Lớp đầu tiên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độ </a:t>
            </a:r>
            <a:r>
              <a:rPr sz="2800" spc="-5" dirty="0">
                <a:latin typeface="Times New Roman"/>
                <a:cs typeface="Times New Roman"/>
              </a:rPr>
              <a:t>ưu tiên thấp nhất </a:t>
            </a:r>
            <a:r>
              <a:rPr sz="2800" dirty="0">
                <a:latin typeface="Times New Roman"/>
                <a:cs typeface="Times New Roman"/>
              </a:rPr>
              <a:t>và </a:t>
            </a:r>
            <a:r>
              <a:rPr sz="2800" spc="-5" dirty="0">
                <a:latin typeface="Times New Roman"/>
                <a:cs typeface="Times New Roman"/>
              </a:rPr>
              <a:t>lớp cuối  cùng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độ </a:t>
            </a:r>
            <a:r>
              <a:rPr sz="2800" spc="-5" dirty="0">
                <a:latin typeface="Times New Roman"/>
                <a:cs typeface="Times New Roman"/>
              </a:rPr>
              <a:t>ưu tiên </a:t>
            </a:r>
            <a:r>
              <a:rPr sz="2800" spc="-10" dirty="0">
                <a:latin typeface="Times New Roman"/>
                <a:cs typeface="Times New Roman"/>
              </a:rPr>
              <a:t>cao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nhất.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200" y="291211"/>
            <a:ext cx="5928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8.4 -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Cấp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phát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khung</a:t>
            </a:r>
            <a:r>
              <a:rPr i="0" spc="3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trang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0652"/>
            <a:ext cx="7666990" cy="397573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Trả lời câu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hỏi:</a:t>
            </a:r>
            <a:endParaRPr sz="32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05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Mỗi </a:t>
            </a:r>
            <a:r>
              <a:rPr sz="2800" spc="-5" dirty="0">
                <a:latin typeface="Times New Roman"/>
                <a:cs typeface="Times New Roman"/>
              </a:rPr>
              <a:t>tiến trình sẽ được </a:t>
            </a:r>
            <a:r>
              <a:rPr sz="2800" spc="-10" dirty="0">
                <a:latin typeface="Times New Roman"/>
                <a:cs typeface="Times New Roman"/>
              </a:rPr>
              <a:t>cấp </a:t>
            </a:r>
            <a:r>
              <a:rPr sz="2800" spc="-5" dirty="0">
                <a:latin typeface="Times New Roman"/>
                <a:cs typeface="Times New Roman"/>
              </a:rPr>
              <a:t>phát bao </a:t>
            </a:r>
            <a:r>
              <a:rPr sz="2800" dirty="0">
                <a:latin typeface="Times New Roman"/>
                <a:cs typeface="Times New Roman"/>
              </a:rPr>
              <a:t>nhiêu khung  trang?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Các hướng tiếp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cận: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15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Cấp </a:t>
            </a:r>
            <a:r>
              <a:rPr sz="2800" spc="-5" dirty="0">
                <a:latin typeface="Times New Roman"/>
                <a:cs typeface="Times New Roman"/>
              </a:rPr>
              <a:t>phát cố định: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509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Cấp phát công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bằng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505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Cấp phát theo tỉ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lệ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85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Cấp </a:t>
            </a:r>
            <a:r>
              <a:rPr sz="2800" spc="-5" dirty="0">
                <a:latin typeface="Times New Roman"/>
                <a:cs typeface="Times New Roman"/>
              </a:rPr>
              <a:t>phát theo độ ưu tiên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9098" y="291211"/>
            <a:ext cx="3763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Cấp phát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cố</a:t>
            </a:r>
            <a:r>
              <a:rPr i="0" spc="-2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định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6210"/>
            <a:ext cx="7760970" cy="53086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3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Mỗi </a:t>
            </a:r>
            <a:r>
              <a:rPr sz="2800" spc="-5" dirty="0">
                <a:latin typeface="Times New Roman"/>
                <a:cs typeface="Times New Roman"/>
              </a:rPr>
              <a:t>tiến trình sẽ được </a:t>
            </a:r>
            <a:r>
              <a:rPr sz="2800" spc="-10" dirty="0">
                <a:latin typeface="Times New Roman"/>
                <a:cs typeface="Times New Roman"/>
              </a:rPr>
              <a:t>cấp </a:t>
            </a:r>
            <a:r>
              <a:rPr sz="2800" spc="-5" dirty="0">
                <a:latin typeface="Times New Roman"/>
                <a:cs typeface="Times New Roman"/>
              </a:rPr>
              <a:t>phát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số lượng </a:t>
            </a:r>
            <a:r>
              <a:rPr sz="2800" dirty="0">
                <a:latin typeface="Times New Roman"/>
                <a:cs typeface="Times New Roman"/>
              </a:rPr>
              <a:t>khung  </a:t>
            </a:r>
            <a:r>
              <a:rPr sz="2800" spc="-5" dirty="0">
                <a:latin typeface="Times New Roman"/>
                <a:cs typeface="Times New Roman"/>
              </a:rPr>
              <a:t>trang </a:t>
            </a:r>
            <a:r>
              <a:rPr sz="2800" spc="-10" dirty="0">
                <a:latin typeface="Times New Roman"/>
                <a:cs typeface="Times New Roman"/>
              </a:rPr>
              <a:t>cố </a:t>
            </a:r>
            <a:r>
              <a:rPr sz="2800" dirty="0">
                <a:latin typeface="Times New Roman"/>
                <a:cs typeface="Times New Roman"/>
              </a:rPr>
              <a:t>định ngay </a:t>
            </a:r>
            <a:r>
              <a:rPr sz="2800" spc="-5" dirty="0">
                <a:latin typeface="Times New Roman"/>
                <a:cs typeface="Times New Roman"/>
              </a:rPr>
              <a:t>từ đầu cho đến khi kết </a:t>
            </a:r>
            <a:r>
              <a:rPr sz="2800" dirty="0">
                <a:latin typeface="Times New Roman"/>
                <a:cs typeface="Times New Roman"/>
              </a:rPr>
              <a:t>thúc </a:t>
            </a:r>
            <a:r>
              <a:rPr sz="2800" spc="-5" dirty="0">
                <a:latin typeface="Times New Roman"/>
                <a:cs typeface="Times New Roman"/>
              </a:rPr>
              <a:t>thi  </a:t>
            </a:r>
            <a:r>
              <a:rPr sz="2800" dirty="0">
                <a:latin typeface="Times New Roman"/>
                <a:cs typeface="Times New Roman"/>
              </a:rPr>
              <a:t>hành.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Có 2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hướng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05"/>
              </a:spcBef>
              <a:buChar char="•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Cấp phát công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bằng</a:t>
            </a:r>
            <a:endParaRPr sz="3200">
              <a:latin typeface="Times New Roman"/>
              <a:cs typeface="Times New Roman"/>
            </a:endParaRPr>
          </a:p>
          <a:p>
            <a:pPr marL="1155700" marR="287020" lvl="2" indent="-228600">
              <a:lnSpc>
                <a:spcPts val="3020"/>
              </a:lnSpc>
              <a:spcBef>
                <a:spcPts val="570"/>
              </a:spcBef>
              <a:buChar char="•"/>
              <a:tabLst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M </a:t>
            </a:r>
            <a:r>
              <a:rPr sz="2800" dirty="0">
                <a:latin typeface="Times New Roman"/>
                <a:cs typeface="Times New Roman"/>
              </a:rPr>
              <a:t>khung trang, </a:t>
            </a:r>
            <a:r>
              <a:rPr sz="2800" spc="-5" dirty="0">
                <a:latin typeface="Times New Roman"/>
                <a:cs typeface="Times New Roman"/>
              </a:rPr>
              <a:t>n tiến trình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mỗi </a:t>
            </a:r>
            <a:r>
              <a:rPr sz="2800" spc="-5" dirty="0">
                <a:latin typeface="Times New Roman"/>
                <a:cs typeface="Times New Roman"/>
              </a:rPr>
              <a:t>tiến trình  </a:t>
            </a:r>
            <a:r>
              <a:rPr sz="2800" spc="-10" dirty="0">
                <a:latin typeface="Times New Roman"/>
                <a:cs typeface="Times New Roman"/>
              </a:rPr>
              <a:t>m/n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5"/>
              </a:spcBef>
              <a:buChar char="•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Cấp </a:t>
            </a:r>
            <a:r>
              <a:rPr sz="3200" spc="5" dirty="0">
                <a:latin typeface="Times New Roman"/>
                <a:cs typeface="Times New Roman"/>
              </a:rPr>
              <a:t>phát </a:t>
            </a:r>
            <a:r>
              <a:rPr sz="3200" dirty="0">
                <a:latin typeface="Times New Roman"/>
                <a:cs typeface="Times New Roman"/>
              </a:rPr>
              <a:t>theo </a:t>
            </a:r>
            <a:r>
              <a:rPr sz="3200" spc="-5" dirty="0">
                <a:latin typeface="Times New Roman"/>
                <a:cs typeface="Times New Roman"/>
              </a:rPr>
              <a:t>tỉ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lệ</a:t>
            </a:r>
            <a:endParaRPr sz="32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170"/>
              </a:spcBef>
              <a:buChar char="•"/>
              <a:tabLst>
                <a:tab pos="1156335" algn="l"/>
              </a:tabLst>
            </a:pP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775" baseline="-21021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kích thước bộ nhớ </a:t>
            </a:r>
            <a:r>
              <a:rPr sz="2800" spc="-10" dirty="0">
                <a:latin typeface="Times New Roman"/>
                <a:cs typeface="Times New Roman"/>
              </a:rPr>
              <a:t>ảo </a:t>
            </a:r>
            <a:r>
              <a:rPr sz="2800" spc="-5" dirty="0">
                <a:latin typeface="Times New Roman"/>
                <a:cs typeface="Times New Roman"/>
              </a:rPr>
              <a:t>của tiến </a:t>
            </a:r>
            <a:r>
              <a:rPr sz="2800" dirty="0">
                <a:latin typeface="Times New Roman"/>
                <a:cs typeface="Times New Roman"/>
              </a:rPr>
              <a:t>trình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170"/>
              </a:spcBef>
              <a:buChar char="•"/>
              <a:tabLst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S =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sum(S</a:t>
            </a:r>
            <a:r>
              <a:rPr sz="2775" spc="-7" baseline="-21021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155"/>
              </a:spcBef>
              <a:buChar char="•"/>
              <a:tabLst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M </a:t>
            </a:r>
            <a:r>
              <a:rPr sz="2800" dirty="0">
                <a:latin typeface="Times New Roman"/>
                <a:cs typeface="Times New Roman"/>
              </a:rPr>
              <a:t>khung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trang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170"/>
              </a:spcBef>
              <a:buChar char="•"/>
              <a:tabLst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Tiến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I sẽ có: </a:t>
            </a:r>
            <a:r>
              <a:rPr sz="2800" dirty="0">
                <a:latin typeface="Times New Roman"/>
                <a:cs typeface="Times New Roman"/>
              </a:rPr>
              <a:t>(S</a:t>
            </a:r>
            <a:r>
              <a:rPr sz="2775" baseline="-21021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/S)*M </a:t>
            </a:r>
            <a:r>
              <a:rPr sz="2800" spc="-5" dirty="0">
                <a:latin typeface="Times New Roman"/>
                <a:cs typeface="Times New Roman"/>
              </a:rPr>
              <a:t>khung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8032" y="125094"/>
            <a:ext cx="54267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Cấp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phát theo độ ưu</a:t>
            </a:r>
            <a:r>
              <a:rPr i="0" spc="1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tiên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9452"/>
            <a:ext cx="7858759" cy="35293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0259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Số </a:t>
            </a:r>
            <a:r>
              <a:rPr sz="3200" dirty="0">
                <a:latin typeface="Times New Roman"/>
                <a:cs typeface="Times New Roman"/>
              </a:rPr>
              <a:t>khung trang dành cho mỗi tiến trình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phụ  thuộc </a:t>
            </a:r>
            <a:r>
              <a:rPr sz="3200" spc="5" dirty="0">
                <a:latin typeface="Times New Roman"/>
                <a:cs typeface="Times New Roman"/>
              </a:rPr>
              <a:t>vào </a:t>
            </a:r>
            <a:r>
              <a:rPr sz="3200" dirty="0">
                <a:latin typeface="Times New Roman"/>
                <a:cs typeface="Times New Roman"/>
              </a:rPr>
              <a:t>độ ưu tiên </a:t>
            </a:r>
            <a:r>
              <a:rPr sz="3200" spc="5" dirty="0">
                <a:latin typeface="Times New Roman"/>
                <a:cs typeface="Times New Roman"/>
              </a:rPr>
              <a:t>của </a:t>
            </a:r>
            <a:r>
              <a:rPr sz="3200" dirty="0">
                <a:latin typeface="Times New Roman"/>
                <a:cs typeface="Times New Roman"/>
              </a:rPr>
              <a:t>tiến trình tại thời  điểm </a:t>
            </a:r>
            <a:r>
              <a:rPr sz="3200" spc="5" dirty="0">
                <a:latin typeface="Times New Roman"/>
                <a:cs typeface="Times New Roman"/>
              </a:rPr>
              <a:t>xác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định.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Nếu tiến trình 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150" spc="7" baseline="-21164" dirty="0">
                <a:latin typeface="Times New Roman"/>
                <a:cs typeface="Times New Roman"/>
              </a:rPr>
              <a:t>i </a:t>
            </a:r>
            <a:r>
              <a:rPr sz="3200" dirty="0">
                <a:latin typeface="Times New Roman"/>
                <a:cs typeface="Times New Roman"/>
              </a:rPr>
              <a:t>phát sinh lỗi trang, chọn một  trong </a:t>
            </a:r>
            <a:r>
              <a:rPr sz="3200" spc="5" dirty="0">
                <a:latin typeface="Times New Roman"/>
                <a:cs typeface="Times New Roman"/>
              </a:rPr>
              <a:t>các khung </a:t>
            </a:r>
            <a:r>
              <a:rPr sz="3200" dirty="0">
                <a:latin typeface="Times New Roman"/>
                <a:cs typeface="Times New Roman"/>
              </a:rPr>
              <a:t>trang </a:t>
            </a:r>
            <a:r>
              <a:rPr sz="3200" spc="5" dirty="0">
                <a:latin typeface="Times New Roman"/>
                <a:cs typeface="Times New Roman"/>
              </a:rPr>
              <a:t>của </a:t>
            </a:r>
            <a:r>
              <a:rPr sz="3200" dirty="0">
                <a:latin typeface="Times New Roman"/>
                <a:cs typeface="Times New Roman"/>
              </a:rPr>
              <a:t>nó để thay thế</a:t>
            </a:r>
            <a:r>
              <a:rPr sz="3200" spc="-17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hoặc  </a:t>
            </a:r>
            <a:r>
              <a:rPr sz="3200" dirty="0">
                <a:latin typeface="Times New Roman"/>
                <a:cs typeface="Times New Roman"/>
              </a:rPr>
              <a:t>một </a:t>
            </a:r>
            <a:r>
              <a:rPr sz="3200" spc="5" dirty="0">
                <a:latin typeface="Times New Roman"/>
                <a:cs typeface="Times New Roman"/>
              </a:rPr>
              <a:t>khung </a:t>
            </a:r>
            <a:r>
              <a:rPr sz="3200" dirty="0">
                <a:latin typeface="Times New Roman"/>
                <a:cs typeface="Times New Roman"/>
              </a:rPr>
              <a:t>trang </a:t>
            </a:r>
            <a:r>
              <a:rPr sz="3200" spc="5" dirty="0">
                <a:latin typeface="Times New Roman"/>
                <a:cs typeface="Times New Roman"/>
              </a:rPr>
              <a:t>của các </a:t>
            </a:r>
            <a:r>
              <a:rPr sz="3200" dirty="0">
                <a:latin typeface="Times New Roman"/>
                <a:cs typeface="Times New Roman"/>
              </a:rPr>
              <a:t>tiến trình có độ ưu  tiên thấp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hơn.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291211"/>
            <a:ext cx="81191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Thay thế toàn cục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và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Thay thế cục</a:t>
            </a:r>
            <a:r>
              <a:rPr i="0" spc="-3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bộ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3482"/>
            <a:ext cx="8008620" cy="391985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Thay thế toàn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cục</a:t>
            </a:r>
            <a:endParaRPr sz="2800">
              <a:latin typeface="Times New Roman"/>
              <a:cs typeface="Times New Roman"/>
            </a:endParaRPr>
          </a:p>
          <a:p>
            <a:pPr marL="756285" marR="212725" lvl="1" indent="-286385" algn="just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Trang “nạn nhân” có thể là bất cứ khung trang nào của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hệ  thống, không nhất thiết phải là khung trang của tiến trình  đó.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Thay thế cục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bộ</a:t>
            </a:r>
            <a:endParaRPr sz="2800">
              <a:latin typeface="Times New Roman"/>
              <a:cs typeface="Times New Roman"/>
            </a:endParaRPr>
          </a:p>
          <a:p>
            <a:pPr marL="756285" marR="196215" lvl="1" indent="-286385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Trang nạn nhân là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trong số khung trang của tiến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  đó.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vẻ </a:t>
            </a:r>
            <a:r>
              <a:rPr sz="2800" spc="-5" dirty="0">
                <a:latin typeface="Times New Roman"/>
                <a:cs typeface="Times New Roman"/>
              </a:rPr>
              <a:t>thay </a:t>
            </a:r>
            <a:r>
              <a:rPr sz="2800" dirty="0">
                <a:latin typeface="Times New Roman"/>
                <a:cs typeface="Times New Roman"/>
              </a:rPr>
              <a:t>thế </a:t>
            </a:r>
            <a:r>
              <a:rPr sz="2800" spc="-5" dirty="0">
                <a:latin typeface="Times New Roman"/>
                <a:cs typeface="Times New Roman"/>
              </a:rPr>
              <a:t>toàn cục sẽ linh hoạt hơn nhưng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thể  </a:t>
            </a:r>
            <a:r>
              <a:rPr sz="2800" spc="-5" dirty="0">
                <a:latin typeface="Times New Roman"/>
                <a:cs typeface="Times New Roman"/>
              </a:rPr>
              <a:t>gây ra hiệu ứng trì trệ hệ </a:t>
            </a:r>
            <a:r>
              <a:rPr sz="2800" dirty="0">
                <a:latin typeface="Times New Roman"/>
                <a:cs typeface="Times New Roman"/>
              </a:rPr>
              <a:t>thống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(thrashing)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3616" y="125094"/>
            <a:ext cx="5666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8.5 – </a:t>
            </a:r>
            <a:r>
              <a:rPr i="0" spc="-105" dirty="0">
                <a:solidFill>
                  <a:srgbClr val="252599"/>
                </a:solidFill>
                <a:latin typeface="Times New Roman"/>
                <a:cs typeface="Times New Roman"/>
              </a:rPr>
              <a:t>Trì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trệ toàn hệ</a:t>
            </a:r>
            <a:r>
              <a:rPr i="0" spc="3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thống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508125"/>
            <a:ext cx="7731759" cy="4562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20000"/>
              </a:lnSpc>
              <a:spcBef>
                <a:spcPts val="10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Sự </a:t>
            </a:r>
            <a:r>
              <a:rPr sz="2400" i="1" spc="-5" dirty="0">
                <a:latin typeface="Times New Roman"/>
                <a:cs typeface="Times New Roman"/>
              </a:rPr>
              <a:t>trì </a:t>
            </a:r>
            <a:r>
              <a:rPr sz="2400" i="1" dirty="0">
                <a:latin typeface="Times New Roman"/>
                <a:cs typeface="Times New Roman"/>
              </a:rPr>
              <a:t>trệ </a:t>
            </a:r>
            <a:r>
              <a:rPr sz="2400" spc="-5" dirty="0">
                <a:latin typeface="Times New Roman"/>
                <a:cs typeface="Times New Roman"/>
              </a:rPr>
              <a:t>(thrashing) </a:t>
            </a:r>
            <a:r>
              <a:rPr sz="2400" dirty="0">
                <a:latin typeface="Times New Roman"/>
                <a:cs typeface="Times New Roman"/>
              </a:rPr>
              <a:t>là hiện tượng tiến trình </a:t>
            </a:r>
            <a:r>
              <a:rPr sz="2400" spc="-5" dirty="0">
                <a:latin typeface="Times New Roman"/>
                <a:cs typeface="Times New Roman"/>
              </a:rPr>
              <a:t>thường </a:t>
            </a:r>
            <a:r>
              <a:rPr sz="2400" dirty="0">
                <a:latin typeface="Times New Roman"/>
                <a:cs typeface="Times New Roman"/>
              </a:rPr>
              <a:t>xuyên  phát sinh </a:t>
            </a:r>
            <a:r>
              <a:rPr sz="2400" spc="-5" dirty="0">
                <a:latin typeface="Times New Roman"/>
                <a:cs typeface="Times New Roman"/>
              </a:rPr>
              <a:t>lỗi </a:t>
            </a:r>
            <a:r>
              <a:rPr sz="2400" dirty="0">
                <a:latin typeface="Times New Roman"/>
                <a:cs typeface="Times New Roman"/>
              </a:rPr>
              <a:t>trang </a:t>
            </a:r>
            <a:r>
              <a:rPr sz="2400" spc="-10" dirty="0">
                <a:latin typeface="Times New Roman"/>
                <a:cs typeface="Times New Roman"/>
              </a:rPr>
              <a:t>và vì </a:t>
            </a:r>
            <a:r>
              <a:rPr sz="2400" dirty="0">
                <a:latin typeface="Times New Roman"/>
                <a:cs typeface="Times New Roman"/>
              </a:rPr>
              <a:t>thế </a:t>
            </a:r>
            <a:r>
              <a:rPr sz="2400" spc="-5" dirty="0">
                <a:latin typeface="Times New Roman"/>
                <a:cs typeface="Times New Roman"/>
              </a:rPr>
              <a:t>phải dùng </a:t>
            </a:r>
            <a:r>
              <a:rPr sz="2400" dirty="0">
                <a:latin typeface="Times New Roman"/>
                <a:cs typeface="Times New Roman"/>
              </a:rPr>
              <a:t>rất </a:t>
            </a:r>
            <a:r>
              <a:rPr sz="2400" spc="-5" dirty="0">
                <a:latin typeface="Times New Roman"/>
                <a:cs typeface="Times New Roman"/>
              </a:rPr>
              <a:t>nhiều thời gian </a:t>
            </a:r>
            <a:r>
              <a:rPr sz="2400" dirty="0">
                <a:latin typeface="Times New Roman"/>
                <a:cs typeface="Times New Roman"/>
              </a:rPr>
              <a:t>sử  dụng CPU để thực </a:t>
            </a:r>
            <a:r>
              <a:rPr sz="2400" spc="-10" dirty="0">
                <a:latin typeface="Times New Roman"/>
                <a:cs typeface="Times New Roman"/>
              </a:rPr>
              <a:t>hiện </a:t>
            </a:r>
            <a:r>
              <a:rPr sz="2400" dirty="0">
                <a:latin typeface="Times New Roman"/>
                <a:cs typeface="Times New Roman"/>
              </a:rPr>
              <a:t>việc </a:t>
            </a:r>
            <a:r>
              <a:rPr sz="2400" spc="-5" dirty="0">
                <a:latin typeface="Times New Roman"/>
                <a:cs typeface="Times New Roman"/>
              </a:rPr>
              <a:t>thay </a:t>
            </a:r>
            <a:r>
              <a:rPr sz="2400" dirty="0">
                <a:latin typeface="Times New Roman"/>
                <a:cs typeface="Times New Roman"/>
              </a:rPr>
              <a:t>thế trang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thời </a:t>
            </a:r>
            <a:r>
              <a:rPr sz="2400" spc="-10" dirty="0">
                <a:latin typeface="Times New Roman"/>
                <a:cs typeface="Times New Roman"/>
              </a:rPr>
              <a:t>gian  </a:t>
            </a:r>
            <a:r>
              <a:rPr sz="2400" dirty="0">
                <a:latin typeface="Times New Roman"/>
                <a:cs typeface="Times New Roman"/>
              </a:rPr>
              <a:t>dành cho xử lý công </a:t>
            </a:r>
            <a:r>
              <a:rPr sz="2400" spc="-5" dirty="0">
                <a:latin typeface="Times New Roman"/>
                <a:cs typeface="Times New Roman"/>
              </a:rPr>
              <a:t>việc </a:t>
            </a:r>
            <a:r>
              <a:rPr sz="2400" dirty="0">
                <a:latin typeface="Times New Roman"/>
                <a:cs typeface="Times New Roman"/>
              </a:rPr>
              <a:t>còn rất </a:t>
            </a:r>
            <a:r>
              <a:rPr sz="2400" spc="-5" dirty="0">
                <a:latin typeface="Times New Roman"/>
                <a:cs typeface="Times New Roman"/>
              </a:rPr>
              <a:t>ít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hệ thống gần như </a:t>
            </a:r>
            <a:r>
              <a:rPr sz="2400" spc="-10" dirty="0">
                <a:latin typeface="Times New Roman"/>
                <a:cs typeface="Times New Roman"/>
              </a:rPr>
              <a:t>mất  </a:t>
            </a:r>
            <a:r>
              <a:rPr sz="2400" spc="-5" dirty="0">
                <a:latin typeface="Times New Roman"/>
                <a:cs typeface="Times New Roman"/>
              </a:rPr>
              <a:t>khả </a:t>
            </a:r>
            <a:r>
              <a:rPr sz="2400" dirty="0">
                <a:latin typeface="Times New Roman"/>
                <a:cs typeface="Times New Roman"/>
              </a:rPr>
              <a:t>năng </a:t>
            </a:r>
            <a:r>
              <a:rPr sz="2400" spc="-5" dirty="0">
                <a:latin typeface="Times New Roman"/>
                <a:cs typeface="Times New Roman"/>
              </a:rPr>
              <a:t>xử </a:t>
            </a:r>
            <a:r>
              <a:rPr sz="2400" dirty="0">
                <a:latin typeface="Times New Roman"/>
                <a:cs typeface="Times New Roman"/>
              </a:rPr>
              <a:t>lý công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việc.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2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Tốc độ phát sinh </a:t>
            </a:r>
            <a:r>
              <a:rPr sz="2400" spc="-5" dirty="0">
                <a:latin typeface="Times New Roman"/>
                <a:cs typeface="Times New Roman"/>
              </a:rPr>
              <a:t>lỗi </a:t>
            </a:r>
            <a:r>
              <a:rPr sz="2400" dirty="0">
                <a:latin typeface="Times New Roman"/>
                <a:cs typeface="Times New Roman"/>
              </a:rPr>
              <a:t>trang tăng rất </a:t>
            </a:r>
            <a:r>
              <a:rPr sz="2400" spc="-5" dirty="0">
                <a:latin typeface="Times New Roman"/>
                <a:cs typeface="Times New Roman"/>
              </a:rPr>
              <a:t>cao, </a:t>
            </a:r>
            <a:r>
              <a:rPr sz="2400" dirty="0">
                <a:latin typeface="Times New Roman"/>
                <a:cs typeface="Times New Roman"/>
              </a:rPr>
              <a:t>không </a:t>
            </a:r>
            <a:r>
              <a:rPr sz="2400" spc="-5" dirty="0">
                <a:latin typeface="Times New Roman"/>
                <a:cs typeface="Times New Roman"/>
              </a:rPr>
              <a:t>công </a:t>
            </a:r>
            <a:r>
              <a:rPr sz="2400" dirty="0">
                <a:latin typeface="Times New Roman"/>
                <a:cs typeface="Times New Roman"/>
              </a:rPr>
              <a:t>việc </a:t>
            </a:r>
            <a:r>
              <a:rPr sz="2400" spc="-5" dirty="0">
                <a:latin typeface="Times New Roman"/>
                <a:cs typeface="Times New Roman"/>
              </a:rPr>
              <a:t>nào  </a:t>
            </a:r>
            <a:r>
              <a:rPr sz="2400" dirty="0">
                <a:latin typeface="Times New Roman"/>
                <a:cs typeface="Times New Roman"/>
              </a:rPr>
              <a:t>có thể </a:t>
            </a:r>
            <a:r>
              <a:rPr sz="2400" spc="-10" dirty="0">
                <a:latin typeface="Times New Roman"/>
                <a:cs typeface="Times New Roman"/>
              </a:rPr>
              <a:t>kết </a:t>
            </a:r>
            <a:r>
              <a:rPr sz="2400" spc="-5" dirty="0">
                <a:latin typeface="Times New Roman"/>
                <a:cs typeface="Times New Roman"/>
              </a:rPr>
              <a:t>thúc </a:t>
            </a:r>
            <a:r>
              <a:rPr sz="2400" spc="-10" dirty="0">
                <a:latin typeface="Times New Roman"/>
                <a:cs typeface="Times New Roman"/>
              </a:rPr>
              <a:t>vì </a:t>
            </a:r>
            <a:r>
              <a:rPr sz="2400" dirty="0">
                <a:latin typeface="Times New Roman"/>
                <a:cs typeface="Times New Roman"/>
              </a:rPr>
              <a:t>tất cả tiến </a:t>
            </a:r>
            <a:r>
              <a:rPr sz="2400" spc="-5" dirty="0">
                <a:latin typeface="Times New Roman"/>
                <a:cs typeface="Times New Roman"/>
              </a:rPr>
              <a:t>trình đều </a:t>
            </a:r>
            <a:r>
              <a:rPr sz="2400" dirty="0">
                <a:latin typeface="Times New Roman"/>
                <a:cs typeface="Times New Roman"/>
              </a:rPr>
              <a:t>bận rộn </a:t>
            </a:r>
            <a:r>
              <a:rPr sz="2400" spc="-5" dirty="0">
                <a:latin typeface="Times New Roman"/>
                <a:cs typeface="Times New Roman"/>
              </a:rPr>
              <a:t>với việc </a:t>
            </a:r>
            <a:r>
              <a:rPr sz="2400" dirty="0">
                <a:latin typeface="Times New Roman"/>
                <a:cs typeface="Times New Roman"/>
              </a:rPr>
              <a:t>thay  thế trang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tình trạng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trì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trệ toàn bộ hệ</a:t>
            </a:r>
            <a:r>
              <a:rPr sz="2400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thống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2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Nguyên nhân </a:t>
            </a:r>
            <a:r>
              <a:rPr sz="2400" spc="-5" dirty="0">
                <a:latin typeface="Times New Roman"/>
                <a:cs typeface="Times New Roman"/>
              </a:rPr>
              <a:t>là </a:t>
            </a:r>
            <a:r>
              <a:rPr sz="2400" dirty="0">
                <a:latin typeface="Times New Roman"/>
                <a:cs typeface="Times New Roman"/>
              </a:rPr>
              <a:t>do tiến trình không có đủ </a:t>
            </a:r>
            <a:r>
              <a:rPr sz="2400" spc="-5" dirty="0">
                <a:latin typeface="Times New Roman"/>
                <a:cs typeface="Times New Roman"/>
              </a:rPr>
              <a:t>các khung </a:t>
            </a:r>
            <a:r>
              <a:rPr sz="2400" dirty="0">
                <a:latin typeface="Times New Roman"/>
                <a:cs typeface="Times New Roman"/>
              </a:rPr>
              <a:t>trang  để chứa những trang cần thiết cho xử lý công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việc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0053" y="291211"/>
            <a:ext cx="2185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Giải</a:t>
            </a:r>
            <a:r>
              <a:rPr i="0" spc="-60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pháp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9452"/>
            <a:ext cx="8074025" cy="3517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Để </a:t>
            </a:r>
            <a:r>
              <a:rPr sz="3200" spc="-5" dirty="0">
                <a:latin typeface="Times New Roman"/>
                <a:cs typeface="Times New Roman"/>
              </a:rPr>
              <a:t>tránh </a:t>
            </a:r>
            <a:r>
              <a:rPr sz="3200" dirty="0">
                <a:latin typeface="Times New Roman"/>
                <a:cs typeface="Times New Roman"/>
              </a:rPr>
              <a:t>tình </a:t>
            </a:r>
            <a:r>
              <a:rPr sz="3200" spc="-5" dirty="0">
                <a:latin typeface="Times New Roman"/>
                <a:cs typeface="Times New Roman"/>
              </a:rPr>
              <a:t>trạng trì trệ toàn </a:t>
            </a:r>
            <a:r>
              <a:rPr sz="3200" dirty="0">
                <a:latin typeface="Times New Roman"/>
                <a:cs typeface="Times New Roman"/>
              </a:rPr>
              <a:t>hệ thống </a:t>
            </a:r>
            <a:r>
              <a:rPr sz="3200" spc="-5" dirty="0">
                <a:latin typeface="Times New Roman"/>
                <a:cs typeface="Times New Roman"/>
              </a:rPr>
              <a:t>mà </a:t>
            </a:r>
            <a:r>
              <a:rPr sz="3200" dirty="0">
                <a:latin typeface="Times New Roman"/>
                <a:cs typeface="Times New Roman"/>
              </a:rPr>
              <a:t>vẫn  duy </a:t>
            </a:r>
            <a:r>
              <a:rPr sz="3200" spc="-10" dirty="0">
                <a:latin typeface="Times New Roman"/>
                <a:cs typeface="Times New Roman"/>
              </a:rPr>
              <a:t>trì </a:t>
            </a:r>
            <a:r>
              <a:rPr sz="3200" dirty="0">
                <a:latin typeface="Times New Roman"/>
                <a:cs typeface="Times New Roman"/>
              </a:rPr>
              <a:t>được mức độ đa </a:t>
            </a:r>
            <a:r>
              <a:rPr sz="3200" spc="-5" dirty="0">
                <a:latin typeface="Times New Roman"/>
                <a:cs typeface="Times New Roman"/>
              </a:rPr>
              <a:t>chương </a:t>
            </a:r>
            <a:r>
              <a:rPr sz="3200" dirty="0">
                <a:latin typeface="Times New Roman"/>
                <a:cs typeface="Times New Roman"/>
              </a:rPr>
              <a:t>cao, cần </a:t>
            </a:r>
            <a:r>
              <a:rPr sz="3200" spc="-5" dirty="0">
                <a:latin typeface="Times New Roman"/>
                <a:cs typeface="Times New Roman"/>
              </a:rPr>
              <a:t>phải  </a:t>
            </a:r>
            <a:r>
              <a:rPr sz="3200" dirty="0">
                <a:latin typeface="Times New Roman"/>
                <a:cs typeface="Times New Roman"/>
              </a:rPr>
              <a:t>có các giải pháp </a:t>
            </a:r>
            <a:r>
              <a:rPr sz="3200" spc="5" dirty="0">
                <a:latin typeface="Times New Roman"/>
                <a:cs typeface="Times New Roman"/>
              </a:rPr>
              <a:t>xác </a:t>
            </a:r>
            <a:r>
              <a:rPr sz="3200" dirty="0">
                <a:latin typeface="Times New Roman"/>
                <a:cs typeface="Times New Roman"/>
              </a:rPr>
              <a:t>định và điều </a:t>
            </a:r>
            <a:r>
              <a:rPr sz="3200" spc="-5" dirty="0">
                <a:latin typeface="Times New Roman"/>
                <a:cs typeface="Times New Roman"/>
              </a:rPr>
              <a:t>chỉnh </a:t>
            </a:r>
            <a:r>
              <a:rPr sz="3200" dirty="0">
                <a:latin typeface="Times New Roman"/>
                <a:cs typeface="Times New Roman"/>
              </a:rPr>
              <a:t>mức  độ cấp phát khung </a:t>
            </a:r>
            <a:r>
              <a:rPr sz="3200" spc="-5" dirty="0">
                <a:latin typeface="Times New Roman"/>
                <a:cs typeface="Times New Roman"/>
              </a:rPr>
              <a:t>trang </a:t>
            </a:r>
            <a:r>
              <a:rPr sz="3200" dirty="0">
                <a:latin typeface="Times New Roman"/>
                <a:cs typeface="Times New Roman"/>
              </a:rPr>
              <a:t>cho các </a:t>
            </a:r>
            <a:r>
              <a:rPr sz="3200" spc="-5" dirty="0">
                <a:latin typeface="Times New Roman"/>
                <a:cs typeface="Times New Roman"/>
              </a:rPr>
              <a:t>tiến trình </a:t>
            </a:r>
            <a:r>
              <a:rPr sz="3200" dirty="0">
                <a:latin typeface="Times New Roman"/>
                <a:cs typeface="Times New Roman"/>
              </a:rPr>
              <a:t>sao  </a:t>
            </a:r>
            <a:r>
              <a:rPr sz="3200" spc="5" dirty="0">
                <a:latin typeface="Times New Roman"/>
                <a:cs typeface="Times New Roman"/>
              </a:rPr>
              <a:t>cho không </a:t>
            </a:r>
            <a:r>
              <a:rPr sz="3200" dirty="0">
                <a:latin typeface="Times New Roman"/>
                <a:cs typeface="Times New Roman"/>
              </a:rPr>
              <a:t>thừa </a:t>
            </a:r>
            <a:r>
              <a:rPr sz="3200" spc="5" dirty="0">
                <a:latin typeface="Times New Roman"/>
                <a:cs typeface="Times New Roman"/>
              </a:rPr>
              <a:t>không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thiếu.</a:t>
            </a:r>
            <a:endParaRPr sz="32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605"/>
              </a:spcBef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Hai </a:t>
            </a:r>
            <a:r>
              <a:rPr sz="3200" spc="-5" dirty="0">
                <a:latin typeface="Times New Roman"/>
                <a:cs typeface="Times New Roman"/>
              </a:rPr>
              <a:t>trong số </a:t>
            </a:r>
            <a:r>
              <a:rPr sz="3200" spc="5" dirty="0">
                <a:latin typeface="Times New Roman"/>
                <a:cs typeface="Times New Roman"/>
              </a:rPr>
              <a:t>các </a:t>
            </a:r>
            <a:r>
              <a:rPr sz="3200" dirty="0">
                <a:latin typeface="Times New Roman"/>
                <a:cs typeface="Times New Roman"/>
              </a:rPr>
              <a:t>giải pháp </a:t>
            </a:r>
            <a:r>
              <a:rPr sz="3200" spc="-5" dirty="0">
                <a:latin typeface="Times New Roman"/>
                <a:cs typeface="Times New Roman"/>
              </a:rPr>
              <a:t>đó </a:t>
            </a:r>
            <a:r>
              <a:rPr sz="3200" spc="-10" dirty="0">
                <a:latin typeface="Times New Roman"/>
                <a:cs typeface="Times New Roman"/>
              </a:rPr>
              <a:t>là </a:t>
            </a:r>
            <a:r>
              <a:rPr sz="3200" dirty="0">
                <a:latin typeface="Times New Roman"/>
                <a:cs typeface="Times New Roman"/>
              </a:rPr>
              <a:t>mô hình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tập  làm việc </a:t>
            </a:r>
            <a:r>
              <a:rPr sz="3200" dirty="0">
                <a:latin typeface="Times New Roman"/>
                <a:cs typeface="Times New Roman"/>
              </a:rPr>
              <a:t>và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kiểm soát tần suất lỗi</a:t>
            </a:r>
            <a:r>
              <a:rPr sz="32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trang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5108" y="291211"/>
            <a:ext cx="5110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Bộ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nhớ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ảo: Ý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tưởng</a:t>
            </a:r>
            <a:r>
              <a:rPr i="0" spc="-1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(tt)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977"/>
            <a:ext cx="7918450" cy="3035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39065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Nếu </a:t>
            </a:r>
            <a:r>
              <a:rPr sz="2800" spc="-5" dirty="0">
                <a:latin typeface="Times New Roman"/>
                <a:cs typeface="Times New Roman"/>
              </a:rPr>
              <a:t>hai </a:t>
            </a:r>
            <a:r>
              <a:rPr sz="2800" dirty="0">
                <a:latin typeface="Times New Roman"/>
                <a:cs typeface="Times New Roman"/>
              </a:rPr>
              <a:t>tính </a:t>
            </a:r>
            <a:r>
              <a:rPr sz="2800" spc="-5" dirty="0">
                <a:latin typeface="Times New Roman"/>
                <a:cs typeface="Times New Roman"/>
              </a:rPr>
              <a:t>chất trên được bảo đảm thì 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không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nhất  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thiết tất cả </a:t>
            </a:r>
            <a:r>
              <a:rPr sz="2800" spc="-10" dirty="0">
                <a:solidFill>
                  <a:srgbClr val="3333FF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trang hoặc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phân 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đoạn phải nằm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trong  bộ nhớ 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chính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lúc thi</a:t>
            </a:r>
            <a:r>
              <a:rPr sz="2800" spc="-5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hành.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Ưu điểm: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20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Có </a:t>
            </a:r>
            <a:r>
              <a:rPr sz="2400" dirty="0">
                <a:latin typeface="Times New Roman"/>
                <a:cs typeface="Times New Roman"/>
              </a:rPr>
              <a:t>nhiều tiến trình trong </a:t>
            </a:r>
            <a:r>
              <a:rPr sz="2400" spc="-5" dirty="0">
                <a:latin typeface="Times New Roman"/>
                <a:cs typeface="Times New Roman"/>
              </a:rPr>
              <a:t>bộ nhớ </a:t>
            </a:r>
            <a:r>
              <a:rPr sz="2400" dirty="0">
                <a:latin typeface="Times New Roman"/>
                <a:cs typeface="Times New Roman"/>
              </a:rPr>
              <a:t>hơn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giải thuật lập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lịch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sẽ tối </a:t>
            </a:r>
            <a:r>
              <a:rPr sz="2400" spc="-5" dirty="0">
                <a:latin typeface="Times New Roman"/>
                <a:cs typeface="Times New Roman"/>
              </a:rPr>
              <a:t>ưu </a:t>
            </a:r>
            <a:r>
              <a:rPr sz="2400" dirty="0">
                <a:latin typeface="Times New Roman"/>
                <a:cs typeface="Times New Roman"/>
              </a:rPr>
              <a:t>hơn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nâng cao </a:t>
            </a:r>
            <a:r>
              <a:rPr sz="2400" spc="-10" dirty="0">
                <a:latin typeface="Times New Roman"/>
                <a:cs typeface="Times New Roman"/>
              </a:rPr>
              <a:t>mức </a:t>
            </a:r>
            <a:r>
              <a:rPr sz="2400" dirty="0">
                <a:latin typeface="Times New Roman"/>
                <a:cs typeface="Times New Roman"/>
              </a:rPr>
              <a:t>độ đa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chương.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tiến trình có thể lớn hơn kích thước của bộ nhớ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chính.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CÂU HỎI </a:t>
            </a:r>
            <a:r>
              <a:rPr spc="-10" dirty="0"/>
              <a:t>ÔN </a:t>
            </a:r>
            <a:r>
              <a:rPr spc="-5" dirty="0"/>
              <a:t>TẬP BÀI</a:t>
            </a:r>
            <a:r>
              <a:rPr spc="-190" dirty="0"/>
              <a:t> </a:t>
            </a:r>
            <a:r>
              <a:rPr spc="-5"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282"/>
            <a:ext cx="7954645" cy="4306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5080" indent="-514984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spc="-5" dirty="0">
                <a:latin typeface="Times New Roman"/>
                <a:cs typeface="Times New Roman"/>
              </a:rPr>
              <a:t>Hãy trình </a:t>
            </a:r>
            <a:r>
              <a:rPr sz="2600" dirty="0">
                <a:latin typeface="Times New Roman"/>
                <a:cs typeface="Times New Roman"/>
              </a:rPr>
              <a:t>bày khái </a:t>
            </a:r>
            <a:r>
              <a:rPr sz="2600" spc="-5" dirty="0">
                <a:latin typeface="Times New Roman"/>
                <a:cs typeface="Times New Roman"/>
              </a:rPr>
              <a:t>niệm, </a:t>
            </a:r>
            <a:r>
              <a:rPr sz="2600" dirty="0">
                <a:latin typeface="Times New Roman"/>
                <a:cs typeface="Times New Roman"/>
              </a:rPr>
              <a:t>ý tưởng và lợi ích của kỹ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thuật  bộ </a:t>
            </a:r>
            <a:r>
              <a:rPr sz="2600" spc="5" dirty="0">
                <a:latin typeface="Times New Roman"/>
                <a:cs typeface="Times New Roman"/>
              </a:rPr>
              <a:t>nhớ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ảo.</a:t>
            </a:r>
            <a:endParaRPr sz="2600">
              <a:latin typeface="Times New Roman"/>
              <a:cs typeface="Times New Roman"/>
            </a:endParaRPr>
          </a:p>
          <a:p>
            <a:pPr marL="527685" marR="158115" indent="-514984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Times New Roman"/>
                <a:cs typeface="Times New Roman"/>
              </a:rPr>
              <a:t>Hãy </a:t>
            </a:r>
            <a:r>
              <a:rPr sz="2600" spc="-5" dirty="0">
                <a:latin typeface="Times New Roman"/>
                <a:cs typeface="Times New Roman"/>
              </a:rPr>
              <a:t>trình </a:t>
            </a:r>
            <a:r>
              <a:rPr sz="2600" dirty="0">
                <a:latin typeface="Times New Roman"/>
                <a:cs typeface="Times New Roman"/>
              </a:rPr>
              <a:t>bày khái niệm lỗi trang và </a:t>
            </a:r>
            <a:r>
              <a:rPr sz="2600" spc="-5" dirty="0">
                <a:latin typeface="Times New Roman"/>
                <a:cs typeface="Times New Roman"/>
              </a:rPr>
              <a:t>các </a:t>
            </a:r>
            <a:r>
              <a:rPr sz="2600" dirty="0">
                <a:latin typeface="Times New Roman"/>
                <a:cs typeface="Times New Roman"/>
              </a:rPr>
              <a:t>bước xử lý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lỗi  trang. </a:t>
            </a:r>
            <a:r>
              <a:rPr sz="2600" spc="-5" dirty="0">
                <a:latin typeface="Times New Roman"/>
                <a:cs typeface="Times New Roman"/>
              </a:rPr>
              <a:t>Vẽ sơ </a:t>
            </a:r>
            <a:r>
              <a:rPr sz="2600" spc="5" dirty="0">
                <a:latin typeface="Times New Roman"/>
                <a:cs typeface="Times New Roman"/>
              </a:rPr>
              <a:t>đồ </a:t>
            </a:r>
            <a:r>
              <a:rPr sz="2600" dirty="0">
                <a:latin typeface="Times New Roman"/>
                <a:cs typeface="Times New Roman"/>
              </a:rPr>
              <a:t>xử lý lỗi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trang.</a:t>
            </a:r>
            <a:endParaRPr sz="2600">
              <a:latin typeface="Times New Roman"/>
              <a:cs typeface="Times New Roman"/>
            </a:endParaRPr>
          </a:p>
          <a:p>
            <a:pPr marL="527685" marR="270510" indent="-514984" algn="just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8320" algn="l"/>
              </a:tabLst>
            </a:pPr>
            <a:r>
              <a:rPr sz="2600" dirty="0">
                <a:latin typeface="Times New Roman"/>
                <a:cs typeface="Times New Roman"/>
              </a:rPr>
              <a:t>Công thức tính thời gian trung bình truy xuất cho </a:t>
            </a:r>
            <a:r>
              <a:rPr sz="2600" spc="-5" dirty="0">
                <a:latin typeface="Times New Roman"/>
                <a:cs typeface="Times New Roman"/>
              </a:rPr>
              <a:t>một  </a:t>
            </a:r>
            <a:r>
              <a:rPr sz="2600" dirty="0">
                <a:latin typeface="Times New Roman"/>
                <a:cs typeface="Times New Roman"/>
              </a:rPr>
              <a:t>truy xuất trang. </a:t>
            </a:r>
            <a:r>
              <a:rPr sz="2600" spc="-5" dirty="0">
                <a:latin typeface="Times New Roman"/>
                <a:cs typeface="Times New Roman"/>
              </a:rPr>
              <a:t>Vì sao </a:t>
            </a:r>
            <a:r>
              <a:rPr sz="2600" dirty="0">
                <a:latin typeface="Times New Roman"/>
                <a:cs typeface="Times New Roman"/>
              </a:rPr>
              <a:t>phải giảm </a:t>
            </a:r>
            <a:r>
              <a:rPr sz="2600" spc="-5" dirty="0">
                <a:latin typeface="Times New Roman"/>
                <a:cs typeface="Times New Roman"/>
              </a:rPr>
              <a:t>thiểu </a:t>
            </a:r>
            <a:r>
              <a:rPr sz="2600" dirty="0">
                <a:latin typeface="Times New Roman"/>
                <a:cs typeface="Times New Roman"/>
              </a:rPr>
              <a:t>xác </a:t>
            </a:r>
            <a:r>
              <a:rPr sz="2600" spc="-5" dirty="0">
                <a:latin typeface="Times New Roman"/>
                <a:cs typeface="Times New Roman"/>
              </a:rPr>
              <a:t>suất </a:t>
            </a:r>
            <a:r>
              <a:rPr sz="2600" dirty="0">
                <a:latin typeface="Times New Roman"/>
                <a:cs typeface="Times New Roman"/>
              </a:rPr>
              <a:t>xảy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ra  lỗi</a:t>
            </a:r>
            <a:r>
              <a:rPr sz="2600" spc="-5" dirty="0">
                <a:latin typeface="Times New Roman"/>
                <a:cs typeface="Times New Roman"/>
              </a:rPr>
              <a:t> trang.</a:t>
            </a:r>
            <a:endParaRPr sz="2600">
              <a:latin typeface="Times New Roman"/>
              <a:cs typeface="Times New Roman"/>
            </a:endParaRPr>
          </a:p>
          <a:p>
            <a:pPr marL="527685" marR="46355" indent="-514984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Times New Roman"/>
                <a:cs typeface="Times New Roman"/>
              </a:rPr>
              <a:t>Hãy </a:t>
            </a:r>
            <a:r>
              <a:rPr sz="2600" spc="-5" dirty="0">
                <a:latin typeface="Times New Roman"/>
                <a:cs typeface="Times New Roman"/>
              </a:rPr>
              <a:t>trình </a:t>
            </a:r>
            <a:r>
              <a:rPr sz="2600" dirty="0">
                <a:latin typeface="Times New Roman"/>
                <a:cs typeface="Times New Roman"/>
              </a:rPr>
              <a:t>bày giải thuật tối </a:t>
            </a:r>
            <a:r>
              <a:rPr sz="2600" spc="5" dirty="0">
                <a:latin typeface="Times New Roman"/>
                <a:cs typeface="Times New Roman"/>
              </a:rPr>
              <a:t>ưu </a:t>
            </a:r>
            <a:r>
              <a:rPr sz="2600" dirty="0">
                <a:latin typeface="Times New Roman"/>
                <a:cs typeface="Times New Roman"/>
              </a:rPr>
              <a:t>cho việc thay thế </a:t>
            </a:r>
            <a:r>
              <a:rPr sz="2600" spc="-5" dirty="0">
                <a:latin typeface="Times New Roman"/>
                <a:cs typeface="Times New Roman"/>
              </a:rPr>
              <a:t>trang.  </a:t>
            </a:r>
            <a:r>
              <a:rPr sz="2600" dirty="0">
                <a:latin typeface="Times New Roman"/>
                <a:cs typeface="Times New Roman"/>
              </a:rPr>
              <a:t>Vì </a:t>
            </a:r>
            <a:r>
              <a:rPr sz="2600" spc="-5" dirty="0">
                <a:latin typeface="Times New Roman"/>
                <a:cs typeface="Times New Roman"/>
              </a:rPr>
              <a:t>sao giải </a:t>
            </a:r>
            <a:r>
              <a:rPr sz="2600" dirty="0">
                <a:latin typeface="Times New Roman"/>
                <a:cs typeface="Times New Roman"/>
              </a:rPr>
              <a:t>thuật này </a:t>
            </a:r>
            <a:r>
              <a:rPr sz="2600" spc="5" dirty="0">
                <a:latin typeface="Times New Roman"/>
                <a:cs typeface="Times New Roman"/>
              </a:rPr>
              <a:t>không </a:t>
            </a:r>
            <a:r>
              <a:rPr sz="2600" dirty="0">
                <a:latin typeface="Times New Roman"/>
                <a:cs typeface="Times New Roman"/>
              </a:rPr>
              <a:t>áp dụng được trong thực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tế.</a:t>
            </a:r>
            <a:endParaRPr sz="2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Times New Roman"/>
                <a:cs typeface="Times New Roman"/>
              </a:rPr>
              <a:t>Hãy </a:t>
            </a:r>
            <a:r>
              <a:rPr sz="2600" spc="-5" dirty="0">
                <a:latin typeface="Times New Roman"/>
                <a:cs typeface="Times New Roman"/>
              </a:rPr>
              <a:t>trình </a:t>
            </a:r>
            <a:r>
              <a:rPr sz="2600" dirty="0">
                <a:latin typeface="Times New Roman"/>
                <a:cs typeface="Times New Roman"/>
              </a:rPr>
              <a:t>bày giải thuật LRU cho việc thay thế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trang.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6" y="321310"/>
            <a:ext cx="5049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NGUỒN </a:t>
            </a:r>
            <a:r>
              <a:rPr spc="-5" dirty="0"/>
              <a:t>THAM</a:t>
            </a:r>
            <a:r>
              <a:rPr spc="-25" dirty="0"/>
              <a:t> </a:t>
            </a:r>
            <a:r>
              <a:rPr spc="-5" dirty="0"/>
              <a:t>KHẢO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4629"/>
            <a:ext cx="8039734" cy="24168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Times New Roman"/>
                <a:cs typeface="Times New Roman"/>
              </a:rPr>
              <a:t>Giáo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Hệ điều hành, ĐH </a:t>
            </a:r>
            <a:r>
              <a:rPr sz="2800" spc="-10" dirty="0">
                <a:latin typeface="Times New Roman"/>
                <a:cs typeface="Times New Roman"/>
              </a:rPr>
              <a:t>HUTECH,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2015.</a:t>
            </a:r>
            <a:endParaRPr sz="2800">
              <a:latin typeface="Times New Roman"/>
              <a:cs typeface="Times New Roman"/>
            </a:endParaRPr>
          </a:p>
          <a:p>
            <a:pPr marL="527685" marR="5080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Slide bài giảng Hệ điều hành của các trường </a:t>
            </a:r>
            <a:r>
              <a:rPr sz="2800" spc="-10" dirty="0">
                <a:latin typeface="Times New Roman"/>
                <a:cs typeface="Times New Roman"/>
              </a:rPr>
              <a:t>Đại </a:t>
            </a:r>
            <a:r>
              <a:rPr sz="2800" spc="-5" dirty="0">
                <a:latin typeface="Times New Roman"/>
                <a:cs typeface="Times New Roman"/>
              </a:rPr>
              <a:t>học 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5" dirty="0">
                <a:latin typeface="Times New Roman"/>
                <a:cs typeface="Times New Roman"/>
              </a:rPr>
              <a:t>nước và quốc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tế.</a:t>
            </a:r>
            <a:endParaRPr sz="2800">
              <a:latin typeface="Times New Roman"/>
              <a:cs typeface="Times New Roman"/>
            </a:endParaRPr>
          </a:p>
          <a:p>
            <a:pPr marL="527685" marR="38100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https:/</a:t>
            </a:r>
            <a:r>
              <a:rPr sz="2800" spc="-5" dirty="0">
                <a:latin typeface="Times New Roman"/>
                <a:cs typeface="Times New Roman"/>
                <a:hlinkClick r:id="rId2"/>
              </a:rPr>
              <a:t>/www.cs.uic.edu/~jbell/CourseNotes/Operatin </a:t>
            </a:r>
            <a:r>
              <a:rPr sz="2800" spc="-5" dirty="0">
                <a:latin typeface="Times New Roman"/>
                <a:cs typeface="Times New Roman"/>
              </a:rPr>
              <a:t> gSystems/index.html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4938" y="286639"/>
            <a:ext cx="1752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9210" algn="l"/>
              </a:tabLst>
            </a:pPr>
            <a:r>
              <a:rPr sz="4800" b="1" dirty="0">
                <a:latin typeface="Times New Roman"/>
                <a:cs typeface="Times New Roman"/>
              </a:rPr>
              <a:t>Q &amp;	</a:t>
            </a:r>
            <a:r>
              <a:rPr sz="4800" b="1" spc="-5" dirty="0">
                <a:latin typeface="Times New Roman"/>
                <a:cs typeface="Times New Roman"/>
              </a:rPr>
              <a:t>A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4500" y="2709672"/>
            <a:ext cx="5715000" cy="2799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4338" y="291211"/>
            <a:ext cx="3734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Nguyên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lý cục</a:t>
            </a:r>
            <a:r>
              <a:rPr i="0" spc="-3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bộ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9452"/>
            <a:ext cx="7738745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9212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Các thao tác truy cập vùng nhớ có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khuynh  hướng 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cụm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lại</a:t>
            </a:r>
            <a:r>
              <a:rPr sz="32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(cluster).</a:t>
            </a:r>
            <a:endParaRPr sz="3200">
              <a:latin typeface="Times New Roman"/>
              <a:cs typeface="Times New Roman"/>
            </a:endParaRPr>
          </a:p>
          <a:p>
            <a:pPr marL="355600" marR="5080" algn="just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Times New Roman"/>
                <a:cs typeface="Times New Roman"/>
              </a:rPr>
              <a:t>Sau </a:t>
            </a:r>
            <a:r>
              <a:rPr sz="3200" dirty="0">
                <a:latin typeface="Times New Roman"/>
                <a:cs typeface="Times New Roman"/>
              </a:rPr>
              <a:t>một khoảng thời gian đủ dài, </a:t>
            </a:r>
            <a:r>
              <a:rPr sz="3200" spc="5" dirty="0">
                <a:latin typeface="Times New Roman"/>
                <a:cs typeface="Times New Roman"/>
              </a:rPr>
              <a:t>cụm </a:t>
            </a:r>
            <a:r>
              <a:rPr sz="3200" dirty="0">
                <a:latin typeface="Times New Roman"/>
                <a:cs typeface="Times New Roman"/>
              </a:rPr>
              <a:t>này</a:t>
            </a:r>
            <a:r>
              <a:rPr sz="3200" spc="-1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có  thể sẽ </a:t>
            </a:r>
            <a:r>
              <a:rPr sz="3200" spc="-5" dirty="0">
                <a:latin typeface="Times New Roman"/>
                <a:cs typeface="Times New Roman"/>
              </a:rPr>
              <a:t>thay </a:t>
            </a:r>
            <a:r>
              <a:rPr sz="3200" dirty="0">
                <a:latin typeface="Times New Roman"/>
                <a:cs typeface="Times New Roman"/>
              </a:rPr>
              <a:t>đổi, nhưng trong một khoảng thời  gian ngắn, bộ xử lý chủ yếu </a:t>
            </a:r>
            <a:r>
              <a:rPr sz="3200" spc="5" dirty="0">
                <a:latin typeface="Times New Roman"/>
                <a:cs typeface="Times New Roman"/>
              </a:rPr>
              <a:t>chỉ </a:t>
            </a:r>
            <a:r>
              <a:rPr sz="3200" dirty="0">
                <a:latin typeface="Times New Roman"/>
                <a:cs typeface="Times New Roman"/>
              </a:rPr>
              <a:t>làm việc trên  một </a:t>
            </a:r>
            <a:r>
              <a:rPr sz="3200" spc="-5" dirty="0">
                <a:latin typeface="Times New Roman"/>
                <a:cs typeface="Times New Roman"/>
              </a:rPr>
              <a:t>số </a:t>
            </a:r>
            <a:r>
              <a:rPr sz="3200" dirty="0">
                <a:latin typeface="Times New Roman"/>
                <a:cs typeface="Times New Roman"/>
              </a:rPr>
              <a:t>cụm nhất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định.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0053" y="291211"/>
            <a:ext cx="2184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Giải</a:t>
            </a:r>
            <a:r>
              <a:rPr i="0" spc="-5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thích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812" y="1622805"/>
            <a:ext cx="795528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Các </a:t>
            </a:r>
            <a:r>
              <a:rPr sz="2400" spc="-5" dirty="0">
                <a:latin typeface="Times New Roman"/>
                <a:cs typeface="Times New Roman"/>
              </a:rPr>
              <a:t>câu lệnh </a:t>
            </a:r>
            <a:r>
              <a:rPr sz="2400" dirty="0">
                <a:latin typeface="Times New Roman"/>
                <a:cs typeface="Times New Roman"/>
              </a:rPr>
              <a:t>cơ bản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chủ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yếu là tuần tự </a:t>
            </a:r>
            <a:r>
              <a:rPr sz="2400" spc="-5" dirty="0">
                <a:latin typeface="Times New Roman"/>
                <a:cs typeface="Times New Roman"/>
              </a:rPr>
              <a:t>(thi </a:t>
            </a:r>
            <a:r>
              <a:rPr sz="2400" spc="-10" dirty="0">
                <a:latin typeface="Times New Roman"/>
                <a:cs typeface="Times New Roman"/>
              </a:rPr>
              <a:t>hành </a:t>
            </a:r>
            <a:r>
              <a:rPr sz="2400" dirty="0">
                <a:latin typeface="Times New Roman"/>
                <a:cs typeface="Times New Roman"/>
              </a:rPr>
              <a:t>từ trên </a:t>
            </a:r>
            <a:r>
              <a:rPr sz="2400" spc="-5" dirty="0">
                <a:latin typeface="Times New Roman"/>
                <a:cs typeface="Times New Roman"/>
              </a:rPr>
              <a:t>xuống  </a:t>
            </a:r>
            <a:r>
              <a:rPr sz="2400" dirty="0">
                <a:latin typeface="Times New Roman"/>
                <a:cs typeface="Times New Roman"/>
              </a:rPr>
              <a:t>dưới). Câu lệnh không </a:t>
            </a:r>
            <a:r>
              <a:rPr sz="2400" spc="-5" dirty="0">
                <a:latin typeface="Times New Roman"/>
                <a:cs typeface="Times New Roman"/>
              </a:rPr>
              <a:t>tuần </a:t>
            </a:r>
            <a:r>
              <a:rPr sz="2400" dirty="0">
                <a:latin typeface="Times New Roman"/>
                <a:cs typeface="Times New Roman"/>
              </a:rPr>
              <a:t>tự </a:t>
            </a:r>
            <a:r>
              <a:rPr sz="2400" spc="-5" dirty="0">
                <a:latin typeface="Times New Roman"/>
                <a:cs typeface="Times New Roman"/>
              </a:rPr>
              <a:t>là </a:t>
            </a:r>
            <a:r>
              <a:rPr sz="2400" spc="-10" dirty="0">
                <a:latin typeface="Times New Roman"/>
                <a:cs typeface="Times New Roman"/>
              </a:rPr>
              <a:t>câu </a:t>
            </a:r>
            <a:r>
              <a:rPr sz="2400" dirty="0">
                <a:latin typeface="Times New Roman"/>
                <a:cs typeface="Times New Roman"/>
              </a:rPr>
              <a:t>lệnh rẽ </a:t>
            </a:r>
            <a:r>
              <a:rPr sz="2400" spc="-5" dirty="0">
                <a:latin typeface="Times New Roman"/>
                <a:cs typeface="Times New Roman"/>
              </a:rPr>
              <a:t>nhánh </a:t>
            </a:r>
            <a:r>
              <a:rPr sz="2400" dirty="0">
                <a:latin typeface="Times New Roman"/>
                <a:cs typeface="Times New Roman"/>
              </a:rPr>
              <a:t>(câu lệnh  điều kiện) thường chiếm tỉ lệ khá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ít.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Trong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khoảng thời </a:t>
            </a:r>
            <a:r>
              <a:rPr sz="2400" spc="-5" dirty="0">
                <a:latin typeface="Times New Roman"/>
                <a:cs typeface="Times New Roman"/>
              </a:rPr>
              <a:t>gian ngắn, </a:t>
            </a:r>
            <a:r>
              <a:rPr sz="2400" spc="-10" dirty="0">
                <a:latin typeface="Times New Roman"/>
                <a:cs typeface="Times New Roman"/>
              </a:rPr>
              <a:t>các </a:t>
            </a:r>
            <a:r>
              <a:rPr sz="2400" spc="-5" dirty="0">
                <a:latin typeface="Times New Roman"/>
                <a:cs typeface="Times New Roman"/>
              </a:rPr>
              <a:t>chỉ </a:t>
            </a:r>
            <a:r>
              <a:rPr sz="2400" dirty="0">
                <a:latin typeface="Times New Roman"/>
                <a:cs typeface="Times New Roman"/>
              </a:rPr>
              <a:t>thị </a:t>
            </a:r>
            <a:r>
              <a:rPr sz="2400" spc="-5" dirty="0">
                <a:latin typeface="Times New Roman"/>
                <a:cs typeface="Times New Roman"/>
              </a:rPr>
              <a:t>thông </a:t>
            </a:r>
            <a:r>
              <a:rPr sz="2400" dirty="0">
                <a:latin typeface="Times New Roman"/>
                <a:cs typeface="Times New Roman"/>
              </a:rPr>
              <a:t>thường nằm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trong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số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hàm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thủ tục nhất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định.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Hầu </a:t>
            </a:r>
            <a:r>
              <a:rPr sz="2400" dirty="0">
                <a:latin typeface="Times New Roman"/>
                <a:cs typeface="Times New Roman"/>
              </a:rPr>
              <a:t>hết </a:t>
            </a:r>
            <a:r>
              <a:rPr sz="2400" spc="-5" dirty="0">
                <a:latin typeface="Times New Roman"/>
                <a:cs typeface="Times New Roman"/>
              </a:rPr>
              <a:t>các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câu lệnh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lặp </a:t>
            </a:r>
            <a:r>
              <a:rPr sz="2400" dirty="0">
                <a:latin typeface="Times New Roman"/>
                <a:cs typeface="Times New Roman"/>
              </a:rPr>
              <a:t>chứa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số ít </a:t>
            </a:r>
            <a:r>
              <a:rPr sz="2400" spc="-5" dirty="0">
                <a:latin typeface="Times New Roman"/>
                <a:cs typeface="Times New Roman"/>
              </a:rPr>
              <a:t>các chỉ thị </a:t>
            </a:r>
            <a:r>
              <a:rPr sz="2400" dirty="0">
                <a:latin typeface="Times New Roman"/>
                <a:cs typeface="Times New Roman"/>
              </a:rPr>
              <a:t>và lặp lại  nhiều </a:t>
            </a:r>
            <a:r>
              <a:rPr sz="2400" spc="-5" dirty="0">
                <a:latin typeface="Times New Roman"/>
                <a:cs typeface="Times New Roman"/>
              </a:rPr>
              <a:t>lần. Do </a:t>
            </a:r>
            <a:r>
              <a:rPr sz="2400" dirty="0">
                <a:latin typeface="Times New Roman"/>
                <a:cs typeface="Times New Roman"/>
              </a:rPr>
              <a:t>đó trong </a:t>
            </a:r>
            <a:r>
              <a:rPr sz="2400" spc="-5" dirty="0">
                <a:latin typeface="Times New Roman"/>
                <a:cs typeface="Times New Roman"/>
              </a:rPr>
              <a:t>suốt </a:t>
            </a:r>
            <a:r>
              <a:rPr sz="2400" dirty="0">
                <a:latin typeface="Times New Roman"/>
                <a:cs typeface="Times New Roman"/>
              </a:rPr>
              <a:t>thời </a:t>
            </a:r>
            <a:r>
              <a:rPr sz="2400" spc="-10" dirty="0">
                <a:latin typeface="Times New Roman"/>
                <a:cs typeface="Times New Roman"/>
              </a:rPr>
              <a:t>gian </a:t>
            </a:r>
            <a:r>
              <a:rPr sz="2400" dirty="0">
                <a:latin typeface="Times New Roman"/>
                <a:cs typeface="Times New Roman"/>
              </a:rPr>
              <a:t>lặp, </a:t>
            </a:r>
            <a:r>
              <a:rPr sz="2400" spc="-5" dirty="0">
                <a:latin typeface="Times New Roman"/>
                <a:cs typeface="Times New Roman"/>
              </a:rPr>
              <a:t>việc tính </a:t>
            </a:r>
            <a:r>
              <a:rPr sz="2400" dirty="0">
                <a:latin typeface="Times New Roman"/>
                <a:cs typeface="Times New Roman"/>
              </a:rPr>
              <a:t>toán hầu như  chỉ diễn ra trong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spc="-5" dirty="0">
                <a:latin typeface="Times New Roman"/>
                <a:cs typeface="Times New Roman"/>
              </a:rPr>
              <a:t>vùng nhỏ </a:t>
            </a:r>
            <a:r>
              <a:rPr sz="2400" dirty="0">
                <a:latin typeface="Times New Roman"/>
                <a:cs typeface="Times New Roman"/>
              </a:rPr>
              <a:t>liên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tục.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Khi </a:t>
            </a:r>
            <a:r>
              <a:rPr sz="2400" dirty="0">
                <a:latin typeface="Times New Roman"/>
                <a:cs typeface="Times New Roman"/>
              </a:rPr>
              <a:t>truy </a:t>
            </a:r>
            <a:r>
              <a:rPr sz="2400" spc="-10" dirty="0">
                <a:latin typeface="Times New Roman"/>
                <a:cs typeface="Times New Roman"/>
              </a:rPr>
              <a:t>cập </a:t>
            </a:r>
            <a:r>
              <a:rPr sz="2400" dirty="0">
                <a:latin typeface="Times New Roman"/>
                <a:cs typeface="Times New Roman"/>
              </a:rPr>
              <a:t>vào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spc="-5" dirty="0">
                <a:latin typeface="Times New Roman"/>
                <a:cs typeface="Times New Roman"/>
              </a:rPr>
              <a:t>cấu </a:t>
            </a:r>
            <a:r>
              <a:rPr sz="2400" dirty="0">
                <a:latin typeface="Times New Roman"/>
                <a:cs typeface="Times New Roman"/>
              </a:rPr>
              <a:t>trúc dữ liệu trước </a:t>
            </a:r>
            <a:r>
              <a:rPr sz="2400" spc="-5" dirty="0">
                <a:latin typeface="Times New Roman"/>
                <a:cs typeface="Times New Roman"/>
              </a:rPr>
              <a:t>đó, </a:t>
            </a:r>
            <a:r>
              <a:rPr sz="2400" dirty="0">
                <a:latin typeface="Times New Roman"/>
                <a:cs typeface="Times New Roman"/>
              </a:rPr>
              <a:t>thông </a:t>
            </a:r>
            <a:r>
              <a:rPr sz="2400" spc="-5" dirty="0">
                <a:latin typeface="Times New Roman"/>
                <a:cs typeface="Times New Roman"/>
              </a:rPr>
              <a:t>thường  </a:t>
            </a:r>
            <a:r>
              <a:rPr sz="2400" dirty="0">
                <a:latin typeface="Times New Roman"/>
                <a:cs typeface="Times New Roman"/>
              </a:rPr>
              <a:t>các </a:t>
            </a:r>
            <a:r>
              <a:rPr sz="2400" spc="-5" dirty="0">
                <a:latin typeface="Times New Roman"/>
                <a:cs typeface="Times New Roman"/>
              </a:rPr>
              <a:t>câu </a:t>
            </a:r>
            <a:r>
              <a:rPr sz="2400" dirty="0">
                <a:latin typeface="Times New Roman"/>
                <a:cs typeface="Times New Roman"/>
              </a:rPr>
              <a:t>lệnh </a:t>
            </a:r>
            <a:r>
              <a:rPr sz="2400" spc="-5" dirty="0">
                <a:latin typeface="Times New Roman"/>
                <a:cs typeface="Times New Roman"/>
              </a:rPr>
              <a:t>đặt </a:t>
            </a:r>
            <a:r>
              <a:rPr sz="2400" dirty="0">
                <a:latin typeface="Times New Roman"/>
                <a:cs typeface="Times New Roman"/>
              </a:rPr>
              <a:t>liền </a:t>
            </a:r>
            <a:r>
              <a:rPr sz="2400" spc="-5" dirty="0">
                <a:latin typeface="Times New Roman"/>
                <a:cs typeface="Times New Roman"/>
              </a:rPr>
              <a:t>nhau </a:t>
            </a:r>
            <a:r>
              <a:rPr sz="2400" dirty="0">
                <a:latin typeface="Times New Roman"/>
                <a:cs typeface="Times New Roman"/>
              </a:rPr>
              <a:t>sẽ truy </a:t>
            </a:r>
            <a:r>
              <a:rPr sz="2400" spc="-5" dirty="0">
                <a:latin typeface="Times New Roman"/>
                <a:cs typeface="Times New Roman"/>
              </a:rPr>
              <a:t>cập </a:t>
            </a:r>
            <a:r>
              <a:rPr sz="2400" dirty="0">
                <a:latin typeface="Times New Roman"/>
                <a:cs typeface="Times New Roman"/>
              </a:rPr>
              <a:t>đến </a:t>
            </a:r>
            <a:r>
              <a:rPr sz="2400" spc="-5" dirty="0">
                <a:latin typeface="Times New Roman"/>
                <a:cs typeface="Times New Roman"/>
              </a:rPr>
              <a:t>các thành </a:t>
            </a:r>
            <a:r>
              <a:rPr sz="2400" dirty="0">
                <a:latin typeface="Times New Roman"/>
                <a:cs typeface="Times New Roman"/>
              </a:rPr>
              <a:t>phần </a:t>
            </a:r>
            <a:r>
              <a:rPr sz="2400" spc="-10" dirty="0">
                <a:latin typeface="Times New Roman"/>
                <a:cs typeface="Times New Roman"/>
              </a:rPr>
              <a:t>khác  </a:t>
            </a:r>
            <a:r>
              <a:rPr sz="2400" dirty="0">
                <a:latin typeface="Times New Roman"/>
                <a:cs typeface="Times New Roman"/>
              </a:rPr>
              <a:t>nhau của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cùng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cấu trúc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dữ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liệu.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291211"/>
            <a:ext cx="77635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Các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vấn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đề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liên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quan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đến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bộ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nhớ</a:t>
            </a:r>
            <a:r>
              <a:rPr i="0" spc="3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8305"/>
            <a:ext cx="8074025" cy="42405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7620" indent="-342900" algn="just">
              <a:lnSpc>
                <a:spcPts val="3030"/>
              </a:lnSpc>
              <a:spcBef>
                <a:spcPts val="475"/>
              </a:spcBef>
              <a:buChar char="•"/>
              <a:tabLst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Cần có </a:t>
            </a:r>
            <a:r>
              <a:rPr sz="2800" spc="-5" dirty="0">
                <a:latin typeface="Times New Roman"/>
                <a:cs typeface="Times New Roman"/>
              </a:rPr>
              <a:t>sự hỗ trợ phần cứng </a:t>
            </a:r>
            <a:r>
              <a:rPr sz="2800" spc="-10" dirty="0">
                <a:latin typeface="Times New Roman"/>
                <a:cs typeface="Times New Roman"/>
              </a:rPr>
              <a:t>về </a:t>
            </a:r>
            <a:r>
              <a:rPr sz="2800" spc="-5" dirty="0">
                <a:latin typeface="Times New Roman"/>
                <a:cs typeface="Times New Roman"/>
              </a:rPr>
              <a:t>kiến trúc </a:t>
            </a:r>
            <a:r>
              <a:rPr sz="2800" dirty="0">
                <a:latin typeface="Times New Roman"/>
                <a:cs typeface="Times New Roman"/>
              </a:rPr>
              <a:t>phân </a:t>
            </a:r>
            <a:r>
              <a:rPr sz="2800" spc="-5" dirty="0">
                <a:latin typeface="Times New Roman"/>
                <a:cs typeface="Times New Roman"/>
              </a:rPr>
              <a:t>trang  </a:t>
            </a:r>
            <a:r>
              <a:rPr sz="2800" dirty="0">
                <a:latin typeface="Times New Roman"/>
                <a:cs typeface="Times New Roman"/>
              </a:rPr>
              <a:t>và </a:t>
            </a:r>
            <a:r>
              <a:rPr sz="2800" spc="-5" dirty="0">
                <a:latin typeface="Times New Roman"/>
                <a:cs typeface="Times New Roman"/>
              </a:rPr>
              <a:t>phân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đoạn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14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Đã khảo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sát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600"/>
              </a:spcBef>
              <a:buChar char="•"/>
              <a:tabLst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Cần có </a:t>
            </a:r>
            <a:r>
              <a:rPr sz="2800" spc="-5" dirty="0">
                <a:latin typeface="Times New Roman"/>
                <a:cs typeface="Times New Roman"/>
              </a:rPr>
              <a:t>thuật toán </a:t>
            </a:r>
            <a:r>
              <a:rPr sz="2800" spc="-10" dirty="0">
                <a:latin typeface="Times New Roman"/>
                <a:cs typeface="Times New Roman"/>
              </a:rPr>
              <a:t>hiệu </a:t>
            </a:r>
            <a:r>
              <a:rPr sz="2800" dirty="0">
                <a:latin typeface="Times New Roman"/>
                <a:cs typeface="Times New Roman"/>
              </a:rPr>
              <a:t>quả để </a:t>
            </a:r>
            <a:r>
              <a:rPr sz="2800" spc="-5" dirty="0">
                <a:latin typeface="Times New Roman"/>
                <a:cs typeface="Times New Roman"/>
              </a:rPr>
              <a:t>quản lý việc chuyển </a:t>
            </a:r>
            <a:r>
              <a:rPr sz="2800" dirty="0">
                <a:latin typeface="Times New Roman"/>
                <a:cs typeface="Times New Roman"/>
              </a:rPr>
              <a:t>đổi 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dirty="0">
                <a:latin typeface="Times New Roman"/>
                <a:cs typeface="Times New Roman"/>
              </a:rPr>
              <a:t>trang, phân </a:t>
            </a:r>
            <a:r>
              <a:rPr sz="2800" spc="-5" dirty="0">
                <a:latin typeface="Times New Roman"/>
                <a:cs typeface="Times New Roman"/>
              </a:rPr>
              <a:t>đoạn từ bộ nhớ chính </a:t>
            </a:r>
            <a:r>
              <a:rPr sz="2800" spc="-10" dirty="0">
                <a:latin typeface="Times New Roman"/>
                <a:cs typeface="Times New Roman"/>
              </a:rPr>
              <a:t>vào </a:t>
            </a:r>
            <a:r>
              <a:rPr sz="2800" spc="-5" dirty="0">
                <a:latin typeface="Times New Roman"/>
                <a:cs typeface="Times New Roman"/>
              </a:rPr>
              <a:t>bộ nhớ </a:t>
            </a:r>
            <a:r>
              <a:rPr sz="2800" spc="-15" dirty="0">
                <a:latin typeface="Times New Roman"/>
                <a:cs typeface="Times New Roman"/>
              </a:rPr>
              <a:t>phụ  </a:t>
            </a:r>
            <a:r>
              <a:rPr sz="2800" dirty="0">
                <a:latin typeface="Times New Roman"/>
                <a:cs typeface="Times New Roman"/>
              </a:rPr>
              <a:t>và </a:t>
            </a:r>
            <a:r>
              <a:rPr sz="2800" spc="-5" dirty="0">
                <a:latin typeface="Times New Roman"/>
                <a:cs typeface="Times New Roman"/>
              </a:rPr>
              <a:t>ngược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lại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70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Nguyên lý cục</a:t>
            </a:r>
            <a:r>
              <a:rPr sz="2800" dirty="0">
                <a:latin typeface="Times New Roman"/>
                <a:cs typeface="Times New Roman"/>
              </a:rPr>
              <a:t> bộ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55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Đĩa </a:t>
            </a:r>
            <a:r>
              <a:rPr sz="2800" spc="-5" dirty="0">
                <a:latin typeface="Times New Roman"/>
                <a:cs typeface="Times New Roman"/>
              </a:rPr>
              <a:t>cứng </a:t>
            </a:r>
            <a:r>
              <a:rPr sz="2800" dirty="0">
                <a:latin typeface="Times New Roman"/>
                <a:cs typeface="Times New Roman"/>
              </a:rPr>
              <a:t>hoạt động </a:t>
            </a:r>
            <a:r>
              <a:rPr sz="2800" spc="-5" dirty="0">
                <a:latin typeface="Times New Roman"/>
                <a:cs typeface="Times New Roman"/>
              </a:rPr>
              <a:t>theo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khối</a:t>
            </a:r>
            <a:endParaRPr sz="2800">
              <a:latin typeface="Times New Roman"/>
              <a:cs typeface="Times New Roman"/>
            </a:endParaRPr>
          </a:p>
          <a:p>
            <a:pPr marL="756285" marR="5715" lvl="1" indent="-286385">
              <a:lnSpc>
                <a:spcPts val="3030"/>
              </a:lnSpc>
              <a:spcBef>
                <a:spcPts val="545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Dự </a:t>
            </a:r>
            <a:r>
              <a:rPr sz="2800" dirty="0">
                <a:latin typeface="Times New Roman"/>
                <a:cs typeface="Times New Roman"/>
              </a:rPr>
              <a:t>đoán </a:t>
            </a:r>
            <a:r>
              <a:rPr sz="2800" spc="-5" dirty="0">
                <a:latin typeface="Times New Roman"/>
                <a:cs typeface="Times New Roman"/>
              </a:rPr>
              <a:t>được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trang và phân </a:t>
            </a:r>
            <a:r>
              <a:rPr sz="2800" dirty="0">
                <a:latin typeface="Times New Roman"/>
                <a:cs typeface="Times New Roman"/>
              </a:rPr>
              <a:t>đoạn </a:t>
            </a:r>
            <a:r>
              <a:rPr sz="2800" spc="-10" dirty="0">
                <a:latin typeface="Times New Roman"/>
                <a:cs typeface="Times New Roman"/>
              </a:rPr>
              <a:t>dựa </a:t>
            </a:r>
            <a:r>
              <a:rPr sz="2800" spc="-5" dirty="0">
                <a:latin typeface="Times New Roman"/>
                <a:cs typeface="Times New Roman"/>
              </a:rPr>
              <a:t>vào lịch  sử </a:t>
            </a:r>
            <a:r>
              <a:rPr sz="2800" dirty="0">
                <a:latin typeface="Times New Roman"/>
                <a:cs typeface="Times New Roman"/>
              </a:rPr>
              <a:t>truy </a:t>
            </a:r>
            <a:r>
              <a:rPr sz="2800" spc="-5" dirty="0">
                <a:latin typeface="Times New Roman"/>
                <a:cs typeface="Times New Roman"/>
              </a:rPr>
              <a:t>xuất </a:t>
            </a:r>
            <a:r>
              <a:rPr sz="2800" dirty="0">
                <a:latin typeface="Times New Roman"/>
                <a:cs typeface="Times New Roman"/>
              </a:rPr>
              <a:t>vùng nhớ </a:t>
            </a:r>
            <a:r>
              <a:rPr sz="2800" spc="-5" dirty="0">
                <a:latin typeface="Times New Roman"/>
                <a:cs typeface="Times New Roman"/>
              </a:rPr>
              <a:t>trước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đó.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1842" y="291211"/>
            <a:ext cx="74987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5175" marR="5080" indent="-75311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Quản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lý việc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chuyển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đổi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giữa vùng 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nhớ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chính </a:t>
            </a:r>
            <a:r>
              <a:rPr i="0" dirty="0">
                <a:solidFill>
                  <a:srgbClr val="252599"/>
                </a:solidFill>
                <a:latin typeface="Times New Roman"/>
                <a:cs typeface="Times New Roman"/>
              </a:rPr>
              <a:t>và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vùng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nhớ</a:t>
            </a:r>
            <a:r>
              <a:rPr i="0" spc="-2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phụ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0652"/>
            <a:ext cx="7863840" cy="38195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Các chính </a:t>
            </a:r>
            <a:r>
              <a:rPr sz="3200" spc="-5" dirty="0">
                <a:latin typeface="Times New Roman"/>
                <a:cs typeface="Times New Roman"/>
              </a:rPr>
              <a:t>sách </a:t>
            </a:r>
            <a:r>
              <a:rPr sz="3200" dirty="0">
                <a:latin typeface="Times New Roman"/>
                <a:cs typeface="Times New Roman"/>
              </a:rPr>
              <a:t>cần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xét:</a:t>
            </a:r>
            <a:endParaRPr sz="3200">
              <a:latin typeface="Times New Roman"/>
              <a:cs typeface="Times New Roman"/>
            </a:endParaRPr>
          </a:p>
          <a:p>
            <a:pPr marL="756285" marR="490220" lvl="1" indent="-286385">
              <a:lnSpc>
                <a:spcPct val="100000"/>
              </a:lnSpc>
              <a:spcBef>
                <a:spcPts val="605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Chính sách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nạp </a:t>
            </a:r>
            <a:r>
              <a:rPr sz="2800" spc="-5" dirty="0">
                <a:latin typeface="Times New Roman"/>
                <a:cs typeface="Times New Roman"/>
              </a:rPr>
              <a:t>(fetch </a:t>
            </a:r>
            <a:r>
              <a:rPr sz="2800" dirty="0">
                <a:latin typeface="Times New Roman"/>
                <a:cs typeface="Times New Roman"/>
              </a:rPr>
              <a:t>policy): khi </a:t>
            </a:r>
            <a:r>
              <a:rPr sz="2800" spc="-5" dirty="0">
                <a:latin typeface="Times New Roman"/>
                <a:cs typeface="Times New Roman"/>
              </a:rPr>
              <a:t>nào </a:t>
            </a:r>
            <a:r>
              <a:rPr sz="2800" dirty="0">
                <a:latin typeface="Times New Roman"/>
                <a:cs typeface="Times New Roman"/>
              </a:rPr>
              <a:t>thì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một  </a:t>
            </a:r>
            <a:r>
              <a:rPr sz="2800" spc="-5" dirty="0">
                <a:latin typeface="Times New Roman"/>
                <a:cs typeface="Times New Roman"/>
              </a:rPr>
              <a:t>trang được nạp vào </a:t>
            </a:r>
            <a:r>
              <a:rPr sz="2800" dirty="0">
                <a:latin typeface="Times New Roman"/>
                <a:cs typeface="Times New Roman"/>
              </a:rPr>
              <a:t>bộ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nhớ?</a:t>
            </a:r>
            <a:endParaRPr sz="2800">
              <a:latin typeface="Times New Roman"/>
              <a:cs typeface="Times New Roman"/>
            </a:endParaRPr>
          </a:p>
          <a:p>
            <a:pPr marL="756285" marR="91440" lvl="1" indent="-286385">
              <a:lnSpc>
                <a:spcPct val="100000"/>
              </a:lnSpc>
              <a:spcBef>
                <a:spcPts val="600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Chính sách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đặt </a:t>
            </a:r>
            <a:r>
              <a:rPr sz="2800" spc="-5" dirty="0">
                <a:latin typeface="Times New Roman"/>
                <a:cs typeface="Times New Roman"/>
              </a:rPr>
              <a:t>(placement </a:t>
            </a:r>
            <a:r>
              <a:rPr sz="2800" dirty="0">
                <a:latin typeface="Times New Roman"/>
                <a:cs typeface="Times New Roman"/>
              </a:rPr>
              <a:t>policy): </a:t>
            </a:r>
            <a:r>
              <a:rPr sz="2800" spc="-5" dirty="0">
                <a:latin typeface="Times New Roman"/>
                <a:cs typeface="Times New Roman"/>
              </a:rPr>
              <a:t>trang hoặc  phân đoạn sẽ được đặt ở đâu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5" dirty="0">
                <a:latin typeface="Times New Roman"/>
                <a:cs typeface="Times New Roman"/>
              </a:rPr>
              <a:t>bộ nhớ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chính?</a:t>
            </a:r>
            <a:endParaRPr sz="28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05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Chính sách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thay thế </a:t>
            </a:r>
            <a:r>
              <a:rPr sz="2800" spc="-5" dirty="0">
                <a:latin typeface="Times New Roman"/>
                <a:cs typeface="Times New Roman"/>
              </a:rPr>
              <a:t>(replacement policy): chọn  trang nào đưa ra </a:t>
            </a:r>
            <a:r>
              <a:rPr sz="2800" dirty="0">
                <a:latin typeface="Times New Roman"/>
                <a:cs typeface="Times New Roman"/>
              </a:rPr>
              <a:t>khỏi </a:t>
            </a:r>
            <a:r>
              <a:rPr sz="2800" spc="-5" dirty="0">
                <a:latin typeface="Times New Roman"/>
                <a:cs typeface="Times New Roman"/>
              </a:rPr>
              <a:t>bộ nhớ phụ </a:t>
            </a:r>
            <a:r>
              <a:rPr sz="2800" dirty="0">
                <a:latin typeface="Times New Roman"/>
                <a:cs typeface="Times New Roman"/>
              </a:rPr>
              <a:t>khi </a:t>
            </a:r>
            <a:r>
              <a:rPr sz="2800" spc="-10" dirty="0">
                <a:latin typeface="Times New Roman"/>
                <a:cs typeface="Times New Roman"/>
              </a:rPr>
              <a:t>cần </a:t>
            </a:r>
            <a:r>
              <a:rPr sz="2800" spc="-5" dirty="0">
                <a:latin typeface="Times New Roman"/>
                <a:cs typeface="Times New Roman"/>
              </a:rPr>
              <a:t>nạp </a:t>
            </a:r>
            <a:r>
              <a:rPr sz="2800" spc="-10" dirty="0">
                <a:latin typeface="Times New Roman"/>
                <a:cs typeface="Times New Roman"/>
              </a:rPr>
              <a:t>một  </a:t>
            </a:r>
            <a:r>
              <a:rPr sz="2800" spc="-5" dirty="0">
                <a:latin typeface="Times New Roman"/>
                <a:cs typeface="Times New Roman"/>
              </a:rPr>
              <a:t>trang </a:t>
            </a:r>
            <a:r>
              <a:rPr sz="2800" spc="-10" dirty="0">
                <a:latin typeface="Times New Roman"/>
                <a:cs typeface="Times New Roman"/>
              </a:rPr>
              <a:t>mới </a:t>
            </a:r>
            <a:r>
              <a:rPr sz="2800" spc="-5" dirty="0">
                <a:latin typeface="Times New Roman"/>
                <a:cs typeface="Times New Roman"/>
              </a:rPr>
              <a:t>vào bộ nhớ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chính?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5089" y="291211"/>
            <a:ext cx="3889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Cài đặt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bộ </a:t>
            </a:r>
            <a:r>
              <a:rPr i="0" spc="-10" dirty="0">
                <a:solidFill>
                  <a:srgbClr val="252599"/>
                </a:solidFill>
                <a:latin typeface="Times New Roman"/>
                <a:cs typeface="Times New Roman"/>
              </a:rPr>
              <a:t>nhớ</a:t>
            </a:r>
            <a:r>
              <a:rPr i="0" spc="-25" dirty="0">
                <a:solidFill>
                  <a:srgbClr val="252599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252599"/>
                </a:solidFill>
                <a:latin typeface="Times New Roman"/>
                <a:cs typeface="Times New Roman"/>
              </a:rPr>
              <a:t>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9452"/>
            <a:ext cx="7290434" cy="2571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Kỹ thuật phân trang theo yêu cầu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(demand  paging)</a:t>
            </a:r>
            <a:endParaRPr sz="3200">
              <a:latin typeface="Times New Roman"/>
              <a:cs typeface="Times New Roman"/>
            </a:endParaRPr>
          </a:p>
          <a:p>
            <a:pPr marL="355600" marR="47625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Kỹ </a:t>
            </a:r>
            <a:r>
              <a:rPr sz="3200" dirty="0">
                <a:latin typeface="Times New Roman"/>
                <a:cs typeface="Times New Roman"/>
              </a:rPr>
              <a:t>thuật phân đoạn theo yêu cầu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(demand  segmentation)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15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Khó </a:t>
            </a:r>
            <a:r>
              <a:rPr sz="2800" spc="-5" dirty="0">
                <a:latin typeface="Times New Roman"/>
                <a:cs typeface="Times New Roman"/>
              </a:rPr>
              <a:t>vì kích thước </a:t>
            </a:r>
            <a:r>
              <a:rPr sz="2800" dirty="0">
                <a:latin typeface="Times New Roman"/>
                <a:cs typeface="Times New Roman"/>
              </a:rPr>
              <a:t>không </a:t>
            </a:r>
            <a:r>
              <a:rPr sz="2800" spc="-5" dirty="0">
                <a:latin typeface="Times New Roman"/>
                <a:cs typeface="Times New Roman"/>
              </a:rPr>
              <a:t>đồng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nhất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2713</Words>
  <Application>Microsoft Office PowerPoint</Application>
  <PresentationFormat>On-screen Show (4:3)</PresentationFormat>
  <Paragraphs>241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Bài 8: Quản lý Bộ nhớ ảo</vt:lpstr>
      <vt:lpstr>8.1 – Mở đầu</vt:lpstr>
      <vt:lpstr>Bộ nhớ ảo: Ý tưởng</vt:lpstr>
      <vt:lpstr>Bộ nhớ ảo: Ý tưởng (tt)</vt:lpstr>
      <vt:lpstr>Nguyên lý cục bộ</vt:lpstr>
      <vt:lpstr>Giải thích</vt:lpstr>
      <vt:lpstr>Các vấn đề liên quan đến bộ nhớ ảo</vt:lpstr>
      <vt:lpstr>Quản lý việc chuyển đổi giữa vùng  nhớ chính và vùng nhớ phụ</vt:lpstr>
      <vt:lpstr>Cài đặt bộ nhớ ảo</vt:lpstr>
      <vt:lpstr>8.2 - Phân trang theo yêu cầu</vt:lpstr>
      <vt:lpstr>Cơ chế phần cứng</vt:lpstr>
      <vt:lpstr>Slide 12</vt:lpstr>
      <vt:lpstr>Lỗi trang</vt:lpstr>
      <vt:lpstr>Slide 14</vt:lpstr>
      <vt:lpstr>Quá trình xử lý một trang không có  trong bộ nhớ chính (lỗi trang)</vt:lpstr>
      <vt:lpstr>8.3 - Thay thế trang</vt:lpstr>
      <vt:lpstr>Một phần tử trong bảng trang</vt:lpstr>
      <vt:lpstr>Các bước thay thế trang</vt:lpstr>
      <vt:lpstr>Thuật toán thay thế trang</vt:lpstr>
      <vt:lpstr>Thuật toán FIFO</vt:lpstr>
      <vt:lpstr>Thay thế trang FIFO</vt:lpstr>
      <vt:lpstr>Ví dụ khác FIFO</vt:lpstr>
      <vt:lpstr>Ví dụ khác FIFO</vt:lpstr>
      <vt:lpstr>Thuật toán tối ưu</vt:lpstr>
      <vt:lpstr>Ví dụ</vt:lpstr>
      <vt:lpstr>Thuật toán “Lâu nhất chưa sử  dụng” (Least-recently-used LRU)</vt:lpstr>
      <vt:lpstr>Least-recently-used LRU</vt:lpstr>
      <vt:lpstr>Ví dụ LRU</vt:lpstr>
      <vt:lpstr>Slide 29</vt:lpstr>
      <vt:lpstr>Thuật toán xấp xỉ LRU</vt:lpstr>
      <vt:lpstr>Thuật toán nhiều bit tham khảo</vt:lpstr>
      <vt:lpstr>Thuật toán cơ hội thứ hai</vt:lpstr>
      <vt:lpstr>Thuật toán cơ hội thứ hai nâng cao</vt:lpstr>
      <vt:lpstr>8.4 - Cấp phát khung trang</vt:lpstr>
      <vt:lpstr>Cấp phát cố định</vt:lpstr>
      <vt:lpstr>Cấp phát theo độ ưu tiên</vt:lpstr>
      <vt:lpstr>Thay thế toàn cục và Thay thế cục bộ</vt:lpstr>
      <vt:lpstr>8.5 – Trì trệ toàn hệ thống</vt:lpstr>
      <vt:lpstr>Giải pháp</vt:lpstr>
      <vt:lpstr>CÂU HỎI ÔN TẬP BÀI 8</vt:lpstr>
      <vt:lpstr>NGUỒN THAM KHẢO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HIENLTH</dc:creator>
  <cp:lastModifiedBy>Windows User</cp:lastModifiedBy>
  <cp:revision>15</cp:revision>
  <dcterms:created xsi:type="dcterms:W3CDTF">2018-10-09T08:19:24Z</dcterms:created>
  <dcterms:modified xsi:type="dcterms:W3CDTF">2018-10-29T03:50:58Z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2018-10-09T00:00:00Z</vt:filetime>
  </property>
</Properties>
</file>