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5" r:id="rId4"/>
    <p:sldId id="266" r:id="rId5"/>
    <p:sldId id="267" r:id="rId6"/>
    <p:sldId id="268" r:id="rId7"/>
    <p:sldId id="258" r:id="rId8"/>
    <p:sldId id="261" r:id="rId9"/>
    <p:sldId id="269" r:id="rId10"/>
    <p:sldId id="270" r:id="rId11"/>
    <p:sldId id="271" r:id="rId12"/>
    <p:sldId id="260" r:id="rId13"/>
    <p:sldId id="259" r:id="rId14"/>
    <p:sldId id="263" r:id="rId15"/>
    <p:sldId id="26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692" autoAdjust="0"/>
  </p:normalViewPr>
  <p:slideViewPr>
    <p:cSldViewPr snapToGrid="0">
      <p:cViewPr varScale="1">
        <p:scale>
          <a:sx n="57" d="100"/>
          <a:sy n="57" d="100"/>
        </p:scale>
        <p:origin x="72"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E7374-5F8E-4D5F-B777-A1AAF25E4F22}" type="datetimeFigureOut">
              <a:rPr lang="en-GB" smtClean="0"/>
              <a:t>03/02/2019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8631-1F74-4541-BC0D-345AD1F4D3C4}" type="slidenum">
              <a:rPr lang="en-GB" smtClean="0"/>
              <a:t>‹#›</a:t>
            </a:fld>
            <a:endParaRPr lang="en-GB" dirty="0"/>
          </a:p>
        </p:txBody>
      </p:sp>
    </p:spTree>
    <p:extLst>
      <p:ext uri="{BB962C8B-B14F-4D97-AF65-F5344CB8AC3E}">
        <p14:creationId xmlns:p14="http://schemas.microsoft.com/office/powerpoint/2010/main" val="130030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edium.com/@TechMagic/get-started-with-behavior-driven-development-ecdca40e827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d-gate.com/simple-talk/opinion/opinion-pieces/agile-development-and-iconi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Lucidchart</a:t>
            </a:r>
            <a:r>
              <a:rPr lang="en-GB" dirty="0"/>
              <a:t>, 2019. When to apply use case diagrams [viewed 30/01/2019]. Available at: https://www.lucidchart.com/pages/uml-use-case-diagram?a=1 </a:t>
            </a:r>
          </a:p>
          <a:p>
            <a:r>
              <a:rPr lang="en-GB" dirty="0"/>
              <a:t>Mort, A., 2019. 10 Things Healthy Introverts and Sensitive Types Do Differently [viewed 30/01/2019]. Available at: https://www.andymort.com/minimalist-mentality/ </a:t>
            </a:r>
          </a:p>
          <a:p>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3</a:t>
            </a:fld>
            <a:endParaRPr lang="en-GB" dirty="0"/>
          </a:p>
        </p:txBody>
      </p:sp>
    </p:spTree>
    <p:extLst>
      <p:ext uri="{BB962C8B-B14F-4D97-AF65-F5344CB8AC3E}">
        <p14:creationId xmlns:p14="http://schemas.microsoft.com/office/powerpoint/2010/main" val="6464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Void </a:t>
            </a:r>
            <a:r>
              <a:rPr lang="en-GB" dirty="0" err="1"/>
              <a:t>Png</a:t>
            </a:r>
            <a:r>
              <a:rPr lang="en-GB" dirty="0"/>
              <a:t> 6 [viewed 30/01/2019]. Available at: https://pngimage.net/void-png-6/ </a:t>
            </a:r>
          </a:p>
          <a:p>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4</a:t>
            </a:fld>
            <a:endParaRPr lang="en-GB" dirty="0"/>
          </a:p>
        </p:txBody>
      </p:sp>
    </p:spTree>
    <p:extLst>
      <p:ext uri="{BB962C8B-B14F-4D97-AF65-F5344CB8AC3E}">
        <p14:creationId xmlns:p14="http://schemas.microsoft.com/office/powerpoint/2010/main" val="16281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Iconix Process</a:t>
            </a:r>
          </a:p>
          <a:p>
            <a:r>
              <a:rPr lang="en-GB" dirty="0"/>
              <a:t>https://www.red-gate.com/simple-talk/opinion/opinion-pieces/agile-development-and-iconix/</a:t>
            </a:r>
          </a:p>
        </p:txBody>
      </p:sp>
      <p:sp>
        <p:nvSpPr>
          <p:cNvPr id="4" name="Slide Number Placeholder 3"/>
          <p:cNvSpPr>
            <a:spLocks noGrp="1"/>
          </p:cNvSpPr>
          <p:nvPr>
            <p:ph type="sldNum" sz="quarter" idx="5"/>
          </p:nvPr>
        </p:nvSpPr>
        <p:spPr/>
        <p:txBody>
          <a:bodyPr/>
          <a:lstStyle/>
          <a:p>
            <a:fld id="{8BAC8631-1F74-4541-BC0D-345AD1F4D3C4}" type="slidenum">
              <a:rPr lang="en-GB" smtClean="0"/>
              <a:t>9</a:t>
            </a:fld>
            <a:endParaRPr lang="en-GB" dirty="0"/>
          </a:p>
        </p:txBody>
      </p:sp>
    </p:spTree>
    <p:extLst>
      <p:ext uri="{BB962C8B-B14F-4D97-AF65-F5344CB8AC3E}">
        <p14:creationId xmlns:p14="http://schemas.microsoft.com/office/powerpoint/2010/main" val="206372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rebuchet MS" panose="020B0603020202020204" pitchFamily="34" charset="0"/>
              </a:rPr>
              <a:t>In between each iteration a robustness analysis is conducted.</a:t>
            </a:r>
          </a:p>
          <a:p>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11</a:t>
            </a:fld>
            <a:endParaRPr lang="en-GB" dirty="0"/>
          </a:p>
        </p:txBody>
      </p:sp>
    </p:spTree>
    <p:extLst>
      <p:ext uri="{BB962C8B-B14F-4D97-AF65-F5344CB8AC3E}">
        <p14:creationId xmlns:p14="http://schemas.microsoft.com/office/powerpoint/2010/main" val="337767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13</a:t>
            </a:fld>
            <a:endParaRPr lang="en-GB" dirty="0"/>
          </a:p>
        </p:txBody>
      </p:sp>
    </p:spTree>
    <p:extLst>
      <p:ext uri="{BB962C8B-B14F-4D97-AF65-F5344CB8AC3E}">
        <p14:creationId xmlns:p14="http://schemas.microsoft.com/office/powerpoint/2010/main" val="394114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Behaviour Driven Development, its development was derived from Test-Driven Development in order to answer questions such 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“Where to start the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“What to test and what not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“What to call the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It enables business-readable language which allows you to describe a system’s behaviour without explaining how that behaviour is implemented.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It essentially dumbs down the design process to allow everyone to fully understand how their requirements have been catered for.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hlinkClick r:id="rId3"/>
              </a:rPr>
              <a:t>https://medium.com/@TechMagic/get-started-with-behavior-driven-development-ecdca40e827b</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14</a:t>
            </a:fld>
            <a:endParaRPr lang="en-GB" dirty="0"/>
          </a:p>
        </p:txBody>
      </p:sp>
    </p:spTree>
    <p:extLst>
      <p:ext uri="{BB962C8B-B14F-4D97-AF65-F5344CB8AC3E}">
        <p14:creationId xmlns:p14="http://schemas.microsoft.com/office/powerpoint/2010/main" val="364363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It’s about understanding and documenting the user’s behaviour requirements, rooting out ambiguity in these requirements, and then using them to drive a good clean object orientated design.</a:t>
            </a:r>
          </a:p>
          <a:p>
            <a:endParaRPr lang="en-GB" dirty="0"/>
          </a:p>
          <a:p>
            <a:r>
              <a:rPr lang="en-GB" sz="1200" kern="1200" dirty="0">
                <a:solidFill>
                  <a:schemeClr val="tx1"/>
                </a:solidFill>
                <a:effectLst/>
                <a:latin typeface="+mn-lt"/>
                <a:ea typeface="+mn-ea"/>
                <a:cs typeface="+mn-cs"/>
              </a:rPr>
              <a:t>(example) Iconix uses robustness analysis, which is essentially a slightly altered UML diagram with a low-level view which shows how end-user behaviour from various actors have been taken into consideration, as you can see from the diagram,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(next slide) It allows all parties to visibly see exactly how their requirements have been placed in the design of the software, it also allows the development team to design aspects of the software in terms of data flow and functionality which are high enough level as to not to confuse the situation or stakeholders and get the best return from requirement collection as possible.</a:t>
            </a:r>
          </a:p>
          <a:p>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hlinkClick r:id="rId3"/>
              </a:rPr>
              <a:t>https://www.red-gate.com/simple-talk/opinion/opinion-pieces/agile-development-and-iconix/</a:t>
            </a:r>
            <a:endParaRPr lang="en-GB" dirty="0"/>
          </a:p>
        </p:txBody>
      </p:sp>
      <p:sp>
        <p:nvSpPr>
          <p:cNvPr id="4" name="Slide Number Placeholder 3"/>
          <p:cNvSpPr>
            <a:spLocks noGrp="1"/>
          </p:cNvSpPr>
          <p:nvPr>
            <p:ph type="sldNum" sz="quarter" idx="5"/>
          </p:nvPr>
        </p:nvSpPr>
        <p:spPr/>
        <p:txBody>
          <a:bodyPr/>
          <a:lstStyle/>
          <a:p>
            <a:fld id="{8BAC8631-1F74-4541-BC0D-345AD1F4D3C4}" type="slidenum">
              <a:rPr lang="en-GB" smtClean="0"/>
              <a:t>15</a:t>
            </a:fld>
            <a:endParaRPr lang="en-GB" dirty="0"/>
          </a:p>
        </p:txBody>
      </p:sp>
    </p:spTree>
    <p:extLst>
      <p:ext uri="{BB962C8B-B14F-4D97-AF65-F5344CB8AC3E}">
        <p14:creationId xmlns:p14="http://schemas.microsoft.com/office/powerpoint/2010/main" val="169079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C8631-1F74-4541-BC0D-345AD1F4D3C4}" type="slidenum">
              <a:rPr lang="en-GB" smtClean="0"/>
              <a:t>16</a:t>
            </a:fld>
            <a:endParaRPr lang="en-GB" dirty="0"/>
          </a:p>
        </p:txBody>
      </p:sp>
    </p:spTree>
    <p:extLst>
      <p:ext uri="{BB962C8B-B14F-4D97-AF65-F5344CB8AC3E}">
        <p14:creationId xmlns:p14="http://schemas.microsoft.com/office/powerpoint/2010/main" val="284247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71895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271850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144884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29739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130131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179237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152351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354969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127059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95858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D9B1DB-2A28-4DCC-81E9-198A27F7F433}" type="datetimeFigureOut">
              <a:rPr lang="en-GB" smtClean="0"/>
              <a:t>03/02/2019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E0BC34B-6EA5-4279-94A8-AF218ED06377}" type="slidenum">
              <a:rPr lang="en-GB" smtClean="0"/>
              <a:t>‹#›</a:t>
            </a:fld>
            <a:endParaRPr lang="en-GB" dirty="0"/>
          </a:p>
        </p:txBody>
      </p:sp>
    </p:spTree>
    <p:extLst>
      <p:ext uri="{BB962C8B-B14F-4D97-AF65-F5344CB8AC3E}">
        <p14:creationId xmlns:p14="http://schemas.microsoft.com/office/powerpoint/2010/main" val="288560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9B1DB-2A28-4DCC-81E9-198A27F7F433}" type="datetimeFigureOut">
              <a:rPr lang="en-GB" smtClean="0"/>
              <a:t>03/02/2019</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BC34B-6EA5-4279-94A8-AF218ED06377}" type="slidenum">
              <a:rPr lang="en-GB" smtClean="0"/>
              <a:t>‹#›</a:t>
            </a:fld>
            <a:endParaRPr lang="en-GB" dirty="0"/>
          </a:p>
        </p:txBody>
      </p:sp>
    </p:spTree>
    <p:extLst>
      <p:ext uri="{BB962C8B-B14F-4D97-AF65-F5344CB8AC3E}">
        <p14:creationId xmlns:p14="http://schemas.microsoft.com/office/powerpoint/2010/main" val="2494399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ICONIX</a:t>
            </a:r>
          </a:p>
        </p:txBody>
      </p:sp>
      <p:sp>
        <p:nvSpPr>
          <p:cNvPr id="3" name="Subtitle 2"/>
          <p:cNvSpPr>
            <a:spLocks noGrp="1"/>
          </p:cNvSpPr>
          <p:nvPr>
            <p:ph type="subTitle" idx="1"/>
          </p:nvPr>
        </p:nvSpPr>
        <p:spPr/>
        <p:txBody>
          <a:bodyPr/>
          <a:lstStyle/>
          <a:p>
            <a:r>
              <a:rPr lang="en-GB" dirty="0"/>
              <a:t>Naughty Squirrels</a:t>
            </a:r>
          </a:p>
          <a:p>
            <a:r>
              <a:rPr lang="en-GB" dirty="0"/>
              <a:t>By Alexandru-Flaviu Orban, Flavio Fiori, James Coyle, Sean Khanna and Xavier Oliver</a:t>
            </a:r>
          </a:p>
        </p:txBody>
      </p:sp>
    </p:spTree>
    <p:extLst>
      <p:ext uri="{BB962C8B-B14F-4D97-AF65-F5344CB8AC3E}">
        <p14:creationId xmlns:p14="http://schemas.microsoft.com/office/powerpoint/2010/main" val="296602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C7139-C927-41EE-93B0-CC0B4B4DAD6C}"/>
              </a:ext>
            </a:extLst>
          </p:cNvPr>
          <p:cNvSpPr>
            <a:spLocks noGrp="1"/>
          </p:cNvSpPr>
          <p:nvPr>
            <p:ph idx="1"/>
          </p:nvPr>
        </p:nvSpPr>
        <p:spPr>
          <a:xfrm>
            <a:off x="666750" y="1787525"/>
            <a:ext cx="6457950" cy="4351338"/>
          </a:xfrm>
        </p:spPr>
        <p:txBody>
          <a:bodyPr>
            <a:normAutofit/>
          </a:bodyPr>
          <a:lstStyle/>
          <a:p>
            <a:pPr algn="just"/>
            <a:r>
              <a:rPr lang="en-GB" sz="2400" dirty="0">
                <a:latin typeface="Trebuchet MS" panose="020B0603020202020204" pitchFamily="34" charset="0"/>
              </a:rPr>
              <a:t>The robustness analysis finds potential errors that were made in the case model, providing the developers something to show to the customer and verifying that the requirements which were set at the start of each iteration were correct, otherwise they can be corrected if they differ from the stakeholders vision.</a:t>
            </a:r>
          </a:p>
          <a:p>
            <a:endParaRPr lang="en-GB" sz="2000" dirty="0"/>
          </a:p>
        </p:txBody>
      </p:sp>
      <p:pic>
        <p:nvPicPr>
          <p:cNvPr id="4" name="Picture 3">
            <a:extLst>
              <a:ext uri="{FF2B5EF4-FFF2-40B4-BE49-F238E27FC236}">
                <a16:creationId xmlns:a16="http://schemas.microsoft.com/office/drawing/2014/main" id="{E0BA4081-34E5-4711-B5D1-A1F8939E1F9C}"/>
              </a:ext>
            </a:extLst>
          </p:cNvPr>
          <p:cNvPicPr>
            <a:picLocks noChangeAspect="1"/>
          </p:cNvPicPr>
          <p:nvPr/>
        </p:nvPicPr>
        <p:blipFill rotWithShape="1">
          <a:blip r:embed="rId2"/>
          <a:srcRect l="5296" t="4458" r="244" b="2"/>
          <a:stretch/>
        </p:blipFill>
        <p:spPr>
          <a:xfrm>
            <a:off x="8474148" y="2429885"/>
            <a:ext cx="3051102" cy="1998229"/>
          </a:xfrm>
          <a:prstGeom prst="rect">
            <a:avLst/>
          </a:prstGeom>
        </p:spPr>
      </p:pic>
    </p:spTree>
    <p:extLst>
      <p:ext uri="{BB962C8B-B14F-4D97-AF65-F5344CB8AC3E}">
        <p14:creationId xmlns:p14="http://schemas.microsoft.com/office/powerpoint/2010/main" val="339121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52366-1178-4AD3-9B3C-E73EE156CF30}"/>
              </a:ext>
            </a:extLst>
          </p:cNvPr>
          <p:cNvSpPr>
            <a:spLocks noGrp="1"/>
          </p:cNvSpPr>
          <p:nvPr>
            <p:ph idx="1"/>
          </p:nvPr>
        </p:nvSpPr>
        <p:spPr>
          <a:xfrm>
            <a:off x="1084665" y="2896034"/>
            <a:ext cx="5334000" cy="1374776"/>
          </a:xfrm>
        </p:spPr>
        <p:txBody>
          <a:bodyPr>
            <a:normAutofit/>
          </a:bodyPr>
          <a:lstStyle/>
          <a:p>
            <a:pPr algn="just"/>
            <a:r>
              <a:rPr lang="en-GB" sz="2400" dirty="0">
                <a:latin typeface="Trebuchet MS" panose="020B0603020202020204" pitchFamily="34" charset="0"/>
              </a:rPr>
              <a:t>If the requirements differ from the stakeholder vision a new iteration has to me made.</a:t>
            </a:r>
          </a:p>
          <a:p>
            <a:endParaRPr lang="en-GB" sz="2000" dirty="0"/>
          </a:p>
        </p:txBody>
      </p:sp>
      <p:pic>
        <p:nvPicPr>
          <p:cNvPr id="5" name="Picture 4">
            <a:extLst>
              <a:ext uri="{FF2B5EF4-FFF2-40B4-BE49-F238E27FC236}">
                <a16:creationId xmlns:a16="http://schemas.microsoft.com/office/drawing/2014/main" id="{75E503CB-8204-494A-902C-2B027BB6F74B}"/>
              </a:ext>
            </a:extLst>
          </p:cNvPr>
          <p:cNvPicPr>
            <a:picLocks noChangeAspect="1"/>
          </p:cNvPicPr>
          <p:nvPr/>
        </p:nvPicPr>
        <p:blipFill rotWithShape="1">
          <a:blip r:embed="rId3"/>
          <a:srcRect t="4463" r="1" b="1"/>
          <a:stretch/>
        </p:blipFill>
        <p:spPr>
          <a:xfrm>
            <a:off x="7555995" y="2366243"/>
            <a:ext cx="3551340" cy="2434358"/>
          </a:xfrm>
          <a:prstGeom prst="rect">
            <a:avLst/>
          </a:prstGeom>
        </p:spPr>
      </p:pic>
    </p:spTree>
    <p:extLst>
      <p:ext uri="{BB962C8B-B14F-4D97-AF65-F5344CB8AC3E}">
        <p14:creationId xmlns:p14="http://schemas.microsoft.com/office/powerpoint/2010/main" val="391678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The goals of each phase and milestone requirements to proceed into the next</a:t>
            </a:r>
          </a:p>
        </p:txBody>
      </p:sp>
      <p:sp>
        <p:nvSpPr>
          <p:cNvPr id="5" name="Subtitle 4"/>
          <p:cNvSpPr>
            <a:spLocks noGrp="1"/>
          </p:cNvSpPr>
          <p:nvPr>
            <p:ph type="subTitle" idx="1"/>
          </p:nvPr>
        </p:nvSpPr>
        <p:spPr/>
        <p:txBody>
          <a:bodyPr/>
          <a:lstStyle/>
          <a:p>
            <a:r>
              <a:rPr lang="en-GB" dirty="0">
                <a:solidFill>
                  <a:srgbClr val="FF0000"/>
                </a:solidFill>
              </a:rPr>
              <a:t>FIORI</a:t>
            </a:r>
          </a:p>
        </p:txBody>
      </p:sp>
    </p:spTree>
    <p:extLst>
      <p:ext uri="{BB962C8B-B14F-4D97-AF65-F5344CB8AC3E}">
        <p14:creationId xmlns:p14="http://schemas.microsoft.com/office/powerpoint/2010/main" val="384684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How does ICONIX relate to Behaviour Driven Development?</a:t>
            </a:r>
          </a:p>
        </p:txBody>
      </p:sp>
      <p:sp>
        <p:nvSpPr>
          <p:cNvPr id="5" name="Subtitle 4"/>
          <p:cNvSpPr>
            <a:spLocks noGrp="1"/>
          </p:cNvSpPr>
          <p:nvPr>
            <p:ph type="subTitle" idx="1"/>
          </p:nvPr>
        </p:nvSpPr>
        <p:spPr/>
        <p:txBody>
          <a:bodyPr/>
          <a:lstStyle/>
          <a:p>
            <a:r>
              <a:rPr lang="en-GB" dirty="0">
                <a:solidFill>
                  <a:srgbClr val="FF0000"/>
                </a:solidFill>
              </a:rPr>
              <a:t>JAMES</a:t>
            </a:r>
          </a:p>
        </p:txBody>
      </p:sp>
    </p:spTree>
    <p:extLst>
      <p:ext uri="{BB962C8B-B14F-4D97-AF65-F5344CB8AC3E}">
        <p14:creationId xmlns:p14="http://schemas.microsoft.com/office/powerpoint/2010/main" val="217897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6B7F-E4A7-4BD1-9A27-072005623479}"/>
              </a:ext>
            </a:extLst>
          </p:cNvPr>
          <p:cNvSpPr>
            <a:spLocks noGrp="1"/>
          </p:cNvSpPr>
          <p:nvPr>
            <p:ph type="title"/>
          </p:nvPr>
        </p:nvSpPr>
        <p:spPr/>
        <p:txBody>
          <a:bodyPr/>
          <a:lstStyle/>
          <a:p>
            <a:r>
              <a:rPr lang="en-GB" dirty="0"/>
              <a:t>Behaviour Driven Development</a:t>
            </a:r>
          </a:p>
        </p:txBody>
      </p:sp>
      <p:sp>
        <p:nvSpPr>
          <p:cNvPr id="3" name="Content Placeholder 2">
            <a:extLst>
              <a:ext uri="{FF2B5EF4-FFF2-40B4-BE49-F238E27FC236}">
                <a16:creationId xmlns:a16="http://schemas.microsoft.com/office/drawing/2014/main" id="{BC05BB7E-6E01-4299-9772-6540B91109C6}"/>
              </a:ext>
            </a:extLst>
          </p:cNvPr>
          <p:cNvSpPr>
            <a:spLocks noGrp="1"/>
          </p:cNvSpPr>
          <p:nvPr>
            <p:ph idx="1"/>
          </p:nvPr>
        </p:nvSpPr>
        <p:spPr/>
        <p:txBody>
          <a:bodyPr/>
          <a:lstStyle/>
          <a:p>
            <a:r>
              <a:rPr lang="en-GB" dirty="0"/>
              <a:t>Derived from Test-Driven Development</a:t>
            </a:r>
          </a:p>
          <a:p>
            <a:r>
              <a:rPr lang="en-GB" dirty="0"/>
              <a:t>Enables questions like</a:t>
            </a:r>
          </a:p>
          <a:p>
            <a:pPr lvl="1"/>
            <a:r>
              <a:rPr lang="en-GB" dirty="0"/>
              <a:t>Where to start the process</a:t>
            </a:r>
          </a:p>
          <a:p>
            <a:pPr lvl="1"/>
            <a:r>
              <a:rPr lang="en-GB" dirty="0"/>
              <a:t>What to test and not to test</a:t>
            </a:r>
          </a:p>
          <a:p>
            <a:pPr lvl="1"/>
            <a:r>
              <a:rPr lang="en-GB" dirty="0"/>
              <a:t>What to call the test</a:t>
            </a:r>
          </a:p>
          <a:p>
            <a:r>
              <a:rPr lang="en-GB" dirty="0"/>
              <a:t>This allows much better communication with Stakeholders (clients, business executives &amp; project members, etc.)</a:t>
            </a:r>
          </a:p>
          <a:p>
            <a:r>
              <a:rPr lang="en-GB" dirty="0"/>
              <a:t>Allows business-readable language to describe system behaviour without explaining how that behaviour is implemented</a:t>
            </a:r>
          </a:p>
          <a:p>
            <a:endParaRPr lang="en-GB" dirty="0"/>
          </a:p>
        </p:txBody>
      </p:sp>
    </p:spTree>
    <p:extLst>
      <p:ext uri="{BB962C8B-B14F-4D97-AF65-F5344CB8AC3E}">
        <p14:creationId xmlns:p14="http://schemas.microsoft.com/office/powerpoint/2010/main" val="273033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1413-ED15-4E18-9625-4FF4B129A57D}"/>
              </a:ext>
            </a:extLst>
          </p:cNvPr>
          <p:cNvSpPr>
            <a:spLocks noGrp="1"/>
          </p:cNvSpPr>
          <p:nvPr>
            <p:ph type="title"/>
          </p:nvPr>
        </p:nvSpPr>
        <p:spPr/>
        <p:txBody>
          <a:bodyPr/>
          <a:lstStyle/>
          <a:p>
            <a:r>
              <a:rPr lang="en-GB" dirty="0"/>
              <a:t>How does it relate to Iconix?</a:t>
            </a:r>
          </a:p>
        </p:txBody>
      </p:sp>
      <p:sp>
        <p:nvSpPr>
          <p:cNvPr id="3" name="Content Placeholder 2">
            <a:extLst>
              <a:ext uri="{FF2B5EF4-FFF2-40B4-BE49-F238E27FC236}">
                <a16:creationId xmlns:a16="http://schemas.microsoft.com/office/drawing/2014/main" id="{0C9E42AC-17DC-4416-8B9A-659C76D3814B}"/>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dirty="0"/>
              <a:t>Iconix is about understanding and documenting the user’s behaviour requirements using analysis and using this to create clean object orientated system designs</a:t>
            </a:r>
          </a:p>
          <a:p>
            <a:pPr marL="285750" indent="-285750">
              <a:buFont typeface="Arial" panose="020B0604020202020204" pitchFamily="34" charset="0"/>
              <a:buChar char="•"/>
            </a:pPr>
            <a:r>
              <a:rPr lang="en-GB" dirty="0"/>
              <a:t>Iconix uses robustness analysis, which allows all parties to get a good understanding of the user’s involvement from different perspectives</a:t>
            </a:r>
          </a:p>
          <a:p>
            <a:pPr marL="285750" indent="-285750">
              <a:buFont typeface="Arial" panose="020B0604020202020204" pitchFamily="34" charset="0"/>
              <a:buChar char="•"/>
            </a:pPr>
            <a:r>
              <a:rPr lang="en-GB" dirty="0"/>
              <a:t>Much like Behaviour Driven Development it ensures that all parties (software developers, project managers and other stakeholders) can easily see how the design fulfils their requirements and whether a re-design will be necessary with minimal design time.</a:t>
            </a:r>
          </a:p>
          <a:p>
            <a:endParaRPr lang="en-GB" dirty="0"/>
          </a:p>
        </p:txBody>
      </p:sp>
      <p:pic>
        <p:nvPicPr>
          <p:cNvPr id="5" name="Picture Placeholder 4" descr="http://agilemodeling.com/images/models/robustnessDiagram.JPG">
            <a:extLst>
              <a:ext uri="{FF2B5EF4-FFF2-40B4-BE49-F238E27FC236}">
                <a16:creationId xmlns:a16="http://schemas.microsoft.com/office/drawing/2014/main" id="{47BC2CDD-D354-4CB9-8D72-29A9971B53FD}"/>
              </a:ext>
            </a:extLst>
          </p:cNvPr>
          <p:cNvPicPr>
            <a:picLocks noGrp="1"/>
          </p:cNvPicPr>
          <p:nvPr>
            <p:ph type="pic" idx="1"/>
          </p:nvPr>
        </p:nvPicPr>
        <p:blipFill>
          <a:blip r:embed="rId3">
            <a:extLst>
              <a:ext uri="{28A0092B-C50C-407E-A947-70E740481C1C}">
                <a14:useLocalDpi xmlns:a14="http://schemas.microsoft.com/office/drawing/2010/main" val="0"/>
              </a:ext>
            </a:extLst>
          </a:blip>
          <a:srcRect l="2508" r="2508"/>
          <a:stretch>
            <a:fillRect/>
          </a:stretch>
        </p:blipFill>
        <p:spPr bwMode="auto">
          <a:prstGeom prst="rect">
            <a:avLst/>
          </a:prstGeom>
          <a:noFill/>
          <a:ln>
            <a:noFill/>
          </a:ln>
        </p:spPr>
      </p:pic>
      <p:sp>
        <p:nvSpPr>
          <p:cNvPr id="6" name="TextBox 5">
            <a:extLst>
              <a:ext uri="{FF2B5EF4-FFF2-40B4-BE49-F238E27FC236}">
                <a16:creationId xmlns:a16="http://schemas.microsoft.com/office/drawing/2014/main" id="{D160AB83-647E-45C4-80E8-093E5EFE9FA6}"/>
              </a:ext>
            </a:extLst>
          </p:cNvPr>
          <p:cNvSpPr txBox="1"/>
          <p:nvPr/>
        </p:nvSpPr>
        <p:spPr>
          <a:xfrm>
            <a:off x="5147733" y="5868988"/>
            <a:ext cx="6204479" cy="369332"/>
          </a:xfrm>
          <a:prstGeom prst="rect">
            <a:avLst/>
          </a:prstGeom>
          <a:noFill/>
        </p:spPr>
        <p:txBody>
          <a:bodyPr wrap="square" rtlCol="0">
            <a:spAutoFit/>
          </a:bodyPr>
          <a:lstStyle/>
          <a:p>
            <a:pPr algn="ctr"/>
            <a:r>
              <a:rPr lang="en-GB" dirty="0"/>
              <a:t>Example Robustness Analysis Diagram</a:t>
            </a:r>
          </a:p>
        </p:txBody>
      </p:sp>
    </p:spTree>
    <p:extLst>
      <p:ext uri="{BB962C8B-B14F-4D97-AF65-F5344CB8AC3E}">
        <p14:creationId xmlns:p14="http://schemas.microsoft.com/office/powerpoint/2010/main" val="73765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083B06-C330-4B41-B06C-A13D81931CEC}"/>
              </a:ext>
            </a:extLst>
          </p:cNvPr>
          <p:cNvSpPr/>
          <p:nvPr/>
        </p:nvSpPr>
        <p:spPr>
          <a:xfrm>
            <a:off x="169333" y="347791"/>
            <a:ext cx="5844987" cy="1857368"/>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ICONIX Process is a minimalist one, it uses a multitude of case driven modelling processes that are well suited for agile Java development, these processes also use a core subset of UML diagrams. Since the process is a minimalist one, it works well together with test-driven development (TDD).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9E61BD70-926B-455B-9F03-EC46B9586193}"/>
              </a:ext>
            </a:extLst>
          </p:cNvPr>
          <p:cNvSpPr/>
          <p:nvPr/>
        </p:nvSpPr>
        <p:spPr>
          <a:xfrm>
            <a:off x="169333" y="2205159"/>
            <a:ext cx="11404102" cy="126464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The trick behind the ICONIX Process is about understand and documenting the user’s behavior requirements, eliminating ambiguity and then using them to create a clean OO (object oriented) design. On top of that, the process also crosses the great gap between analysis and design. The back bone of the ICONIX Process is a technique called robustness analysis. </a:t>
            </a:r>
          </a:p>
        </p:txBody>
      </p:sp>
      <p:sp>
        <p:nvSpPr>
          <p:cNvPr id="5" name="Rectangle 4">
            <a:extLst>
              <a:ext uri="{FF2B5EF4-FFF2-40B4-BE49-F238E27FC236}">
                <a16:creationId xmlns:a16="http://schemas.microsoft.com/office/drawing/2014/main" id="{FA1AB217-6AFF-4C99-B8A1-10C824D05025}"/>
              </a:ext>
            </a:extLst>
          </p:cNvPr>
          <p:cNvSpPr/>
          <p:nvPr/>
        </p:nvSpPr>
        <p:spPr>
          <a:xfrm>
            <a:off x="169333" y="3469831"/>
            <a:ext cx="6096000" cy="671915"/>
          </a:xfrm>
          <a:prstGeom prst="rect">
            <a:avLst/>
          </a:prstGeom>
        </p:spPr>
        <p:txBody>
          <a:bodyPr>
            <a:spAutoFit/>
          </a:bodyPr>
          <a:lstStyle/>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TDD</a:t>
            </a:r>
          </a:p>
        </p:txBody>
      </p:sp>
      <p:sp>
        <p:nvSpPr>
          <p:cNvPr id="2" name="Rectangle 1">
            <a:extLst>
              <a:ext uri="{FF2B5EF4-FFF2-40B4-BE49-F238E27FC236}">
                <a16:creationId xmlns:a16="http://schemas.microsoft.com/office/drawing/2014/main" id="{4CA7FA66-B4D7-4EAC-B0FF-010CFC7DB56E}"/>
              </a:ext>
            </a:extLst>
          </p:cNvPr>
          <p:cNvSpPr/>
          <p:nvPr/>
        </p:nvSpPr>
        <p:spPr>
          <a:xfrm>
            <a:off x="169333" y="4685205"/>
            <a:ext cx="6096000" cy="1264642"/>
          </a:xfrm>
          <a:prstGeom prst="rect">
            <a:avLst/>
          </a:prstGeom>
        </p:spPr>
        <p:txBody>
          <a:bodyPr>
            <a:spAutoFit/>
          </a:bodyPr>
          <a:lstStyle/>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tool that the ICONIX methodology would greatly benefit from, is </a:t>
            </a:r>
            <a:r>
              <a:rPr lang="en-US" dirty="0" err="1">
                <a:latin typeface="Calibri" panose="020F0502020204030204" pitchFamily="34" charset="0"/>
                <a:ea typeface="Calibri" panose="020F0502020204030204" pitchFamily="34" charset="0"/>
                <a:cs typeface="Times New Roman" panose="02020603050405020304" pitchFamily="18" charset="0"/>
              </a:rPr>
              <a:t>HacknPlan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HacknPlan</a:t>
            </a:r>
            <a:r>
              <a:rPr lang="en-US" dirty="0">
                <a:latin typeface="Calibri" panose="020F0502020204030204" pitchFamily="34" charset="0"/>
                <a:ea typeface="Calibri" panose="020F0502020204030204" pitchFamily="34" charset="0"/>
                <a:cs typeface="Times New Roman" panose="02020603050405020304" pitchFamily="18" charset="0"/>
              </a:rPr>
              <a:t> helps team to improve their chosen methodology since it has tools like a burndown charts, tasks, backlogs, Metrics and Design Models.</a:t>
            </a:r>
          </a:p>
        </p:txBody>
      </p:sp>
    </p:spTree>
    <p:extLst>
      <p:ext uri="{BB962C8B-B14F-4D97-AF65-F5344CB8AC3E}">
        <p14:creationId xmlns:p14="http://schemas.microsoft.com/office/powerpoint/2010/main" val="283548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489199"/>
            <a:ext cx="9144000" cy="1879601"/>
          </a:xfrm>
        </p:spPr>
        <p:txBody>
          <a:bodyPr>
            <a:normAutofit/>
          </a:bodyPr>
          <a:lstStyle/>
          <a:p>
            <a:r>
              <a:rPr lang="en-GB" dirty="0"/>
              <a:t>What is the purpose of ICONIX?</a:t>
            </a:r>
          </a:p>
        </p:txBody>
      </p:sp>
    </p:spTree>
    <p:extLst>
      <p:ext uri="{BB962C8B-B14F-4D97-AF65-F5344CB8AC3E}">
        <p14:creationId xmlns:p14="http://schemas.microsoft.com/office/powerpoint/2010/main" val="175550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EA9D-AAE9-4524-A404-A80700CCCDA5}"/>
              </a:ext>
            </a:extLst>
          </p:cNvPr>
          <p:cNvSpPr>
            <a:spLocks noGrp="1"/>
          </p:cNvSpPr>
          <p:nvPr>
            <p:ph type="title"/>
          </p:nvPr>
        </p:nvSpPr>
        <p:spPr/>
        <p:txBody>
          <a:bodyPr/>
          <a:lstStyle/>
          <a:p>
            <a:r>
              <a:rPr lang="en-GB" dirty="0"/>
              <a:t>ICONIX Purpose</a:t>
            </a:r>
          </a:p>
        </p:txBody>
      </p:sp>
      <p:sp>
        <p:nvSpPr>
          <p:cNvPr id="3" name="Content Placeholder 2">
            <a:extLst>
              <a:ext uri="{FF2B5EF4-FFF2-40B4-BE49-F238E27FC236}">
                <a16:creationId xmlns:a16="http://schemas.microsoft.com/office/drawing/2014/main" id="{405A8101-C6D1-4342-BC27-38520407193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EBD49FE-01B1-4E34-B6E7-7E1B1904D612}"/>
              </a:ext>
            </a:extLst>
          </p:cNvPr>
          <p:cNvPicPr>
            <a:picLocks noChangeAspect="1"/>
          </p:cNvPicPr>
          <p:nvPr/>
        </p:nvPicPr>
        <p:blipFill>
          <a:blip r:embed="rId3"/>
          <a:stretch>
            <a:fillRect/>
          </a:stretch>
        </p:blipFill>
        <p:spPr>
          <a:xfrm>
            <a:off x="972881" y="2558728"/>
            <a:ext cx="3222113" cy="2847542"/>
          </a:xfrm>
          <a:prstGeom prst="rect">
            <a:avLst/>
          </a:prstGeom>
        </p:spPr>
      </p:pic>
      <p:pic>
        <p:nvPicPr>
          <p:cNvPr id="5" name="Picture 4">
            <a:extLst>
              <a:ext uri="{FF2B5EF4-FFF2-40B4-BE49-F238E27FC236}">
                <a16:creationId xmlns:a16="http://schemas.microsoft.com/office/drawing/2014/main" id="{28DAFF29-9FFF-42BA-8E36-50095398832F}"/>
              </a:ext>
            </a:extLst>
          </p:cNvPr>
          <p:cNvPicPr>
            <a:picLocks noChangeAspect="1"/>
          </p:cNvPicPr>
          <p:nvPr/>
        </p:nvPicPr>
        <p:blipFill>
          <a:blip r:embed="rId4"/>
          <a:stretch>
            <a:fillRect/>
          </a:stretch>
        </p:blipFill>
        <p:spPr>
          <a:xfrm>
            <a:off x="5496080" y="2577523"/>
            <a:ext cx="5027395" cy="2828747"/>
          </a:xfrm>
          <a:prstGeom prst="rect">
            <a:avLst/>
          </a:prstGeom>
        </p:spPr>
      </p:pic>
    </p:spTree>
    <p:extLst>
      <p:ext uri="{BB962C8B-B14F-4D97-AF65-F5344CB8AC3E}">
        <p14:creationId xmlns:p14="http://schemas.microsoft.com/office/powerpoint/2010/main" val="307989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purple light&#10;&#10;Description automatically generated">
            <a:extLst>
              <a:ext uri="{FF2B5EF4-FFF2-40B4-BE49-F238E27FC236}">
                <a16:creationId xmlns:a16="http://schemas.microsoft.com/office/drawing/2014/main" id="{9D6057A0-CB43-47C7-AE5D-A3CF5EF3D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1" y="3004644"/>
            <a:ext cx="5418944" cy="1871448"/>
          </a:xfrm>
          <a:prstGeom prst="rect">
            <a:avLst/>
          </a:prstGeom>
        </p:spPr>
      </p:pic>
      <p:sp>
        <p:nvSpPr>
          <p:cNvPr id="2" name="Title 1">
            <a:extLst>
              <a:ext uri="{FF2B5EF4-FFF2-40B4-BE49-F238E27FC236}">
                <a16:creationId xmlns:a16="http://schemas.microsoft.com/office/drawing/2014/main" id="{2E9A57C0-5101-4847-9E52-AAFBA79F990A}"/>
              </a:ext>
            </a:extLst>
          </p:cNvPr>
          <p:cNvSpPr>
            <a:spLocks noGrp="1"/>
          </p:cNvSpPr>
          <p:nvPr>
            <p:ph type="title"/>
          </p:nvPr>
        </p:nvSpPr>
        <p:spPr/>
        <p:txBody>
          <a:bodyPr/>
          <a:lstStyle/>
          <a:p>
            <a:endParaRPr lang="en-GB"/>
          </a:p>
        </p:txBody>
      </p:sp>
      <p:sp>
        <p:nvSpPr>
          <p:cNvPr id="4" name="TextBox 3">
            <a:extLst>
              <a:ext uri="{FF2B5EF4-FFF2-40B4-BE49-F238E27FC236}">
                <a16:creationId xmlns:a16="http://schemas.microsoft.com/office/drawing/2014/main" id="{77C50A4A-A912-4E5F-9C68-9F42E280B389}"/>
              </a:ext>
            </a:extLst>
          </p:cNvPr>
          <p:cNvSpPr txBox="1"/>
          <p:nvPr/>
        </p:nvSpPr>
        <p:spPr>
          <a:xfrm>
            <a:off x="573579" y="2867891"/>
            <a:ext cx="3258588" cy="830997"/>
          </a:xfrm>
          <a:prstGeom prst="rect">
            <a:avLst/>
          </a:prstGeom>
          <a:noFill/>
        </p:spPr>
        <p:txBody>
          <a:bodyPr wrap="square" rtlCol="0">
            <a:spAutoFit/>
          </a:bodyPr>
          <a:lstStyle/>
          <a:p>
            <a:pPr algn="ctr"/>
            <a:r>
              <a:rPr lang="en-GB" sz="4800" dirty="0">
                <a:solidFill>
                  <a:srgbClr val="FF0000"/>
                </a:solidFill>
              </a:rPr>
              <a:t>Analysis</a:t>
            </a:r>
          </a:p>
        </p:txBody>
      </p:sp>
      <p:sp>
        <p:nvSpPr>
          <p:cNvPr id="5" name="TextBox 4">
            <a:extLst>
              <a:ext uri="{FF2B5EF4-FFF2-40B4-BE49-F238E27FC236}">
                <a16:creationId xmlns:a16="http://schemas.microsoft.com/office/drawing/2014/main" id="{11552737-E11D-446D-8DFA-EB1C60954D2D}"/>
              </a:ext>
            </a:extLst>
          </p:cNvPr>
          <p:cNvSpPr txBox="1"/>
          <p:nvPr/>
        </p:nvSpPr>
        <p:spPr>
          <a:xfrm>
            <a:off x="8431876" y="2867891"/>
            <a:ext cx="2108661" cy="830997"/>
          </a:xfrm>
          <a:prstGeom prst="rect">
            <a:avLst/>
          </a:prstGeom>
          <a:noFill/>
        </p:spPr>
        <p:txBody>
          <a:bodyPr wrap="square" rtlCol="0">
            <a:spAutoFit/>
          </a:bodyPr>
          <a:lstStyle/>
          <a:p>
            <a:pPr algn="ctr"/>
            <a:r>
              <a:rPr lang="en-GB" sz="4800" dirty="0">
                <a:solidFill>
                  <a:srgbClr val="FF0000"/>
                </a:solidFill>
              </a:rPr>
              <a:t>Design</a:t>
            </a:r>
          </a:p>
        </p:txBody>
      </p:sp>
      <p:sp>
        <p:nvSpPr>
          <p:cNvPr id="6" name="Arrow: Curved Down 5">
            <a:extLst>
              <a:ext uri="{FF2B5EF4-FFF2-40B4-BE49-F238E27FC236}">
                <a16:creationId xmlns:a16="http://schemas.microsoft.com/office/drawing/2014/main" id="{CD3B90F4-EFE3-441D-8907-B2F10CA0BFF5}"/>
              </a:ext>
            </a:extLst>
          </p:cNvPr>
          <p:cNvSpPr/>
          <p:nvPr/>
        </p:nvSpPr>
        <p:spPr>
          <a:xfrm>
            <a:off x="1958670" y="2135012"/>
            <a:ext cx="3879999" cy="8696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Arrow: Curved Down 6">
            <a:extLst>
              <a:ext uri="{FF2B5EF4-FFF2-40B4-BE49-F238E27FC236}">
                <a16:creationId xmlns:a16="http://schemas.microsoft.com/office/drawing/2014/main" id="{28118E79-6B6C-4C98-B4C7-1B8D065A9D69}"/>
              </a:ext>
            </a:extLst>
          </p:cNvPr>
          <p:cNvSpPr/>
          <p:nvPr/>
        </p:nvSpPr>
        <p:spPr>
          <a:xfrm flipH="1">
            <a:off x="5838669" y="2135012"/>
            <a:ext cx="3906268" cy="8696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6267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par>
                          <p:cTn id="11" fill="hold">
                            <p:stCondLst>
                              <p:cond delay="500"/>
                            </p:stCondLst>
                            <p:childTnLst>
                              <p:par>
                                <p:cTn id="12" presetID="22" presetClass="exit" presetSubtype="8" fill="hold" grpId="1" nodeType="afterEffect">
                                  <p:stCondLst>
                                    <p:cond delay="0"/>
                                  </p:stCondLst>
                                  <p:childTnLst>
                                    <p:animEffect transition="out" filter="wipe(left)">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22" presetClass="exit" presetSubtype="2" fill="hold" grpId="1" nodeType="withEffect">
                                  <p:stCondLst>
                                    <p:cond delay="0"/>
                                  </p:stCondLst>
                                  <p:childTnLst>
                                    <p:animEffect transition="out" filter="wipe(righ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par>
                          <p:cTn id="18" fill="hold">
                            <p:stCondLst>
                              <p:cond delay="1000"/>
                            </p:stCondLst>
                            <p:childTnLst>
                              <p:par>
                                <p:cTn id="19" presetID="22" presetClass="entr" presetSubtype="8" fill="hold" grpId="2"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2" fill="hold" grpId="2"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7375-0A84-4A1A-A773-B3C76ECAA35C}"/>
              </a:ext>
            </a:extLst>
          </p:cNvPr>
          <p:cNvSpPr>
            <a:spLocks noGrp="1"/>
          </p:cNvSpPr>
          <p:nvPr>
            <p:ph type="title"/>
          </p:nvPr>
        </p:nvSpPr>
        <p:spPr/>
        <p:txBody>
          <a:bodyPr/>
          <a:lstStyle/>
          <a:p>
            <a:r>
              <a:rPr lang="en-GB" dirty="0"/>
              <a:t>Benefits in change</a:t>
            </a:r>
          </a:p>
        </p:txBody>
      </p:sp>
      <p:sp>
        <p:nvSpPr>
          <p:cNvPr id="3" name="Content Placeholder 2">
            <a:extLst>
              <a:ext uri="{FF2B5EF4-FFF2-40B4-BE49-F238E27FC236}">
                <a16:creationId xmlns:a16="http://schemas.microsoft.com/office/drawing/2014/main" id="{A76E247E-FD89-4990-B573-939187FEB7A1}"/>
              </a:ext>
            </a:extLst>
          </p:cNvPr>
          <p:cNvSpPr>
            <a:spLocks noGrp="1"/>
          </p:cNvSpPr>
          <p:nvPr>
            <p:ph idx="1"/>
          </p:nvPr>
        </p:nvSpPr>
        <p:spPr/>
        <p:txBody>
          <a:bodyPr/>
          <a:lstStyle/>
          <a:p>
            <a:r>
              <a:rPr lang="en-GB" dirty="0"/>
              <a:t>Adjustment</a:t>
            </a:r>
          </a:p>
          <a:p>
            <a:r>
              <a:rPr lang="en-GB" dirty="0"/>
              <a:t>Swift</a:t>
            </a:r>
          </a:p>
          <a:p>
            <a:r>
              <a:rPr lang="en-GB" dirty="0"/>
              <a:t>Impact</a:t>
            </a:r>
          </a:p>
        </p:txBody>
      </p:sp>
    </p:spTree>
    <p:extLst>
      <p:ext uri="{BB962C8B-B14F-4D97-AF65-F5344CB8AC3E}">
        <p14:creationId xmlns:p14="http://schemas.microsoft.com/office/powerpoint/2010/main" val="24183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athletic game&#10;&#10;Description automatically generated">
            <a:extLst>
              <a:ext uri="{FF2B5EF4-FFF2-40B4-BE49-F238E27FC236}">
                <a16:creationId xmlns:a16="http://schemas.microsoft.com/office/drawing/2014/main" id="{D6CB94AF-06AA-4841-9D0D-820792339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0340" y="427348"/>
            <a:ext cx="5991320" cy="6003304"/>
          </a:xfrm>
        </p:spPr>
      </p:pic>
    </p:spTree>
    <p:extLst>
      <p:ext uri="{BB962C8B-B14F-4D97-AF65-F5344CB8AC3E}">
        <p14:creationId xmlns:p14="http://schemas.microsoft.com/office/powerpoint/2010/main" val="337801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What are the ICONIX phases?</a:t>
            </a:r>
          </a:p>
        </p:txBody>
      </p:sp>
      <p:sp>
        <p:nvSpPr>
          <p:cNvPr id="5" name="Subtitle 4"/>
          <p:cNvSpPr>
            <a:spLocks noGrp="1"/>
          </p:cNvSpPr>
          <p:nvPr>
            <p:ph type="subTitle" idx="1"/>
          </p:nvPr>
        </p:nvSpPr>
        <p:spPr/>
        <p:txBody>
          <a:bodyPr/>
          <a:lstStyle/>
          <a:p>
            <a:r>
              <a:rPr lang="en-GB" dirty="0">
                <a:solidFill>
                  <a:srgbClr val="FF0000"/>
                </a:solidFill>
              </a:rPr>
              <a:t>XAVIER</a:t>
            </a:r>
          </a:p>
        </p:txBody>
      </p:sp>
    </p:spTree>
    <p:extLst>
      <p:ext uri="{BB962C8B-B14F-4D97-AF65-F5344CB8AC3E}">
        <p14:creationId xmlns:p14="http://schemas.microsoft.com/office/powerpoint/2010/main" val="90311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How the phases work with Agile sprints?</a:t>
            </a:r>
          </a:p>
        </p:txBody>
      </p:sp>
      <p:sp>
        <p:nvSpPr>
          <p:cNvPr id="5" name="Subtitle 4"/>
          <p:cNvSpPr>
            <a:spLocks noGrp="1"/>
          </p:cNvSpPr>
          <p:nvPr>
            <p:ph type="subTitle" idx="1"/>
          </p:nvPr>
        </p:nvSpPr>
        <p:spPr/>
        <p:txBody>
          <a:bodyPr/>
          <a:lstStyle/>
          <a:p>
            <a:r>
              <a:rPr lang="en-GB" dirty="0">
                <a:solidFill>
                  <a:srgbClr val="FF0000"/>
                </a:solidFill>
              </a:rPr>
              <a:t>FIORI</a:t>
            </a:r>
          </a:p>
        </p:txBody>
      </p:sp>
    </p:spTree>
    <p:extLst>
      <p:ext uri="{BB962C8B-B14F-4D97-AF65-F5344CB8AC3E}">
        <p14:creationId xmlns:p14="http://schemas.microsoft.com/office/powerpoint/2010/main" val="402698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1D731-732E-4F9D-A698-28B7D05A441D}"/>
              </a:ext>
            </a:extLst>
          </p:cNvPr>
          <p:cNvSpPr>
            <a:spLocks noGrp="1"/>
          </p:cNvSpPr>
          <p:nvPr>
            <p:ph idx="1"/>
          </p:nvPr>
        </p:nvSpPr>
        <p:spPr>
          <a:xfrm>
            <a:off x="801330" y="1905000"/>
            <a:ext cx="6586489" cy="3785419"/>
          </a:xfrm>
        </p:spPr>
        <p:txBody>
          <a:bodyPr>
            <a:normAutofit/>
          </a:bodyPr>
          <a:lstStyle/>
          <a:p>
            <a:pPr algn="just"/>
            <a:r>
              <a:rPr lang="en-GB" sz="2400" dirty="0">
                <a:latin typeface="Trebuchet MS" panose="020B0603020202020204" pitchFamily="34" charset="0"/>
              </a:rPr>
              <a:t>The ICONIX process helps reduce the amount of sprints by gathering the exact requirements from the start.</a:t>
            </a:r>
          </a:p>
          <a:p>
            <a:pPr algn="just"/>
            <a:endParaRPr lang="en-GB" sz="2400" dirty="0">
              <a:latin typeface="Trebuchet MS" panose="020B0603020202020204" pitchFamily="34" charset="0"/>
            </a:endParaRPr>
          </a:p>
          <a:p>
            <a:pPr algn="just"/>
            <a:r>
              <a:rPr lang="en-GB" sz="2400" dirty="0">
                <a:latin typeface="Trebuchet MS" panose="020B0603020202020204" pitchFamily="34" charset="0"/>
              </a:rPr>
              <a:t>This is done in the Use Case Model.</a:t>
            </a:r>
          </a:p>
        </p:txBody>
      </p:sp>
      <p:pic>
        <p:nvPicPr>
          <p:cNvPr id="4" name="Picture 3">
            <a:extLst>
              <a:ext uri="{FF2B5EF4-FFF2-40B4-BE49-F238E27FC236}">
                <a16:creationId xmlns:a16="http://schemas.microsoft.com/office/drawing/2014/main" id="{58AAE1A3-0F26-47D3-BCA2-1C8B9CD3D7C0}"/>
              </a:ext>
            </a:extLst>
          </p:cNvPr>
          <p:cNvPicPr>
            <a:picLocks noChangeAspect="1"/>
          </p:cNvPicPr>
          <p:nvPr/>
        </p:nvPicPr>
        <p:blipFill rotWithShape="1">
          <a:blip r:embed="rId3"/>
          <a:srcRect l="4287" r="3" b="3"/>
          <a:stretch/>
        </p:blipFill>
        <p:spPr>
          <a:xfrm>
            <a:off x="8339763" y="1733551"/>
            <a:ext cx="2429220" cy="3390900"/>
          </a:xfrm>
          <a:prstGeom prst="rect">
            <a:avLst/>
          </a:prstGeom>
          <a:effectLst/>
        </p:spPr>
      </p:pic>
    </p:spTree>
    <p:extLst>
      <p:ext uri="{BB962C8B-B14F-4D97-AF65-F5344CB8AC3E}">
        <p14:creationId xmlns:p14="http://schemas.microsoft.com/office/powerpoint/2010/main" val="4185225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852</Words>
  <Application>Microsoft Office PowerPoint</Application>
  <PresentationFormat>Widescreen</PresentationFormat>
  <Paragraphs>72</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Trebuchet MS</vt:lpstr>
      <vt:lpstr>Office Theme</vt:lpstr>
      <vt:lpstr>ICONIX</vt:lpstr>
      <vt:lpstr>What is the purpose of ICONIX?</vt:lpstr>
      <vt:lpstr>ICONIX Purpose</vt:lpstr>
      <vt:lpstr>PowerPoint Presentation</vt:lpstr>
      <vt:lpstr>Benefits in change</vt:lpstr>
      <vt:lpstr>PowerPoint Presentation</vt:lpstr>
      <vt:lpstr>What are the ICONIX phases?</vt:lpstr>
      <vt:lpstr>How the phases work with Agile sprints?</vt:lpstr>
      <vt:lpstr>PowerPoint Presentation</vt:lpstr>
      <vt:lpstr>PowerPoint Presentation</vt:lpstr>
      <vt:lpstr>PowerPoint Presentation</vt:lpstr>
      <vt:lpstr>The goals of each phase and milestone requirements to proceed into the next</vt:lpstr>
      <vt:lpstr>How does ICONIX relate to Behaviour Driven Development?</vt:lpstr>
      <vt:lpstr>Behaviour Driven Development</vt:lpstr>
      <vt:lpstr>How does it relate to Iconix?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ICONIX</dc:title>
  <dc:creator>Flavio Fiori</dc:creator>
  <cp:lastModifiedBy>Flaviu Orban</cp:lastModifiedBy>
  <cp:revision>11</cp:revision>
  <dcterms:created xsi:type="dcterms:W3CDTF">2019-02-02T11:00:44Z</dcterms:created>
  <dcterms:modified xsi:type="dcterms:W3CDTF">2019-02-03T22:57:10Z</dcterms:modified>
</cp:coreProperties>
</file>