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4"/>
  </p:notesMasterIdLst>
  <p:handoutMasterIdLst>
    <p:handoutMasterId r:id="rId15"/>
  </p:handoutMasterIdLst>
  <p:sldIdLst>
    <p:sldId id="261" r:id="rId3"/>
    <p:sldId id="268" r:id="rId4"/>
    <p:sldId id="276" r:id="rId5"/>
    <p:sldId id="269" r:id="rId6"/>
    <p:sldId id="270" r:id="rId7"/>
    <p:sldId id="272" r:id="rId8"/>
    <p:sldId id="271" r:id="rId9"/>
    <p:sldId id="277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4" autoAdjust="0"/>
    <p:restoredTop sz="94652"/>
  </p:normalViewPr>
  <p:slideViewPr>
    <p:cSldViewPr snapToGrid="0" snapToObjects="1">
      <p:cViewPr varScale="1">
        <p:scale>
          <a:sx n="120" d="100"/>
          <a:sy n="120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21-02-2025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21-02-2025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C587-B8D9-8546-9472-FFE26F05B0D6}" type="datetime1">
              <a:rPr lang="en-US" smtClean="0"/>
              <a:t>2/21/25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D7C1-4207-D043-AA6E-713B32347C7B}" type="datetime1">
              <a:rPr lang="en-US" smtClean="0"/>
              <a:t>2/21/25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6807-D30C-7A48-A878-32ABFF1023F4}" type="datetime1">
              <a:rPr lang="en-US" smtClean="0"/>
              <a:t>2/21/25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EE8-7A67-8941-92A5-BE90988EDAF9}" type="datetime1">
              <a:rPr lang="en-US" smtClean="0"/>
              <a:t>2/21/25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33E3-25EC-694A-AF7C-0759322A0E54}" type="datetime1">
              <a:rPr lang="en-US" smtClean="0"/>
              <a:t>2/21/25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A37D-B9AA-D94B-9AE5-4E56A9ABA3F2}" type="datetime1">
              <a:rPr lang="en-US" smtClean="0"/>
              <a:t>2/21/25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6C97-2430-A14D-B756-216F817F4758}" type="datetime1">
              <a:rPr lang="en-US" smtClean="0"/>
              <a:t>2/21/25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E440-295F-1243-B028-6FC2207E567B}" type="datetime1">
              <a:rPr lang="en-US" smtClean="0"/>
              <a:t>2/21/25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1C3E-6B4D-1E40-AA32-6CC5D0185A80}" type="datetime1">
              <a:rPr lang="en-US" smtClean="0"/>
              <a:t>2/21/25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1D6FE-3FC9-C148-B3FD-6B8BED0C750E}" type="datetime1">
              <a:rPr lang="en-US" smtClean="0"/>
              <a:t>2/21/25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E4C06ED-21A7-BF4F-B234-5E5B7ABEA398}" type="datetime1">
              <a:rPr lang="en-US" smtClean="0"/>
              <a:t>2/21/25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D694EBB-A76F-004D-92EB-0F6AFEBA6A37}" type="datetime1">
              <a:rPr lang="en-US" smtClean="0"/>
              <a:t>2/21/25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biologically relevant non-valence anions with the CC2 method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Mauro Gascón</a:t>
            </a:r>
          </a:p>
          <a:p>
            <a:r>
              <a:rPr lang="nl-NL" i="1" dirty="0"/>
              <a:t>Supervisor: Prof. Thomas </a:t>
            </a:r>
            <a:r>
              <a:rPr lang="nl-NL" i="1" dirty="0" err="1"/>
              <a:t>Jagau</a:t>
            </a:r>
            <a:endParaRPr lang="nl-NL" i="1" dirty="0"/>
          </a:p>
        </p:txBody>
      </p:sp>
      <p:pic>
        <p:nvPicPr>
          <p:cNvPr id="7" name="Picture Placeholder 6" descr="A group of white and red spheres&#10;&#10;AI-generated content may be incorrect.">
            <a:extLst>
              <a:ext uri="{FF2B5EF4-FFF2-40B4-BE49-F238E27FC236}">
                <a16:creationId xmlns:a16="http://schemas.microsoft.com/office/drawing/2014/main" id="{EEEC0B84-31B7-246A-0F3A-29903399B67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19" r="1119"/>
          <a:stretch>
            <a:fillRect/>
          </a:stretch>
        </p:blipFill>
        <p:spPr>
          <a:xfrm>
            <a:off x="6148062" y="1080000"/>
            <a:ext cx="5467939" cy="5593277"/>
          </a:xfr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A0BC08-DC23-5B88-D8B4-1FDA9726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5E5A7-EFFE-8414-D0CC-C78E63D1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545BA-84CD-612F-B827-D3F75B66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27B281-2470-DD87-8CA1-0E35CB4C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cluster model</a:t>
            </a:r>
          </a:p>
        </p:txBody>
      </p:sp>
    </p:spTree>
    <p:extLst>
      <p:ext uri="{BB962C8B-B14F-4D97-AF65-F5344CB8AC3E}">
        <p14:creationId xmlns:p14="http://schemas.microsoft.com/office/powerpoint/2010/main" val="90414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8B40F3-94D3-E88E-25DC-4BB7B9B0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realistic cluster model: polar residues might help “solvate” the electron.</a:t>
            </a:r>
          </a:p>
          <a:p>
            <a:r>
              <a:rPr lang="en-US" dirty="0"/>
              <a:t>Effect of different tail conformation.</a:t>
            </a:r>
          </a:p>
          <a:p>
            <a:r>
              <a:rPr lang="en-US" dirty="0"/>
              <a:t>Study other substituents: plastoquinone, vitamin K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0F929-1AD6-9303-AA61-EDB218CC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9F56C-2210-9FCC-0A94-DD4CBFE5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4C957A-58AE-F909-3047-030DE824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</p:spTree>
    <p:extLst>
      <p:ext uri="{BB962C8B-B14F-4D97-AF65-F5344CB8AC3E}">
        <p14:creationId xmlns:p14="http://schemas.microsoft.com/office/powerpoint/2010/main" val="222113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4F139-3EF6-0372-5FF6-0D9E170D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In non-valence anions (NVAs) the excess electron resides in a diffuse orbital stabilized by long-range interactions. </a:t>
            </a:r>
          </a:p>
          <a:p>
            <a:r>
              <a:rPr lang="en-US" sz="2200" dirty="0"/>
              <a:t>Require large basis sets and accurate correlation treatment.</a:t>
            </a:r>
          </a:p>
          <a:p>
            <a:r>
              <a:rPr lang="en-US" sz="2200" dirty="0"/>
              <a:t>Relevant for electron scattering and transfer processes. Can act as a doorway for a valence state.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10DC3-6679-0B8A-4B50-D7CB7F54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69B51-CC9D-3009-BA39-09462586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E9A0DB-EB38-CA97-762D-647A072F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Non-Valence anions</a:t>
            </a:r>
          </a:p>
        </p:txBody>
      </p:sp>
    </p:spTree>
    <p:extLst>
      <p:ext uri="{BB962C8B-B14F-4D97-AF65-F5344CB8AC3E}">
        <p14:creationId xmlns:p14="http://schemas.microsoft.com/office/powerpoint/2010/main" val="358795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E7F4AF-7656-C9BC-21A1-B69D83CF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Equation-of-motion electron-attachment coupled-cluster (EOM-EA-CC) methods are particularly well suited to study NVAs.</a:t>
            </a:r>
          </a:p>
          <a:p>
            <a:r>
              <a:rPr lang="en-US" dirty="0"/>
              <a:t> The description is based on the wavefunction of the parent neutral molecule.</a:t>
            </a:r>
          </a:p>
          <a:p>
            <a:r>
              <a:rPr lang="en-US" dirty="0"/>
              <a:t>The computational cost and memory requirements limit the EOM-EA-CCSD applications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06292-255F-57F4-FD0A-6CF101ED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5603-9E1B-68B6-5333-35376B00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4210BF-5EB3-8590-5310-06F0F1BF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EOM-EA</a:t>
            </a:r>
          </a:p>
        </p:txBody>
      </p:sp>
    </p:spTree>
    <p:extLst>
      <p:ext uri="{BB962C8B-B14F-4D97-AF65-F5344CB8AC3E}">
        <p14:creationId xmlns:p14="http://schemas.microsoft.com/office/powerpoint/2010/main" val="290722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59BEB-72B3-9002-DC33-83C04747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Second-order approximate coupled-cluster singles and doubles (CC2) method is obtained from a perturbative analysis of the CCSD model.</a:t>
            </a:r>
          </a:p>
          <a:p>
            <a:r>
              <a:rPr lang="en-US" dirty="0"/>
              <a:t>Lowers computational scaling from CCSD </a:t>
            </a:r>
          </a:p>
          <a:p>
            <a:r>
              <a:rPr lang="en-US" dirty="0"/>
              <a:t>Allows treatment of “big” molecules: &gt;25 heavy atoms.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20C8F-BE3E-9CA6-E38E-D729C83C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9B3A8-4561-AFBD-61C5-051F7DF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E25809-EF3C-A0F0-8DB2-D20EDF7C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CC2</a:t>
            </a:r>
          </a:p>
        </p:txBody>
      </p:sp>
    </p:spTree>
    <p:extLst>
      <p:ext uri="{BB962C8B-B14F-4D97-AF65-F5344CB8AC3E}">
        <p14:creationId xmlns:p14="http://schemas.microsoft.com/office/powerpoint/2010/main" val="80214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C69EC8-729D-3986-293E-0F706778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Quinones are essential electron carriers in biological mechanisms.</a:t>
            </a:r>
          </a:p>
          <a:p>
            <a:r>
              <a:rPr lang="en-US" dirty="0"/>
              <a:t>Ubiquinone (coenzyme Q or </a:t>
            </a:r>
            <a:r>
              <a:rPr lang="en-US" dirty="0" err="1"/>
              <a:t>CoQ</a:t>
            </a:r>
            <a:r>
              <a:rPr lang="en-US" dirty="0"/>
              <a:t>) is a component of electron transport chains in bacterial photosynthesis and aerobic respiration.</a:t>
            </a:r>
          </a:p>
          <a:p>
            <a:r>
              <a:rPr lang="en-US" dirty="0"/>
              <a:t>It is capable of both a valence and dipole bound anion states.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ECE70-C559-FB97-F321-1048E653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2AD1D-6624-EB33-A4A9-B6ECCC06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CD0D9-C223-2FBD-57F2-E3490C69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Quinones: Ubiquinone</a:t>
            </a:r>
          </a:p>
        </p:txBody>
      </p:sp>
    </p:spTree>
    <p:extLst>
      <p:ext uri="{BB962C8B-B14F-4D97-AF65-F5344CB8AC3E}">
        <p14:creationId xmlns:p14="http://schemas.microsoft.com/office/powerpoint/2010/main" val="69640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CE65E-FF58-7372-1FC5-91DD8B9C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44262-39B3-6232-CCFD-D7541B69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15ACFE-7EBB-8327-9540-40342245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Ubiquinone models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A184CCA-67DD-285A-9722-C3BCC6B63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 dirty="0"/>
              <a:t>Quinone group is responsible for electron transfer.</a:t>
            </a:r>
          </a:p>
          <a:p>
            <a:r>
              <a:rPr lang="en-US" dirty="0"/>
              <a:t>Models are designed by varying the number of isoprenoid tail units: Q0, Q1,… Q10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9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04FC42-28C3-F1C5-645A-2156B475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Optimizations performed at TPSS+D3BJ/ma-def2-TZVP</a:t>
            </a:r>
          </a:p>
          <a:p>
            <a:r>
              <a:rPr lang="en-US" dirty="0"/>
              <a:t>EA calculated at the RI-EOM-EA-CC2 using the neutral ground state as CC reference state.</a:t>
            </a:r>
          </a:p>
          <a:p>
            <a:r>
              <a:rPr lang="en-US" dirty="0" err="1"/>
              <a:t>aug</a:t>
            </a:r>
            <a:r>
              <a:rPr lang="en-US" dirty="0"/>
              <a:t>-cc-</a:t>
            </a:r>
            <a:r>
              <a:rPr lang="en-US" dirty="0" err="1"/>
              <a:t>pVTZ</a:t>
            </a:r>
            <a:r>
              <a:rPr lang="en-US" dirty="0"/>
              <a:t> basis further augmented by 3 s-shells on hydrogen atoms and 6 s- and 3 p-shells on all non-hydrogen atoms.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55BC6-057D-DFD2-86AC-F510CA82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66C38-A5EE-CF48-DF8E-74AA8114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4109D5-7D84-1016-9E7A-95F873C0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methods</a:t>
            </a:r>
          </a:p>
        </p:txBody>
      </p:sp>
    </p:spTree>
    <p:extLst>
      <p:ext uri="{BB962C8B-B14F-4D97-AF65-F5344CB8AC3E}">
        <p14:creationId xmlns:p14="http://schemas.microsoft.com/office/powerpoint/2010/main" val="50473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D41DE2-38F0-FB28-FC7A-00478CBE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61958-BAE7-806F-6A57-87758F26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B590-F7B3-3E55-A9D3-6315A5A4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03AA2A-5D66-6B7D-1FE9-07C35EC5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and Q0 models</a:t>
            </a:r>
          </a:p>
        </p:txBody>
      </p:sp>
    </p:spTree>
    <p:extLst>
      <p:ext uri="{BB962C8B-B14F-4D97-AF65-F5344CB8AC3E}">
        <p14:creationId xmlns:p14="http://schemas.microsoft.com/office/powerpoint/2010/main" val="41118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06F8-52ED-F791-B789-4AD64783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dipole of Q0 depends on the orientation of the methoxy chains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C4591-FC3F-0DF5-1F57-40B5D3C0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4E9CE-9227-CF49-7B8D-3A9DBDC6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AF6D97-E1C1-2E38-0787-880B0C8E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Q0 dipole PES</a:t>
            </a:r>
          </a:p>
        </p:txBody>
      </p:sp>
    </p:spTree>
    <p:extLst>
      <p:ext uri="{BB962C8B-B14F-4D97-AF65-F5344CB8AC3E}">
        <p14:creationId xmlns:p14="http://schemas.microsoft.com/office/powerpoint/2010/main" val="311307556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329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KU Leuven</vt:lpstr>
      <vt:lpstr>KU Leuven Sedes</vt:lpstr>
      <vt:lpstr>Exploring biologically relevant non-valence anions with the CC2 method</vt:lpstr>
      <vt:lpstr>Non-Valence anions</vt:lpstr>
      <vt:lpstr>EOM-EA</vt:lpstr>
      <vt:lpstr>CC2</vt:lpstr>
      <vt:lpstr>Biological Quinones: Ubiquinone</vt:lpstr>
      <vt:lpstr>Ubiquinone models</vt:lpstr>
      <vt:lpstr>Computational methods</vt:lpstr>
      <vt:lpstr>Q1 and Q0 models</vt:lpstr>
      <vt:lpstr>Q0 dipole PES</vt:lpstr>
      <vt:lpstr>The simplest cluster model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2022-11-30T14:47:09Z</dcterms:created>
  <dcterms:modified xsi:type="dcterms:W3CDTF">2025-02-21T13:00:48Z</dcterms:modified>
</cp:coreProperties>
</file>