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8" r:id="rId12"/>
    <p:sldId id="266" r:id="rId13"/>
    <p:sldId id="267" r:id="rId14"/>
    <p:sldId id="269" r:id="rId15"/>
    <p:sldId id="270" r:id="rId16"/>
    <p:sldId id="271" r:id="rId17"/>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82" autoAdjust="0"/>
  </p:normalViewPr>
  <p:slideViewPr>
    <p:cSldViewPr snapToGrid="0">
      <p:cViewPr>
        <p:scale>
          <a:sx n="75" d="100"/>
          <a:sy n="75" d="100"/>
        </p:scale>
        <p:origin x="51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uk-UA"/>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837EB996-1B46-4341-ACB3-C79C45AD9D68}" type="datetimeFigureOut">
              <a:rPr lang="uk-UA" smtClean="0"/>
              <a:t>20.04.2018</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9AE356A-1B41-4579-B14E-CF01B654A166}" type="slidenum">
              <a:rPr lang="uk-UA" smtClean="0"/>
              <a:t>‹#›</a:t>
            </a:fld>
            <a:endParaRPr lang="uk-UA"/>
          </a:p>
        </p:txBody>
      </p:sp>
    </p:spTree>
    <p:extLst>
      <p:ext uri="{BB962C8B-B14F-4D97-AF65-F5344CB8AC3E}">
        <p14:creationId xmlns:p14="http://schemas.microsoft.com/office/powerpoint/2010/main" val="1580190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837EB996-1B46-4341-ACB3-C79C45AD9D68}" type="datetimeFigureOut">
              <a:rPr lang="uk-UA" smtClean="0"/>
              <a:t>20.04.2018</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9AE356A-1B41-4579-B14E-CF01B654A166}" type="slidenum">
              <a:rPr lang="uk-UA" smtClean="0"/>
              <a:t>‹#›</a:t>
            </a:fld>
            <a:endParaRPr lang="uk-UA"/>
          </a:p>
        </p:txBody>
      </p:sp>
    </p:spTree>
    <p:extLst>
      <p:ext uri="{BB962C8B-B14F-4D97-AF65-F5344CB8AC3E}">
        <p14:creationId xmlns:p14="http://schemas.microsoft.com/office/powerpoint/2010/main" val="18626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837EB996-1B46-4341-ACB3-C79C45AD9D68}" type="datetimeFigureOut">
              <a:rPr lang="uk-UA" smtClean="0"/>
              <a:t>20.04.2018</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9AE356A-1B41-4579-B14E-CF01B654A166}" type="slidenum">
              <a:rPr lang="uk-UA" smtClean="0"/>
              <a:t>‹#›</a:t>
            </a:fld>
            <a:endParaRPr lang="uk-UA"/>
          </a:p>
        </p:txBody>
      </p:sp>
    </p:spTree>
    <p:extLst>
      <p:ext uri="{BB962C8B-B14F-4D97-AF65-F5344CB8AC3E}">
        <p14:creationId xmlns:p14="http://schemas.microsoft.com/office/powerpoint/2010/main" val="63396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837EB996-1B46-4341-ACB3-C79C45AD9D68}" type="datetimeFigureOut">
              <a:rPr lang="uk-UA" smtClean="0"/>
              <a:t>20.04.2018</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9AE356A-1B41-4579-B14E-CF01B654A166}" type="slidenum">
              <a:rPr lang="uk-UA" smtClean="0"/>
              <a:t>‹#›</a:t>
            </a:fld>
            <a:endParaRPr lang="uk-UA"/>
          </a:p>
        </p:txBody>
      </p:sp>
    </p:spTree>
    <p:extLst>
      <p:ext uri="{BB962C8B-B14F-4D97-AF65-F5344CB8AC3E}">
        <p14:creationId xmlns:p14="http://schemas.microsoft.com/office/powerpoint/2010/main" val="153558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uk-UA"/>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37EB996-1B46-4341-ACB3-C79C45AD9D68}" type="datetimeFigureOut">
              <a:rPr lang="uk-UA" smtClean="0"/>
              <a:t>20.04.2018</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9AE356A-1B41-4579-B14E-CF01B654A166}" type="slidenum">
              <a:rPr lang="uk-UA" smtClean="0"/>
              <a:t>‹#›</a:t>
            </a:fld>
            <a:endParaRPr lang="uk-UA"/>
          </a:p>
        </p:txBody>
      </p:sp>
    </p:spTree>
    <p:extLst>
      <p:ext uri="{BB962C8B-B14F-4D97-AF65-F5344CB8AC3E}">
        <p14:creationId xmlns:p14="http://schemas.microsoft.com/office/powerpoint/2010/main" val="216127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837EB996-1B46-4341-ACB3-C79C45AD9D68}" type="datetimeFigureOut">
              <a:rPr lang="uk-UA" smtClean="0"/>
              <a:t>20.04.2018</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9AE356A-1B41-4579-B14E-CF01B654A166}" type="slidenum">
              <a:rPr lang="uk-UA" smtClean="0"/>
              <a:t>‹#›</a:t>
            </a:fld>
            <a:endParaRPr lang="uk-UA"/>
          </a:p>
        </p:txBody>
      </p:sp>
    </p:spTree>
    <p:extLst>
      <p:ext uri="{BB962C8B-B14F-4D97-AF65-F5344CB8AC3E}">
        <p14:creationId xmlns:p14="http://schemas.microsoft.com/office/powerpoint/2010/main" val="3134310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uk-UA"/>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837EB996-1B46-4341-ACB3-C79C45AD9D68}" type="datetimeFigureOut">
              <a:rPr lang="uk-UA" smtClean="0"/>
              <a:t>20.04.2018</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F9AE356A-1B41-4579-B14E-CF01B654A166}" type="slidenum">
              <a:rPr lang="uk-UA" smtClean="0"/>
              <a:t>‹#›</a:t>
            </a:fld>
            <a:endParaRPr lang="uk-UA"/>
          </a:p>
        </p:txBody>
      </p:sp>
    </p:spTree>
    <p:extLst>
      <p:ext uri="{BB962C8B-B14F-4D97-AF65-F5344CB8AC3E}">
        <p14:creationId xmlns:p14="http://schemas.microsoft.com/office/powerpoint/2010/main" val="210540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837EB996-1B46-4341-ACB3-C79C45AD9D68}" type="datetimeFigureOut">
              <a:rPr lang="uk-UA" smtClean="0"/>
              <a:t>20.04.2018</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F9AE356A-1B41-4579-B14E-CF01B654A166}" type="slidenum">
              <a:rPr lang="uk-UA" smtClean="0"/>
              <a:t>‹#›</a:t>
            </a:fld>
            <a:endParaRPr lang="uk-UA"/>
          </a:p>
        </p:txBody>
      </p:sp>
    </p:spTree>
    <p:extLst>
      <p:ext uri="{BB962C8B-B14F-4D97-AF65-F5344CB8AC3E}">
        <p14:creationId xmlns:p14="http://schemas.microsoft.com/office/powerpoint/2010/main" val="172545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37EB996-1B46-4341-ACB3-C79C45AD9D68}" type="datetimeFigureOut">
              <a:rPr lang="uk-UA" smtClean="0"/>
              <a:t>20.04.2018</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F9AE356A-1B41-4579-B14E-CF01B654A166}" type="slidenum">
              <a:rPr lang="uk-UA" smtClean="0"/>
              <a:t>‹#›</a:t>
            </a:fld>
            <a:endParaRPr lang="uk-UA"/>
          </a:p>
        </p:txBody>
      </p:sp>
    </p:spTree>
    <p:extLst>
      <p:ext uri="{BB962C8B-B14F-4D97-AF65-F5344CB8AC3E}">
        <p14:creationId xmlns:p14="http://schemas.microsoft.com/office/powerpoint/2010/main" val="17068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uk-UA"/>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37EB996-1B46-4341-ACB3-C79C45AD9D68}" type="datetimeFigureOut">
              <a:rPr lang="uk-UA" smtClean="0"/>
              <a:t>20.04.2018</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9AE356A-1B41-4579-B14E-CF01B654A166}" type="slidenum">
              <a:rPr lang="uk-UA" smtClean="0"/>
              <a:t>‹#›</a:t>
            </a:fld>
            <a:endParaRPr lang="uk-UA"/>
          </a:p>
        </p:txBody>
      </p:sp>
    </p:spTree>
    <p:extLst>
      <p:ext uri="{BB962C8B-B14F-4D97-AF65-F5344CB8AC3E}">
        <p14:creationId xmlns:p14="http://schemas.microsoft.com/office/powerpoint/2010/main" val="179155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uk-UA"/>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37EB996-1B46-4341-ACB3-C79C45AD9D68}" type="datetimeFigureOut">
              <a:rPr lang="uk-UA" smtClean="0"/>
              <a:t>20.04.2018</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9AE356A-1B41-4579-B14E-CF01B654A166}" type="slidenum">
              <a:rPr lang="uk-UA" smtClean="0"/>
              <a:t>‹#›</a:t>
            </a:fld>
            <a:endParaRPr lang="uk-UA"/>
          </a:p>
        </p:txBody>
      </p:sp>
    </p:spTree>
    <p:extLst>
      <p:ext uri="{BB962C8B-B14F-4D97-AF65-F5344CB8AC3E}">
        <p14:creationId xmlns:p14="http://schemas.microsoft.com/office/powerpoint/2010/main" val="170530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EB996-1B46-4341-ACB3-C79C45AD9D68}" type="datetimeFigureOut">
              <a:rPr lang="uk-UA" smtClean="0"/>
              <a:t>20.04.2018</a:t>
            </a:fld>
            <a:endParaRPr lang="uk-UA"/>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E356A-1B41-4579-B14E-CF01B654A166}" type="slidenum">
              <a:rPr lang="uk-UA" smtClean="0"/>
              <a:t>‹#›</a:t>
            </a:fld>
            <a:endParaRPr lang="uk-UA"/>
          </a:p>
        </p:txBody>
      </p:sp>
    </p:spTree>
    <p:extLst>
      <p:ext uri="{BB962C8B-B14F-4D97-AF65-F5344CB8AC3E}">
        <p14:creationId xmlns:p14="http://schemas.microsoft.com/office/powerpoint/2010/main" val="4122235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Advanced_Micro_Devices" TargetMode="External"/><Relationship Id="rId2" Type="http://schemas.openxmlformats.org/officeDocument/2006/relationships/hyperlink" Target="https://en.wikipedia.org/wiki/Graphics_processing_unit" TargetMode="External"/><Relationship Id="rId1" Type="http://schemas.openxmlformats.org/officeDocument/2006/relationships/slideLayout" Target="../slideLayouts/slideLayout2.xml"/><Relationship Id="rId6" Type="http://schemas.openxmlformats.org/officeDocument/2006/relationships/hyperlink" Target="https://en.wikipedia.org/wiki/GPU" TargetMode="External"/><Relationship Id="rId5" Type="http://schemas.openxmlformats.org/officeDocument/2006/relationships/hyperlink" Target="https://en.wikipedia.org/wiki/AMD_CrossFireX#cite_note-1" TargetMode="External"/><Relationship Id="rId4" Type="http://schemas.openxmlformats.org/officeDocument/2006/relationships/hyperlink" Target="https://en.wikipedia.org/wiki/ATI_Technologi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hyperlink" Target="https://uk.wikipedia.org/w/index.php?title=Jen-Hsun_Huang&amp;action=edit&amp;redlink=1" TargetMode="External"/><Relationship Id="rId18" Type="http://schemas.openxmlformats.org/officeDocument/2006/relationships/hyperlink" Target="https://www.wikidata.org/wiki/Q5195858" TargetMode="External"/><Relationship Id="rId26" Type="http://schemas.openxmlformats.org/officeDocument/2006/relationships/hyperlink" Target="https://uk.wikipedia.org/wiki/%D0%93%D1%80%D0%B0%D1%84%D1%96%D1%87%D0%BD%D0%B8%D0%B9_%D0%BF%D1%80%D0%BE%D1%86%D0%B5%D1%81%D0%BE%D1%80" TargetMode="External"/><Relationship Id="rId39" Type="http://schemas.openxmlformats.org/officeDocument/2006/relationships/hyperlink" Target="https://uk.wikipedia.org/wiki/NVIDIA#cite_note-[http://d18rn0p25nwr6d.cloudfront.net/CIK-0001045810/2d7da828-3bb2-4f6c-ac2b-a373db066a10.pdf_http://d18rn0p25nwr6d.cloudfront.net/CIK-0001045810/2d7da828-3bb2-4f6c-ac2b-a373db066a10.pdf]%3Cspan_class=%22wef_low_priority_links%22%3E%3C/span%3E%3Cdiv_style=%22display:none%22%3E%3C/div%3E-2" TargetMode="External"/><Relationship Id="rId21" Type="http://schemas.openxmlformats.org/officeDocument/2006/relationships/hyperlink" Target="https://uk.wikipedia.org/wiki/%D0%9A%D0%B0%D0%BB%D1%96%D1%84%D0%BE%D1%80%D0%BD%D1%96%D1%8F" TargetMode="External"/><Relationship Id="rId34" Type="http://schemas.openxmlformats.org/officeDocument/2006/relationships/hyperlink" Target="https://uk.wikipedia.org/wiki/%D0%90%D0%BA%D1%82%D0%B8%D0%B2%D0%B8" TargetMode="External"/><Relationship Id="rId42" Type="http://schemas.openxmlformats.org/officeDocument/2006/relationships/hyperlink" Target="https://uk.wikipedia.org/wiki/%D0%94%D0%BE%D1%87%D1%96%D1%80%D0%BD%D1%94_%D0%BF%D1%96%D0%B4%D0%BF%D1%80%D0%B8%D1%94%D0%BC%D1%81%D1%82%D0%B2%D0%BE" TargetMode="External"/><Relationship Id="rId47" Type="http://schemas.openxmlformats.org/officeDocument/2006/relationships/hyperlink" Target="https://www.wikidata.org/wiki/Q6817432" TargetMode="External"/><Relationship Id="rId50" Type="http://schemas.openxmlformats.org/officeDocument/2006/relationships/image" Target="../media/image7.png"/><Relationship Id="rId7" Type="http://schemas.openxmlformats.org/officeDocument/2006/relationships/hyperlink" Target="https://uk.wikipedia.org/wiki/NASDAQ" TargetMode="External"/><Relationship Id="rId2" Type="http://schemas.openxmlformats.org/officeDocument/2006/relationships/slideLayout" Target="../slideLayouts/slideLayout2.xml"/><Relationship Id="rId16" Type="http://schemas.openxmlformats.org/officeDocument/2006/relationships/hyperlink" Target="https://www.wikidata.org/wiki/Q5107317" TargetMode="External"/><Relationship Id="rId29" Type="http://schemas.openxmlformats.org/officeDocument/2006/relationships/hyperlink" Target="https://uk.wikipedia.org/wiki/%D0%92%D0%B8%D1%82%D0%BE%D1%80%D0%B3" TargetMode="External"/><Relationship Id="rId11" Type="http://schemas.openxmlformats.org/officeDocument/2006/relationships/hyperlink" Target="https://www.wikidata.org/wiki/Q229698" TargetMode="External"/><Relationship Id="rId24" Type="http://schemas.openxmlformats.org/officeDocument/2006/relationships/hyperlink" Target="https://uk.wikipedia.org/wiki/CEO" TargetMode="External"/><Relationship Id="rId32" Type="http://schemas.openxmlformats.org/officeDocument/2006/relationships/hyperlink" Target="https://uk.wikipedia.org/wiki/%D0%9E%D0%BF%D0%B5%D1%80%D0%B0%D1%86%D1%96%D0%B9%D0%BD%D0%B8%D0%B9_%D0%BF%D1%80%D0%B8%D0%B1%D1%83%D1%82%D0%BE%D0%BA" TargetMode="External"/><Relationship Id="rId37" Type="http://schemas.openxmlformats.org/officeDocument/2006/relationships/hyperlink" Target="https://uk.wikipedia.org/w/index.php?title=Fidelity_Investments&amp;action=edit&amp;redlink=1" TargetMode="External"/><Relationship Id="rId40" Type="http://schemas.openxmlformats.org/officeDocument/2006/relationships/hyperlink" Target="https://uk.wikipedia.org/wiki/The_Vanguard_Group" TargetMode="External"/><Relationship Id="rId45" Type="http://schemas.openxmlformats.org/officeDocument/2006/relationships/hyperlink" Target="https://www.wikidata.org/wiki/Q5985959" TargetMode="External"/><Relationship Id="rId5" Type="http://schemas.openxmlformats.org/officeDocument/2006/relationships/hyperlink" Target="https://uk.wikipedia.org/wiki/%D0%9B%D1%96%D1%81%D1%82%D0%B8%D0%BD%D0%B3_%D1%86%D1%96%D0%BD%D0%BD%D0%B8%D1%85_%D0%BF%D0%B0%D0%BF%D0%B5%D1%80%D1%96%D0%B2" TargetMode="External"/><Relationship Id="rId15" Type="http://schemas.openxmlformats.org/officeDocument/2006/relationships/hyperlink" Target="https://uk.wikipedia.org/w/index.php?title=Chris_Malachowsky&amp;action=edit&amp;redlink=1" TargetMode="External"/><Relationship Id="rId23" Type="http://schemas.openxmlformats.org/officeDocument/2006/relationships/hyperlink" Target="https://uk.wikipedia.org/w/index.php?title=%D0%84%D0%BD-%D0%A5%D1%81%D1%83%D0%BD%D0%B3_%D0%A5%D1%83%D0%B0%D0%BD%D0%B3&amp;action=edit&amp;redlink=1" TargetMode="External"/><Relationship Id="rId28" Type="http://schemas.openxmlformats.org/officeDocument/2006/relationships/hyperlink" Target="https://uk.wikipedia.org/wiki/%D0%9C%D0%B0%D1%82%D0%B5%D1%80%D0%B8%D0%BD%D1%81%D1%8C%D0%BA%D0%B0_%D0%BF%D0%BB%D0%B0%D1%82%D0%B0" TargetMode="External"/><Relationship Id="rId36" Type="http://schemas.openxmlformats.org/officeDocument/2006/relationships/hyperlink" Target="https://uk.wikipedia.org/wiki/%D0%92%D0%BB%D0%B0%D1%81%D0%BD%D0%B8%D0%BA" TargetMode="External"/><Relationship Id="rId49" Type="http://schemas.openxmlformats.org/officeDocument/2006/relationships/hyperlink" Target="http://www.nvidia.com/" TargetMode="External"/><Relationship Id="rId10" Type="http://schemas.openxmlformats.org/officeDocument/2006/relationships/hyperlink" Target="https://uk.wikipedia.org/w/index.php?title=3dfx_Interactive&amp;action=edit&amp;redlink=1" TargetMode="External"/><Relationship Id="rId19" Type="http://schemas.openxmlformats.org/officeDocument/2006/relationships/hyperlink" Target="https://uk.wikipedia.org/wiki/%D0%A8%D1%82%D0%B0%D0%B1-%D0%BA%D0%B2%D0%B0%D1%80%D1%82%D0%B8%D1%80%D0%B0" TargetMode="External"/><Relationship Id="rId31" Type="http://schemas.openxmlformats.org/officeDocument/2006/relationships/hyperlink" Target="https://uk.wikipedia.org/wiki/%D0%9C%D1%96%D0%BB%D1%8C%D1%8F%D1%80%D0%B4" TargetMode="External"/><Relationship Id="rId44" Type="http://schemas.openxmlformats.org/officeDocument/2006/relationships/hyperlink" Target="https://uk.wikipedia.org/w/index.php?title=Icera&amp;action=edit&amp;redlink=1" TargetMode="External"/><Relationship Id="rId4" Type="http://schemas.openxmlformats.org/officeDocument/2006/relationships/hyperlink" Target="https://uk.wikipedia.org/wiki/%D0%9D%D0%B0%D0%BF%D1%96%D0%B2%D0%BF%D1%80%D0%BE%D0%B2%D1%96%D0%B4%D0%BD%D0%B8%D0%BA" TargetMode="External"/><Relationship Id="rId9" Type="http://schemas.openxmlformats.org/officeDocument/2006/relationships/hyperlink" Target="https://uk.wikipedia.org/wiki/S%26P_500" TargetMode="External"/><Relationship Id="rId14" Type="http://schemas.openxmlformats.org/officeDocument/2006/relationships/hyperlink" Target="https://www.wikidata.org/wiki/Q305177" TargetMode="External"/><Relationship Id="rId22" Type="http://schemas.openxmlformats.org/officeDocument/2006/relationships/hyperlink" Target="https://uk.wikipedia.org/wiki/%D0%A1%D0%A8%D0%90" TargetMode="External"/><Relationship Id="rId27" Type="http://schemas.openxmlformats.org/officeDocument/2006/relationships/hyperlink" Target="https://uk.wikipedia.org/wiki/%D0%A7%D0%B8%D0%BF%D1%81%D0%B5%D1%82" TargetMode="External"/><Relationship Id="rId30" Type="http://schemas.openxmlformats.org/officeDocument/2006/relationships/hyperlink" Target="https://uk.wikipedia.org/wiki/%D0%94%D0%BE%D0%BB%D0%B0%D1%80_%D0%A1%D0%A8%D0%90" TargetMode="External"/><Relationship Id="rId35" Type="http://schemas.openxmlformats.org/officeDocument/2006/relationships/hyperlink" Target="https://uk.wikipedia.org/wiki/NVIDIA#cite_note-[http://s22.q4cdn.com/364334381/files/doc_financials/quarterly_reports/2018/NVIDIA-Q4Y18-Form-10K.pdf_http://s22.q4cdn.com/364334381/files/doc_financials/quarterly_reports/2018/NVIDIA-Q4Y18-Form-10K.pdf]%3Cspan_class=%22wef_low_priority_links%22%3E%3C/span%3E%3Cdiv_style=%22display:none%22%3E%3C/div%3E-1" TargetMode="External"/><Relationship Id="rId43" Type="http://schemas.openxmlformats.org/officeDocument/2006/relationships/hyperlink" Target="https://www.wikidata.org/wiki/Q29000344?uselang=uk" TargetMode="External"/><Relationship Id="rId48" Type="http://schemas.openxmlformats.org/officeDocument/2006/relationships/hyperlink" Target="https://uk.wikipedia.org/wiki/%D0%92%D0%B5%D0%B1-%D1%81%D0%B0%D0%B9%D1%82" TargetMode="External"/><Relationship Id="rId8" Type="http://schemas.openxmlformats.org/officeDocument/2006/relationships/hyperlink" Target="http://quotes.nasdaq.com/asp/SummaryQuote.asp?symbol=NVDA&amp;selected=NVDA" TargetMode="External"/><Relationship Id="rId3" Type="http://schemas.openxmlformats.org/officeDocument/2006/relationships/hyperlink" Target="https://uk.wikipedia.org/wiki/%D0%9F%D1%83%D0%B1%D0%BB%D1%96%D1%87%D0%BD%D0%B0_%D0%BA%D0%BE%D0%BC%D0%BF%D0%B0%D0%BD%D1%96%D1%8F" TargetMode="External"/><Relationship Id="rId12" Type="http://schemas.openxmlformats.org/officeDocument/2006/relationships/hyperlink" Target="https://uk.wikipedia.org/wiki/1993" TargetMode="External"/><Relationship Id="rId17" Type="http://schemas.openxmlformats.org/officeDocument/2006/relationships/hyperlink" Target="https://uk.wikipedia.org/w/index.php?title=Curtis_Priem&amp;action=edit&amp;redlink=1" TargetMode="External"/><Relationship Id="rId25" Type="http://schemas.openxmlformats.org/officeDocument/2006/relationships/hyperlink" Target="https://uk.wikipedia.org/wiki/%D0%9F%D1%80%D0%BE%D0%B4%D1%83%D0%BA%D1%86%D1%96%D1%8F" TargetMode="External"/><Relationship Id="rId33" Type="http://schemas.openxmlformats.org/officeDocument/2006/relationships/hyperlink" Target="https://uk.wikipedia.org/wiki/%D0%A7%D0%B8%D1%81%D1%82%D0%B8%D0%B9_%D0%BF%D1%80%D0%B8%D0%B1%D1%83%D1%82%D0%BE%D0%BA" TargetMode="External"/><Relationship Id="rId38" Type="http://schemas.openxmlformats.org/officeDocument/2006/relationships/hyperlink" Target="https://www.wikidata.org/wiki/Q1411292" TargetMode="External"/><Relationship Id="rId46" Type="http://schemas.openxmlformats.org/officeDocument/2006/relationships/hyperlink" Target="https://uk.wikipedia.org/w/index.php?title=Mental_Images&amp;action=edit&amp;redlink=1" TargetMode="External"/><Relationship Id="rId20" Type="http://schemas.openxmlformats.org/officeDocument/2006/relationships/hyperlink" Target="https://uk.wikipedia.org/wiki/%D0%A1%D0%B0%D0%BD%D1%82%D0%B0-%D0%9A%D0%BB%D0%B0%D1%80%D0%B0_(%D0%9A%D0%B0%D0%BB%D1%96%D1%84%D0%BE%D1%80%D0%BD%D1%96%D1%8F)" TargetMode="External"/><Relationship Id="rId41" Type="http://schemas.openxmlformats.org/officeDocument/2006/relationships/hyperlink" Target="https://uk.wikipedia.org/wiki/BlackRock" TargetMode="External"/><Relationship Id="rId1" Type="http://schemas.openxmlformats.org/officeDocument/2006/relationships/vmlDrawing" Target="../drawings/vmlDrawing1.vml"/><Relationship Id="rId6" Type="http://schemas.openxmlformats.org/officeDocument/2006/relationships/hyperlink" Target="https://uk.wikipedia.org/wiki/%D0%A4%D0%BE%D0%BD%D0%B4%D0%BE%D0%B2%D0%B0_%D0%B1%D1%96%D1%80%D0%B6%D0%B0"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nvidia.com/object/optix.html" TargetMode="External"/><Relationship Id="rId3" Type="http://schemas.openxmlformats.org/officeDocument/2006/relationships/hyperlink" Target="http://www.nvidia.com/object/cuda_home.html" TargetMode="External"/><Relationship Id="rId7" Type="http://schemas.openxmlformats.org/officeDocument/2006/relationships/hyperlink" Target="http://www.nvidia.com/object/optimus_technology.html" TargetMode="External"/><Relationship Id="rId2" Type="http://schemas.openxmlformats.org/officeDocument/2006/relationships/hyperlink" Target="http://www.nvidia.com/object/advanced-rendering.html" TargetMode="External"/><Relationship Id="rId1" Type="http://schemas.openxmlformats.org/officeDocument/2006/relationships/slideLayout" Target="../slideLayouts/slideLayout2.xml"/><Relationship Id="rId6" Type="http://schemas.openxmlformats.org/officeDocument/2006/relationships/hyperlink" Target="http://www.nvidia.com/object/nvlink.html" TargetMode="External"/><Relationship Id="rId5" Type="http://schemas.openxmlformats.org/officeDocument/2006/relationships/hyperlink" Target="http://www.nvidia.com/object/multi-gpu-technology.html" TargetMode="External"/><Relationship Id="rId10" Type="http://schemas.openxmlformats.org/officeDocument/2006/relationships/hyperlink" Target="http://www.nvidia.com/page/sli.html" TargetMode="External"/><Relationship Id="rId4" Type="http://schemas.openxmlformats.org/officeDocument/2006/relationships/hyperlink" Target="http://www.geforce.com/hardware/technology/g-sync" TargetMode="External"/><Relationship Id="rId9" Type="http://schemas.openxmlformats.org/officeDocument/2006/relationships/hyperlink" Target="http://www.nvidia.com/object/nvidia_physx.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hyperlink" Target="https://uk.wikipedia.org/wiki/%D0%92%D0%BE%D0%BB%D1%82%D0%B5%D1%80_%D0%94%D0%B6%D0%B5%D1%80%D0%B5%D0%BC%D1%96_%D0%A1%D0%B0%D0%BD%D0%B4%D0%B5%D1%80%D1%81" TargetMode="External"/><Relationship Id="rId18" Type="http://schemas.openxmlformats.org/officeDocument/2006/relationships/hyperlink" Target="https://uk.wikipedia.org/wiki/%D0%A1%D0%A8%D0%90" TargetMode="External"/><Relationship Id="rId26" Type="http://schemas.openxmlformats.org/officeDocument/2006/relationships/hyperlink" Target="https://uk.wikipedia.org/wiki/%D0%9C%D1%96%D0%BB%D1%8C%D1%8F%D1%80%D0%B4" TargetMode="External"/><Relationship Id="rId39" Type="http://schemas.openxmlformats.org/officeDocument/2006/relationships/hyperlink" Target="http://www.amd.com/" TargetMode="External"/><Relationship Id="rId21" Type="http://schemas.openxmlformats.org/officeDocument/2006/relationships/hyperlink" Target="https://uk.wikipedia.org/w/index.php?title=%D0%9B%D1%96%D0%B7%D0%B0_%D0%A1%D1%83&amp;action=edit&amp;redlink=1" TargetMode="External"/><Relationship Id="rId34" Type="http://schemas.openxmlformats.org/officeDocument/2006/relationships/hyperlink" Target="https://uk.wikipedia.org/w/index.php?title=GlobalFoundries&amp;action=edit&amp;redlink=1" TargetMode="External"/><Relationship Id="rId7" Type="http://schemas.openxmlformats.org/officeDocument/2006/relationships/hyperlink" Target="https://www.wikidata.org/wiki/Q1053326" TargetMode="External"/><Relationship Id="rId12" Type="http://schemas.openxmlformats.org/officeDocument/2006/relationships/hyperlink" Target="https://www.wikidata.org/wiki/Q16018448" TargetMode="External"/><Relationship Id="rId17" Type="http://schemas.openxmlformats.org/officeDocument/2006/relationships/hyperlink" Target="https://uk.wikipedia.org/wiki/%D0%9A%D0%B0%D0%BB%D1%96%D1%84%D0%BE%D1%80%D0%BD%D1%96%D1%8F" TargetMode="External"/><Relationship Id="rId25" Type="http://schemas.openxmlformats.org/officeDocument/2006/relationships/hyperlink" Target="https://uk.wikipedia.org/wiki/%D0%92%D0%B8%D1%82%D0%BE%D1%80%D0%B3" TargetMode="External"/><Relationship Id="rId33" Type="http://schemas.openxmlformats.org/officeDocument/2006/relationships/hyperlink" Target="https://www.wikidata.org/wiki/Q17108081" TargetMode="External"/><Relationship Id="rId38" Type="http://schemas.openxmlformats.org/officeDocument/2006/relationships/hyperlink" Target="https://uk.wikipedia.org/wiki/%D0%92%D0%B5%D0%B1-%D1%81%D0%B0%D0%B9%D1%82" TargetMode="External"/><Relationship Id="rId2" Type="http://schemas.openxmlformats.org/officeDocument/2006/relationships/hyperlink" Target="https://uk.wikipedia.org/wiki/%D0%9F%D1%83%D0%B1%D0%BB%D1%96%D1%87%D0%BD%D0%B0_%D0%BA%D0%BE%D0%BC%D0%BF%D0%B0%D0%BD%D1%96%D1%8F" TargetMode="External"/><Relationship Id="rId16" Type="http://schemas.openxmlformats.org/officeDocument/2006/relationships/hyperlink" Target="https://uk.wikipedia.org/wiki/%D0%A1%D0%B0%D0%BD%D0%BD%D1%96%D0%B2%D0%B5%D0%B9%D0%BB" TargetMode="External"/><Relationship Id="rId20" Type="http://schemas.openxmlformats.org/officeDocument/2006/relationships/hyperlink" Target="https://uk.wikipedia.org/w/index.php?title=%D0%A0%D0%BE%D1%80%D1%96_%D0%A0%D1%96%D0%B4&amp;action=edit&amp;redlink=1" TargetMode="External"/><Relationship Id="rId29" Type="http://schemas.openxmlformats.org/officeDocument/2006/relationships/hyperlink" Target="https://uk.wikipedia.org/wiki/%D0%A7%D0%B8%D1%81%D1%82%D0%B8%D0%B9_%D0%BF%D1%80%D0%B8%D0%B1%D1%83%D1%82%D0%BE%D0%BA" TargetMode="External"/><Relationship Id="rId1" Type="http://schemas.openxmlformats.org/officeDocument/2006/relationships/slideLayout" Target="../slideLayouts/slideLayout2.xml"/><Relationship Id="rId6" Type="http://schemas.openxmlformats.org/officeDocument/2006/relationships/hyperlink" Target="https://uk.wikipedia.org/w/index.php?title=NexGen&amp;action=edit&amp;redlink=1" TargetMode="External"/><Relationship Id="rId11" Type="http://schemas.openxmlformats.org/officeDocument/2006/relationships/hyperlink" Target="https://uk.wikipedia.org/w/index.php?title=Jack_Gifford&amp;action=edit&amp;redlink=1" TargetMode="External"/><Relationship Id="rId24" Type="http://schemas.openxmlformats.org/officeDocument/2006/relationships/hyperlink" Target="https://uk.wikipedia.org/wiki/%D0%92%D1%96%D0%B4%D0%B5%D0%BE%D0%BA%D0%B0%D1%80%D1%82%D0%B0" TargetMode="External"/><Relationship Id="rId32" Type="http://schemas.openxmlformats.org/officeDocument/2006/relationships/hyperlink" Target="https://uk.wikipedia.org/w/index.php?title=SeaMicro&amp;action=edit&amp;redlink=1" TargetMode="External"/><Relationship Id="rId37" Type="http://schemas.openxmlformats.org/officeDocument/2006/relationships/hyperlink" Target="https://www.wikidata.org/wiki/Q28971311" TargetMode="External"/><Relationship Id="rId5" Type="http://schemas.openxmlformats.org/officeDocument/2006/relationships/hyperlink" Target="https://uk.wikipedia.org/wiki/ATI_Technologies" TargetMode="External"/><Relationship Id="rId15" Type="http://schemas.openxmlformats.org/officeDocument/2006/relationships/hyperlink" Target="https://uk.wikipedia.org/wiki/%D0%A8%D1%82%D0%B0%D0%B1-%D0%BA%D0%B2%D0%B0%D1%80%D1%82%D0%B8%D1%80%D0%B0" TargetMode="External"/><Relationship Id="rId23" Type="http://schemas.openxmlformats.org/officeDocument/2006/relationships/hyperlink" Target="https://uk.wikipedia.org/wiki/%D0%9F%D1%80%D0%BE%D1%86%D0%B5%D1%81%D0%BE%D1%80" TargetMode="External"/><Relationship Id="rId28" Type="http://schemas.openxmlformats.org/officeDocument/2006/relationships/hyperlink" Target="https://uk.wikipedia.org/wiki/Advanced_Micro_Devices#cite_note-Earnings_2016-1" TargetMode="External"/><Relationship Id="rId36" Type="http://schemas.openxmlformats.org/officeDocument/2006/relationships/hyperlink" Target="https://uk.wikipedia.org/w/index.php?title=Advanced_Micro_Devices_(Canada)&amp;action=edit&amp;redlink=1" TargetMode="External"/><Relationship Id="rId10" Type="http://schemas.openxmlformats.org/officeDocument/2006/relationships/hyperlink" Target="https://uk.wikipedia.org/wiki/1969" TargetMode="External"/><Relationship Id="rId19" Type="http://schemas.openxmlformats.org/officeDocument/2006/relationships/hyperlink" Target="https://uk.wikipedia.org/w/index.php?title=%D0%93%D0%B5%D0%BA%D1%82%D0%BE%D1%80_%D0%A0%D1%83%D1%97%D0%B7&amp;action=edit&amp;redlink=1" TargetMode="External"/><Relationship Id="rId31" Type="http://schemas.openxmlformats.org/officeDocument/2006/relationships/hyperlink" Target="https://uk.wikipedia.org/wiki/%D0%94%D0%BE%D1%87%D1%96%D1%80%D0%BD%D1%94_%D0%BF%D1%96%D0%B4%D0%BF%D1%80%D0%B8%D1%94%D0%BC%D1%81%D1%82%D0%B2%D0%BE" TargetMode="External"/><Relationship Id="rId4" Type="http://schemas.openxmlformats.org/officeDocument/2006/relationships/hyperlink" Target="https://uk.wikipedia.org/wiki/%D0%9D%D0%B0%D0%BF%D1%96%D0%B2%D0%BF%D1%80%D0%BE%D0%B2%D1%96%D0%B4%D0%BD%D0%B8%D0%BA" TargetMode="External"/><Relationship Id="rId9" Type="http://schemas.openxmlformats.org/officeDocument/2006/relationships/hyperlink" Target="https://www.wikidata.org/wiki/Q22009884" TargetMode="External"/><Relationship Id="rId14" Type="http://schemas.openxmlformats.org/officeDocument/2006/relationships/hyperlink" Target="https://uk.wikipedia.org/wiki/%D0%95%D0%B4%D0%B2%D1%96%D0%BD_%D0%A2%D0%B5%D1%80%D0%BD%D1%96" TargetMode="External"/><Relationship Id="rId22" Type="http://schemas.openxmlformats.org/officeDocument/2006/relationships/hyperlink" Target="https://uk.wikipedia.org/wiki/%D0%9F%D1%80%D0%BE%D0%B4%D1%83%D0%BA%D1%86%D1%96%D1%8F" TargetMode="External"/><Relationship Id="rId27" Type="http://schemas.openxmlformats.org/officeDocument/2006/relationships/hyperlink" Target="https://uk.wikipedia.org/wiki/%D0%94%D0%BE%D0%BB%D0%B0%D1%80_%D0%A1%D0%A8%D0%90" TargetMode="External"/><Relationship Id="rId30" Type="http://schemas.openxmlformats.org/officeDocument/2006/relationships/hyperlink" Target="https://uk.wikipedia.org/wiki/%D0%9C%D1%96%D0%BB%D1%8C%D0%B9%D0%BE%D0%BD" TargetMode="External"/><Relationship Id="rId35" Type="http://schemas.openxmlformats.org/officeDocument/2006/relationships/hyperlink" Target="https://www.wikidata.org/wiki/Q691592" TargetMode="External"/><Relationship Id="rId8" Type="http://schemas.openxmlformats.org/officeDocument/2006/relationships/hyperlink" Target="https://uk.wikipedia.org/w/index.php?title=Alchemy_Semiconductor&amp;action=edit&amp;redlink=1" TargetMode="External"/><Relationship Id="rId3" Type="http://schemas.openxmlformats.org/officeDocument/2006/relationships/hyperlink" Target="https://uk.wikipedia.org/wiki/%D0%90%D0%BA%D1%86%D1%96%D0%BE%D0%BD%D0%B5%D1%80%D0%BD%D0%B5_%D1%82%D0%BE%D0%B2%D0%B0%D1%80%D0%B8%D1%81%D1%82%D0%B2%D0%B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uk-UA"/>
          </a:p>
        </p:txBody>
      </p:sp>
      <p:sp>
        <p:nvSpPr>
          <p:cNvPr id="3" name="Подзаголовок 2"/>
          <p:cNvSpPr>
            <a:spLocks noGrp="1"/>
          </p:cNvSpPr>
          <p:nvPr>
            <p:ph type="subTitle" idx="1"/>
          </p:nvPr>
        </p:nvSpPr>
        <p:spPr/>
        <p:txBody>
          <a:bodyPr/>
          <a:lstStyle/>
          <a:p>
            <a:endParaRPr lang="uk-UA"/>
          </a:p>
        </p:txBody>
      </p:sp>
      <p:pic>
        <p:nvPicPr>
          <p:cNvPr id="1026" name="Picture 2" descr="Ð ÐµÐ·ÑÐ»ÑÑÐ°Ñ Ð¿Ð¾ÑÑÐºÑ Ð·Ð¾Ð±ÑÐ°Ð¶ÐµÐ½Ñ Ð·Ð° Ð·Ð°Ð¿Ð¸ÑÐ¾Ð¼ &quot;amd vs nvidia&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207695"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028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Фірмові технології</a:t>
            </a:r>
            <a:endParaRPr lang="uk-UA" dirty="0"/>
          </a:p>
        </p:txBody>
      </p:sp>
      <p:sp>
        <p:nvSpPr>
          <p:cNvPr id="3" name="Объект 2"/>
          <p:cNvSpPr>
            <a:spLocks noGrp="1"/>
          </p:cNvSpPr>
          <p:nvPr>
            <p:ph idx="1"/>
          </p:nvPr>
        </p:nvSpPr>
        <p:spPr/>
        <p:txBody>
          <a:bodyPr>
            <a:normAutofit/>
          </a:bodyPr>
          <a:lstStyle/>
          <a:p>
            <a:r>
              <a:rPr lang="en-AU" sz="1400" b="1" dirty="0"/>
              <a:t>AMD </a:t>
            </a:r>
            <a:r>
              <a:rPr lang="en-AU" sz="1400" b="1" dirty="0" err="1"/>
              <a:t>MxGPU</a:t>
            </a:r>
            <a:endParaRPr lang="en-AU" sz="1400" b="1" dirty="0"/>
          </a:p>
          <a:p>
            <a:pPr marL="0" indent="0">
              <a:buNone/>
            </a:pPr>
            <a:r>
              <a:rPr lang="en-US" sz="1200" dirty="0"/>
              <a:t>AMD </a:t>
            </a:r>
            <a:r>
              <a:rPr lang="en-US" sz="1200" dirty="0" err="1"/>
              <a:t>MxGPU</a:t>
            </a:r>
            <a:r>
              <a:rPr lang="en-US" sz="1200" dirty="0"/>
              <a:t> is the world’s first hardware-based virtualized GPU solution, is built on industry standard SR-IOV (Single-Root I/O Virtualization) technology and allows up to 16 virtualized users per physical GPU to work </a:t>
            </a:r>
            <a:r>
              <a:rPr lang="en-US" sz="1200" dirty="0" smtClean="0"/>
              <a:t>remotely.</a:t>
            </a:r>
            <a:r>
              <a:rPr lang="uk-UA" sz="1200" dirty="0"/>
              <a:t> </a:t>
            </a:r>
            <a:r>
              <a:rPr lang="en-US" sz="1200" dirty="0" smtClean="0"/>
              <a:t>Unlike </a:t>
            </a:r>
            <a:r>
              <a:rPr lang="en-US" sz="1200" dirty="0"/>
              <a:t>software virtualization offerings, AMD’s scalable VDI (Virtual Desktop Infrastructure) technology can better protect valuable data by using a dedicated share of local memory for increased security</a:t>
            </a:r>
            <a:r>
              <a:rPr lang="en-US" sz="1200" dirty="0" smtClean="0"/>
              <a:t>.</a:t>
            </a:r>
            <a:endParaRPr lang="uk-UA" sz="1200" dirty="0" smtClean="0"/>
          </a:p>
          <a:p>
            <a:r>
              <a:rPr lang="en-AU" sz="1400" b="1" dirty="0" smtClean="0"/>
              <a:t>Radeon</a:t>
            </a:r>
            <a:r>
              <a:rPr lang="en-AU" sz="1400" b="1" dirty="0"/>
              <a:t>™ </a:t>
            </a:r>
            <a:r>
              <a:rPr lang="en-AU" sz="1400" b="1" dirty="0" err="1"/>
              <a:t>FreeSync</a:t>
            </a:r>
            <a:r>
              <a:rPr lang="en-AU" sz="1400" b="1" dirty="0"/>
              <a:t> Technology</a:t>
            </a:r>
          </a:p>
          <a:p>
            <a:pPr marL="0" indent="0">
              <a:buNone/>
            </a:pPr>
            <a:r>
              <a:rPr lang="uk-UA" sz="1200" dirty="0" smtClean="0"/>
              <a:t>         </a:t>
            </a:r>
            <a:r>
              <a:rPr lang="en-US" sz="1200" dirty="0" smtClean="0"/>
              <a:t>Radeon</a:t>
            </a:r>
            <a:r>
              <a:rPr lang="en-US" sz="1200" dirty="0"/>
              <a:t>™ </a:t>
            </a:r>
            <a:r>
              <a:rPr lang="en-US" sz="1200" dirty="0" err="1"/>
              <a:t>FreeSync</a:t>
            </a:r>
            <a:r>
              <a:rPr lang="en-US" sz="1200" dirty="0"/>
              <a:t> technology puts an end to choppy gameplay and broken frames with fluid, artifact-free performance at virtually any framerate.</a:t>
            </a:r>
          </a:p>
          <a:p>
            <a:r>
              <a:rPr lang="en-AU" sz="1400" b="1" dirty="0"/>
              <a:t>Radeon™ VR Ready Creator</a:t>
            </a:r>
          </a:p>
          <a:p>
            <a:pPr marL="0" indent="0">
              <a:buNone/>
            </a:pPr>
            <a:r>
              <a:rPr lang="uk-UA" sz="1200" dirty="0" smtClean="0"/>
              <a:t>        </a:t>
            </a:r>
            <a:r>
              <a:rPr lang="en-US" sz="1200" dirty="0" smtClean="0"/>
              <a:t>Empowering </a:t>
            </a:r>
            <a:r>
              <a:rPr lang="en-US" sz="1200" dirty="0"/>
              <a:t>VR content creators and experience designers, Radeon VR Ready Creator products include select Radeon™ Pro and AMD </a:t>
            </a:r>
            <a:r>
              <a:rPr lang="en-US" sz="1200" dirty="0" err="1"/>
              <a:t>FirePro</a:t>
            </a:r>
            <a:r>
              <a:rPr lang="en-US" sz="1200" dirty="0"/>
              <a:t>™ GPUs graphic </a:t>
            </a:r>
            <a:r>
              <a:rPr lang="en-US" sz="1200" dirty="0" smtClean="0"/>
              <a:t>cards</a:t>
            </a:r>
            <a:r>
              <a:rPr lang="uk-UA" sz="1200" dirty="0" smtClean="0"/>
              <a:t>                                                                                                                  </a:t>
            </a:r>
            <a:r>
              <a:rPr lang="en-US" sz="1200" dirty="0" smtClean="0"/>
              <a:t>that meet or exceed the Oculus Rift or HTC Vive recommended specifications.</a:t>
            </a:r>
            <a:endParaRPr lang="en-US" sz="1200" dirty="0"/>
          </a:p>
          <a:p>
            <a:r>
              <a:rPr lang="en-AU" sz="1400" b="1" dirty="0"/>
              <a:t>AMD </a:t>
            </a:r>
            <a:r>
              <a:rPr lang="en-AU" sz="1400" b="1" dirty="0" err="1" smtClean="0"/>
              <a:t>CrossFire</a:t>
            </a:r>
            <a:endParaRPr lang="en-AU" sz="1400" b="1" dirty="0"/>
          </a:p>
          <a:p>
            <a:r>
              <a:rPr lang="en-US" sz="1200" dirty="0" smtClean="0"/>
              <a:t>multi-</a:t>
            </a:r>
            <a:r>
              <a:rPr lang="en-US" sz="1200" dirty="0" smtClean="0">
                <a:hlinkClick r:id="rId2" tooltip="Graphics processing unit"/>
              </a:rPr>
              <a:t>GPU</a:t>
            </a:r>
            <a:r>
              <a:rPr lang="en-US" sz="1200" dirty="0"/>
              <a:t> technology by </a:t>
            </a:r>
            <a:r>
              <a:rPr lang="en-US" sz="1200" dirty="0">
                <a:hlinkClick r:id="rId3" tooltip="Advanced Micro Devices"/>
              </a:rPr>
              <a:t>Advanced Micro Devices</a:t>
            </a:r>
            <a:r>
              <a:rPr lang="en-US" sz="1200" dirty="0"/>
              <a:t>, originally developed by </a:t>
            </a:r>
            <a:r>
              <a:rPr lang="en-US" sz="1200" dirty="0">
                <a:hlinkClick r:id="rId4" tooltip="ATI Technologies"/>
              </a:rPr>
              <a:t>ATI Technologies</a:t>
            </a:r>
            <a:r>
              <a:rPr lang="en-US" sz="1200" dirty="0"/>
              <a:t>.</a:t>
            </a:r>
            <a:r>
              <a:rPr lang="en-US" sz="1200" baseline="30000" dirty="0">
                <a:hlinkClick r:id="rId5"/>
              </a:rPr>
              <a:t>[1]</a:t>
            </a:r>
            <a:r>
              <a:rPr lang="en-US" sz="1200" dirty="0"/>
              <a:t> The technology allows up to four </a:t>
            </a:r>
            <a:r>
              <a:rPr lang="en-US" sz="1200" dirty="0">
                <a:hlinkClick r:id="rId6" tooltip="GPU"/>
              </a:rPr>
              <a:t>GPUs</a:t>
            </a:r>
            <a:r>
              <a:rPr lang="en-US" sz="1200" dirty="0"/>
              <a:t> to be used in a single computer to improve graphics performance</a:t>
            </a:r>
            <a:r>
              <a:rPr lang="en-US" sz="1200" dirty="0" smtClean="0"/>
              <a:t>.</a:t>
            </a:r>
            <a:endParaRPr lang="uk-UA" sz="1200" dirty="0"/>
          </a:p>
        </p:txBody>
      </p:sp>
    </p:spTree>
    <p:extLst>
      <p:ext uri="{BB962C8B-B14F-4D97-AF65-F5344CB8AC3E}">
        <p14:creationId xmlns:p14="http://schemas.microsoft.com/office/powerpoint/2010/main" val="105675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Nvidia</a:t>
            </a:r>
            <a:r>
              <a:rPr lang="en-US" dirty="0" smtClean="0"/>
              <a:t> GeForce 1060 v Radeon RX580</a:t>
            </a:r>
            <a:endParaRPr lang="uk-UA" dirty="0"/>
          </a:p>
        </p:txBody>
      </p:sp>
      <p:pic>
        <p:nvPicPr>
          <p:cNvPr id="9220" name="Picture 4" descr="https://i2.rozetka.ua/goods/1966291/asus_rog_strix_rx580_t8g_gaming_images_19662917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570" y="1419879"/>
            <a:ext cx="5261429" cy="246994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s://i1.rozetka.ua/goods/1676041/asus_rog_strix_gtx1060_6g_gaming_images_1676041763.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457666"/>
            <a:ext cx="5660570" cy="266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501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1889"/>
            <a:ext cx="12017829" cy="6826111"/>
          </a:xfrm>
        </p:spPr>
      </p:pic>
    </p:spTree>
    <p:extLst>
      <p:ext uri="{BB962C8B-B14F-4D97-AF65-F5344CB8AC3E}">
        <p14:creationId xmlns:p14="http://schemas.microsoft.com/office/powerpoint/2010/main" val="1069249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49165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lstStyle/>
          <a:p>
            <a:endParaRPr lang="uk-UA"/>
          </a:p>
        </p:txBody>
      </p:sp>
      <p:pic>
        <p:nvPicPr>
          <p:cNvPr id="10242" name="Picture 2" descr="https://static.techspot.com/articles-info/1393/bench/Pow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719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985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lstStyle/>
          <a:p>
            <a:endParaRPr lang="uk-UA"/>
          </a:p>
        </p:txBody>
      </p:sp>
      <p:pic>
        <p:nvPicPr>
          <p:cNvPr id="11266" name="Picture 2" descr="https://static.techspot.com/articles-info/1393/bench/GTA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11348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152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High-end</a:t>
            </a:r>
            <a:endParaRPr lang="uk-UA" dirty="0"/>
          </a:p>
        </p:txBody>
      </p:sp>
      <p:pic>
        <p:nvPicPr>
          <p:cNvPr id="12294" name="Picture 6" descr="Ð ÐµÐ·ÑÐ»ÑÑÐ°Ñ Ð¿Ð¾ÑÑÐºÑ Ð·Ð¾Ð±ÑÐ°Ð¶ÐµÐ½Ñ Ð·Ð° Ð·Ð°Ð¿Ð¸ÑÐ¾Ð¼ &quot;titan v&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76500"/>
            <a:ext cx="5854699" cy="4381500"/>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Ð ÐµÐ·ÑÐ»ÑÑÐ°Ñ Ð¿Ð¾ÑÑÐºÑ Ð·Ð¾Ð±ÑÐ°Ð¶ÐµÐ½Ñ Ð·Ð° Ð·Ð°Ð¿Ð¸ÑÐ¾Ð¼ &quot;rx vega 64&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4700" y="2476500"/>
            <a:ext cx="6337300" cy="428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52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lstStyle/>
          <a:p>
            <a:endParaRPr lang="uk-UA"/>
          </a:p>
        </p:txBody>
      </p:sp>
      <p:pic>
        <p:nvPicPr>
          <p:cNvPr id="3074" name="Picture 2" descr="Ð ÐµÐ·ÑÐ»ÑÑÐ°Ñ Ð¿Ð¾ÑÑÐºÑ Ð·Ð¾Ð±ÑÐ°Ð¶ÐµÐ½Ñ Ð·Ð° Ð·Ð°Ð¿Ð¸ÑÐ¾Ð¼ &quot;nvidia&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06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116137"/>
            <a:ext cx="10515600" cy="1325563"/>
          </a:xfrm>
        </p:spPr>
        <p:txBody>
          <a:bodyPr/>
          <a:lstStyle/>
          <a:p>
            <a:endParaRPr lang="uk-UA" dirty="0"/>
          </a:p>
        </p:txBody>
      </p:sp>
      <p:sp>
        <p:nvSpPr>
          <p:cNvPr id="3" name="Объект 2"/>
          <p:cNvSpPr>
            <a:spLocks noGrp="1"/>
          </p:cNvSpPr>
          <p:nvPr>
            <p:ph idx="1"/>
          </p:nvPr>
        </p:nvSpPr>
        <p:spPr>
          <a:xfrm>
            <a:off x="270163" y="3806825"/>
            <a:ext cx="10515600" cy="4351338"/>
          </a:xfrm>
        </p:spPr>
        <p:txBody>
          <a:bodyPr/>
          <a:lstStyle/>
          <a:p>
            <a:r>
              <a:rPr lang="uk-UA" dirty="0"/>
              <a:t>Корпорація </a:t>
            </a:r>
            <a:r>
              <a:rPr lang="en-AU" b="1" dirty="0"/>
              <a:t>NVIDIA</a:t>
            </a:r>
            <a:r>
              <a:rPr lang="en-AU" dirty="0"/>
              <a:t> (</a:t>
            </a:r>
            <a:r>
              <a:rPr lang="uk-UA" dirty="0"/>
              <a:t>стилізовано </a:t>
            </a:r>
            <a:r>
              <a:rPr lang="en-AU" b="1" dirty="0" err="1"/>
              <a:t>nVIDIA</a:t>
            </a:r>
            <a:r>
              <a:rPr lang="en-AU" dirty="0"/>
              <a:t>) — </a:t>
            </a:r>
            <a:r>
              <a:rPr lang="uk-UA" dirty="0"/>
              <a:t>американський виробник </a:t>
            </a:r>
            <a:r>
              <a:rPr lang="uk-UA" dirty="0" err="1" smtClean="0"/>
              <a:t>графічни</a:t>
            </a:r>
            <a:r>
              <a:rPr lang="en-US" dirty="0"/>
              <a:t>x</a:t>
            </a:r>
            <a:r>
              <a:rPr lang="uk-UA" dirty="0" smtClean="0"/>
              <a:t> </a:t>
            </a:r>
            <a:r>
              <a:rPr lang="uk-UA" dirty="0"/>
              <a:t>процесорів, відеоадаптерів під торговими марками </a:t>
            </a:r>
            <a:r>
              <a:rPr lang="en-AU" dirty="0"/>
              <a:t>Riva TNT </a:t>
            </a:r>
            <a:r>
              <a:rPr lang="uk-UA" dirty="0"/>
              <a:t>та </a:t>
            </a:r>
            <a:r>
              <a:rPr lang="en-AU" dirty="0"/>
              <a:t>GeForce, </a:t>
            </a:r>
            <a:r>
              <a:rPr lang="uk-UA" dirty="0"/>
              <a:t>мультимедійних та комунікаційних пристроїв для ПК та ігрових консолей, </a:t>
            </a:r>
          </a:p>
        </p:txBody>
      </p:sp>
      <p:pic>
        <p:nvPicPr>
          <p:cNvPr id="4098" name="Picture 2" descr="Ð ÐµÐ·ÑÐ»ÑÑÐ°Ñ Ð¿Ð¾ÑÑÐºÑ Ð·Ð¾Ð±ÑÐ°Ð¶ÐµÐ½Ñ Ð·Ð° Ð·Ð°Ð¿Ð¸ÑÐ¾Ð¼ &quot;nvidia&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82549"/>
            <a:ext cx="61912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26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graphicFrame>
        <p:nvGraphicFramePr>
          <p:cNvPr id="5" name="Объект 4"/>
          <p:cNvGraphicFramePr>
            <a:graphicFrameLocks noGrp="1"/>
          </p:cNvGraphicFramePr>
          <p:nvPr>
            <p:ph idx="1"/>
            <p:extLst>
              <p:ext uri="{D42A27DB-BD31-4B8C-83A1-F6EECF244321}">
                <p14:modId xmlns:p14="http://schemas.microsoft.com/office/powerpoint/2010/main" val="2179676740"/>
              </p:ext>
            </p:extLst>
          </p:nvPr>
        </p:nvGraphicFramePr>
        <p:xfrm>
          <a:off x="0" y="-5"/>
          <a:ext cx="12192000" cy="6853756"/>
        </p:xfrm>
        <a:graphic>
          <a:graphicData uri="http://schemas.openxmlformats.org/drawingml/2006/table">
            <a:tbl>
              <a:tblPr/>
              <a:tblGrid>
                <a:gridCol w="6096000">
                  <a:extLst>
                    <a:ext uri="{9D8B030D-6E8A-4147-A177-3AD203B41FA5}">
                      <a16:colId xmlns:a16="http://schemas.microsoft.com/office/drawing/2014/main" val="3698612374"/>
                    </a:ext>
                  </a:extLst>
                </a:gridCol>
                <a:gridCol w="6096000">
                  <a:extLst>
                    <a:ext uri="{9D8B030D-6E8A-4147-A177-3AD203B41FA5}">
                      <a16:colId xmlns:a16="http://schemas.microsoft.com/office/drawing/2014/main" val="24897992"/>
                    </a:ext>
                  </a:extLst>
                </a:gridCol>
              </a:tblGrid>
              <a:tr h="271027">
                <a:tc>
                  <a:txBody>
                    <a:bodyPr/>
                    <a:lstStyle/>
                    <a:p>
                      <a:pPr algn="l" fontAlgn="t"/>
                      <a:r>
                        <a:rPr lang="uk-UA" sz="900">
                          <a:effectLst/>
                        </a:rPr>
                        <a:t>Тип</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900" u="none" strike="noStrike">
                          <a:solidFill>
                            <a:srgbClr val="0B0080"/>
                          </a:solidFill>
                          <a:effectLst/>
                          <a:hlinkClick r:id="rId3" tooltip="Публічна компанія"/>
                        </a:rPr>
                        <a:t>Публічна компанія</a:t>
                      </a:r>
                      <a:endParaRPr lang="uk-UA"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095467807"/>
                  </a:ext>
                </a:extLst>
              </a:tr>
              <a:tr h="271027">
                <a:tc>
                  <a:txBody>
                    <a:bodyPr/>
                    <a:lstStyle/>
                    <a:p>
                      <a:pPr algn="l" fontAlgn="t"/>
                      <a:r>
                        <a:rPr lang="uk-UA" sz="900">
                          <a:effectLst/>
                        </a:rPr>
                        <a:t>Форма власності</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900" u="none" strike="noStrike">
                          <a:solidFill>
                            <a:srgbClr val="0B0080"/>
                          </a:solidFill>
                          <a:effectLst/>
                          <a:hlinkClick r:id="rId3" tooltip="Публічна компанія"/>
                        </a:rPr>
                        <a:t>публічна компанія</a:t>
                      </a:r>
                      <a:endParaRPr lang="uk-UA"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695502243"/>
                  </a:ext>
                </a:extLst>
              </a:tr>
              <a:tr h="271027">
                <a:tc>
                  <a:txBody>
                    <a:bodyPr/>
                    <a:lstStyle/>
                    <a:p>
                      <a:pPr algn="l" fontAlgn="t"/>
                      <a:r>
                        <a:rPr lang="uk-UA" sz="900">
                          <a:effectLst/>
                        </a:rPr>
                        <a:t>Галузь</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900" u="none" strike="noStrike">
                          <a:solidFill>
                            <a:srgbClr val="0B0080"/>
                          </a:solidFill>
                          <a:effectLst/>
                          <a:hlinkClick r:id="rId4" tooltip="Напівпровідник"/>
                        </a:rPr>
                        <a:t>Напівпровідники</a:t>
                      </a:r>
                      <a:endParaRPr lang="uk-UA"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34432932"/>
                  </a:ext>
                </a:extLst>
              </a:tr>
              <a:tr h="475772">
                <a:tc>
                  <a:txBody>
                    <a:bodyPr/>
                    <a:lstStyle/>
                    <a:p>
                      <a:pPr algn="l" fontAlgn="t"/>
                      <a:r>
                        <a:rPr lang="uk-UA" sz="900" u="none" strike="noStrike">
                          <a:solidFill>
                            <a:srgbClr val="0B0080"/>
                          </a:solidFill>
                          <a:effectLst/>
                          <a:hlinkClick r:id="rId5" tooltip="Лістинг цінних паперів"/>
                        </a:rPr>
                        <a:t>Лістинг</a:t>
                      </a:r>
                      <a:r>
                        <a:rPr lang="uk-UA" sz="900">
                          <a:effectLst/>
                        </a:rPr>
                        <a:t> на </a:t>
                      </a:r>
                      <a:r>
                        <a:rPr lang="uk-UA" sz="900" u="none" strike="noStrike">
                          <a:solidFill>
                            <a:srgbClr val="0B0080"/>
                          </a:solidFill>
                          <a:effectLst/>
                          <a:hlinkClick r:id="rId6" tooltip="Фондова біржа"/>
                        </a:rPr>
                        <a:t>біржі</a:t>
                      </a:r>
                      <a:endParaRPr lang="uk-UA"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en-AU" sz="900" u="none" strike="noStrike">
                          <a:solidFill>
                            <a:srgbClr val="0B0080"/>
                          </a:solidFill>
                          <a:effectLst/>
                          <a:hlinkClick r:id="rId7" tooltip="NASDAQ"/>
                        </a:rPr>
                        <a:t>NASDAQ</a:t>
                      </a:r>
                      <a:r>
                        <a:rPr lang="en-AU" sz="900">
                          <a:effectLst/>
                        </a:rPr>
                        <a:t>: </a:t>
                      </a:r>
                      <a:r>
                        <a:rPr lang="en-AU" sz="900" u="none" strike="noStrike">
                          <a:solidFill>
                            <a:srgbClr val="663366"/>
                          </a:solidFill>
                          <a:effectLst/>
                          <a:hlinkClick r:id="rId8"/>
                        </a:rPr>
                        <a:t>NVDA</a:t>
                      </a:r>
                      <a:r>
                        <a:rPr lang="en-AU" sz="900">
                          <a:effectLst/>
                        </a:rPr>
                        <a:t/>
                      </a:r>
                      <a:br>
                        <a:rPr lang="en-AU" sz="900">
                          <a:effectLst/>
                        </a:rPr>
                      </a:br>
                      <a:r>
                        <a:rPr lang="uk-UA" sz="900">
                          <a:effectLst/>
                        </a:rPr>
                        <a:t>Компонент </a:t>
                      </a:r>
                      <a:r>
                        <a:rPr lang="en-AU" sz="900" u="none" strike="noStrike">
                          <a:solidFill>
                            <a:srgbClr val="0B0080"/>
                          </a:solidFill>
                          <a:effectLst/>
                          <a:hlinkClick r:id="rId9" tooltip="S&amp;P 500"/>
                        </a:rPr>
                        <a:t>S&amp;P 500</a:t>
                      </a:r>
                      <a:endParaRPr lang="en-AU"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488341112"/>
                  </a:ext>
                </a:extLst>
              </a:tr>
              <a:tr h="271027">
                <a:tc>
                  <a:txBody>
                    <a:bodyPr/>
                    <a:lstStyle/>
                    <a:p>
                      <a:pPr algn="l" fontAlgn="t"/>
                      <a:r>
                        <a:rPr lang="uk-UA" sz="900">
                          <a:effectLst/>
                        </a:rPr>
                        <a:t>Гасло</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en-US" sz="900" i="1">
                          <a:effectLst/>
                        </a:rPr>
                        <a:t>The Way It's Meant to Be Played</a:t>
                      </a:r>
                      <a:endParaRPr lang="en-US"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23297635"/>
                  </a:ext>
                </a:extLst>
              </a:tr>
              <a:tr h="271027">
                <a:tc>
                  <a:txBody>
                    <a:bodyPr/>
                    <a:lstStyle/>
                    <a:p>
                      <a:pPr algn="l" fontAlgn="t"/>
                      <a:r>
                        <a:rPr lang="uk-UA" sz="900">
                          <a:effectLst/>
                        </a:rPr>
                        <a:t>Попередник(и)</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en-AU" sz="900" u="none" strike="noStrike">
                          <a:solidFill>
                            <a:srgbClr val="A55858"/>
                          </a:solidFill>
                          <a:effectLst/>
                          <a:hlinkClick r:id="rId10" tooltip="3dfx Interactive (ще не написана)"/>
                        </a:rPr>
                        <a:t>3dfx Interactive</a:t>
                      </a:r>
                      <a:r>
                        <a:rPr lang="en-AU" sz="900" b="0" i="0" u="none" strike="noStrike" baseline="30000">
                          <a:solidFill>
                            <a:srgbClr val="663366"/>
                          </a:solidFill>
                          <a:effectLst/>
                          <a:hlinkClick r:id="rId11" tooltip="d:Q229698"/>
                        </a:rPr>
                        <a:t>[d]</a:t>
                      </a:r>
                      <a:endParaRPr lang="en-AU"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973224599"/>
                  </a:ext>
                </a:extLst>
              </a:tr>
              <a:tr h="271027">
                <a:tc>
                  <a:txBody>
                    <a:bodyPr/>
                    <a:lstStyle/>
                    <a:p>
                      <a:pPr algn="l" fontAlgn="t"/>
                      <a:r>
                        <a:rPr lang="uk-UA" sz="900">
                          <a:effectLst/>
                        </a:rPr>
                        <a:t>Засновано</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900" u="none" strike="noStrike">
                          <a:solidFill>
                            <a:srgbClr val="0B0080"/>
                          </a:solidFill>
                          <a:effectLst/>
                          <a:hlinkClick r:id="rId12" tooltip="1993"/>
                        </a:rPr>
                        <a:t>1993</a:t>
                      </a:r>
                      <a:endParaRPr lang="uk-UA"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926629212"/>
                  </a:ext>
                </a:extLst>
              </a:tr>
              <a:tr h="475772">
                <a:tc>
                  <a:txBody>
                    <a:bodyPr/>
                    <a:lstStyle/>
                    <a:p>
                      <a:pPr algn="l" fontAlgn="t"/>
                      <a:r>
                        <a:rPr lang="uk-UA" sz="900">
                          <a:effectLst/>
                        </a:rPr>
                        <a:t>Засновник(и)</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fr-FR" sz="900" u="none" strike="noStrike" dirty="0">
                          <a:solidFill>
                            <a:srgbClr val="A55858"/>
                          </a:solidFill>
                          <a:effectLst/>
                          <a:hlinkClick r:id="rId13" tooltip="Jen-Hsun Huang (ще не написана)"/>
                        </a:rPr>
                        <a:t>Jen-Hsun Huang</a:t>
                      </a:r>
                      <a:r>
                        <a:rPr lang="fr-FR" sz="900" b="0" i="0" u="none" strike="noStrike" baseline="30000" dirty="0">
                          <a:solidFill>
                            <a:srgbClr val="663366"/>
                          </a:solidFill>
                          <a:effectLst/>
                          <a:hlinkClick r:id="rId14" tooltip="d:Q305177"/>
                        </a:rPr>
                        <a:t>[d]</a:t>
                      </a:r>
                      <a:r>
                        <a:rPr lang="fr-FR" sz="900" dirty="0">
                          <a:effectLst/>
                        </a:rPr>
                        <a:t>, </a:t>
                      </a:r>
                      <a:r>
                        <a:rPr lang="fr-FR" sz="900" u="none" strike="noStrike" dirty="0">
                          <a:solidFill>
                            <a:srgbClr val="A55858"/>
                          </a:solidFill>
                          <a:effectLst/>
                          <a:hlinkClick r:id="rId15" tooltip="Chris Malachowsky (ще не написана)"/>
                        </a:rPr>
                        <a:t>Chris Malachowsky</a:t>
                      </a:r>
                      <a:r>
                        <a:rPr lang="fr-FR" sz="900" b="0" i="0" u="none" strike="noStrike" baseline="30000" dirty="0">
                          <a:solidFill>
                            <a:srgbClr val="663366"/>
                          </a:solidFill>
                          <a:effectLst/>
                          <a:hlinkClick r:id="rId16" tooltip="d:Q5107317"/>
                        </a:rPr>
                        <a:t>[d]</a:t>
                      </a:r>
                      <a:r>
                        <a:rPr lang="fr-FR" sz="900" dirty="0">
                          <a:effectLst/>
                        </a:rPr>
                        <a:t> і </a:t>
                      </a:r>
                      <a:r>
                        <a:rPr lang="fr-FR" sz="900" u="none" strike="noStrike" dirty="0">
                          <a:solidFill>
                            <a:srgbClr val="A55858"/>
                          </a:solidFill>
                          <a:effectLst/>
                          <a:hlinkClick r:id="rId17" tooltip="Curtis Priem (ще не написана)"/>
                        </a:rPr>
                        <a:t>Curtis Priem</a:t>
                      </a:r>
                      <a:r>
                        <a:rPr lang="fr-FR" sz="900" b="0" i="0" u="none" strike="noStrike" baseline="30000" dirty="0">
                          <a:solidFill>
                            <a:srgbClr val="663366"/>
                          </a:solidFill>
                          <a:effectLst/>
                          <a:hlinkClick r:id="rId18" tooltip="d:Q5195858"/>
                        </a:rPr>
                        <a:t>[d]</a:t>
                      </a:r>
                      <a:endParaRPr lang="fr-FR" sz="900" dirty="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06731255"/>
                  </a:ext>
                </a:extLst>
              </a:tr>
              <a:tr h="271027">
                <a:tc>
                  <a:txBody>
                    <a:bodyPr/>
                    <a:lstStyle/>
                    <a:p>
                      <a:pPr algn="l" fontAlgn="t"/>
                      <a:r>
                        <a:rPr lang="uk-UA" sz="900" u="none" strike="noStrike">
                          <a:solidFill>
                            <a:srgbClr val="0B0080"/>
                          </a:solidFill>
                          <a:effectLst/>
                          <a:hlinkClick r:id="rId19" tooltip="Штаб-квартира"/>
                        </a:rPr>
                        <a:t>Штаб-квартира</a:t>
                      </a:r>
                      <a:endParaRPr lang="uk-UA"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900">
                          <a:effectLst/>
                        </a:rPr>
                        <a:t> </a:t>
                      </a:r>
                      <a:r>
                        <a:rPr lang="uk-UA" sz="900" u="none" strike="noStrike">
                          <a:solidFill>
                            <a:srgbClr val="0B0080"/>
                          </a:solidFill>
                          <a:effectLst/>
                          <a:hlinkClick r:id="rId20" tooltip="Санта-Клара (Каліфорнія)"/>
                        </a:rPr>
                        <a:t>Санта-Клара</a:t>
                      </a:r>
                      <a:r>
                        <a:rPr lang="uk-UA" sz="900">
                          <a:effectLst/>
                        </a:rPr>
                        <a:t>, </a:t>
                      </a:r>
                      <a:r>
                        <a:rPr lang="uk-UA" sz="900" u="none" strike="noStrike">
                          <a:solidFill>
                            <a:srgbClr val="0B0080"/>
                          </a:solidFill>
                          <a:effectLst/>
                          <a:hlinkClick r:id="rId21" tooltip="Каліфорнія"/>
                        </a:rPr>
                        <a:t>Каліфорнія</a:t>
                      </a:r>
                      <a:r>
                        <a:rPr lang="uk-UA" sz="900">
                          <a:effectLst/>
                        </a:rPr>
                        <a:t>, </a:t>
                      </a:r>
                      <a:r>
                        <a:rPr lang="uk-UA" sz="900" u="none" strike="noStrike">
                          <a:solidFill>
                            <a:srgbClr val="0B0080"/>
                          </a:solidFill>
                          <a:effectLst/>
                          <a:hlinkClick r:id="rId22" tooltip="США"/>
                        </a:rPr>
                        <a:t>США</a:t>
                      </a:r>
                      <a:endParaRPr lang="uk-UA"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243478579"/>
                  </a:ext>
                </a:extLst>
              </a:tr>
              <a:tr h="271027">
                <a:tc>
                  <a:txBody>
                    <a:bodyPr/>
                    <a:lstStyle/>
                    <a:p>
                      <a:pPr algn="l" fontAlgn="t"/>
                      <a:r>
                        <a:rPr lang="uk-UA" sz="900">
                          <a:effectLst/>
                        </a:rPr>
                        <a:t>Територія діяльності</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900">
                          <a:effectLst/>
                        </a:rPr>
                        <a:t>у всьому світі</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412503909"/>
                  </a:ext>
                </a:extLst>
              </a:tr>
              <a:tr h="271027">
                <a:tc>
                  <a:txBody>
                    <a:bodyPr/>
                    <a:lstStyle/>
                    <a:p>
                      <a:pPr algn="l" fontAlgn="t"/>
                      <a:r>
                        <a:rPr lang="uk-UA" sz="900">
                          <a:effectLst/>
                        </a:rPr>
                        <a:t>Ключові особи</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900" u="none" strike="noStrike">
                          <a:solidFill>
                            <a:srgbClr val="A55858"/>
                          </a:solidFill>
                          <a:effectLst/>
                          <a:hlinkClick r:id="rId23" tooltip="Єн-Хсунг Хуанг (ще не написана)"/>
                        </a:rPr>
                        <a:t>Єн-Хсунг Хуанг</a:t>
                      </a:r>
                      <a:r>
                        <a:rPr lang="uk-UA" sz="900">
                          <a:effectLst/>
                        </a:rPr>
                        <a:t> —</a:t>
                      </a:r>
                      <a:r>
                        <a:rPr lang="en-AU" sz="900" u="none" strike="noStrike">
                          <a:solidFill>
                            <a:srgbClr val="0B0080"/>
                          </a:solidFill>
                          <a:effectLst/>
                          <a:hlinkClick r:id="rId24" tooltip="CEO"/>
                        </a:rPr>
                        <a:t>CEO</a:t>
                      </a:r>
                      <a:endParaRPr lang="en-AU"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45632934"/>
                  </a:ext>
                </a:extLst>
              </a:tr>
              <a:tr h="475772">
                <a:tc>
                  <a:txBody>
                    <a:bodyPr/>
                    <a:lstStyle/>
                    <a:p>
                      <a:pPr algn="l" fontAlgn="t"/>
                      <a:r>
                        <a:rPr lang="uk-UA" sz="900" u="none" strike="noStrike">
                          <a:solidFill>
                            <a:srgbClr val="0B0080"/>
                          </a:solidFill>
                          <a:effectLst/>
                          <a:hlinkClick r:id="rId25" tooltip="Продукція"/>
                        </a:rPr>
                        <a:t>Продукція</a:t>
                      </a:r>
                      <a:endParaRPr lang="uk-UA"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ru-RU" sz="900" u="none" strike="noStrike">
                          <a:solidFill>
                            <a:srgbClr val="0B0080"/>
                          </a:solidFill>
                          <a:effectLst/>
                          <a:hlinkClick r:id="rId26" tooltip="Графічний процесор"/>
                        </a:rPr>
                        <a:t>Графічні процесори</a:t>
                      </a:r>
                      <a:r>
                        <a:rPr lang="ru-RU" sz="900">
                          <a:effectLst/>
                        </a:rPr>
                        <a:t>, </a:t>
                      </a:r>
                      <a:r>
                        <a:rPr lang="ru-RU" sz="900" u="none" strike="noStrike">
                          <a:solidFill>
                            <a:srgbClr val="0B0080"/>
                          </a:solidFill>
                          <a:effectLst/>
                          <a:hlinkClick r:id="rId27" tooltip="Чипсет"/>
                        </a:rPr>
                        <a:t>чипсети</a:t>
                      </a:r>
                      <a:r>
                        <a:rPr lang="ru-RU" sz="900">
                          <a:effectLst/>
                        </a:rPr>
                        <a:t>для </a:t>
                      </a:r>
                      <a:r>
                        <a:rPr lang="ru-RU" sz="900" u="none" strike="noStrike">
                          <a:solidFill>
                            <a:srgbClr val="0B0080"/>
                          </a:solidFill>
                          <a:effectLst/>
                          <a:hlinkClick r:id="rId28" tooltip="Материнська плата"/>
                        </a:rPr>
                        <a:t>материнських плат</a:t>
                      </a:r>
                      <a:endParaRPr lang="ru-RU"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657616875"/>
                  </a:ext>
                </a:extLst>
              </a:tr>
              <a:tr h="271027">
                <a:tc>
                  <a:txBody>
                    <a:bodyPr/>
                    <a:lstStyle/>
                    <a:p>
                      <a:pPr algn="l" fontAlgn="t"/>
                      <a:r>
                        <a:rPr lang="uk-UA" sz="900" u="none" strike="noStrike">
                          <a:solidFill>
                            <a:srgbClr val="0B0080"/>
                          </a:solidFill>
                          <a:effectLst/>
                          <a:hlinkClick r:id="rId29" tooltip="Виторг"/>
                        </a:rPr>
                        <a:t>Виторг</a:t>
                      </a:r>
                      <a:endParaRPr lang="uk-UA"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900" u="none" strike="noStrike">
                          <a:solidFill>
                            <a:srgbClr val="0B0080"/>
                          </a:solidFill>
                          <a:effectLst/>
                          <a:hlinkClick r:id="rId30" tooltip="Долар США"/>
                        </a:rPr>
                        <a:t>$</a:t>
                      </a:r>
                      <a:r>
                        <a:rPr lang="uk-UA" sz="900">
                          <a:effectLst/>
                        </a:rPr>
                        <a:t>4,13 </a:t>
                      </a:r>
                      <a:r>
                        <a:rPr lang="uk-UA" sz="900" u="none" strike="noStrike">
                          <a:solidFill>
                            <a:srgbClr val="0B0080"/>
                          </a:solidFill>
                          <a:effectLst/>
                          <a:hlinkClick r:id="rId31" tooltip="Мільярд"/>
                        </a:rPr>
                        <a:t>млрд</a:t>
                      </a:r>
                      <a:r>
                        <a:rPr lang="uk-UA" sz="900">
                          <a:effectLst/>
                        </a:rPr>
                        <a:t> (2014)</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4178043620"/>
                  </a:ext>
                </a:extLst>
              </a:tr>
              <a:tr h="271027">
                <a:tc>
                  <a:txBody>
                    <a:bodyPr/>
                    <a:lstStyle/>
                    <a:p>
                      <a:pPr algn="l" fontAlgn="t"/>
                      <a:r>
                        <a:rPr lang="uk-UA" sz="900" u="none" strike="noStrike">
                          <a:solidFill>
                            <a:srgbClr val="0B0080"/>
                          </a:solidFill>
                          <a:effectLst/>
                          <a:hlinkClick r:id="rId32" tooltip="Операційний прибуток"/>
                        </a:rPr>
                        <a:t>Операційний прибуток</a:t>
                      </a:r>
                      <a:r>
                        <a:rPr lang="uk-UA" sz="900">
                          <a:effectLst/>
                        </a:rPr>
                        <a:t>(</a:t>
                      </a:r>
                      <a:r>
                        <a:rPr lang="en-AU" sz="900">
                          <a:effectLst/>
                        </a:rPr>
                        <a:t>EBIT)</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900">
                          <a:effectLst/>
                        </a:rPr>
                        <a:t>$496.227 мільйонів (2014)</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474587160"/>
                  </a:ext>
                </a:extLst>
              </a:tr>
              <a:tr h="271027">
                <a:tc>
                  <a:txBody>
                    <a:bodyPr/>
                    <a:lstStyle/>
                    <a:p>
                      <a:pPr algn="l" fontAlgn="t"/>
                      <a:r>
                        <a:rPr lang="uk-UA" sz="900" u="none" strike="noStrike">
                          <a:solidFill>
                            <a:srgbClr val="0B0080"/>
                          </a:solidFill>
                          <a:effectLst/>
                          <a:hlinkClick r:id="rId33" tooltip="Чистий прибуток"/>
                        </a:rPr>
                        <a:t>Чистий прибуток</a:t>
                      </a:r>
                      <a:endParaRPr lang="uk-UA"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900">
                          <a:effectLst/>
                        </a:rPr>
                        <a:t>$439.99 мільйонів (2014)</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132689896"/>
                  </a:ext>
                </a:extLst>
              </a:tr>
              <a:tr h="271027">
                <a:tc>
                  <a:txBody>
                    <a:bodyPr/>
                    <a:lstStyle/>
                    <a:p>
                      <a:pPr algn="l" fontAlgn="t"/>
                      <a:r>
                        <a:rPr lang="uk-UA" sz="900" u="none" strike="noStrike">
                          <a:solidFill>
                            <a:srgbClr val="0B0080"/>
                          </a:solidFill>
                          <a:effectLst/>
                          <a:hlinkClick r:id="rId34" tooltip="Активи"/>
                        </a:rPr>
                        <a:t>Активи</a:t>
                      </a:r>
                      <a:endParaRPr lang="uk-UA"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900">
                          <a:effectLst/>
                        </a:rPr>
                        <a:t>11 241 000 000</a:t>
                      </a:r>
                      <a:r>
                        <a:rPr lang="uk-UA" sz="900" b="0" i="0" u="none" strike="noStrike" baseline="30000">
                          <a:solidFill>
                            <a:srgbClr val="0B0080"/>
                          </a:solidFill>
                          <a:effectLst/>
                          <a:hlinkClick r:id="rId35"/>
                        </a:rPr>
                        <a:t>[1]</a:t>
                      </a:r>
                      <a:endParaRPr lang="uk-UA"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925167821"/>
                  </a:ext>
                </a:extLst>
              </a:tr>
              <a:tr h="475772">
                <a:tc>
                  <a:txBody>
                    <a:bodyPr/>
                    <a:lstStyle/>
                    <a:p>
                      <a:pPr algn="l" fontAlgn="t"/>
                      <a:r>
                        <a:rPr lang="uk-UA" sz="900" u="none" strike="noStrike">
                          <a:solidFill>
                            <a:srgbClr val="0B0080"/>
                          </a:solidFill>
                          <a:effectLst/>
                          <a:hlinkClick r:id="rId36" tooltip="Власник"/>
                        </a:rPr>
                        <a:t>Власник</a:t>
                      </a:r>
                      <a:r>
                        <a:rPr lang="uk-UA" sz="900">
                          <a:effectLst/>
                        </a:rPr>
                        <a:t>(и)</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en-US" sz="900" u="none" strike="noStrike">
                          <a:solidFill>
                            <a:srgbClr val="A55858"/>
                          </a:solidFill>
                          <a:effectLst/>
                          <a:hlinkClick r:id="rId37" tooltip="Fidelity Investments (ще не написана)"/>
                        </a:rPr>
                        <a:t>Fidelity Investments</a:t>
                      </a:r>
                      <a:r>
                        <a:rPr lang="en-US" sz="900" b="0" i="0" u="none" strike="noStrike" baseline="30000">
                          <a:solidFill>
                            <a:srgbClr val="663366"/>
                          </a:solidFill>
                          <a:effectLst/>
                          <a:hlinkClick r:id="rId38" tooltip="d:Q1411292"/>
                        </a:rPr>
                        <a:t>[d]</a:t>
                      </a:r>
                      <a:r>
                        <a:rPr lang="en-US" sz="900" b="0" i="0" u="none" strike="noStrike" baseline="30000">
                          <a:solidFill>
                            <a:srgbClr val="0B0080"/>
                          </a:solidFill>
                          <a:effectLst/>
                          <a:hlinkClick r:id="rId39"/>
                        </a:rPr>
                        <a:t>[2]</a:t>
                      </a:r>
                      <a:r>
                        <a:rPr lang="en-US" sz="900">
                          <a:effectLst/>
                        </a:rPr>
                        <a:t>, </a:t>
                      </a:r>
                      <a:r>
                        <a:rPr lang="en-US" sz="900" u="none" strike="noStrike">
                          <a:solidFill>
                            <a:srgbClr val="0B0080"/>
                          </a:solidFill>
                          <a:effectLst/>
                          <a:hlinkClick r:id="rId40" tooltip="The Vanguard Group"/>
                        </a:rPr>
                        <a:t>The Vanguard Group</a:t>
                      </a:r>
                      <a:r>
                        <a:rPr lang="en-US" sz="900" b="0" i="0" u="none" strike="noStrike" baseline="30000">
                          <a:solidFill>
                            <a:srgbClr val="0B0080"/>
                          </a:solidFill>
                          <a:effectLst/>
                          <a:hlinkClick r:id="rId39"/>
                        </a:rPr>
                        <a:t>[2]</a:t>
                      </a:r>
                      <a:r>
                        <a:rPr lang="en-US" sz="900">
                          <a:effectLst/>
                        </a:rPr>
                        <a:t>, </a:t>
                      </a:r>
                      <a:r>
                        <a:rPr lang="en-US" sz="900" u="none" strike="noStrike">
                          <a:solidFill>
                            <a:srgbClr val="0B0080"/>
                          </a:solidFill>
                          <a:effectLst/>
                          <a:hlinkClick r:id="rId41" tooltip="BlackRock"/>
                        </a:rPr>
                        <a:t>BlackRock</a:t>
                      </a:r>
                      <a:r>
                        <a:rPr lang="en-US" sz="900" b="0" i="0" u="none" strike="noStrike" baseline="30000">
                          <a:solidFill>
                            <a:srgbClr val="0B0080"/>
                          </a:solidFill>
                          <a:effectLst/>
                          <a:hlinkClick r:id="rId39"/>
                        </a:rPr>
                        <a:t>[2]</a:t>
                      </a:r>
                      <a:r>
                        <a:rPr lang="en-US" sz="900">
                          <a:effectLst/>
                        </a:rPr>
                        <a:t> і </a:t>
                      </a:r>
                      <a:r>
                        <a:rPr lang="en-US" sz="900" u="none" strike="noStrike">
                          <a:solidFill>
                            <a:srgbClr val="A55858"/>
                          </a:solidFill>
                          <a:effectLst/>
                          <a:hlinkClick r:id="rId13" tooltip="Jen-Hsun Huang (ще не написана)"/>
                        </a:rPr>
                        <a:t>Jen-Hsun Huang</a:t>
                      </a:r>
                      <a:r>
                        <a:rPr lang="en-US" sz="900" b="0" i="0" u="none" strike="noStrike" baseline="30000">
                          <a:solidFill>
                            <a:srgbClr val="663366"/>
                          </a:solidFill>
                          <a:effectLst/>
                          <a:hlinkClick r:id="rId14" tooltip="d:Q305177"/>
                        </a:rPr>
                        <a:t>[d]</a:t>
                      </a:r>
                      <a:r>
                        <a:rPr lang="en-US" sz="900" b="0" i="0" u="none" strike="noStrike" baseline="30000">
                          <a:solidFill>
                            <a:srgbClr val="0B0080"/>
                          </a:solidFill>
                          <a:effectLst/>
                          <a:hlinkClick r:id="rId39"/>
                        </a:rPr>
                        <a:t>[2]</a:t>
                      </a:r>
                      <a:endParaRPr lang="en-US"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695629819"/>
                  </a:ext>
                </a:extLst>
              </a:tr>
              <a:tr h="271027">
                <a:tc>
                  <a:txBody>
                    <a:bodyPr/>
                    <a:lstStyle/>
                    <a:p>
                      <a:pPr algn="l" fontAlgn="t"/>
                      <a:r>
                        <a:rPr lang="uk-UA" sz="900">
                          <a:effectLst/>
                        </a:rPr>
                        <a:t>Співробітники</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900">
                          <a:effectLst/>
                        </a:rPr>
                        <a:t>8 800 (2014)</a:t>
                      </a: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477835449"/>
                  </a:ext>
                </a:extLst>
              </a:tr>
              <a:tr h="885263">
                <a:tc>
                  <a:txBody>
                    <a:bodyPr/>
                    <a:lstStyle/>
                    <a:p>
                      <a:pPr algn="l" fontAlgn="t"/>
                      <a:r>
                        <a:rPr lang="uk-UA" sz="900" u="none" strike="noStrike">
                          <a:solidFill>
                            <a:srgbClr val="0B0080"/>
                          </a:solidFill>
                          <a:effectLst/>
                          <a:hlinkClick r:id="rId42" tooltip="Дочірнє підприємство"/>
                        </a:rPr>
                        <a:t>Дочірні компанії</a:t>
                      </a:r>
                      <a:endParaRPr lang="uk-UA"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buFont typeface="Arial" panose="020B0604020202020204" pitchFamily="34" charset="0"/>
                        <a:buChar char="•"/>
                      </a:pPr>
                      <a:r>
                        <a:rPr lang="pt-BR" sz="900" u="none" strike="noStrike">
                          <a:solidFill>
                            <a:srgbClr val="A55858"/>
                          </a:solidFill>
                          <a:effectLst/>
                          <a:hlinkClick r:id="rId10" tooltip="3dfx Interactive (ще не написана)"/>
                        </a:rPr>
                        <a:t>3dfx Interactive</a:t>
                      </a:r>
                      <a:r>
                        <a:rPr lang="pt-BR" sz="900" b="0" i="0" u="none" strike="noStrike" baseline="30000">
                          <a:solidFill>
                            <a:srgbClr val="663366"/>
                          </a:solidFill>
                          <a:effectLst/>
                          <a:hlinkClick r:id="rId11" tooltip="d:Q229698"/>
                        </a:rPr>
                        <a:t>[d]</a:t>
                      </a:r>
                      <a:r>
                        <a:rPr lang="pt-BR" sz="900">
                          <a:effectLst/>
                        </a:rPr>
                        <a:t>,</a:t>
                      </a:r>
                    </a:p>
                    <a:p>
                      <a:pPr fontAlgn="t">
                        <a:buFont typeface="Arial" panose="020B0604020202020204" pitchFamily="34" charset="0"/>
                        <a:buChar char="•"/>
                      </a:pPr>
                      <a:r>
                        <a:rPr lang="pt-BR" sz="900">
                          <a:effectLst/>
                        </a:rPr>
                        <a:t>Nvidia</a:t>
                      </a:r>
                      <a:r>
                        <a:rPr lang="pt-BR" sz="900" u="none" strike="noStrike" baseline="30000">
                          <a:solidFill>
                            <a:srgbClr val="663366"/>
                          </a:solidFill>
                          <a:effectLst/>
                          <a:hlinkClick r:id="rId43"/>
                        </a:rPr>
                        <a:t>[d</a:t>
                      </a:r>
                      <a:r>
                        <a:rPr lang="pt-BR" sz="900" baseline="30000">
                          <a:effectLst/>
                        </a:rPr>
                        <a:t>]</a:t>
                      </a:r>
                      <a:r>
                        <a:rPr lang="pt-BR" sz="900" b="0" i="0" u="none" strike="noStrike" baseline="30000">
                          <a:solidFill>
                            <a:srgbClr val="0B0080"/>
                          </a:solidFill>
                          <a:effectLst/>
                          <a:hlinkClick r:id="rId35"/>
                        </a:rPr>
                        <a:t>[1]</a:t>
                      </a:r>
                      <a:r>
                        <a:rPr lang="pt-BR" sz="900">
                          <a:effectLst/>
                        </a:rPr>
                        <a:t>,</a:t>
                      </a:r>
                    </a:p>
                    <a:p>
                      <a:pPr fontAlgn="t">
                        <a:buFont typeface="Arial" panose="020B0604020202020204" pitchFamily="34" charset="0"/>
                        <a:buChar char="•"/>
                      </a:pPr>
                      <a:r>
                        <a:rPr lang="pt-BR" sz="900" u="none" strike="noStrike">
                          <a:solidFill>
                            <a:srgbClr val="A55858"/>
                          </a:solidFill>
                          <a:effectLst/>
                          <a:hlinkClick r:id="rId44" tooltip="Icera (ще не написана)"/>
                        </a:rPr>
                        <a:t>Icera</a:t>
                      </a:r>
                      <a:r>
                        <a:rPr lang="pt-BR" sz="900" b="0" i="0" u="none" strike="noStrike" baseline="30000">
                          <a:solidFill>
                            <a:srgbClr val="663366"/>
                          </a:solidFill>
                          <a:effectLst/>
                          <a:hlinkClick r:id="rId45" tooltip="d:Q5985959"/>
                        </a:rPr>
                        <a:t>[d]</a:t>
                      </a:r>
                      <a:r>
                        <a:rPr lang="pt-BR" sz="900" b="0" i="0" u="none" strike="noStrike" baseline="30000">
                          <a:solidFill>
                            <a:srgbClr val="0B0080"/>
                          </a:solidFill>
                          <a:effectLst/>
                          <a:hlinkClick r:id="rId35"/>
                        </a:rPr>
                        <a:t>[1]</a:t>
                      </a:r>
                      <a:r>
                        <a:rPr lang="pt-BR" sz="900">
                          <a:effectLst/>
                        </a:rPr>
                        <a:t>,</a:t>
                      </a:r>
                    </a:p>
                    <a:p>
                      <a:pPr fontAlgn="t">
                        <a:buFont typeface="Arial" panose="020B0604020202020204" pitchFamily="34" charset="0"/>
                        <a:buChar char="•"/>
                      </a:pPr>
                      <a:r>
                        <a:rPr lang="pt-BR" sz="900" u="none" strike="noStrike">
                          <a:solidFill>
                            <a:srgbClr val="A55858"/>
                          </a:solidFill>
                          <a:effectLst/>
                          <a:hlinkClick r:id="rId46" tooltip="Mental Images (ще не написана)"/>
                        </a:rPr>
                        <a:t>Mental Images</a:t>
                      </a:r>
                      <a:r>
                        <a:rPr lang="pt-BR" sz="900" b="0" i="0" u="none" strike="noStrike" baseline="30000">
                          <a:solidFill>
                            <a:srgbClr val="663366"/>
                          </a:solidFill>
                          <a:effectLst/>
                          <a:hlinkClick r:id="rId47" tooltip="d:Q6817432"/>
                        </a:rPr>
                        <a:t>[d]</a:t>
                      </a:r>
                      <a:endParaRPr lang="pt-BR"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276483039"/>
                  </a:ext>
                </a:extLst>
              </a:tr>
              <a:tr h="271027">
                <a:tc>
                  <a:txBody>
                    <a:bodyPr/>
                    <a:lstStyle/>
                    <a:p>
                      <a:pPr algn="l" fontAlgn="t"/>
                      <a:r>
                        <a:rPr lang="uk-UA" sz="900" u="none" strike="noStrike">
                          <a:solidFill>
                            <a:srgbClr val="0B0080"/>
                          </a:solidFill>
                          <a:effectLst/>
                          <a:hlinkClick r:id="rId48" tooltip="Веб-сайт"/>
                        </a:rPr>
                        <a:t>Сайт</a:t>
                      </a:r>
                      <a:endParaRPr lang="uk-UA" sz="90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en-AU" sz="900" u="none" strike="noStrike" dirty="0">
                          <a:solidFill>
                            <a:srgbClr val="663366"/>
                          </a:solidFill>
                          <a:effectLst/>
                          <a:hlinkClick r:id="rId49"/>
                        </a:rPr>
                        <a:t>nvidia.com</a:t>
                      </a:r>
                      <a:endParaRPr lang="en-AU" sz="900" dirty="0">
                        <a:effectLst/>
                      </a:endParaRPr>
                    </a:p>
                  </a:txBody>
                  <a:tcPr marL="44401" marR="44401" marT="22201" marB="22201">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269213262"/>
                  </a:ext>
                </a:extLst>
              </a:tr>
            </a:tbl>
          </a:graphicData>
        </a:graphic>
      </p:graphicFrame>
      <p:pic>
        <p:nvPicPr>
          <p:cNvPr id="2053" name="Picture 5" descr="Flag of the United States.svg"/>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107877" y="2249409"/>
            <a:ext cx="292299" cy="136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47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4018" y="185017"/>
            <a:ext cx="4592782" cy="521566"/>
          </a:xfrm>
        </p:spPr>
        <p:txBody>
          <a:bodyPr>
            <a:normAutofit fontScale="90000"/>
          </a:bodyPr>
          <a:lstStyle/>
          <a:p>
            <a:r>
              <a:rPr lang="uk-UA" dirty="0" smtClean="0"/>
              <a:t>Фірмові технології</a:t>
            </a:r>
            <a:endParaRPr lang="uk-UA" dirty="0"/>
          </a:p>
        </p:txBody>
      </p:sp>
      <p:sp>
        <p:nvSpPr>
          <p:cNvPr id="3" name="Объект 2"/>
          <p:cNvSpPr>
            <a:spLocks noGrp="1"/>
          </p:cNvSpPr>
          <p:nvPr>
            <p:ph idx="1"/>
          </p:nvPr>
        </p:nvSpPr>
        <p:spPr>
          <a:xfrm>
            <a:off x="173181" y="789711"/>
            <a:ext cx="11589328" cy="6456723"/>
          </a:xfrm>
        </p:spPr>
        <p:txBody>
          <a:bodyPr>
            <a:normAutofit fontScale="47500" lnSpcReduction="20000"/>
          </a:bodyPr>
          <a:lstStyle/>
          <a:p>
            <a:r>
              <a:rPr lang="en-US" dirty="0">
                <a:hlinkClick r:id="rId2" tooltip="NVIDIA Advanced Rendering"/>
              </a:rPr>
              <a:t>Advanced Rendering</a:t>
            </a:r>
            <a:r>
              <a:rPr lang="en-US" dirty="0"/>
              <a:t/>
            </a:r>
            <a:br>
              <a:rPr lang="en-US" dirty="0"/>
            </a:br>
            <a:r>
              <a:rPr lang="en-US" dirty="0"/>
              <a:t>NVIDIA is the world leader in visual computing. We constantly look for what's next and invest in rendering solutions that advance the state of visualization by developing technologies in conjunction with GPU architectures and compute languages. NVIDIA</a:t>
            </a:r>
            <a:r>
              <a:rPr lang="en-US" baseline="30000" dirty="0"/>
              <a:t>®</a:t>
            </a:r>
            <a:r>
              <a:rPr lang="en-US" dirty="0"/>
              <a:t> mental ray</a:t>
            </a:r>
            <a:r>
              <a:rPr lang="en-US" baseline="30000" dirty="0"/>
              <a:t>®</a:t>
            </a:r>
            <a:r>
              <a:rPr lang="en-US" dirty="0"/>
              <a:t> rendering software generates images of outstanding quality and unsurpassed realism and NVIDIA </a:t>
            </a:r>
            <a:r>
              <a:rPr lang="en-US" dirty="0" err="1"/>
              <a:t>Iray</a:t>
            </a:r>
            <a:r>
              <a:rPr lang="en-US" baseline="30000" dirty="0"/>
              <a:t>®</a:t>
            </a:r>
            <a:r>
              <a:rPr lang="en-US" dirty="0"/>
              <a:t>, is the world's first interactive, photo-realistic and physically correct rendering solution that leverages the parallel processing power of GPUs.</a:t>
            </a:r>
          </a:p>
          <a:p>
            <a:r>
              <a:rPr lang="en-US" dirty="0">
                <a:hlinkClick r:id="rId3" tooltip="CUDA Architecture"/>
              </a:rPr>
              <a:t>CUDA Architecture</a:t>
            </a:r>
            <a:r>
              <a:rPr lang="en-US" dirty="0"/>
              <a:t/>
            </a:r>
            <a:br>
              <a:rPr lang="en-US" dirty="0"/>
            </a:br>
            <a:r>
              <a:rPr lang="en-US" dirty="0"/>
              <a:t>NVIDIA CUDA</a:t>
            </a:r>
            <a:r>
              <a:rPr lang="en-US" baseline="30000" dirty="0"/>
              <a:t>®</a:t>
            </a:r>
            <a:r>
              <a:rPr lang="en-US" dirty="0"/>
              <a:t> is a revolutionary parallel computing architecture. As an enabling hardware and software technology, CUDA makes it possible to use the many computing cores in a graphics processor to perform general-purpose mathematical calculations, achieving dramatic speedups in computing performance.</a:t>
            </a:r>
          </a:p>
          <a:p>
            <a:r>
              <a:rPr lang="en-US" dirty="0">
                <a:hlinkClick r:id="rId4" tooltip="G-SYNC"/>
              </a:rPr>
              <a:t>NVIDIA G-SYNC™</a:t>
            </a:r>
            <a:r>
              <a:rPr lang="en-US" dirty="0"/>
              <a:t/>
            </a:r>
            <a:br>
              <a:rPr lang="en-US" dirty="0"/>
            </a:br>
            <a:r>
              <a:rPr lang="en-US" dirty="0"/>
              <a:t>This breakthrough display technology delivers the smoothest, fastest and most breathtaking gaming imaginable. G-SYNC synchronizes the display refresh rates to the GPU in your GeForce</a:t>
            </a:r>
            <a:r>
              <a:rPr lang="en-US" baseline="30000" dirty="0"/>
              <a:t>®</a:t>
            </a:r>
            <a:r>
              <a:rPr lang="en-US" dirty="0"/>
              <a:t> GTX-powered PC, eliminating screen tearing and minimizes display stutter and input lag. Scenes appear instantly. Objects look sharper and more vibrant. And gameplay is fluid and responsive, giving you a serious competitive edge.</a:t>
            </a:r>
          </a:p>
          <a:p>
            <a:r>
              <a:rPr lang="en-US" dirty="0">
                <a:hlinkClick r:id="rId5" tooltip="Multi-GPU"/>
              </a:rPr>
              <a:t>Multi-GPU</a:t>
            </a:r>
            <a:r>
              <a:rPr lang="en-US" dirty="0"/>
              <a:t/>
            </a:r>
            <a:br>
              <a:rPr lang="en-US" dirty="0"/>
            </a:br>
            <a:r>
              <a:rPr lang="en-US" dirty="0"/>
              <a:t>NVIDIA Multi-GPU Technology (NVIDIA Maximus</a:t>
            </a:r>
            <a:r>
              <a:rPr lang="en-US" baseline="30000" dirty="0"/>
              <a:t>®</a:t>
            </a:r>
            <a:r>
              <a:rPr lang="en-US" dirty="0"/>
              <a:t>) uses multiple professional graphics processing units (GPUs) to intelligently scale the performance of your application and dramatically speed up your workflow. This delivers significant business impact across industries such as manufacturing, media and entertainment, and energy exploration.</a:t>
            </a:r>
          </a:p>
          <a:p>
            <a:r>
              <a:rPr lang="en-US" dirty="0" err="1">
                <a:hlinkClick r:id="rId6" tooltip="NVLink"/>
              </a:rPr>
              <a:t>NVLink</a:t>
            </a:r>
            <a:r>
              <a:rPr lang="en-US" dirty="0">
                <a:hlinkClick r:id="rId6" tooltip="NVLink"/>
              </a:rPr>
              <a:t>™</a:t>
            </a:r>
            <a:r>
              <a:rPr lang="en-US" dirty="0"/>
              <a:t/>
            </a:r>
            <a:br>
              <a:rPr lang="en-US" dirty="0"/>
            </a:br>
            <a:r>
              <a:rPr lang="en-US" dirty="0" err="1"/>
              <a:t>NVLink</a:t>
            </a:r>
            <a:r>
              <a:rPr lang="en-US" dirty="0"/>
              <a:t> is a high-speed interconnect that replaces PCI Express to provide up to 12X faster data sharing between GPUs, or between the GPU and the CPU.</a:t>
            </a:r>
          </a:p>
          <a:p>
            <a:r>
              <a:rPr lang="en-US" dirty="0">
                <a:hlinkClick r:id="rId7" tooltip="Optimus"/>
              </a:rPr>
              <a:t>Optimus™</a:t>
            </a:r>
            <a:r>
              <a:rPr lang="en-US" dirty="0"/>
              <a:t/>
            </a:r>
            <a:br>
              <a:rPr lang="en-US" dirty="0"/>
            </a:br>
            <a:r>
              <a:rPr lang="en-US" dirty="0"/>
              <a:t>Optimus technology intelligently optimizes your notebook PC, providing the outstanding graphics performance you need, when you need it, all while extending battery life for longer enjoyment.</a:t>
            </a:r>
          </a:p>
          <a:p>
            <a:r>
              <a:rPr lang="en-US" dirty="0" err="1">
                <a:hlinkClick r:id="rId8" tooltip="NVIDIA OptiX™"/>
              </a:rPr>
              <a:t>OptiX</a:t>
            </a:r>
            <a:r>
              <a:rPr lang="en-US" dirty="0">
                <a:hlinkClick r:id="rId8" tooltip="NVIDIA OptiX™"/>
              </a:rPr>
              <a:t>™</a:t>
            </a:r>
            <a:r>
              <a:rPr lang="en-US" dirty="0"/>
              <a:t/>
            </a:r>
            <a:br>
              <a:rPr lang="en-US" dirty="0"/>
            </a:br>
            <a:r>
              <a:rPr lang="en-US" dirty="0"/>
              <a:t>This programmable ray tracing framework helps software developers rapidly build ray tracing applications that yield extremely fast results across NVIDIA GPUs with conventional C programming. The </a:t>
            </a:r>
            <a:r>
              <a:rPr lang="en-US" dirty="0" err="1"/>
              <a:t>OptiX</a:t>
            </a:r>
            <a:r>
              <a:rPr lang="en-US" dirty="0"/>
              <a:t> engine allows software developers to quickly accelerate whatever ray tracing task they wish and execute it on widely available hardware—all license free.</a:t>
            </a:r>
          </a:p>
          <a:p>
            <a:r>
              <a:rPr lang="en-US" dirty="0">
                <a:hlinkClick r:id="rId9" tooltip="PhysX"/>
              </a:rPr>
              <a:t>PhysX™</a:t>
            </a:r>
            <a:r>
              <a:rPr lang="en-US" dirty="0"/>
              <a:t/>
            </a:r>
            <a:br>
              <a:rPr lang="en-US" dirty="0"/>
            </a:br>
            <a:r>
              <a:rPr lang="en-US" dirty="0"/>
              <a:t>PhysX is a powerful physics engine enabling real-time physics in leading edge PC and console games. This software is widely adopted by over 150 games, used by more than 10,000 developers of all types, and supported on Sony </a:t>
            </a:r>
            <a:r>
              <a:rPr lang="en-US" dirty="0" err="1"/>
              <a:t>Playstation</a:t>
            </a:r>
            <a:r>
              <a:rPr lang="en-US" dirty="0"/>
              <a:t> 3, Microsoft Xbox 360, Nintendo Wii, and PC.</a:t>
            </a:r>
          </a:p>
          <a:p>
            <a:r>
              <a:rPr lang="en-US" dirty="0">
                <a:hlinkClick r:id="rId10" tooltip="SLI"/>
              </a:rPr>
              <a:t>SLI</a:t>
            </a:r>
            <a:r>
              <a:rPr lang="en-US" baseline="30000" dirty="0">
                <a:hlinkClick r:id="rId10" tooltip="SLI"/>
              </a:rPr>
              <a:t>®</a:t>
            </a:r>
            <a:r>
              <a:rPr lang="en-US" dirty="0"/>
              <a:t/>
            </a:r>
            <a:br>
              <a:rPr lang="en-US" dirty="0"/>
            </a:br>
            <a:r>
              <a:rPr lang="en-US" dirty="0"/>
              <a:t>This is a revolutionary approach to scalability, combining multiple graphics cards in a PC to scale performance. SLI technology takes advantage of the increased bandwidth of the PCI Express™ bus architecture, and features intelligent hardware and software solutions that allow multiple NVIDIA GPUs to efficiently work together to deliver incredible performance.</a:t>
            </a:r>
          </a:p>
          <a:p>
            <a:endParaRPr lang="uk-UA" dirty="0"/>
          </a:p>
        </p:txBody>
      </p:sp>
    </p:spTree>
    <p:extLst>
      <p:ext uri="{BB962C8B-B14F-4D97-AF65-F5344CB8AC3E}">
        <p14:creationId xmlns:p14="http://schemas.microsoft.com/office/powerpoint/2010/main" val="420859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lstStyle/>
          <a:p>
            <a:endParaRPr lang="uk-UA"/>
          </a:p>
        </p:txBody>
      </p:sp>
      <p:pic>
        <p:nvPicPr>
          <p:cNvPr id="5122" name="Picture 2" descr="Ð ÐµÐ·ÑÐ»ÑÑÐ°Ñ Ð¿Ð¾ÑÑÐºÑ Ð·Ð¾Ð±ÑÐ°Ð¶ÐµÐ½Ñ Ð·Ð° Ð·Ð°Ð¿Ð¸ÑÐ¾Ð¼ &quot;amd&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829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29188" y="5302251"/>
            <a:ext cx="569680" cy="169476"/>
          </a:xfrm>
        </p:spPr>
        <p:txBody>
          <a:bodyPr>
            <a:normAutofit fontScale="90000"/>
          </a:bodyPr>
          <a:lstStyle/>
          <a:p>
            <a:endParaRPr lang="uk-UA" dirty="0"/>
          </a:p>
        </p:txBody>
      </p:sp>
      <p:sp>
        <p:nvSpPr>
          <p:cNvPr id="3" name="Объект 2"/>
          <p:cNvSpPr>
            <a:spLocks noGrp="1"/>
          </p:cNvSpPr>
          <p:nvPr>
            <p:ph idx="1"/>
          </p:nvPr>
        </p:nvSpPr>
        <p:spPr>
          <a:xfrm>
            <a:off x="0" y="2506662"/>
            <a:ext cx="10515600" cy="4351338"/>
          </a:xfrm>
        </p:spPr>
        <p:txBody>
          <a:bodyPr>
            <a:normAutofit fontScale="77500" lnSpcReduction="20000"/>
          </a:bodyPr>
          <a:lstStyle/>
          <a:p>
            <a:r>
              <a:rPr lang="en-AU" b="1" dirty="0"/>
              <a:t>Advanced Micro Devices, Inc.</a:t>
            </a:r>
            <a:r>
              <a:rPr lang="en-AU" dirty="0"/>
              <a:t> (</a:t>
            </a:r>
            <a:r>
              <a:rPr lang="en-AU" b="1" dirty="0"/>
              <a:t>AMD</a:t>
            </a:r>
            <a:r>
              <a:rPr lang="en-AU" dirty="0"/>
              <a:t>) — </a:t>
            </a:r>
            <a:r>
              <a:rPr lang="uk-UA" dirty="0"/>
              <a:t>компанія-виробник інтегрованої електроніки. Це другий найбільший постачальник </a:t>
            </a:r>
            <a:r>
              <a:rPr lang="en-AU" dirty="0"/>
              <a:t>x86 </a:t>
            </a:r>
            <a:r>
              <a:rPr lang="uk-UA" dirty="0"/>
              <a:t>сумісних процесорів і великий постачальник флеш-пам'яті. Через жорстку цінову конкуренцію з багаторічним суперником </a:t>
            </a:r>
            <a:r>
              <a:rPr lang="en-AU" dirty="0"/>
              <a:t>Intel </a:t>
            </a:r>
            <a:r>
              <a:rPr lang="uk-UA" dirty="0"/>
              <a:t>фінансові показники не мають стабільності: благополучні періоди чергуються з періодами збитків. При цьому </a:t>
            </a:r>
            <a:r>
              <a:rPr lang="en-AU" dirty="0"/>
              <a:t>AMD, </a:t>
            </a:r>
            <a:r>
              <a:rPr lang="uk-UA" dirty="0"/>
              <a:t>не економлячи, фінансує свої наукові дослідження (до 20% від обсягу продажу) та розширює свої виробничі </a:t>
            </a:r>
            <a:r>
              <a:rPr lang="uk-UA" dirty="0" smtClean="0"/>
              <a:t>потужності</a:t>
            </a:r>
            <a:r>
              <a:rPr lang="uk-UA" dirty="0"/>
              <a:t>. У </a:t>
            </a:r>
            <a:r>
              <a:rPr lang="en-AU" dirty="0"/>
              <a:t>AMD </a:t>
            </a:r>
            <a:r>
              <a:rPr lang="uk-UA" dirty="0"/>
              <a:t>одні з найсучасніших у галузі виробничі потужності, розташовані в США, Південно-Східній Азії. Що стосується азіатських виробництв </a:t>
            </a:r>
            <a:r>
              <a:rPr lang="en-AU" dirty="0"/>
              <a:t>AMD, </a:t>
            </a:r>
            <a:r>
              <a:rPr lang="uk-UA" dirty="0"/>
              <a:t>то вони створені в </a:t>
            </a:r>
            <a:r>
              <a:rPr lang="uk-UA" dirty="0" smtClean="0"/>
              <a:t>Японії</a:t>
            </a:r>
            <a:r>
              <a:rPr lang="en-US" dirty="0" smtClean="0"/>
              <a:t> </a:t>
            </a:r>
            <a:r>
              <a:rPr lang="uk-UA" dirty="0" smtClean="0"/>
              <a:t>в </a:t>
            </a:r>
            <a:r>
              <a:rPr lang="uk-UA" dirty="0"/>
              <a:t>рамках спільного з </a:t>
            </a:r>
            <a:r>
              <a:rPr lang="en-AU" dirty="0"/>
              <a:t>Fujitsu </a:t>
            </a:r>
            <a:r>
              <a:rPr lang="uk-UA" dirty="0"/>
              <a:t>підприємства з виробництва модулів флеш-пам'яті на основі 0,35-мікронних технологій. Крім того, </a:t>
            </a:r>
            <a:r>
              <a:rPr lang="en-AU" dirty="0"/>
              <a:t>AMD </a:t>
            </a:r>
            <a:r>
              <a:rPr lang="uk-UA" dirty="0"/>
              <a:t>має складальні і тестові майданчики у Сінгапурі і Таїланді. Стратегічними партнерами компанії </a:t>
            </a:r>
            <a:r>
              <a:rPr lang="en-AU" dirty="0"/>
              <a:t>AMD </a:t>
            </a:r>
            <a:r>
              <a:rPr lang="uk-UA" dirty="0"/>
              <a:t>у виробництві персональних комп'ютерів є такі загальновідомі компанії, як </a:t>
            </a:r>
            <a:r>
              <a:rPr lang="en-AU" dirty="0"/>
              <a:t>Acer, Fujitsu/ICL, Hewlett-Packard </a:t>
            </a:r>
            <a:r>
              <a:rPr lang="uk-UA" dirty="0"/>
              <a:t>і </a:t>
            </a:r>
            <a:r>
              <a:rPr lang="en-AU" dirty="0"/>
              <a:t>IBM. </a:t>
            </a:r>
            <a:r>
              <a:rPr lang="uk-UA" dirty="0"/>
              <a:t>Їх супроводжують 3</a:t>
            </a:r>
            <a:r>
              <a:rPr lang="en-AU" dirty="0"/>
              <a:t>Com, Bay Networks, Cabletron </a:t>
            </a:r>
            <a:r>
              <a:rPr lang="uk-UA" dirty="0"/>
              <a:t>і </a:t>
            </a:r>
            <a:r>
              <a:rPr lang="en-AU" dirty="0"/>
              <a:t>Cisco </a:t>
            </a:r>
            <a:r>
              <a:rPr lang="uk-UA" dirty="0"/>
              <a:t>у мережевих продуктах і </a:t>
            </a:r>
            <a:r>
              <a:rPr lang="en-AU" dirty="0"/>
              <a:t>Alcatel, AT&amp;T, Ericsson, NEC, Siemens</a:t>
            </a:r>
            <a:r>
              <a:rPr lang="uk-UA" dirty="0"/>
              <a:t>і </a:t>
            </a:r>
            <a:r>
              <a:rPr lang="en-AU" dirty="0"/>
              <a:t>Sony </a:t>
            </a:r>
            <a:r>
              <a:rPr lang="uk-UA" dirty="0"/>
              <a:t>на ринку телекомунікаційних систем.</a:t>
            </a:r>
          </a:p>
        </p:txBody>
      </p:sp>
      <p:pic>
        <p:nvPicPr>
          <p:cNvPr id="6146" name="Picture 2" descr="Ð ÐµÐ·ÑÐ»ÑÑÐ°Ñ Ð¿Ð¾ÑÑÐºÑ Ð·Ð¾Ð±ÑÐ°Ð¶ÐµÐ½Ñ Ð·Ð° Ð·Ð°Ð¿Ð¸ÑÐ¾Ð¼ &quot;amd&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323771" cy="186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367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graphicFrame>
        <p:nvGraphicFramePr>
          <p:cNvPr id="4" name="Объект 3"/>
          <p:cNvGraphicFramePr>
            <a:graphicFrameLocks noGrp="1"/>
          </p:cNvGraphicFramePr>
          <p:nvPr>
            <p:ph idx="1"/>
            <p:extLst>
              <p:ext uri="{D42A27DB-BD31-4B8C-83A1-F6EECF244321}">
                <p14:modId xmlns:p14="http://schemas.microsoft.com/office/powerpoint/2010/main" val="2963750559"/>
              </p:ext>
            </p:extLst>
          </p:nvPr>
        </p:nvGraphicFramePr>
        <p:xfrm>
          <a:off x="-3" y="5"/>
          <a:ext cx="12192002" cy="6857996"/>
        </p:xfrm>
        <a:graphic>
          <a:graphicData uri="http://schemas.openxmlformats.org/drawingml/2006/table">
            <a:tbl>
              <a:tblPr/>
              <a:tblGrid>
                <a:gridCol w="6096001">
                  <a:extLst>
                    <a:ext uri="{9D8B030D-6E8A-4147-A177-3AD203B41FA5}">
                      <a16:colId xmlns:a16="http://schemas.microsoft.com/office/drawing/2014/main" val="994940429"/>
                    </a:ext>
                  </a:extLst>
                </a:gridCol>
                <a:gridCol w="6096001">
                  <a:extLst>
                    <a:ext uri="{9D8B030D-6E8A-4147-A177-3AD203B41FA5}">
                      <a16:colId xmlns:a16="http://schemas.microsoft.com/office/drawing/2014/main" val="789435488"/>
                    </a:ext>
                  </a:extLst>
                </a:gridCol>
              </a:tblGrid>
              <a:tr h="380863">
                <a:tc>
                  <a:txBody>
                    <a:bodyPr/>
                    <a:lstStyle/>
                    <a:p>
                      <a:pPr algn="l" fontAlgn="t"/>
                      <a:r>
                        <a:rPr lang="uk-UA" sz="1200">
                          <a:effectLst/>
                        </a:rPr>
                        <a:t>Тип</a:t>
                      </a: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1200" u="none" strike="noStrike">
                          <a:solidFill>
                            <a:srgbClr val="0B0080"/>
                          </a:solidFill>
                          <a:effectLst/>
                          <a:hlinkClick r:id="rId2" tooltip="Публічна компанія"/>
                        </a:rPr>
                        <a:t>Публічна компанія</a:t>
                      </a:r>
                      <a:endParaRPr lang="uk-UA"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674765845"/>
                  </a:ext>
                </a:extLst>
              </a:tr>
              <a:tr h="380863">
                <a:tc>
                  <a:txBody>
                    <a:bodyPr/>
                    <a:lstStyle/>
                    <a:p>
                      <a:pPr algn="l" fontAlgn="t"/>
                      <a:r>
                        <a:rPr lang="uk-UA" sz="1200">
                          <a:effectLst/>
                        </a:rPr>
                        <a:t>Форма власності</a:t>
                      </a: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1200" u="none" strike="noStrike">
                          <a:solidFill>
                            <a:srgbClr val="0B0080"/>
                          </a:solidFill>
                          <a:effectLst/>
                          <a:hlinkClick r:id="rId3" tooltip="Акціонерне товариство"/>
                        </a:rPr>
                        <a:t>Акціонерне товариство</a:t>
                      </a:r>
                      <a:endParaRPr lang="uk-UA"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403772878"/>
                  </a:ext>
                </a:extLst>
              </a:tr>
              <a:tr h="380863">
                <a:tc>
                  <a:txBody>
                    <a:bodyPr/>
                    <a:lstStyle/>
                    <a:p>
                      <a:pPr algn="l" fontAlgn="t"/>
                      <a:r>
                        <a:rPr lang="uk-UA" sz="1200">
                          <a:effectLst/>
                        </a:rPr>
                        <a:t>Галузь</a:t>
                      </a: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1200" u="none" strike="noStrike">
                          <a:solidFill>
                            <a:srgbClr val="0B0080"/>
                          </a:solidFill>
                          <a:effectLst/>
                          <a:hlinkClick r:id="rId4" tooltip="Напівпровідник"/>
                        </a:rPr>
                        <a:t>Напівпровідники</a:t>
                      </a:r>
                      <a:endParaRPr lang="uk-UA"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997345198"/>
                  </a:ext>
                </a:extLst>
              </a:tr>
              <a:tr h="380863">
                <a:tc>
                  <a:txBody>
                    <a:bodyPr/>
                    <a:lstStyle/>
                    <a:p>
                      <a:pPr algn="l" fontAlgn="t"/>
                      <a:r>
                        <a:rPr lang="uk-UA" sz="1200">
                          <a:effectLst/>
                        </a:rPr>
                        <a:t>Гасло</a:t>
                      </a: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en-US" sz="1200">
                          <a:effectLst/>
                        </a:rPr>
                        <a:t>«The future is fusion» (Майбутнє - це злиття)</a:t>
                      </a: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179985111"/>
                  </a:ext>
                </a:extLst>
              </a:tr>
              <a:tr h="667126">
                <a:tc>
                  <a:txBody>
                    <a:bodyPr/>
                    <a:lstStyle/>
                    <a:p>
                      <a:pPr algn="l" fontAlgn="t"/>
                      <a:r>
                        <a:rPr lang="uk-UA" sz="1200">
                          <a:effectLst/>
                        </a:rPr>
                        <a:t>Попередник(и)</a:t>
                      </a: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en-US" sz="1200" u="none" strike="noStrike">
                          <a:solidFill>
                            <a:srgbClr val="0B0080"/>
                          </a:solidFill>
                          <a:effectLst/>
                          <a:hlinkClick r:id="rId5" tooltip="ATI Technologies"/>
                        </a:rPr>
                        <a:t>ATI Technologies</a:t>
                      </a:r>
                      <a:r>
                        <a:rPr lang="en-US" sz="1200">
                          <a:effectLst/>
                        </a:rPr>
                        <a:t>, </a:t>
                      </a:r>
                      <a:r>
                        <a:rPr lang="en-US" sz="1200" u="none" strike="noStrike">
                          <a:solidFill>
                            <a:srgbClr val="A55858"/>
                          </a:solidFill>
                          <a:effectLst/>
                          <a:hlinkClick r:id="rId6" tooltip="NexGen (ще не написана)"/>
                        </a:rPr>
                        <a:t>NexGen</a:t>
                      </a:r>
                      <a:r>
                        <a:rPr lang="en-US" sz="1200" b="0" i="0" u="none" strike="noStrike" baseline="30000">
                          <a:solidFill>
                            <a:srgbClr val="663366"/>
                          </a:solidFill>
                          <a:effectLst/>
                          <a:hlinkClick r:id="rId7" tooltip="d:Q1053326"/>
                        </a:rPr>
                        <a:t>[d]</a:t>
                      </a:r>
                      <a:r>
                        <a:rPr lang="en-US" sz="1200">
                          <a:effectLst/>
                        </a:rPr>
                        <a:t> і </a:t>
                      </a:r>
                      <a:r>
                        <a:rPr lang="en-US" sz="1200" u="none" strike="noStrike">
                          <a:solidFill>
                            <a:srgbClr val="A55858"/>
                          </a:solidFill>
                          <a:effectLst/>
                          <a:hlinkClick r:id="rId8" tooltip="Alchemy Semiconductor (ще не написана)"/>
                        </a:rPr>
                        <a:t>Alchemy Semiconductor</a:t>
                      </a:r>
                      <a:r>
                        <a:rPr lang="en-US" sz="1200" b="0" i="0" u="none" strike="noStrike" baseline="30000">
                          <a:solidFill>
                            <a:srgbClr val="663366"/>
                          </a:solidFill>
                          <a:effectLst/>
                          <a:hlinkClick r:id="rId9" tooltip="d:Q22009884"/>
                        </a:rPr>
                        <a:t>[d]</a:t>
                      </a:r>
                      <a:endParaRPr lang="en-US"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835225690"/>
                  </a:ext>
                </a:extLst>
              </a:tr>
              <a:tr h="380863">
                <a:tc>
                  <a:txBody>
                    <a:bodyPr/>
                    <a:lstStyle/>
                    <a:p>
                      <a:pPr algn="l" fontAlgn="t"/>
                      <a:r>
                        <a:rPr lang="uk-UA" sz="1200">
                          <a:effectLst/>
                        </a:rPr>
                        <a:t>Засновано</a:t>
                      </a: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1200" u="none" strike="noStrike">
                          <a:solidFill>
                            <a:srgbClr val="0B0080"/>
                          </a:solidFill>
                          <a:effectLst/>
                          <a:hlinkClick r:id="rId10" tooltip="1969"/>
                        </a:rPr>
                        <a:t>1969</a:t>
                      </a:r>
                      <a:endParaRPr lang="uk-UA"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696617124"/>
                  </a:ext>
                </a:extLst>
              </a:tr>
              <a:tr h="380863">
                <a:tc>
                  <a:txBody>
                    <a:bodyPr/>
                    <a:lstStyle/>
                    <a:p>
                      <a:pPr algn="l" fontAlgn="t"/>
                      <a:r>
                        <a:rPr lang="uk-UA" sz="1200">
                          <a:effectLst/>
                        </a:rPr>
                        <a:t>Засновник(и)</a:t>
                      </a: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en-AU" sz="1200" u="none" strike="noStrike">
                          <a:solidFill>
                            <a:srgbClr val="A55858"/>
                          </a:solidFill>
                          <a:effectLst/>
                          <a:hlinkClick r:id="rId11" tooltip="Jack Gifford (ще не написана)"/>
                        </a:rPr>
                        <a:t>Jack Gifford</a:t>
                      </a:r>
                      <a:r>
                        <a:rPr lang="en-AU" sz="1200" b="0" i="0" u="none" strike="noStrike" baseline="30000">
                          <a:solidFill>
                            <a:srgbClr val="663366"/>
                          </a:solidFill>
                          <a:effectLst/>
                          <a:hlinkClick r:id="rId12" tooltip="d:Q16018448"/>
                        </a:rPr>
                        <a:t>[d]</a:t>
                      </a:r>
                      <a:r>
                        <a:rPr lang="en-AU" sz="1200">
                          <a:effectLst/>
                        </a:rPr>
                        <a:t>, </a:t>
                      </a:r>
                      <a:r>
                        <a:rPr lang="uk-UA" sz="1200" u="none" strike="noStrike">
                          <a:solidFill>
                            <a:srgbClr val="0B0080"/>
                          </a:solidFill>
                          <a:effectLst/>
                          <a:hlinkClick r:id="rId13" tooltip="Волтер Джеремі Сандерс"/>
                        </a:rPr>
                        <a:t>Волтер Джеремі Сандерс</a:t>
                      </a:r>
                      <a:r>
                        <a:rPr lang="uk-UA" sz="1200">
                          <a:effectLst/>
                        </a:rPr>
                        <a:t>і </a:t>
                      </a:r>
                      <a:r>
                        <a:rPr lang="uk-UA" sz="1200" u="none" strike="noStrike">
                          <a:solidFill>
                            <a:srgbClr val="0B0080"/>
                          </a:solidFill>
                          <a:effectLst/>
                          <a:hlinkClick r:id="rId14" tooltip="Едвін Терні"/>
                        </a:rPr>
                        <a:t>Едвін Терні</a:t>
                      </a:r>
                      <a:endParaRPr lang="uk-UA"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768140405"/>
                  </a:ext>
                </a:extLst>
              </a:tr>
              <a:tr h="380863">
                <a:tc>
                  <a:txBody>
                    <a:bodyPr/>
                    <a:lstStyle/>
                    <a:p>
                      <a:pPr algn="l" fontAlgn="t"/>
                      <a:r>
                        <a:rPr lang="uk-UA" sz="1200" u="none" strike="noStrike">
                          <a:solidFill>
                            <a:srgbClr val="0B0080"/>
                          </a:solidFill>
                          <a:effectLst/>
                          <a:hlinkClick r:id="rId15" tooltip="Штаб-квартира"/>
                        </a:rPr>
                        <a:t>Штаб-квартира</a:t>
                      </a:r>
                      <a:endParaRPr lang="uk-UA"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1200" u="none" strike="noStrike">
                          <a:solidFill>
                            <a:srgbClr val="0B0080"/>
                          </a:solidFill>
                          <a:effectLst/>
                          <a:hlinkClick r:id="rId16" tooltip="Саннівейл"/>
                        </a:rPr>
                        <a:t>Саннівейл</a:t>
                      </a:r>
                      <a:r>
                        <a:rPr lang="uk-UA" sz="1200">
                          <a:effectLst/>
                        </a:rPr>
                        <a:t>, </a:t>
                      </a:r>
                      <a:r>
                        <a:rPr lang="uk-UA" sz="1200" u="none" strike="noStrike">
                          <a:solidFill>
                            <a:srgbClr val="0B0080"/>
                          </a:solidFill>
                          <a:effectLst/>
                          <a:hlinkClick r:id="rId17" tooltip="Каліфорнія"/>
                        </a:rPr>
                        <a:t>Каліфорнія</a:t>
                      </a:r>
                      <a:r>
                        <a:rPr lang="uk-UA" sz="1200">
                          <a:effectLst/>
                        </a:rPr>
                        <a:t>, </a:t>
                      </a:r>
                      <a:r>
                        <a:rPr lang="uk-UA" sz="1200" u="none" strike="noStrike">
                          <a:solidFill>
                            <a:srgbClr val="0B0080"/>
                          </a:solidFill>
                          <a:effectLst/>
                          <a:hlinkClick r:id="rId18" tooltip="США"/>
                        </a:rPr>
                        <a:t>США</a:t>
                      </a:r>
                      <a:endParaRPr lang="uk-UA"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830307209"/>
                  </a:ext>
                </a:extLst>
              </a:tr>
              <a:tr h="380863">
                <a:tc>
                  <a:txBody>
                    <a:bodyPr/>
                    <a:lstStyle/>
                    <a:p>
                      <a:pPr algn="l" fontAlgn="t"/>
                      <a:r>
                        <a:rPr lang="uk-UA" sz="1200">
                          <a:effectLst/>
                        </a:rPr>
                        <a:t>Ключові особи</a:t>
                      </a: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ru-RU" sz="1200" u="none" strike="noStrike">
                          <a:solidFill>
                            <a:srgbClr val="0B0080"/>
                          </a:solidFill>
                          <a:effectLst/>
                          <a:hlinkClick r:id="rId13" tooltip="Волтер Джеремі Сандерс"/>
                        </a:rPr>
                        <a:t>Джеррі Сандерс</a:t>
                      </a:r>
                      <a:r>
                        <a:rPr lang="ru-RU" sz="1200">
                          <a:effectLst/>
                        </a:rPr>
                        <a:t>, </a:t>
                      </a:r>
                      <a:r>
                        <a:rPr lang="ru-RU" sz="1200" u="none" strike="noStrike">
                          <a:solidFill>
                            <a:srgbClr val="A55858"/>
                          </a:solidFill>
                          <a:effectLst/>
                          <a:hlinkClick r:id="rId19" tooltip="Гектор Руїз (ще не написана)"/>
                        </a:rPr>
                        <a:t>Гектор Руїз</a:t>
                      </a:r>
                      <a:r>
                        <a:rPr lang="ru-RU" sz="1200">
                          <a:effectLst/>
                        </a:rPr>
                        <a:t>, </a:t>
                      </a:r>
                      <a:r>
                        <a:rPr lang="ru-RU" sz="1200" u="none" strike="noStrike">
                          <a:solidFill>
                            <a:srgbClr val="A55858"/>
                          </a:solidFill>
                          <a:effectLst/>
                          <a:hlinkClick r:id="rId20" tooltip="Рорі Рід (ще не написана)"/>
                        </a:rPr>
                        <a:t>Рорі Рід</a:t>
                      </a:r>
                      <a:r>
                        <a:rPr lang="ru-RU" sz="1200">
                          <a:effectLst/>
                        </a:rPr>
                        <a:t>, </a:t>
                      </a:r>
                      <a:r>
                        <a:rPr lang="ru-RU" sz="1200" u="none" strike="noStrike">
                          <a:solidFill>
                            <a:srgbClr val="A55858"/>
                          </a:solidFill>
                          <a:effectLst/>
                          <a:hlinkClick r:id="rId21" tooltip="Ліза Су (ще не написана)"/>
                        </a:rPr>
                        <a:t>Ліза Су</a:t>
                      </a:r>
                      <a:endParaRPr lang="ru-RU"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560430682"/>
                  </a:ext>
                </a:extLst>
              </a:tr>
              <a:tr h="380863">
                <a:tc>
                  <a:txBody>
                    <a:bodyPr/>
                    <a:lstStyle/>
                    <a:p>
                      <a:pPr algn="l" fontAlgn="t"/>
                      <a:r>
                        <a:rPr lang="uk-UA" sz="1200" u="none" strike="noStrike">
                          <a:solidFill>
                            <a:srgbClr val="0B0080"/>
                          </a:solidFill>
                          <a:effectLst/>
                          <a:hlinkClick r:id="rId22" tooltip="Продукція"/>
                        </a:rPr>
                        <a:t>Продукція</a:t>
                      </a:r>
                      <a:endParaRPr lang="uk-UA"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uk-UA" sz="1200" u="none" strike="noStrike">
                          <a:solidFill>
                            <a:srgbClr val="0B0080"/>
                          </a:solidFill>
                          <a:effectLst/>
                          <a:hlinkClick r:id="rId23" tooltip="Процесор"/>
                        </a:rPr>
                        <a:t>процесори</a:t>
                      </a:r>
                      <a:r>
                        <a:rPr lang="uk-UA" sz="1200">
                          <a:effectLst/>
                        </a:rPr>
                        <a:t>, </a:t>
                      </a:r>
                      <a:r>
                        <a:rPr lang="uk-UA" sz="1200" u="none" strike="noStrike">
                          <a:solidFill>
                            <a:srgbClr val="0B0080"/>
                          </a:solidFill>
                          <a:effectLst/>
                          <a:hlinkClick r:id="rId24" tooltip="Відеокарта"/>
                        </a:rPr>
                        <a:t>відеокарти</a:t>
                      </a:r>
                      <a:endParaRPr lang="uk-UA"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952423235"/>
                  </a:ext>
                </a:extLst>
              </a:tr>
              <a:tr h="380863">
                <a:tc>
                  <a:txBody>
                    <a:bodyPr/>
                    <a:lstStyle/>
                    <a:p>
                      <a:pPr algn="l" fontAlgn="t"/>
                      <a:r>
                        <a:rPr lang="uk-UA" sz="1200" u="none" strike="noStrike">
                          <a:solidFill>
                            <a:srgbClr val="0B0080"/>
                          </a:solidFill>
                          <a:effectLst/>
                          <a:hlinkClick r:id="rId25" tooltip="Виторг"/>
                        </a:rPr>
                        <a:t>Виторг</a:t>
                      </a:r>
                      <a:endParaRPr lang="uk-UA"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ru-RU" sz="1200">
                          <a:solidFill>
                            <a:srgbClr val="00CC00"/>
                          </a:solidFill>
                          <a:effectLst/>
                        </a:rPr>
                        <a:t>▲</a:t>
                      </a:r>
                      <a:r>
                        <a:rPr lang="ru-RU" sz="1200">
                          <a:effectLst/>
                        </a:rPr>
                        <a:t> $1.027 </a:t>
                      </a:r>
                      <a:r>
                        <a:rPr lang="ru-RU" sz="1200" u="none" strike="noStrike">
                          <a:solidFill>
                            <a:srgbClr val="0B0080"/>
                          </a:solidFill>
                          <a:effectLst/>
                          <a:hlinkClick r:id="rId26" tooltip="Мільярд"/>
                        </a:rPr>
                        <a:t>млрд</a:t>
                      </a:r>
                      <a:r>
                        <a:rPr lang="ru-RU" sz="1200">
                          <a:effectLst/>
                        </a:rPr>
                        <a:t>. </a:t>
                      </a:r>
                      <a:r>
                        <a:rPr lang="ru-RU" sz="1200" u="none" strike="noStrike">
                          <a:solidFill>
                            <a:srgbClr val="0B0080"/>
                          </a:solidFill>
                          <a:effectLst/>
                          <a:hlinkClick r:id="rId27" tooltip="Долар США"/>
                        </a:rPr>
                        <a:t>доларів США</a:t>
                      </a:r>
                      <a:r>
                        <a:rPr lang="ru-RU" sz="1200">
                          <a:effectLst/>
                        </a:rPr>
                        <a:t>(Q2 2016)</a:t>
                      </a:r>
                      <a:r>
                        <a:rPr lang="ru-RU" sz="1200" b="0" i="0" u="none" strike="noStrike" baseline="30000">
                          <a:solidFill>
                            <a:srgbClr val="0B0080"/>
                          </a:solidFill>
                          <a:effectLst/>
                          <a:hlinkClick r:id="rId28"/>
                        </a:rPr>
                        <a:t>[1]</a:t>
                      </a:r>
                      <a:endParaRPr lang="ru-RU"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30959979"/>
                  </a:ext>
                </a:extLst>
              </a:tr>
              <a:tr h="380863">
                <a:tc>
                  <a:txBody>
                    <a:bodyPr/>
                    <a:lstStyle/>
                    <a:p>
                      <a:pPr algn="l" fontAlgn="t"/>
                      <a:r>
                        <a:rPr lang="uk-UA" sz="1200" u="none" strike="noStrike">
                          <a:solidFill>
                            <a:srgbClr val="0B0080"/>
                          </a:solidFill>
                          <a:effectLst/>
                          <a:hlinkClick r:id="rId29" tooltip="Чистий прибуток"/>
                        </a:rPr>
                        <a:t>Чистий прибуток</a:t>
                      </a:r>
                      <a:endParaRPr lang="uk-UA"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ru-RU" sz="1200">
                          <a:solidFill>
                            <a:srgbClr val="00CC00"/>
                          </a:solidFill>
                          <a:effectLst/>
                        </a:rPr>
                        <a:t>▲</a:t>
                      </a:r>
                      <a:r>
                        <a:rPr lang="ru-RU" sz="1200">
                          <a:effectLst/>
                        </a:rPr>
                        <a:t> $69 </a:t>
                      </a:r>
                      <a:r>
                        <a:rPr lang="ru-RU" sz="1200" u="none" strike="noStrike">
                          <a:solidFill>
                            <a:srgbClr val="0B0080"/>
                          </a:solidFill>
                          <a:effectLst/>
                          <a:hlinkClick r:id="rId30" tooltip="Мільйон"/>
                        </a:rPr>
                        <a:t>млн.</a:t>
                      </a:r>
                      <a:r>
                        <a:rPr lang="ru-RU" sz="1200">
                          <a:effectLst/>
                        </a:rPr>
                        <a:t> </a:t>
                      </a:r>
                      <a:r>
                        <a:rPr lang="ru-RU" sz="1200" u="none" strike="noStrike">
                          <a:solidFill>
                            <a:srgbClr val="0B0080"/>
                          </a:solidFill>
                          <a:effectLst/>
                          <a:hlinkClick r:id="rId27" tooltip="Долар США"/>
                        </a:rPr>
                        <a:t>доларів США</a:t>
                      </a:r>
                      <a:r>
                        <a:rPr lang="ru-RU" sz="1200">
                          <a:effectLst/>
                        </a:rPr>
                        <a:t>(Q2 2016)</a:t>
                      </a:r>
                      <a:r>
                        <a:rPr lang="ru-RU" sz="1200" b="0" i="0" u="none" strike="noStrike" baseline="30000">
                          <a:solidFill>
                            <a:srgbClr val="0B0080"/>
                          </a:solidFill>
                          <a:effectLst/>
                          <a:hlinkClick r:id="rId28"/>
                        </a:rPr>
                        <a:t>[1]</a:t>
                      </a:r>
                      <a:endParaRPr lang="ru-RU"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814386613"/>
                  </a:ext>
                </a:extLst>
              </a:tr>
              <a:tr h="380863">
                <a:tc>
                  <a:txBody>
                    <a:bodyPr/>
                    <a:lstStyle/>
                    <a:p>
                      <a:pPr algn="l" fontAlgn="t"/>
                      <a:r>
                        <a:rPr lang="uk-UA" sz="1200">
                          <a:effectLst/>
                        </a:rPr>
                        <a:t>Співробітники</a:t>
                      </a: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en-AU" sz="1200">
                          <a:effectLst/>
                        </a:rPr>
                        <a:t>8,099 (Q2 2016)</a:t>
                      </a:r>
                      <a:r>
                        <a:rPr lang="en-AU" sz="1200" b="0" i="0" u="none" strike="noStrike" baseline="30000">
                          <a:solidFill>
                            <a:srgbClr val="0B0080"/>
                          </a:solidFill>
                          <a:effectLst/>
                          <a:hlinkClick r:id="rId28"/>
                        </a:rPr>
                        <a:t>[1]</a:t>
                      </a:r>
                      <a:endParaRPr lang="en-AU"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453549131"/>
                  </a:ext>
                </a:extLst>
              </a:tr>
              <a:tr h="1239651">
                <a:tc>
                  <a:txBody>
                    <a:bodyPr/>
                    <a:lstStyle/>
                    <a:p>
                      <a:pPr algn="l" fontAlgn="t"/>
                      <a:r>
                        <a:rPr lang="uk-UA" sz="1200" u="none" strike="noStrike">
                          <a:solidFill>
                            <a:srgbClr val="0B0080"/>
                          </a:solidFill>
                          <a:effectLst/>
                          <a:hlinkClick r:id="rId31" tooltip="Дочірнє підприємство"/>
                        </a:rPr>
                        <a:t>Дочірні компанії</a:t>
                      </a:r>
                      <a:endParaRPr lang="uk-UA"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buFont typeface="Arial" panose="020B0604020202020204" pitchFamily="34" charset="0"/>
                        <a:buChar char="•"/>
                      </a:pPr>
                      <a:r>
                        <a:rPr lang="en-AU" sz="1200" u="none" strike="noStrike">
                          <a:solidFill>
                            <a:srgbClr val="A55858"/>
                          </a:solidFill>
                          <a:effectLst/>
                          <a:hlinkClick r:id="rId32" tooltip="SeaMicro (ще не написана)"/>
                        </a:rPr>
                        <a:t>SeaMicro</a:t>
                      </a:r>
                      <a:r>
                        <a:rPr lang="en-AU" sz="1200" b="0" i="0" u="none" strike="noStrike" baseline="30000">
                          <a:solidFill>
                            <a:srgbClr val="663366"/>
                          </a:solidFill>
                          <a:effectLst/>
                          <a:hlinkClick r:id="rId33" tooltip="d:Q17108081"/>
                        </a:rPr>
                        <a:t>[d]</a:t>
                      </a:r>
                      <a:r>
                        <a:rPr lang="en-AU" sz="1200">
                          <a:effectLst/>
                        </a:rPr>
                        <a:t>,</a:t>
                      </a:r>
                    </a:p>
                    <a:p>
                      <a:pPr fontAlgn="t">
                        <a:buFont typeface="Arial" panose="020B0604020202020204" pitchFamily="34" charset="0"/>
                        <a:buChar char="•"/>
                      </a:pPr>
                      <a:r>
                        <a:rPr lang="en-AU" sz="1200" u="none" strike="noStrike">
                          <a:solidFill>
                            <a:srgbClr val="0B0080"/>
                          </a:solidFill>
                          <a:effectLst/>
                          <a:hlinkClick r:id="rId5" tooltip="ATI Technologies"/>
                        </a:rPr>
                        <a:t>ATI Technologies</a:t>
                      </a:r>
                      <a:r>
                        <a:rPr lang="en-AU" sz="1200">
                          <a:effectLst/>
                        </a:rPr>
                        <a:t>,</a:t>
                      </a:r>
                    </a:p>
                    <a:p>
                      <a:pPr fontAlgn="t">
                        <a:buFont typeface="Arial" panose="020B0604020202020204" pitchFamily="34" charset="0"/>
                        <a:buChar char="•"/>
                      </a:pPr>
                      <a:r>
                        <a:rPr lang="en-AU" sz="1200" u="none" strike="noStrike">
                          <a:solidFill>
                            <a:srgbClr val="A55858"/>
                          </a:solidFill>
                          <a:effectLst/>
                          <a:hlinkClick r:id="rId34" tooltip="GlobalFoundries (ще не написана)"/>
                        </a:rPr>
                        <a:t>GlobalFoundries</a:t>
                      </a:r>
                      <a:r>
                        <a:rPr lang="en-AU" sz="1200" b="0" i="0" u="none" strike="noStrike" baseline="30000">
                          <a:solidFill>
                            <a:srgbClr val="663366"/>
                          </a:solidFill>
                          <a:effectLst/>
                          <a:hlinkClick r:id="rId35" tooltip="d:Q691592"/>
                        </a:rPr>
                        <a:t>[d]</a:t>
                      </a:r>
                      <a:r>
                        <a:rPr lang="en-AU" sz="1200">
                          <a:effectLst/>
                        </a:rPr>
                        <a:t>,</a:t>
                      </a:r>
                    </a:p>
                    <a:p>
                      <a:pPr fontAlgn="t">
                        <a:buFont typeface="Arial" panose="020B0604020202020204" pitchFamily="34" charset="0"/>
                        <a:buChar char="•"/>
                      </a:pPr>
                      <a:r>
                        <a:rPr lang="en-AU" sz="1200" u="none" strike="noStrike">
                          <a:solidFill>
                            <a:srgbClr val="A55858"/>
                          </a:solidFill>
                          <a:effectLst/>
                          <a:hlinkClick r:id="rId36" tooltip="Advanced Micro Devices (Canada) (ще не написана)"/>
                        </a:rPr>
                        <a:t>Advanced Micro Devices (Canada)</a:t>
                      </a:r>
                      <a:r>
                        <a:rPr lang="en-AU" sz="1200" b="0" i="0" u="none" strike="noStrike" baseline="30000">
                          <a:solidFill>
                            <a:srgbClr val="663366"/>
                          </a:solidFill>
                          <a:effectLst/>
                          <a:hlinkClick r:id="rId37" tooltip="d:Q28971311"/>
                        </a:rPr>
                        <a:t>[d]</a:t>
                      </a:r>
                      <a:endParaRPr lang="en-AU"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521845557"/>
                  </a:ext>
                </a:extLst>
              </a:tr>
              <a:tr h="380863">
                <a:tc>
                  <a:txBody>
                    <a:bodyPr/>
                    <a:lstStyle/>
                    <a:p>
                      <a:pPr algn="l" fontAlgn="t"/>
                      <a:r>
                        <a:rPr lang="uk-UA" sz="1200" u="none" strike="noStrike">
                          <a:solidFill>
                            <a:srgbClr val="0B0080"/>
                          </a:solidFill>
                          <a:effectLst/>
                          <a:hlinkClick r:id="rId38" tooltip="Веб-сайт"/>
                        </a:rPr>
                        <a:t>Сайт</a:t>
                      </a:r>
                      <a:endParaRPr lang="uk-UA" sz="120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t"/>
                      <a:r>
                        <a:rPr lang="en-AU" sz="1200" u="none" strike="noStrike" dirty="0">
                          <a:solidFill>
                            <a:srgbClr val="663366"/>
                          </a:solidFill>
                          <a:effectLst/>
                          <a:hlinkClick r:id="rId39"/>
                        </a:rPr>
                        <a:t>amd.com</a:t>
                      </a:r>
                      <a:endParaRPr lang="en-AU" sz="1200" dirty="0">
                        <a:effectLst/>
                      </a:endParaRPr>
                    </a:p>
                  </a:txBody>
                  <a:tcPr marL="60435" marR="60435" marT="30218" marB="30218">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067851171"/>
                  </a:ext>
                </a:extLst>
              </a:tr>
            </a:tbl>
          </a:graphicData>
        </a:graphic>
      </p:graphicFrame>
    </p:spTree>
    <p:extLst>
      <p:ext uri="{BB962C8B-B14F-4D97-AF65-F5344CB8AC3E}">
        <p14:creationId xmlns:p14="http://schemas.microsoft.com/office/powerpoint/2010/main" val="915553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4314" y="5653087"/>
            <a:ext cx="2591831" cy="81106"/>
          </a:xfrm>
        </p:spPr>
        <p:txBody>
          <a:bodyPr>
            <a:normAutofit fontScale="90000"/>
          </a:bodyPr>
          <a:lstStyle/>
          <a:p>
            <a:endParaRPr lang="uk-UA" dirty="0"/>
          </a:p>
        </p:txBody>
      </p:sp>
      <p:sp>
        <p:nvSpPr>
          <p:cNvPr id="3" name="Объект 2"/>
          <p:cNvSpPr>
            <a:spLocks noGrp="1"/>
          </p:cNvSpPr>
          <p:nvPr>
            <p:ph idx="1"/>
          </p:nvPr>
        </p:nvSpPr>
        <p:spPr>
          <a:xfrm>
            <a:off x="0" y="3477418"/>
            <a:ext cx="10515600" cy="4351338"/>
          </a:xfrm>
        </p:spPr>
        <p:txBody>
          <a:bodyPr/>
          <a:lstStyle/>
          <a:p>
            <a:r>
              <a:rPr lang="uk-UA" b="1" dirty="0"/>
              <a:t>Об'єднання з </a:t>
            </a:r>
            <a:r>
              <a:rPr lang="en-AU" b="1" dirty="0" err="1" smtClean="0"/>
              <a:t>Ati</a:t>
            </a:r>
            <a:endParaRPr lang="en-AU" b="1" dirty="0" smtClean="0"/>
          </a:p>
          <a:p>
            <a:r>
              <a:rPr lang="uk-UA" dirty="0" smtClean="0"/>
              <a:t>2006</a:t>
            </a:r>
            <a:r>
              <a:rPr lang="uk-UA" dirty="0"/>
              <a:t> компанія </a:t>
            </a:r>
            <a:r>
              <a:rPr lang="en-AU" dirty="0"/>
              <a:t>AMD </a:t>
            </a:r>
            <a:r>
              <a:rPr lang="uk-UA" dirty="0"/>
              <a:t>придбала одного з лідерів в розробці і виробництві графічних процесорів канадську компанію </a:t>
            </a:r>
            <a:r>
              <a:rPr lang="en-AU" dirty="0" err="1"/>
              <a:t>ATi</a:t>
            </a:r>
            <a:r>
              <a:rPr lang="en-AU" dirty="0"/>
              <a:t>, </a:t>
            </a:r>
            <a:r>
              <a:rPr lang="uk-UA" dirty="0"/>
              <a:t>відому торговельною маркою </a:t>
            </a:r>
            <a:r>
              <a:rPr lang="en-AU" dirty="0"/>
              <a:t>Radeon.</a:t>
            </a:r>
          </a:p>
          <a:p>
            <a:endParaRPr lang="uk-UA" dirty="0"/>
          </a:p>
        </p:txBody>
      </p:sp>
      <p:pic>
        <p:nvPicPr>
          <p:cNvPr id="8194" name="Picture 2" descr="Ð ÐµÐ·ÑÐ»ÑÑÐ°Ñ Ð¿Ð¾ÑÑÐºÑ Ð·Ð¾Ð±ÑÐ°Ð¶ÐµÐ½Ñ Ð·Ð° Ð·Ð°Ð¿Ð¸ÑÐ¾Ð¼ &quot;amd&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689" y="-1"/>
            <a:ext cx="6637111" cy="3309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2477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337</Words>
  <Application>Microsoft Office PowerPoint</Application>
  <PresentationFormat>Широкоэкранный</PresentationFormat>
  <Paragraphs>101</Paragraphs>
  <Slides>16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Фірмові технології</vt:lpstr>
      <vt:lpstr>Презентация PowerPoint</vt:lpstr>
      <vt:lpstr>Презентация PowerPoint</vt:lpstr>
      <vt:lpstr>Презентация PowerPoint</vt:lpstr>
      <vt:lpstr>Презентация PowerPoint</vt:lpstr>
      <vt:lpstr>Фірмові технології</vt:lpstr>
      <vt:lpstr>Nvidia GeForce 1060 v Radeon RX580</vt:lpstr>
      <vt:lpstr>Презентация PowerPoint</vt:lpstr>
      <vt:lpstr>Презентация PowerPoint</vt:lpstr>
      <vt:lpstr>Презентация PowerPoint</vt:lpstr>
      <vt:lpstr>Презентация PowerPoint</vt:lpstr>
      <vt:lpstr>High-end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anton bes</dc:creator>
  <cp:lastModifiedBy>anton bes</cp:lastModifiedBy>
  <cp:revision>9</cp:revision>
  <dcterms:created xsi:type="dcterms:W3CDTF">2018-04-20T19:14:06Z</dcterms:created>
  <dcterms:modified xsi:type="dcterms:W3CDTF">2018-04-20T21:21:18Z</dcterms:modified>
</cp:coreProperties>
</file>