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6"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6337300" cy="9004300"/>
  <p:notesSz cx="6337300" cy="9004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2" d="100"/>
          <a:sy n="62" d="100"/>
        </p:scale>
        <p:origin x="2166" y="4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75297" y="2791333"/>
            <a:ext cx="5386705" cy="189090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950595" y="5042408"/>
            <a:ext cx="4436110" cy="22510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0094DE"/>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0094DE"/>
                </a:solidFill>
                <a:latin typeface="Arial"/>
                <a:cs typeface="Arial"/>
              </a:defRPr>
            </a:lvl1pPr>
          </a:lstStyle>
          <a:p>
            <a:endParaRPr/>
          </a:p>
        </p:txBody>
      </p:sp>
      <p:sp>
        <p:nvSpPr>
          <p:cNvPr id="3" name="Holder 3"/>
          <p:cNvSpPr>
            <a:spLocks noGrp="1"/>
          </p:cNvSpPr>
          <p:nvPr>
            <p:ph sz="half" idx="2"/>
          </p:nvPr>
        </p:nvSpPr>
        <p:spPr>
          <a:xfrm>
            <a:off x="316865" y="2070989"/>
            <a:ext cx="2756725" cy="594283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263709" y="2070989"/>
            <a:ext cx="2756725" cy="594283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0094DE"/>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281125" y="1275575"/>
            <a:ext cx="3775049" cy="744219"/>
          </a:xfrm>
          <a:prstGeom prst="rect">
            <a:avLst/>
          </a:prstGeom>
        </p:spPr>
        <p:txBody>
          <a:bodyPr wrap="square" lIns="0" tIns="0" rIns="0" bIns="0">
            <a:spAutoFit/>
          </a:bodyPr>
          <a:lstStyle>
            <a:lvl1pPr>
              <a:defRPr sz="2400" b="0" i="0">
                <a:solidFill>
                  <a:srgbClr val="0094DE"/>
                </a:solidFill>
                <a:latin typeface="Arial"/>
                <a:cs typeface="Arial"/>
              </a:defRPr>
            </a:lvl1pPr>
          </a:lstStyle>
          <a:p>
            <a:endParaRPr/>
          </a:p>
        </p:txBody>
      </p:sp>
      <p:sp>
        <p:nvSpPr>
          <p:cNvPr id="3" name="Holder 3"/>
          <p:cNvSpPr>
            <a:spLocks noGrp="1"/>
          </p:cNvSpPr>
          <p:nvPr>
            <p:ph type="body" idx="1"/>
          </p:nvPr>
        </p:nvSpPr>
        <p:spPr>
          <a:xfrm>
            <a:off x="707157" y="1823428"/>
            <a:ext cx="4922984" cy="251396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154682" y="8373999"/>
            <a:ext cx="2027936" cy="45021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16865" y="8373999"/>
            <a:ext cx="1457579" cy="45021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7/24/2021</a:t>
            </a:fld>
            <a:endParaRPr lang="en-US"/>
          </a:p>
        </p:txBody>
      </p:sp>
      <p:sp>
        <p:nvSpPr>
          <p:cNvPr id="6" name="Holder 6"/>
          <p:cNvSpPr>
            <a:spLocks noGrp="1"/>
          </p:cNvSpPr>
          <p:nvPr>
            <p:ph type="sldNum" sz="quarter" idx="7"/>
          </p:nvPr>
        </p:nvSpPr>
        <p:spPr>
          <a:xfrm>
            <a:off x="4562856" y="8373999"/>
            <a:ext cx="1457579" cy="45021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g"/><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 Id="rId5" Type="http://schemas.openxmlformats.org/officeDocument/2006/relationships/image" Target="../media/image38.jpg"/><Relationship Id="rId4" Type="http://schemas.openxmlformats.org/officeDocument/2006/relationships/image" Target="../media/image37.jpg"/></Relationships>
</file>

<file path=ppt/slides/_rels/slide12.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jpg"/><Relationship Id="rId1" Type="http://schemas.openxmlformats.org/officeDocument/2006/relationships/slideLayout" Target="../slideLayouts/slideLayout5.xml"/><Relationship Id="rId5" Type="http://schemas.openxmlformats.org/officeDocument/2006/relationships/image" Target="../media/image42.png"/><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image" Target="../media/image45.jpg"/><Relationship Id="rId1" Type="http://schemas.openxmlformats.org/officeDocument/2006/relationships/slideLayout" Target="../slideLayouts/slideLayout5.xml"/><Relationship Id="rId6" Type="http://schemas.openxmlformats.org/officeDocument/2006/relationships/image" Target="../media/image42.png"/><Relationship Id="rId5" Type="http://schemas.openxmlformats.org/officeDocument/2006/relationships/image" Target="../media/image48.png"/><Relationship Id="rId4" Type="http://schemas.openxmlformats.org/officeDocument/2006/relationships/image" Target="../media/image47.jpg"/></Relationships>
</file>

<file path=ppt/slides/_rels/slide15.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image" Target="../media/image49.jpg"/><Relationship Id="rId1" Type="http://schemas.openxmlformats.org/officeDocument/2006/relationships/slideLayout" Target="../slideLayouts/slideLayout5.xml"/><Relationship Id="rId6" Type="http://schemas.openxmlformats.org/officeDocument/2006/relationships/image" Target="../media/image42.png"/><Relationship Id="rId5" Type="http://schemas.openxmlformats.org/officeDocument/2006/relationships/image" Target="../media/image52.png"/><Relationship Id="rId4" Type="http://schemas.openxmlformats.org/officeDocument/2006/relationships/image" Target="../media/image51.jpg"/></Relationships>
</file>

<file path=ppt/slides/_rels/slide16.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53.jpg"/><Relationship Id="rId1" Type="http://schemas.openxmlformats.org/officeDocument/2006/relationships/slideLayout" Target="../slideLayouts/slideLayout5.xml"/><Relationship Id="rId4" Type="http://schemas.openxmlformats.org/officeDocument/2006/relationships/image" Target="../media/image55.jp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56.png"/><Relationship Id="rId1" Type="http://schemas.openxmlformats.org/officeDocument/2006/relationships/slideLayout" Target="../slideLayouts/slideLayout5.xml"/><Relationship Id="rId4" Type="http://schemas.openxmlformats.org/officeDocument/2006/relationships/image" Target="../media/image57.jpg"/></Relationships>
</file>

<file path=ppt/slides/_rels/slide1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5.xml"/><Relationship Id="rId4" Type="http://schemas.openxmlformats.org/officeDocument/2006/relationships/image" Target="../media/image61.jp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image" Target="../media/image5.jp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5.xml"/><Relationship Id="rId5" Type="http://schemas.openxmlformats.org/officeDocument/2006/relationships/image" Target="../media/image65.png"/><Relationship Id="rId4" Type="http://schemas.openxmlformats.org/officeDocument/2006/relationships/image" Target="../media/image64.png"/></Relationships>
</file>

<file path=ppt/slides/_rels/slide21.xml.rels><?xml version="1.0" encoding="UTF-8" standalone="yes"?>
<Relationships xmlns="http://schemas.openxmlformats.org/package/2006/relationships"><Relationship Id="rId8" Type="http://schemas.openxmlformats.org/officeDocument/2006/relationships/image" Target="../media/image70.jpg"/><Relationship Id="rId3" Type="http://schemas.openxmlformats.org/officeDocument/2006/relationships/image" Target="../media/image50.jpg"/><Relationship Id="rId7" Type="http://schemas.openxmlformats.org/officeDocument/2006/relationships/image" Target="../media/image69.png"/><Relationship Id="rId2" Type="http://schemas.openxmlformats.org/officeDocument/2006/relationships/image" Target="../media/image66.jpg"/><Relationship Id="rId1" Type="http://schemas.openxmlformats.org/officeDocument/2006/relationships/slideLayout" Target="../slideLayouts/slideLayout5.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51.jpg"/><Relationship Id="rId9" Type="http://schemas.openxmlformats.org/officeDocument/2006/relationships/image" Target="../media/image71.jpg"/></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5.xml"/><Relationship Id="rId5" Type="http://schemas.openxmlformats.org/officeDocument/2006/relationships/image" Target="../media/image10.jpg"/><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jp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5" Type="http://schemas.openxmlformats.org/officeDocument/2006/relationships/image" Target="../media/image20.jpg"/><Relationship Id="rId4" Type="http://schemas.openxmlformats.org/officeDocument/2006/relationships/image" Target="../media/image19.jpg"/></Relationships>
</file>

<file path=ppt/slides/_rels/slide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5.xml"/><Relationship Id="rId6" Type="http://schemas.openxmlformats.org/officeDocument/2006/relationships/image" Target="../media/image26.jpg"/><Relationship Id="rId5" Type="http://schemas.openxmlformats.org/officeDocument/2006/relationships/image" Target="../media/image25.jpg"/><Relationship Id="rId4" Type="http://schemas.openxmlformats.org/officeDocument/2006/relationships/image" Target="../media/image24.jp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1.jpg"/><Relationship Id="rId2" Type="http://schemas.openxmlformats.org/officeDocument/2006/relationships/image" Target="../media/image27.png"/><Relationship Id="rId1" Type="http://schemas.openxmlformats.org/officeDocument/2006/relationships/slideLayout" Target="../slideLayouts/slideLayout5.xml"/><Relationship Id="rId6" Type="http://schemas.openxmlformats.org/officeDocument/2006/relationships/image" Target="../media/image30.jpg"/><Relationship Id="rId5" Type="http://schemas.openxmlformats.org/officeDocument/2006/relationships/hyperlink" Target="http://en.wikipedia.or/" TargetMode="External"/><Relationship Id="rId4" Type="http://schemas.openxmlformats.org/officeDocument/2006/relationships/image" Target="../media/image2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07FF6-45F2-4061-B03D-FBF42062BE92}"/>
              </a:ext>
            </a:extLst>
          </p:cNvPr>
          <p:cNvSpPr>
            <a:spLocks noGrp="1"/>
          </p:cNvSpPr>
          <p:nvPr>
            <p:ph type="title"/>
          </p:nvPr>
        </p:nvSpPr>
        <p:spPr>
          <a:xfrm>
            <a:off x="707158" y="1073150"/>
            <a:ext cx="4922984" cy="1142999"/>
          </a:xfrm>
        </p:spPr>
        <p:txBody>
          <a:bodyPr/>
          <a:lstStyle/>
          <a:p>
            <a:r>
              <a:rPr lang="en-US" dirty="0" err="1"/>
              <a:t>Teknologi</a:t>
            </a:r>
            <a:r>
              <a:rPr lang="en-US" dirty="0"/>
              <a:t> </a:t>
            </a:r>
            <a:r>
              <a:rPr lang="en-US" dirty="0" err="1"/>
              <a:t>Infromasi</a:t>
            </a:r>
            <a:r>
              <a:rPr lang="en-US" dirty="0"/>
              <a:t> dan </a:t>
            </a:r>
            <a:r>
              <a:rPr lang="en-US" dirty="0" err="1"/>
              <a:t>Komunikasi</a:t>
            </a:r>
            <a:endParaRPr lang="en-ID" dirty="0"/>
          </a:p>
        </p:txBody>
      </p:sp>
      <p:sp>
        <p:nvSpPr>
          <p:cNvPr id="3" name="Text Placeholder 2">
            <a:extLst>
              <a:ext uri="{FF2B5EF4-FFF2-40B4-BE49-F238E27FC236}">
                <a16:creationId xmlns:a16="http://schemas.microsoft.com/office/drawing/2014/main" id="{2898363E-F310-4EA4-8055-77283F5B8650}"/>
              </a:ext>
            </a:extLst>
          </p:cNvPr>
          <p:cNvSpPr>
            <a:spLocks noGrp="1"/>
          </p:cNvSpPr>
          <p:nvPr>
            <p:ph type="body" idx="1"/>
          </p:nvPr>
        </p:nvSpPr>
        <p:spPr>
          <a:xfrm>
            <a:off x="693696" y="7626350"/>
            <a:ext cx="4922984" cy="830997"/>
          </a:xfrm>
        </p:spPr>
        <p:txBody>
          <a:bodyPr/>
          <a:lstStyle/>
          <a:p>
            <a:r>
              <a:rPr lang="en-US" dirty="0" err="1"/>
              <a:t>Pengampu</a:t>
            </a:r>
            <a:r>
              <a:rPr lang="en-US" dirty="0"/>
              <a:t> :</a:t>
            </a:r>
          </a:p>
          <a:p>
            <a:endParaRPr lang="en-US" dirty="0"/>
          </a:p>
          <a:p>
            <a:r>
              <a:rPr lang="en-US" dirty="0"/>
              <a:t>Ari Setiawan, </a:t>
            </a:r>
            <a:r>
              <a:rPr lang="en-US" dirty="0" err="1"/>
              <a:t>S.Kom</a:t>
            </a:r>
            <a:endParaRPr lang="en-ID" dirty="0"/>
          </a:p>
        </p:txBody>
      </p:sp>
      <p:grpSp>
        <p:nvGrpSpPr>
          <p:cNvPr id="9" name="object 17">
            <a:extLst>
              <a:ext uri="{FF2B5EF4-FFF2-40B4-BE49-F238E27FC236}">
                <a16:creationId xmlns:a16="http://schemas.microsoft.com/office/drawing/2014/main" id="{5EB51ACC-6628-4740-87A9-FE3ECE121015}"/>
              </a:ext>
            </a:extLst>
          </p:cNvPr>
          <p:cNvGrpSpPr/>
          <p:nvPr/>
        </p:nvGrpSpPr>
        <p:grpSpPr>
          <a:xfrm>
            <a:off x="1492250" y="2825750"/>
            <a:ext cx="2950210" cy="3124200"/>
            <a:chOff x="571728" y="4035526"/>
            <a:chExt cx="2950210" cy="3124200"/>
          </a:xfrm>
        </p:grpSpPr>
        <p:sp>
          <p:nvSpPr>
            <p:cNvPr id="10" name="object 18">
              <a:extLst>
                <a:ext uri="{FF2B5EF4-FFF2-40B4-BE49-F238E27FC236}">
                  <a16:creationId xmlns:a16="http://schemas.microsoft.com/office/drawing/2014/main" id="{AA53A2C6-AF64-4755-A68E-82DBF1F95F19}"/>
                </a:ext>
              </a:extLst>
            </p:cNvPr>
            <p:cNvSpPr/>
            <p:nvPr/>
          </p:nvSpPr>
          <p:spPr>
            <a:xfrm>
              <a:off x="578078" y="4041876"/>
              <a:ext cx="2937510" cy="3111500"/>
            </a:xfrm>
            <a:custGeom>
              <a:avLst/>
              <a:gdLst/>
              <a:ahLst/>
              <a:cxnLst/>
              <a:rect l="l" t="t" r="r" b="b"/>
              <a:pathLst>
                <a:path w="2937510" h="3111500">
                  <a:moveTo>
                    <a:pt x="2643390" y="0"/>
                  </a:moveTo>
                  <a:lnTo>
                    <a:pt x="293712" y="0"/>
                  </a:lnTo>
                  <a:lnTo>
                    <a:pt x="246233" y="3735"/>
                  </a:lnTo>
                  <a:lnTo>
                    <a:pt x="201133" y="14545"/>
                  </a:lnTo>
                  <a:lnTo>
                    <a:pt x="159030" y="31831"/>
                  </a:lnTo>
                  <a:lnTo>
                    <a:pt x="120538" y="54998"/>
                  </a:lnTo>
                  <a:lnTo>
                    <a:pt x="86277" y="83448"/>
                  </a:lnTo>
                  <a:lnTo>
                    <a:pt x="56862" y="116586"/>
                  </a:lnTo>
                  <a:lnTo>
                    <a:pt x="32910" y="153813"/>
                  </a:lnTo>
                  <a:lnTo>
                    <a:pt x="15037" y="194535"/>
                  </a:lnTo>
                  <a:lnTo>
                    <a:pt x="3862" y="238154"/>
                  </a:lnTo>
                  <a:lnTo>
                    <a:pt x="0" y="284073"/>
                  </a:lnTo>
                  <a:lnTo>
                    <a:pt x="0" y="2827223"/>
                  </a:lnTo>
                  <a:lnTo>
                    <a:pt x="3862" y="2873145"/>
                  </a:lnTo>
                  <a:lnTo>
                    <a:pt x="15037" y="2916766"/>
                  </a:lnTo>
                  <a:lnTo>
                    <a:pt x="32910" y="2957488"/>
                  </a:lnTo>
                  <a:lnTo>
                    <a:pt x="56862" y="2994716"/>
                  </a:lnTo>
                  <a:lnTo>
                    <a:pt x="86277" y="3027853"/>
                  </a:lnTo>
                  <a:lnTo>
                    <a:pt x="120538" y="3056302"/>
                  </a:lnTo>
                  <a:lnTo>
                    <a:pt x="159030" y="3079467"/>
                  </a:lnTo>
                  <a:lnTo>
                    <a:pt x="201133" y="3096752"/>
                  </a:lnTo>
                  <a:lnTo>
                    <a:pt x="246233" y="3107561"/>
                  </a:lnTo>
                  <a:lnTo>
                    <a:pt x="293712" y="3111296"/>
                  </a:lnTo>
                  <a:lnTo>
                    <a:pt x="2643390" y="3111296"/>
                  </a:lnTo>
                  <a:lnTo>
                    <a:pt x="2690869" y="3107561"/>
                  </a:lnTo>
                  <a:lnTo>
                    <a:pt x="2735969" y="3096752"/>
                  </a:lnTo>
                  <a:lnTo>
                    <a:pt x="2778073" y="3079467"/>
                  </a:lnTo>
                  <a:lnTo>
                    <a:pt x="2816564" y="3056302"/>
                  </a:lnTo>
                  <a:lnTo>
                    <a:pt x="2850826" y="3027853"/>
                  </a:lnTo>
                  <a:lnTo>
                    <a:pt x="2880241" y="2994716"/>
                  </a:lnTo>
                  <a:lnTo>
                    <a:pt x="2904193" y="2957488"/>
                  </a:lnTo>
                  <a:lnTo>
                    <a:pt x="2922065" y="2916766"/>
                  </a:lnTo>
                  <a:lnTo>
                    <a:pt x="2933241" y="2873145"/>
                  </a:lnTo>
                  <a:lnTo>
                    <a:pt x="2937103" y="2827223"/>
                  </a:lnTo>
                  <a:lnTo>
                    <a:pt x="2937103" y="284073"/>
                  </a:lnTo>
                  <a:lnTo>
                    <a:pt x="2933241" y="238154"/>
                  </a:lnTo>
                  <a:lnTo>
                    <a:pt x="2922065" y="194535"/>
                  </a:lnTo>
                  <a:lnTo>
                    <a:pt x="2904193" y="153813"/>
                  </a:lnTo>
                  <a:lnTo>
                    <a:pt x="2880241" y="116586"/>
                  </a:lnTo>
                  <a:lnTo>
                    <a:pt x="2850826" y="83448"/>
                  </a:lnTo>
                  <a:lnTo>
                    <a:pt x="2816564" y="54998"/>
                  </a:lnTo>
                  <a:lnTo>
                    <a:pt x="2778073" y="31831"/>
                  </a:lnTo>
                  <a:lnTo>
                    <a:pt x="2735969" y="14545"/>
                  </a:lnTo>
                  <a:lnTo>
                    <a:pt x="2690869" y="3735"/>
                  </a:lnTo>
                  <a:lnTo>
                    <a:pt x="2643390" y="0"/>
                  </a:lnTo>
                  <a:close/>
                </a:path>
              </a:pathLst>
            </a:custGeom>
            <a:solidFill>
              <a:srgbClr val="FFFFFF"/>
            </a:solidFill>
          </p:spPr>
          <p:txBody>
            <a:bodyPr wrap="square" lIns="0" tIns="0" rIns="0" bIns="0" rtlCol="0"/>
            <a:lstStyle/>
            <a:p>
              <a:endParaRPr/>
            </a:p>
          </p:txBody>
        </p:sp>
        <p:sp>
          <p:nvSpPr>
            <p:cNvPr id="11" name="object 19">
              <a:extLst>
                <a:ext uri="{FF2B5EF4-FFF2-40B4-BE49-F238E27FC236}">
                  <a16:creationId xmlns:a16="http://schemas.microsoft.com/office/drawing/2014/main" id="{F5E3914D-03AF-417B-8305-796DE852D872}"/>
                </a:ext>
              </a:extLst>
            </p:cNvPr>
            <p:cNvSpPr/>
            <p:nvPr/>
          </p:nvSpPr>
          <p:spPr>
            <a:xfrm>
              <a:off x="578078" y="4041876"/>
              <a:ext cx="2937510" cy="3111500"/>
            </a:xfrm>
            <a:custGeom>
              <a:avLst/>
              <a:gdLst/>
              <a:ahLst/>
              <a:cxnLst/>
              <a:rect l="l" t="t" r="r" b="b"/>
              <a:pathLst>
                <a:path w="2937510" h="3111500">
                  <a:moveTo>
                    <a:pt x="2643390" y="0"/>
                  </a:moveTo>
                  <a:lnTo>
                    <a:pt x="293712" y="0"/>
                  </a:lnTo>
                  <a:lnTo>
                    <a:pt x="246233" y="3735"/>
                  </a:lnTo>
                  <a:lnTo>
                    <a:pt x="201133" y="14545"/>
                  </a:lnTo>
                  <a:lnTo>
                    <a:pt x="159030" y="31831"/>
                  </a:lnTo>
                  <a:lnTo>
                    <a:pt x="120538" y="54998"/>
                  </a:lnTo>
                  <a:lnTo>
                    <a:pt x="86277" y="83448"/>
                  </a:lnTo>
                  <a:lnTo>
                    <a:pt x="56862" y="116586"/>
                  </a:lnTo>
                  <a:lnTo>
                    <a:pt x="32910" y="153813"/>
                  </a:lnTo>
                  <a:lnTo>
                    <a:pt x="15037" y="194535"/>
                  </a:lnTo>
                  <a:lnTo>
                    <a:pt x="3862" y="238154"/>
                  </a:lnTo>
                  <a:lnTo>
                    <a:pt x="0" y="284073"/>
                  </a:lnTo>
                  <a:lnTo>
                    <a:pt x="0" y="2827223"/>
                  </a:lnTo>
                  <a:lnTo>
                    <a:pt x="3862" y="2873145"/>
                  </a:lnTo>
                  <a:lnTo>
                    <a:pt x="15037" y="2916766"/>
                  </a:lnTo>
                  <a:lnTo>
                    <a:pt x="32910" y="2957488"/>
                  </a:lnTo>
                  <a:lnTo>
                    <a:pt x="56862" y="2994716"/>
                  </a:lnTo>
                  <a:lnTo>
                    <a:pt x="86277" y="3027853"/>
                  </a:lnTo>
                  <a:lnTo>
                    <a:pt x="120538" y="3056302"/>
                  </a:lnTo>
                  <a:lnTo>
                    <a:pt x="159030" y="3079467"/>
                  </a:lnTo>
                  <a:lnTo>
                    <a:pt x="201133" y="3096752"/>
                  </a:lnTo>
                  <a:lnTo>
                    <a:pt x="246233" y="3107561"/>
                  </a:lnTo>
                  <a:lnTo>
                    <a:pt x="293712" y="3111296"/>
                  </a:lnTo>
                  <a:lnTo>
                    <a:pt x="2643390" y="3111296"/>
                  </a:lnTo>
                  <a:lnTo>
                    <a:pt x="2690869" y="3107561"/>
                  </a:lnTo>
                  <a:lnTo>
                    <a:pt x="2735969" y="3096752"/>
                  </a:lnTo>
                  <a:lnTo>
                    <a:pt x="2778073" y="3079467"/>
                  </a:lnTo>
                  <a:lnTo>
                    <a:pt x="2816564" y="3056302"/>
                  </a:lnTo>
                  <a:lnTo>
                    <a:pt x="2850826" y="3027853"/>
                  </a:lnTo>
                  <a:lnTo>
                    <a:pt x="2880241" y="2994716"/>
                  </a:lnTo>
                  <a:lnTo>
                    <a:pt x="2904193" y="2957488"/>
                  </a:lnTo>
                  <a:lnTo>
                    <a:pt x="2922065" y="2916766"/>
                  </a:lnTo>
                  <a:lnTo>
                    <a:pt x="2933241" y="2873145"/>
                  </a:lnTo>
                  <a:lnTo>
                    <a:pt x="2937103" y="2827223"/>
                  </a:lnTo>
                  <a:lnTo>
                    <a:pt x="2937103" y="284073"/>
                  </a:lnTo>
                  <a:lnTo>
                    <a:pt x="2933241" y="238154"/>
                  </a:lnTo>
                  <a:lnTo>
                    <a:pt x="2922065" y="194535"/>
                  </a:lnTo>
                  <a:lnTo>
                    <a:pt x="2904193" y="153813"/>
                  </a:lnTo>
                  <a:lnTo>
                    <a:pt x="2880241" y="116586"/>
                  </a:lnTo>
                  <a:lnTo>
                    <a:pt x="2850826" y="83448"/>
                  </a:lnTo>
                  <a:lnTo>
                    <a:pt x="2816564" y="54998"/>
                  </a:lnTo>
                  <a:lnTo>
                    <a:pt x="2778073" y="31831"/>
                  </a:lnTo>
                  <a:lnTo>
                    <a:pt x="2735969" y="14545"/>
                  </a:lnTo>
                  <a:lnTo>
                    <a:pt x="2690869" y="3735"/>
                  </a:lnTo>
                  <a:lnTo>
                    <a:pt x="2643390" y="0"/>
                  </a:lnTo>
                  <a:close/>
                </a:path>
              </a:pathLst>
            </a:custGeom>
            <a:ln w="12699">
              <a:solidFill>
                <a:srgbClr val="009140"/>
              </a:solidFill>
            </a:ln>
          </p:spPr>
          <p:txBody>
            <a:bodyPr wrap="square" lIns="0" tIns="0" rIns="0" bIns="0" rtlCol="0"/>
            <a:lstStyle/>
            <a:p>
              <a:endParaRPr/>
            </a:p>
          </p:txBody>
        </p:sp>
        <p:sp>
          <p:nvSpPr>
            <p:cNvPr id="12" name="object 20">
              <a:extLst>
                <a:ext uri="{FF2B5EF4-FFF2-40B4-BE49-F238E27FC236}">
                  <a16:creationId xmlns:a16="http://schemas.microsoft.com/office/drawing/2014/main" id="{EDEC27E6-A491-4A68-9090-E537D9DFE680}"/>
                </a:ext>
              </a:extLst>
            </p:cNvPr>
            <p:cNvSpPr/>
            <p:nvPr/>
          </p:nvSpPr>
          <p:spPr>
            <a:xfrm>
              <a:off x="694601" y="5255501"/>
              <a:ext cx="605155" cy="510540"/>
            </a:xfrm>
            <a:custGeom>
              <a:avLst/>
              <a:gdLst/>
              <a:ahLst/>
              <a:cxnLst/>
              <a:rect l="l" t="t" r="r" b="b"/>
              <a:pathLst>
                <a:path w="605155" h="510539">
                  <a:moveTo>
                    <a:pt x="242011" y="0"/>
                  </a:moveTo>
                  <a:lnTo>
                    <a:pt x="193249" y="4918"/>
                  </a:lnTo>
                  <a:lnTo>
                    <a:pt x="147827" y="19022"/>
                  </a:lnTo>
                  <a:lnTo>
                    <a:pt x="106719" y="41338"/>
                  </a:lnTo>
                  <a:lnTo>
                    <a:pt x="70899" y="70892"/>
                  </a:lnTo>
                  <a:lnTo>
                    <a:pt x="41342" y="106710"/>
                  </a:lnTo>
                  <a:lnTo>
                    <a:pt x="19024" y="147816"/>
                  </a:lnTo>
                  <a:lnTo>
                    <a:pt x="4918" y="193237"/>
                  </a:lnTo>
                  <a:lnTo>
                    <a:pt x="0" y="241998"/>
                  </a:lnTo>
                  <a:lnTo>
                    <a:pt x="4918" y="290763"/>
                  </a:lnTo>
                  <a:lnTo>
                    <a:pt x="19024" y="336187"/>
                  </a:lnTo>
                  <a:lnTo>
                    <a:pt x="41342" y="377296"/>
                  </a:lnTo>
                  <a:lnTo>
                    <a:pt x="70899" y="413115"/>
                  </a:lnTo>
                  <a:lnTo>
                    <a:pt x="106719" y="442670"/>
                  </a:lnTo>
                  <a:lnTo>
                    <a:pt x="147827" y="464987"/>
                  </a:lnTo>
                  <a:lnTo>
                    <a:pt x="193249" y="479091"/>
                  </a:lnTo>
                  <a:lnTo>
                    <a:pt x="242011" y="484009"/>
                  </a:lnTo>
                  <a:lnTo>
                    <a:pt x="272058" y="482225"/>
                  </a:lnTo>
                  <a:lnTo>
                    <a:pt x="300691" y="476943"/>
                  </a:lnTo>
                  <a:lnTo>
                    <a:pt x="328086" y="468273"/>
                  </a:lnTo>
                  <a:lnTo>
                    <a:pt x="354418" y="456323"/>
                  </a:lnTo>
                  <a:lnTo>
                    <a:pt x="605015" y="509917"/>
                  </a:lnTo>
                  <a:lnTo>
                    <a:pt x="427875" y="396989"/>
                  </a:lnTo>
                  <a:lnTo>
                    <a:pt x="452618" y="361350"/>
                  </a:lnTo>
                  <a:lnTo>
                    <a:pt x="470139" y="323099"/>
                  </a:lnTo>
                  <a:lnTo>
                    <a:pt x="480562" y="283044"/>
                  </a:lnTo>
                  <a:lnTo>
                    <a:pt x="484009" y="241998"/>
                  </a:lnTo>
                  <a:lnTo>
                    <a:pt x="479091" y="193237"/>
                  </a:lnTo>
                  <a:lnTo>
                    <a:pt x="464987" y="147816"/>
                  </a:lnTo>
                  <a:lnTo>
                    <a:pt x="442670" y="106710"/>
                  </a:lnTo>
                  <a:lnTo>
                    <a:pt x="413116" y="70892"/>
                  </a:lnTo>
                  <a:lnTo>
                    <a:pt x="377299" y="41338"/>
                  </a:lnTo>
                  <a:lnTo>
                    <a:pt x="336193" y="19022"/>
                  </a:lnTo>
                  <a:lnTo>
                    <a:pt x="290772" y="4918"/>
                  </a:lnTo>
                  <a:lnTo>
                    <a:pt x="242011" y="0"/>
                  </a:lnTo>
                  <a:close/>
                </a:path>
              </a:pathLst>
            </a:custGeom>
            <a:solidFill>
              <a:srgbClr val="FFFCC7"/>
            </a:solidFill>
          </p:spPr>
          <p:txBody>
            <a:bodyPr wrap="square" lIns="0" tIns="0" rIns="0" bIns="0" rtlCol="0"/>
            <a:lstStyle/>
            <a:p>
              <a:endParaRPr/>
            </a:p>
          </p:txBody>
        </p:sp>
        <p:sp>
          <p:nvSpPr>
            <p:cNvPr id="13" name="object 21">
              <a:extLst>
                <a:ext uri="{FF2B5EF4-FFF2-40B4-BE49-F238E27FC236}">
                  <a16:creationId xmlns:a16="http://schemas.microsoft.com/office/drawing/2014/main" id="{D6E170C6-D239-4EFA-82D7-63857AF9C02B}"/>
                </a:ext>
              </a:extLst>
            </p:cNvPr>
            <p:cNvSpPr/>
            <p:nvPr/>
          </p:nvSpPr>
          <p:spPr>
            <a:xfrm>
              <a:off x="694601" y="5255501"/>
              <a:ext cx="605155" cy="510540"/>
            </a:xfrm>
            <a:custGeom>
              <a:avLst/>
              <a:gdLst/>
              <a:ahLst/>
              <a:cxnLst/>
              <a:rect l="l" t="t" r="r" b="b"/>
              <a:pathLst>
                <a:path w="605155" h="510539">
                  <a:moveTo>
                    <a:pt x="427875" y="396989"/>
                  </a:moveTo>
                  <a:lnTo>
                    <a:pt x="452618" y="361350"/>
                  </a:lnTo>
                  <a:lnTo>
                    <a:pt x="470139" y="323099"/>
                  </a:lnTo>
                  <a:lnTo>
                    <a:pt x="480562" y="283044"/>
                  </a:lnTo>
                  <a:lnTo>
                    <a:pt x="484009" y="241998"/>
                  </a:lnTo>
                  <a:lnTo>
                    <a:pt x="479091" y="193237"/>
                  </a:lnTo>
                  <a:lnTo>
                    <a:pt x="464987" y="147816"/>
                  </a:lnTo>
                  <a:lnTo>
                    <a:pt x="442670" y="106710"/>
                  </a:lnTo>
                  <a:lnTo>
                    <a:pt x="413116" y="70892"/>
                  </a:lnTo>
                  <a:lnTo>
                    <a:pt x="377299" y="41338"/>
                  </a:lnTo>
                  <a:lnTo>
                    <a:pt x="336193" y="19022"/>
                  </a:lnTo>
                  <a:lnTo>
                    <a:pt x="290772" y="4918"/>
                  </a:lnTo>
                  <a:lnTo>
                    <a:pt x="242011" y="0"/>
                  </a:lnTo>
                  <a:lnTo>
                    <a:pt x="193249" y="4918"/>
                  </a:lnTo>
                  <a:lnTo>
                    <a:pt x="147827" y="19022"/>
                  </a:lnTo>
                  <a:lnTo>
                    <a:pt x="106719" y="41338"/>
                  </a:lnTo>
                  <a:lnTo>
                    <a:pt x="70899" y="70892"/>
                  </a:lnTo>
                  <a:lnTo>
                    <a:pt x="41342" y="106710"/>
                  </a:lnTo>
                  <a:lnTo>
                    <a:pt x="19024" y="147816"/>
                  </a:lnTo>
                  <a:lnTo>
                    <a:pt x="4918" y="193237"/>
                  </a:lnTo>
                  <a:lnTo>
                    <a:pt x="0" y="241998"/>
                  </a:lnTo>
                  <a:lnTo>
                    <a:pt x="4918" y="290763"/>
                  </a:lnTo>
                  <a:lnTo>
                    <a:pt x="19024" y="336187"/>
                  </a:lnTo>
                  <a:lnTo>
                    <a:pt x="41342" y="377296"/>
                  </a:lnTo>
                  <a:lnTo>
                    <a:pt x="70899" y="413115"/>
                  </a:lnTo>
                  <a:lnTo>
                    <a:pt x="106719" y="442670"/>
                  </a:lnTo>
                  <a:lnTo>
                    <a:pt x="147827" y="464987"/>
                  </a:lnTo>
                  <a:lnTo>
                    <a:pt x="193249" y="479091"/>
                  </a:lnTo>
                  <a:lnTo>
                    <a:pt x="242011" y="484009"/>
                  </a:lnTo>
                  <a:lnTo>
                    <a:pt x="272058" y="482225"/>
                  </a:lnTo>
                  <a:lnTo>
                    <a:pt x="300691" y="476943"/>
                  </a:lnTo>
                  <a:lnTo>
                    <a:pt x="328086" y="468273"/>
                  </a:lnTo>
                  <a:lnTo>
                    <a:pt x="354418" y="456323"/>
                  </a:lnTo>
                  <a:lnTo>
                    <a:pt x="404536" y="467038"/>
                  </a:lnTo>
                  <a:lnTo>
                    <a:pt x="454656" y="477756"/>
                  </a:lnTo>
                  <a:lnTo>
                    <a:pt x="504777" y="488475"/>
                  </a:lnTo>
                  <a:lnTo>
                    <a:pt x="554897" y="499196"/>
                  </a:lnTo>
                  <a:lnTo>
                    <a:pt x="605015" y="509917"/>
                  </a:lnTo>
                  <a:lnTo>
                    <a:pt x="542525" y="470079"/>
                  </a:lnTo>
                  <a:lnTo>
                    <a:pt x="502759" y="444728"/>
                  </a:lnTo>
                  <a:lnTo>
                    <a:pt x="479518" y="429913"/>
                  </a:lnTo>
                  <a:lnTo>
                    <a:pt x="466607" y="421682"/>
                  </a:lnTo>
                  <a:lnTo>
                    <a:pt x="457827" y="416085"/>
                  </a:lnTo>
                  <a:lnTo>
                    <a:pt x="446982" y="409171"/>
                  </a:lnTo>
                  <a:lnTo>
                    <a:pt x="427875" y="396989"/>
                  </a:lnTo>
                  <a:close/>
                </a:path>
              </a:pathLst>
            </a:custGeom>
            <a:ln w="3175">
              <a:solidFill>
                <a:srgbClr val="E87817"/>
              </a:solidFill>
              <a:prstDash val="sysDash"/>
            </a:ln>
          </p:spPr>
          <p:txBody>
            <a:bodyPr wrap="square" lIns="0" tIns="0" rIns="0" bIns="0" rtlCol="0"/>
            <a:lstStyle/>
            <a:p>
              <a:endParaRPr/>
            </a:p>
          </p:txBody>
        </p:sp>
      </p:grpSp>
      <p:sp>
        <p:nvSpPr>
          <p:cNvPr id="14" name="object 22">
            <a:extLst>
              <a:ext uri="{FF2B5EF4-FFF2-40B4-BE49-F238E27FC236}">
                <a16:creationId xmlns:a16="http://schemas.microsoft.com/office/drawing/2014/main" id="{97851AED-B250-4B5E-87ED-A25AAE0BDA29}"/>
              </a:ext>
            </a:extLst>
          </p:cNvPr>
          <p:cNvSpPr txBox="1"/>
          <p:nvPr/>
        </p:nvSpPr>
        <p:spPr>
          <a:xfrm>
            <a:off x="1683766" y="4133266"/>
            <a:ext cx="342900" cy="277640"/>
          </a:xfrm>
          <a:prstGeom prst="rect">
            <a:avLst/>
          </a:prstGeom>
        </p:spPr>
        <p:txBody>
          <a:bodyPr vert="horz" wrap="square" lIns="0" tIns="20955" rIns="0" bIns="0" rtlCol="0">
            <a:spAutoFit/>
          </a:bodyPr>
          <a:lstStyle/>
          <a:p>
            <a:pPr marL="44450" marR="5080" indent="-31750">
              <a:lnSpc>
                <a:spcPts val="1040"/>
              </a:lnSpc>
              <a:spcBef>
                <a:spcPts val="165"/>
              </a:spcBef>
            </a:pPr>
            <a:r>
              <a:rPr sz="900" spc="35" dirty="0">
                <a:solidFill>
                  <a:srgbClr val="1F1A17"/>
                </a:solidFill>
                <a:latin typeface="Arial"/>
                <a:cs typeface="Arial"/>
              </a:rPr>
              <a:t>Hall</a:t>
            </a:r>
            <a:r>
              <a:rPr sz="900" spc="10" dirty="0">
                <a:solidFill>
                  <a:srgbClr val="1F1A17"/>
                </a:solidFill>
                <a:latin typeface="Arial"/>
                <a:cs typeface="Arial"/>
              </a:rPr>
              <a:t>o</a:t>
            </a:r>
            <a:r>
              <a:rPr sz="900" spc="30" dirty="0">
                <a:solidFill>
                  <a:srgbClr val="1F1A17"/>
                </a:solidFill>
                <a:latin typeface="Arial"/>
                <a:cs typeface="Arial"/>
              </a:rPr>
              <a:t>,  </a:t>
            </a:r>
            <a:r>
              <a:rPr sz="900" spc="45" dirty="0">
                <a:solidFill>
                  <a:srgbClr val="1F1A17"/>
                </a:solidFill>
                <a:latin typeface="Arial"/>
                <a:cs typeface="Arial"/>
              </a:rPr>
              <a:t>Budi</a:t>
            </a:r>
            <a:endParaRPr sz="900">
              <a:latin typeface="Arial"/>
              <a:cs typeface="Arial"/>
            </a:endParaRPr>
          </a:p>
        </p:txBody>
      </p:sp>
      <p:grpSp>
        <p:nvGrpSpPr>
          <p:cNvPr id="15" name="object 23">
            <a:extLst>
              <a:ext uri="{FF2B5EF4-FFF2-40B4-BE49-F238E27FC236}">
                <a16:creationId xmlns:a16="http://schemas.microsoft.com/office/drawing/2014/main" id="{A63AAA74-2B4B-411B-8CC8-6D0513374AA8}"/>
              </a:ext>
            </a:extLst>
          </p:cNvPr>
          <p:cNvGrpSpPr/>
          <p:nvPr/>
        </p:nvGrpSpPr>
        <p:grpSpPr>
          <a:xfrm>
            <a:off x="2237626" y="3571824"/>
            <a:ext cx="2063114" cy="1631950"/>
            <a:chOff x="1317104" y="4781600"/>
            <a:chExt cx="2063114" cy="1631950"/>
          </a:xfrm>
        </p:grpSpPr>
        <p:sp>
          <p:nvSpPr>
            <p:cNvPr id="16" name="object 24">
              <a:extLst>
                <a:ext uri="{FF2B5EF4-FFF2-40B4-BE49-F238E27FC236}">
                  <a16:creationId xmlns:a16="http://schemas.microsoft.com/office/drawing/2014/main" id="{E9D5E41E-11D0-41E3-A6AE-94B3B20DBCC6}"/>
                </a:ext>
              </a:extLst>
            </p:cNvPr>
            <p:cNvSpPr/>
            <p:nvPr/>
          </p:nvSpPr>
          <p:spPr>
            <a:xfrm>
              <a:off x="1317104" y="4781600"/>
              <a:ext cx="1459052" cy="1631848"/>
            </a:xfrm>
            <a:prstGeom prst="rect">
              <a:avLst/>
            </a:prstGeom>
            <a:blipFill>
              <a:blip r:embed="rId2" cstate="print"/>
              <a:stretch>
                <a:fillRect/>
              </a:stretch>
            </a:blipFill>
          </p:spPr>
          <p:txBody>
            <a:bodyPr wrap="square" lIns="0" tIns="0" rIns="0" bIns="0" rtlCol="0"/>
            <a:lstStyle/>
            <a:p>
              <a:endParaRPr/>
            </a:p>
          </p:txBody>
        </p:sp>
        <p:sp>
          <p:nvSpPr>
            <p:cNvPr id="17" name="object 25">
              <a:extLst>
                <a:ext uri="{FF2B5EF4-FFF2-40B4-BE49-F238E27FC236}">
                  <a16:creationId xmlns:a16="http://schemas.microsoft.com/office/drawing/2014/main" id="{2DC92AC7-0CD8-4975-A27D-302D4E160DB0}"/>
                </a:ext>
              </a:extLst>
            </p:cNvPr>
            <p:cNvSpPr/>
            <p:nvPr/>
          </p:nvSpPr>
          <p:spPr>
            <a:xfrm>
              <a:off x="2718155" y="4800101"/>
              <a:ext cx="660400" cy="457200"/>
            </a:xfrm>
            <a:custGeom>
              <a:avLst/>
              <a:gdLst/>
              <a:ahLst/>
              <a:cxnLst/>
              <a:rect l="l" t="t" r="r" b="b"/>
              <a:pathLst>
                <a:path w="660400" h="457200">
                  <a:moveTo>
                    <a:pt x="412585" y="0"/>
                  </a:moveTo>
                  <a:lnTo>
                    <a:pt x="369333" y="7867"/>
                  </a:lnTo>
                  <a:lnTo>
                    <a:pt x="328362" y="23803"/>
                  </a:lnTo>
                  <a:lnTo>
                    <a:pt x="290927" y="47453"/>
                  </a:lnTo>
                  <a:lnTo>
                    <a:pt x="258283" y="78462"/>
                  </a:lnTo>
                  <a:lnTo>
                    <a:pt x="231686" y="116474"/>
                  </a:lnTo>
                  <a:lnTo>
                    <a:pt x="214870" y="153942"/>
                  </a:lnTo>
                  <a:lnTo>
                    <a:pt x="205228" y="192587"/>
                  </a:lnTo>
                  <a:lnTo>
                    <a:pt x="202507" y="231672"/>
                  </a:lnTo>
                  <a:lnTo>
                    <a:pt x="206451" y="270462"/>
                  </a:lnTo>
                  <a:lnTo>
                    <a:pt x="0" y="296065"/>
                  </a:lnTo>
                  <a:lnTo>
                    <a:pt x="239725" y="353431"/>
                  </a:lnTo>
                  <a:lnTo>
                    <a:pt x="256678" y="376340"/>
                  </a:lnTo>
                  <a:lnTo>
                    <a:pt x="275670" y="396317"/>
                  </a:lnTo>
                  <a:lnTo>
                    <a:pt x="319798" y="428259"/>
                  </a:lnTo>
                  <a:lnTo>
                    <a:pt x="362360" y="446729"/>
                  </a:lnTo>
                  <a:lnTo>
                    <a:pt x="406407" y="456064"/>
                  </a:lnTo>
                  <a:lnTo>
                    <a:pt x="450684" y="456620"/>
                  </a:lnTo>
                  <a:lnTo>
                    <a:pt x="493936" y="448752"/>
                  </a:lnTo>
                  <a:lnTo>
                    <a:pt x="534907" y="432814"/>
                  </a:lnTo>
                  <a:lnTo>
                    <a:pt x="572342" y="409162"/>
                  </a:lnTo>
                  <a:lnTo>
                    <a:pt x="604986" y="378150"/>
                  </a:lnTo>
                  <a:lnTo>
                    <a:pt x="631583" y="340134"/>
                  </a:lnTo>
                  <a:lnTo>
                    <a:pt x="650049" y="297576"/>
                  </a:lnTo>
                  <a:lnTo>
                    <a:pt x="659383" y="253533"/>
                  </a:lnTo>
                  <a:lnTo>
                    <a:pt x="659940" y="209258"/>
                  </a:lnTo>
                  <a:lnTo>
                    <a:pt x="652073" y="166007"/>
                  </a:lnTo>
                  <a:lnTo>
                    <a:pt x="636138" y="125037"/>
                  </a:lnTo>
                  <a:lnTo>
                    <a:pt x="612490" y="87602"/>
                  </a:lnTo>
                  <a:lnTo>
                    <a:pt x="581482" y="54959"/>
                  </a:lnTo>
                  <a:lnTo>
                    <a:pt x="543471" y="28362"/>
                  </a:lnTo>
                  <a:lnTo>
                    <a:pt x="500909" y="9892"/>
                  </a:lnTo>
                  <a:lnTo>
                    <a:pt x="456862" y="556"/>
                  </a:lnTo>
                  <a:lnTo>
                    <a:pt x="412585" y="0"/>
                  </a:lnTo>
                  <a:close/>
                </a:path>
              </a:pathLst>
            </a:custGeom>
            <a:solidFill>
              <a:srgbClr val="FFFCC7"/>
            </a:solidFill>
          </p:spPr>
          <p:txBody>
            <a:bodyPr wrap="square" lIns="0" tIns="0" rIns="0" bIns="0" rtlCol="0"/>
            <a:lstStyle/>
            <a:p>
              <a:endParaRPr/>
            </a:p>
          </p:txBody>
        </p:sp>
        <p:sp>
          <p:nvSpPr>
            <p:cNvPr id="18" name="object 26">
              <a:extLst>
                <a:ext uri="{FF2B5EF4-FFF2-40B4-BE49-F238E27FC236}">
                  <a16:creationId xmlns:a16="http://schemas.microsoft.com/office/drawing/2014/main" id="{85BA73D4-1AB5-4114-BC41-B3B3CB369FA0}"/>
                </a:ext>
              </a:extLst>
            </p:cNvPr>
            <p:cNvSpPr/>
            <p:nvPr/>
          </p:nvSpPr>
          <p:spPr>
            <a:xfrm>
              <a:off x="2718155" y="4800101"/>
              <a:ext cx="660400" cy="457200"/>
            </a:xfrm>
            <a:custGeom>
              <a:avLst/>
              <a:gdLst/>
              <a:ahLst/>
              <a:cxnLst/>
              <a:rect l="l" t="t" r="r" b="b"/>
              <a:pathLst>
                <a:path w="660400" h="457200">
                  <a:moveTo>
                    <a:pt x="239725" y="353431"/>
                  </a:moveTo>
                  <a:lnTo>
                    <a:pt x="275670" y="396317"/>
                  </a:lnTo>
                  <a:lnTo>
                    <a:pt x="319798" y="428259"/>
                  </a:lnTo>
                  <a:lnTo>
                    <a:pt x="362360" y="446729"/>
                  </a:lnTo>
                  <a:lnTo>
                    <a:pt x="406407" y="456064"/>
                  </a:lnTo>
                  <a:lnTo>
                    <a:pt x="450684" y="456620"/>
                  </a:lnTo>
                  <a:lnTo>
                    <a:pt x="493936" y="448752"/>
                  </a:lnTo>
                  <a:lnTo>
                    <a:pt x="534907" y="432814"/>
                  </a:lnTo>
                  <a:lnTo>
                    <a:pt x="572342" y="409162"/>
                  </a:lnTo>
                  <a:lnTo>
                    <a:pt x="604986" y="378150"/>
                  </a:lnTo>
                  <a:lnTo>
                    <a:pt x="631583" y="340134"/>
                  </a:lnTo>
                  <a:lnTo>
                    <a:pt x="650049" y="297576"/>
                  </a:lnTo>
                  <a:lnTo>
                    <a:pt x="659383" y="253533"/>
                  </a:lnTo>
                  <a:lnTo>
                    <a:pt x="659940" y="209258"/>
                  </a:lnTo>
                  <a:lnTo>
                    <a:pt x="652073" y="166007"/>
                  </a:lnTo>
                  <a:lnTo>
                    <a:pt x="636138" y="125037"/>
                  </a:lnTo>
                  <a:lnTo>
                    <a:pt x="612490" y="87602"/>
                  </a:lnTo>
                  <a:lnTo>
                    <a:pt x="581482" y="54959"/>
                  </a:lnTo>
                  <a:lnTo>
                    <a:pt x="543471" y="28362"/>
                  </a:lnTo>
                  <a:lnTo>
                    <a:pt x="500909" y="9892"/>
                  </a:lnTo>
                  <a:lnTo>
                    <a:pt x="456862" y="556"/>
                  </a:lnTo>
                  <a:lnTo>
                    <a:pt x="412585" y="0"/>
                  </a:lnTo>
                  <a:lnTo>
                    <a:pt x="369333" y="7867"/>
                  </a:lnTo>
                  <a:lnTo>
                    <a:pt x="328362" y="23803"/>
                  </a:lnTo>
                  <a:lnTo>
                    <a:pt x="290927" y="47453"/>
                  </a:lnTo>
                  <a:lnTo>
                    <a:pt x="258283" y="78462"/>
                  </a:lnTo>
                  <a:lnTo>
                    <a:pt x="231686" y="116474"/>
                  </a:lnTo>
                  <a:lnTo>
                    <a:pt x="214870" y="153942"/>
                  </a:lnTo>
                  <a:lnTo>
                    <a:pt x="205228" y="192587"/>
                  </a:lnTo>
                  <a:lnTo>
                    <a:pt x="202507" y="231672"/>
                  </a:lnTo>
                  <a:lnTo>
                    <a:pt x="206451" y="270462"/>
                  </a:lnTo>
                  <a:lnTo>
                    <a:pt x="154842" y="276862"/>
                  </a:lnTo>
                  <a:lnTo>
                    <a:pt x="103230" y="283263"/>
                  </a:lnTo>
                  <a:lnTo>
                    <a:pt x="51615" y="289664"/>
                  </a:lnTo>
                  <a:lnTo>
                    <a:pt x="0" y="296065"/>
                  </a:lnTo>
                  <a:lnTo>
                    <a:pt x="75850" y="314216"/>
                  </a:lnTo>
                  <a:lnTo>
                    <a:pt x="127354" y="326540"/>
                  </a:lnTo>
                  <a:lnTo>
                    <a:pt x="160128" y="334382"/>
                  </a:lnTo>
                  <a:lnTo>
                    <a:pt x="179793" y="339088"/>
                  </a:lnTo>
                  <a:lnTo>
                    <a:pt x="191967" y="342001"/>
                  </a:lnTo>
                  <a:lnTo>
                    <a:pt x="202268" y="344466"/>
                  </a:lnTo>
                  <a:lnTo>
                    <a:pt x="216314" y="347827"/>
                  </a:lnTo>
                  <a:lnTo>
                    <a:pt x="239725" y="353431"/>
                  </a:lnTo>
                  <a:close/>
                </a:path>
              </a:pathLst>
            </a:custGeom>
            <a:ln w="3175">
              <a:solidFill>
                <a:srgbClr val="E87817"/>
              </a:solidFill>
              <a:prstDash val="sysDash"/>
            </a:ln>
          </p:spPr>
          <p:txBody>
            <a:bodyPr wrap="square" lIns="0" tIns="0" rIns="0" bIns="0" rtlCol="0"/>
            <a:lstStyle/>
            <a:p>
              <a:endParaRPr/>
            </a:p>
          </p:txBody>
        </p:sp>
      </p:grpSp>
      <p:sp>
        <p:nvSpPr>
          <p:cNvPr id="20" name="object 28">
            <a:extLst>
              <a:ext uri="{FF2B5EF4-FFF2-40B4-BE49-F238E27FC236}">
                <a16:creationId xmlns:a16="http://schemas.microsoft.com/office/drawing/2014/main" id="{D89D222D-702B-4A99-A000-52B80C1A1599}"/>
              </a:ext>
            </a:extLst>
          </p:cNvPr>
          <p:cNvSpPr txBox="1"/>
          <p:nvPr/>
        </p:nvSpPr>
        <p:spPr>
          <a:xfrm rot="21540000">
            <a:off x="3904725" y="3699328"/>
            <a:ext cx="337447" cy="114300"/>
          </a:xfrm>
          <a:prstGeom prst="rect">
            <a:avLst/>
          </a:prstGeom>
        </p:spPr>
        <p:txBody>
          <a:bodyPr vert="horz" wrap="square" lIns="0" tIns="0" rIns="0" bIns="0" rtlCol="0">
            <a:spAutoFit/>
          </a:bodyPr>
          <a:lstStyle/>
          <a:p>
            <a:pPr>
              <a:lnSpc>
                <a:spcPts val="900"/>
              </a:lnSpc>
            </a:pPr>
            <a:r>
              <a:rPr sz="900" spc="25" dirty="0">
                <a:solidFill>
                  <a:srgbClr val="1F1A17"/>
                </a:solidFill>
                <a:latin typeface="Arial"/>
                <a:cs typeface="Arial"/>
              </a:rPr>
              <a:t>H</a:t>
            </a:r>
            <a:r>
              <a:rPr sz="900" spc="45" dirty="0">
                <a:solidFill>
                  <a:srgbClr val="1F1A17"/>
                </a:solidFill>
                <a:latin typeface="Arial"/>
                <a:cs typeface="Arial"/>
              </a:rPr>
              <a:t>al</a:t>
            </a:r>
            <a:r>
              <a:rPr sz="900" spc="20" dirty="0">
                <a:solidFill>
                  <a:srgbClr val="1F1A17"/>
                </a:solidFill>
                <a:latin typeface="Arial"/>
                <a:cs typeface="Arial"/>
              </a:rPr>
              <a:t>l</a:t>
            </a:r>
            <a:r>
              <a:rPr sz="900" dirty="0">
                <a:solidFill>
                  <a:srgbClr val="1F1A17"/>
                </a:solidFill>
                <a:latin typeface="Arial"/>
                <a:cs typeface="Arial"/>
              </a:rPr>
              <a:t>o</a:t>
            </a:r>
            <a:r>
              <a:rPr sz="900" spc="30" dirty="0">
                <a:solidFill>
                  <a:srgbClr val="1F1A17"/>
                </a:solidFill>
                <a:latin typeface="Arial"/>
                <a:cs typeface="Arial"/>
              </a:rPr>
              <a:t>,</a:t>
            </a:r>
            <a:endParaRPr sz="900">
              <a:latin typeface="Arial"/>
              <a:cs typeface="Arial"/>
            </a:endParaRPr>
          </a:p>
        </p:txBody>
      </p:sp>
      <p:sp>
        <p:nvSpPr>
          <p:cNvPr id="21" name="object 29">
            <a:extLst>
              <a:ext uri="{FF2B5EF4-FFF2-40B4-BE49-F238E27FC236}">
                <a16:creationId xmlns:a16="http://schemas.microsoft.com/office/drawing/2014/main" id="{531EEFCD-5038-4368-AB44-32D9F0B427AC}"/>
              </a:ext>
            </a:extLst>
          </p:cNvPr>
          <p:cNvSpPr txBox="1"/>
          <p:nvPr/>
        </p:nvSpPr>
        <p:spPr>
          <a:xfrm rot="21540000">
            <a:off x="3906806" y="3831562"/>
            <a:ext cx="341034" cy="114300"/>
          </a:xfrm>
          <a:prstGeom prst="rect">
            <a:avLst/>
          </a:prstGeom>
        </p:spPr>
        <p:txBody>
          <a:bodyPr vert="horz" wrap="square" lIns="0" tIns="0" rIns="0" bIns="0" rtlCol="0">
            <a:spAutoFit/>
          </a:bodyPr>
          <a:lstStyle/>
          <a:p>
            <a:pPr>
              <a:lnSpc>
                <a:spcPts val="900"/>
              </a:lnSpc>
            </a:pPr>
            <a:r>
              <a:rPr sz="900" spc="-5" dirty="0">
                <a:solidFill>
                  <a:srgbClr val="1F1A17"/>
                </a:solidFill>
                <a:latin typeface="Arial"/>
                <a:cs typeface="Arial"/>
              </a:rPr>
              <a:t>S</a:t>
            </a:r>
            <a:r>
              <a:rPr sz="900" spc="35" dirty="0">
                <a:solidFill>
                  <a:srgbClr val="1F1A17"/>
                </a:solidFill>
                <a:latin typeface="Arial"/>
                <a:cs typeface="Arial"/>
              </a:rPr>
              <a:t>a</a:t>
            </a:r>
            <a:r>
              <a:rPr sz="900" spc="30" dirty="0">
                <a:solidFill>
                  <a:srgbClr val="1F1A17"/>
                </a:solidFill>
                <a:latin typeface="Arial"/>
                <a:cs typeface="Arial"/>
              </a:rPr>
              <a:t>n</a:t>
            </a:r>
            <a:r>
              <a:rPr sz="900" spc="60" dirty="0">
                <a:solidFill>
                  <a:srgbClr val="1F1A17"/>
                </a:solidFill>
                <a:latin typeface="Arial"/>
                <a:cs typeface="Arial"/>
              </a:rPr>
              <a:t>t</a:t>
            </a:r>
            <a:r>
              <a:rPr sz="900" spc="35" dirty="0">
                <a:solidFill>
                  <a:srgbClr val="1F1A17"/>
                </a:solidFill>
                <a:latin typeface="Arial"/>
                <a:cs typeface="Arial"/>
              </a:rPr>
              <a:t>i</a:t>
            </a:r>
            <a:r>
              <a:rPr sz="900" spc="30" dirty="0">
                <a:solidFill>
                  <a:srgbClr val="1F1A17"/>
                </a:solidFill>
                <a:latin typeface="Arial"/>
                <a:cs typeface="Arial"/>
              </a:rPr>
              <a:t>.</a:t>
            </a:r>
            <a:endParaRPr sz="900">
              <a:latin typeface="Arial"/>
              <a:cs typeface="Arial"/>
            </a:endParaRPr>
          </a:p>
        </p:txBody>
      </p:sp>
    </p:spTree>
    <p:extLst>
      <p:ext uri="{BB962C8B-B14F-4D97-AF65-F5344CB8AC3E}">
        <p14:creationId xmlns:p14="http://schemas.microsoft.com/office/powerpoint/2010/main" val="3031208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680" y="741768"/>
            <a:ext cx="3488690" cy="5918200"/>
          </a:xfrm>
          <a:prstGeom prst="rect">
            <a:avLst/>
          </a:prstGeom>
        </p:spPr>
        <p:txBody>
          <a:bodyPr vert="horz" wrap="square" lIns="0" tIns="28575" rIns="0" bIns="0" rtlCol="0">
            <a:spAutoFit/>
          </a:bodyPr>
          <a:lstStyle/>
          <a:p>
            <a:pPr marL="12700" marR="6350" algn="just">
              <a:lnSpc>
                <a:spcPts val="1220"/>
              </a:lnSpc>
              <a:spcBef>
                <a:spcPts val="225"/>
              </a:spcBef>
            </a:pPr>
            <a:r>
              <a:rPr sz="1100" dirty="0">
                <a:latin typeface="Times New Roman"/>
                <a:cs typeface="Times New Roman"/>
              </a:rPr>
              <a:t>Sekarang ini mesin faksimili dirancang dengan multi-fungsi.  Selain untuk mengirim dokumen, mesin faksimili juga  digunakan</a:t>
            </a:r>
            <a:r>
              <a:rPr sz="1100" spc="-100" dirty="0">
                <a:latin typeface="Times New Roman"/>
                <a:cs typeface="Times New Roman"/>
              </a:rPr>
              <a:t> </a:t>
            </a:r>
            <a:r>
              <a:rPr sz="1100" dirty="0">
                <a:latin typeface="Times New Roman"/>
                <a:cs typeface="Times New Roman"/>
              </a:rPr>
              <a:t>sebagai</a:t>
            </a:r>
            <a:r>
              <a:rPr sz="1100" spc="-95" dirty="0">
                <a:latin typeface="Times New Roman"/>
                <a:cs typeface="Times New Roman"/>
              </a:rPr>
              <a:t> </a:t>
            </a:r>
            <a:r>
              <a:rPr sz="1100" dirty="0">
                <a:latin typeface="Times New Roman"/>
                <a:cs typeface="Times New Roman"/>
              </a:rPr>
              <a:t>mesin</a:t>
            </a:r>
            <a:r>
              <a:rPr sz="1100" spc="-95" dirty="0">
                <a:latin typeface="Times New Roman"/>
                <a:cs typeface="Times New Roman"/>
              </a:rPr>
              <a:t> </a:t>
            </a:r>
            <a:r>
              <a:rPr sz="1100" i="1" dirty="0">
                <a:latin typeface="Times New Roman"/>
                <a:cs typeface="Times New Roman"/>
              </a:rPr>
              <a:t>foto</a:t>
            </a:r>
            <a:r>
              <a:rPr sz="1100" i="1" spc="-100" dirty="0">
                <a:latin typeface="Times New Roman"/>
                <a:cs typeface="Times New Roman"/>
              </a:rPr>
              <a:t> </a:t>
            </a:r>
            <a:r>
              <a:rPr sz="1100" i="1" dirty="0">
                <a:latin typeface="Times New Roman"/>
                <a:cs typeface="Times New Roman"/>
              </a:rPr>
              <a:t>copy</a:t>
            </a:r>
            <a:r>
              <a:rPr sz="1100" i="1" spc="-95" dirty="0">
                <a:latin typeface="Times New Roman"/>
                <a:cs typeface="Times New Roman"/>
              </a:rPr>
              <a:t> </a:t>
            </a:r>
            <a:r>
              <a:rPr sz="1100" dirty="0">
                <a:latin typeface="Times New Roman"/>
                <a:cs typeface="Times New Roman"/>
              </a:rPr>
              <a:t>dan</a:t>
            </a:r>
            <a:r>
              <a:rPr sz="1100" spc="-95" dirty="0">
                <a:latin typeface="Times New Roman"/>
                <a:cs typeface="Times New Roman"/>
              </a:rPr>
              <a:t> </a:t>
            </a:r>
            <a:r>
              <a:rPr sz="1100" dirty="0">
                <a:latin typeface="Times New Roman"/>
                <a:cs typeface="Times New Roman"/>
              </a:rPr>
              <a:t>dilengkapi</a:t>
            </a:r>
            <a:r>
              <a:rPr sz="1100" spc="-95" dirty="0">
                <a:latin typeface="Times New Roman"/>
                <a:cs typeface="Times New Roman"/>
              </a:rPr>
              <a:t> </a:t>
            </a:r>
            <a:r>
              <a:rPr sz="1100" dirty="0">
                <a:latin typeface="Times New Roman"/>
                <a:cs typeface="Times New Roman"/>
              </a:rPr>
              <a:t>fitur</a:t>
            </a:r>
            <a:r>
              <a:rPr sz="1100" spc="-100" dirty="0">
                <a:latin typeface="Times New Roman"/>
                <a:cs typeface="Times New Roman"/>
              </a:rPr>
              <a:t> </a:t>
            </a:r>
            <a:r>
              <a:rPr sz="1100" dirty="0">
                <a:latin typeface="Times New Roman"/>
                <a:cs typeface="Times New Roman"/>
              </a:rPr>
              <a:t>telepon  </a:t>
            </a:r>
            <a:r>
              <a:rPr sz="1100" spc="30" dirty="0">
                <a:latin typeface="Times New Roman"/>
                <a:cs typeface="Times New Roman"/>
              </a:rPr>
              <a:t>sebagai mesin </a:t>
            </a:r>
            <a:r>
              <a:rPr sz="1100" spc="35" dirty="0">
                <a:latin typeface="Times New Roman"/>
                <a:cs typeface="Times New Roman"/>
              </a:rPr>
              <a:t>penjawab telepon, </a:t>
            </a:r>
            <a:r>
              <a:rPr sz="1100" spc="30" dirty="0">
                <a:latin typeface="Times New Roman"/>
                <a:cs typeface="Times New Roman"/>
              </a:rPr>
              <a:t>bahkan </a:t>
            </a:r>
            <a:r>
              <a:rPr sz="1100" spc="25" dirty="0">
                <a:latin typeface="Times New Roman"/>
                <a:cs typeface="Times New Roman"/>
              </a:rPr>
              <a:t>ada </a:t>
            </a:r>
            <a:r>
              <a:rPr sz="1100" spc="40" dirty="0">
                <a:latin typeface="Times New Roman"/>
                <a:cs typeface="Times New Roman"/>
              </a:rPr>
              <a:t>yang  </a:t>
            </a:r>
            <a:r>
              <a:rPr sz="1100" dirty="0">
                <a:latin typeface="Times New Roman"/>
                <a:cs typeface="Times New Roman"/>
              </a:rPr>
              <a:t>dihubungkan dengan</a:t>
            </a:r>
            <a:r>
              <a:rPr sz="1100" spc="-225" dirty="0">
                <a:latin typeface="Times New Roman"/>
                <a:cs typeface="Times New Roman"/>
              </a:rPr>
              <a:t> </a:t>
            </a:r>
            <a:r>
              <a:rPr sz="1100" spc="-10" dirty="0">
                <a:latin typeface="Times New Roman"/>
                <a:cs typeface="Times New Roman"/>
              </a:rPr>
              <a:t>komputer.</a:t>
            </a:r>
            <a:endParaRPr sz="1100">
              <a:latin typeface="Times New Roman"/>
              <a:cs typeface="Times New Roman"/>
            </a:endParaRPr>
          </a:p>
          <a:p>
            <a:pPr marL="12700" algn="just">
              <a:lnSpc>
                <a:spcPts val="1270"/>
              </a:lnSpc>
              <a:spcBef>
                <a:spcPts val="1085"/>
              </a:spcBef>
            </a:pPr>
            <a:r>
              <a:rPr sz="1100" b="1" dirty="0">
                <a:latin typeface="Times New Roman"/>
                <a:cs typeface="Times New Roman"/>
              </a:rPr>
              <a:t>e.</a:t>
            </a:r>
            <a:r>
              <a:rPr sz="1100" b="1" spc="-114" dirty="0">
                <a:latin typeface="Times New Roman"/>
                <a:cs typeface="Times New Roman"/>
              </a:rPr>
              <a:t> </a:t>
            </a:r>
            <a:r>
              <a:rPr sz="1100" b="1" spc="-5" dirty="0">
                <a:latin typeface="Times New Roman"/>
                <a:cs typeface="Times New Roman"/>
              </a:rPr>
              <a:t>LCD</a:t>
            </a:r>
            <a:r>
              <a:rPr sz="1100" b="1" spc="-110" dirty="0">
                <a:latin typeface="Times New Roman"/>
                <a:cs typeface="Times New Roman"/>
              </a:rPr>
              <a:t> </a:t>
            </a:r>
            <a:r>
              <a:rPr sz="1100" b="1" dirty="0">
                <a:latin typeface="Times New Roman"/>
                <a:cs typeface="Times New Roman"/>
              </a:rPr>
              <a:t>(</a:t>
            </a:r>
            <a:r>
              <a:rPr sz="1100" b="1" i="1" dirty="0">
                <a:latin typeface="Times New Roman"/>
                <a:cs typeface="Times New Roman"/>
              </a:rPr>
              <a:t>Liquid</a:t>
            </a:r>
            <a:r>
              <a:rPr sz="1100" b="1" i="1" spc="-110" dirty="0">
                <a:latin typeface="Times New Roman"/>
                <a:cs typeface="Times New Roman"/>
              </a:rPr>
              <a:t> </a:t>
            </a:r>
            <a:r>
              <a:rPr sz="1100" b="1" i="1" dirty="0">
                <a:latin typeface="Times New Roman"/>
                <a:cs typeface="Times New Roman"/>
              </a:rPr>
              <a:t>Crystal</a:t>
            </a:r>
            <a:r>
              <a:rPr sz="1100" b="1" i="1" spc="-110" dirty="0">
                <a:latin typeface="Times New Roman"/>
                <a:cs typeface="Times New Roman"/>
              </a:rPr>
              <a:t> </a:t>
            </a:r>
            <a:r>
              <a:rPr sz="1100" b="1" i="1" dirty="0">
                <a:latin typeface="Times New Roman"/>
                <a:cs typeface="Times New Roman"/>
              </a:rPr>
              <a:t>Display</a:t>
            </a:r>
            <a:r>
              <a:rPr sz="1100" b="1" dirty="0">
                <a:latin typeface="Times New Roman"/>
                <a:cs typeface="Times New Roman"/>
              </a:rPr>
              <a:t>)</a:t>
            </a:r>
            <a:r>
              <a:rPr sz="1100" b="1" spc="-114" dirty="0">
                <a:latin typeface="Times New Roman"/>
                <a:cs typeface="Times New Roman"/>
              </a:rPr>
              <a:t> </a:t>
            </a:r>
            <a:r>
              <a:rPr sz="1100" b="1" spc="-15" dirty="0">
                <a:latin typeface="Times New Roman"/>
                <a:cs typeface="Times New Roman"/>
              </a:rPr>
              <a:t>Proyektor.</a:t>
            </a:r>
            <a:endParaRPr sz="1100">
              <a:latin typeface="Times New Roman"/>
              <a:cs typeface="Times New Roman"/>
            </a:endParaRPr>
          </a:p>
          <a:p>
            <a:pPr marL="12700" marR="11430" algn="just">
              <a:lnSpc>
                <a:spcPts val="1220"/>
              </a:lnSpc>
              <a:spcBef>
                <a:spcPts val="70"/>
              </a:spcBef>
            </a:pPr>
            <a:r>
              <a:rPr sz="1100" dirty="0">
                <a:latin typeface="Times New Roman"/>
                <a:cs typeface="Times New Roman"/>
              </a:rPr>
              <a:t>LCD</a:t>
            </a:r>
            <a:r>
              <a:rPr sz="1100" spc="-65" dirty="0">
                <a:latin typeface="Times New Roman"/>
                <a:cs typeface="Times New Roman"/>
              </a:rPr>
              <a:t> </a:t>
            </a:r>
            <a:r>
              <a:rPr sz="1100" dirty="0">
                <a:latin typeface="Times New Roman"/>
                <a:cs typeface="Times New Roman"/>
              </a:rPr>
              <a:t>proyektor</a:t>
            </a:r>
            <a:r>
              <a:rPr sz="1100" spc="-65" dirty="0">
                <a:latin typeface="Times New Roman"/>
                <a:cs typeface="Times New Roman"/>
              </a:rPr>
              <a:t> </a:t>
            </a:r>
            <a:r>
              <a:rPr sz="1100" dirty="0">
                <a:latin typeface="Times New Roman"/>
                <a:cs typeface="Times New Roman"/>
              </a:rPr>
              <a:t>adalah</a:t>
            </a:r>
            <a:r>
              <a:rPr sz="1100" spc="-65" dirty="0">
                <a:latin typeface="Times New Roman"/>
                <a:cs typeface="Times New Roman"/>
              </a:rPr>
              <a:t> </a:t>
            </a:r>
            <a:r>
              <a:rPr sz="1100" dirty="0">
                <a:latin typeface="Times New Roman"/>
                <a:cs typeface="Times New Roman"/>
              </a:rPr>
              <a:t>alat</a:t>
            </a:r>
            <a:r>
              <a:rPr sz="1100" spc="-70" dirty="0">
                <a:latin typeface="Times New Roman"/>
                <a:cs typeface="Times New Roman"/>
              </a:rPr>
              <a:t> </a:t>
            </a:r>
            <a:r>
              <a:rPr sz="1100" dirty="0">
                <a:latin typeface="Times New Roman"/>
                <a:cs typeface="Times New Roman"/>
              </a:rPr>
              <a:t>penyampai</a:t>
            </a:r>
            <a:r>
              <a:rPr sz="1100" spc="-65" dirty="0">
                <a:latin typeface="Times New Roman"/>
                <a:cs typeface="Times New Roman"/>
              </a:rPr>
              <a:t> </a:t>
            </a:r>
            <a:r>
              <a:rPr sz="1100" dirty="0">
                <a:latin typeface="Times New Roman"/>
                <a:cs typeface="Times New Roman"/>
              </a:rPr>
              <a:t>informasi</a:t>
            </a:r>
            <a:r>
              <a:rPr sz="1100" spc="-65" dirty="0">
                <a:latin typeface="Times New Roman"/>
                <a:cs typeface="Times New Roman"/>
              </a:rPr>
              <a:t> </a:t>
            </a:r>
            <a:r>
              <a:rPr sz="1100" dirty="0">
                <a:latin typeface="Times New Roman"/>
                <a:cs typeface="Times New Roman"/>
              </a:rPr>
              <a:t>yang</a:t>
            </a:r>
            <a:r>
              <a:rPr sz="1100" spc="-65" dirty="0">
                <a:latin typeface="Times New Roman"/>
                <a:cs typeface="Times New Roman"/>
              </a:rPr>
              <a:t> </a:t>
            </a:r>
            <a:r>
              <a:rPr sz="1100" spc="-5" dirty="0">
                <a:latin typeface="Times New Roman"/>
                <a:cs typeface="Times New Roman"/>
              </a:rPr>
              <a:t>berguna  </a:t>
            </a:r>
            <a:r>
              <a:rPr sz="1100" dirty="0">
                <a:latin typeface="Times New Roman"/>
                <a:cs typeface="Times New Roman"/>
              </a:rPr>
              <a:t>untuk menampilkan informasi berupa gambar pada </a:t>
            </a:r>
            <a:r>
              <a:rPr sz="1100" spc="-10" dirty="0">
                <a:latin typeface="Times New Roman"/>
                <a:cs typeface="Times New Roman"/>
              </a:rPr>
              <a:t>layar,  </a:t>
            </a:r>
            <a:r>
              <a:rPr sz="1100" dirty="0">
                <a:latin typeface="Times New Roman"/>
                <a:cs typeface="Times New Roman"/>
              </a:rPr>
              <a:t>dengan cara menghubungkan alat tersebut dengan komputer  atau</a:t>
            </a:r>
            <a:r>
              <a:rPr sz="1100" spc="-114" dirty="0">
                <a:latin typeface="Times New Roman"/>
                <a:cs typeface="Times New Roman"/>
              </a:rPr>
              <a:t> </a:t>
            </a:r>
            <a:r>
              <a:rPr sz="1100" dirty="0">
                <a:latin typeface="Times New Roman"/>
                <a:cs typeface="Times New Roman"/>
              </a:rPr>
              <a:t>notebook.</a:t>
            </a:r>
            <a:endParaRPr sz="1100">
              <a:latin typeface="Times New Roman"/>
              <a:cs typeface="Times New Roman"/>
            </a:endParaRPr>
          </a:p>
          <a:p>
            <a:pPr marL="12700" algn="just">
              <a:lnSpc>
                <a:spcPts val="1270"/>
              </a:lnSpc>
              <a:spcBef>
                <a:spcPts val="1090"/>
              </a:spcBef>
            </a:pPr>
            <a:r>
              <a:rPr sz="1100" b="1" dirty="0">
                <a:latin typeface="Times New Roman"/>
                <a:cs typeface="Times New Roman"/>
              </a:rPr>
              <a:t>f.</a:t>
            </a:r>
            <a:r>
              <a:rPr sz="1100" b="1" spc="-114" dirty="0">
                <a:latin typeface="Times New Roman"/>
                <a:cs typeface="Times New Roman"/>
              </a:rPr>
              <a:t> </a:t>
            </a:r>
            <a:r>
              <a:rPr sz="1100" b="1" dirty="0">
                <a:latin typeface="Times New Roman"/>
                <a:cs typeface="Times New Roman"/>
              </a:rPr>
              <a:t>Internet</a:t>
            </a:r>
            <a:r>
              <a:rPr sz="1100" b="1" spc="-110" dirty="0">
                <a:latin typeface="Times New Roman"/>
                <a:cs typeface="Times New Roman"/>
              </a:rPr>
              <a:t> </a:t>
            </a:r>
            <a:r>
              <a:rPr sz="1100" b="1" dirty="0">
                <a:latin typeface="Times New Roman"/>
                <a:cs typeface="Times New Roman"/>
              </a:rPr>
              <a:t>(</a:t>
            </a:r>
            <a:r>
              <a:rPr sz="1100" b="1" i="1" dirty="0">
                <a:latin typeface="Times New Roman"/>
                <a:cs typeface="Times New Roman"/>
              </a:rPr>
              <a:t>Interconnected</a:t>
            </a:r>
            <a:r>
              <a:rPr sz="1100" b="1" i="1" spc="-110" dirty="0">
                <a:latin typeface="Times New Roman"/>
                <a:cs typeface="Times New Roman"/>
              </a:rPr>
              <a:t> </a:t>
            </a:r>
            <a:r>
              <a:rPr sz="1100" b="1" i="1" dirty="0">
                <a:latin typeface="Times New Roman"/>
                <a:cs typeface="Times New Roman"/>
              </a:rPr>
              <a:t>Network</a:t>
            </a:r>
            <a:r>
              <a:rPr sz="1100" b="1" dirty="0">
                <a:latin typeface="Times New Roman"/>
                <a:cs typeface="Times New Roman"/>
              </a:rPr>
              <a:t>)</a:t>
            </a:r>
            <a:endParaRPr sz="1100">
              <a:latin typeface="Times New Roman"/>
              <a:cs typeface="Times New Roman"/>
            </a:endParaRPr>
          </a:p>
          <a:p>
            <a:pPr marL="12700" marR="11430" algn="just">
              <a:lnSpc>
                <a:spcPts val="1220"/>
              </a:lnSpc>
              <a:spcBef>
                <a:spcPts val="70"/>
              </a:spcBef>
            </a:pPr>
            <a:r>
              <a:rPr sz="1100" dirty="0">
                <a:latin typeface="Times New Roman"/>
                <a:cs typeface="Times New Roman"/>
              </a:rPr>
              <a:t>Internet</a:t>
            </a:r>
            <a:r>
              <a:rPr sz="1100" spc="-114" dirty="0">
                <a:latin typeface="Times New Roman"/>
                <a:cs typeface="Times New Roman"/>
              </a:rPr>
              <a:t> </a:t>
            </a:r>
            <a:r>
              <a:rPr sz="1100" dirty="0">
                <a:latin typeface="Times New Roman"/>
                <a:cs typeface="Times New Roman"/>
              </a:rPr>
              <a:t>adalah</a:t>
            </a:r>
            <a:r>
              <a:rPr sz="1100" spc="-114" dirty="0">
                <a:latin typeface="Times New Roman"/>
                <a:cs typeface="Times New Roman"/>
              </a:rPr>
              <a:t> </a:t>
            </a:r>
            <a:r>
              <a:rPr sz="1100" dirty="0">
                <a:latin typeface="Times New Roman"/>
                <a:cs typeface="Times New Roman"/>
              </a:rPr>
              <a:t>jaringan</a:t>
            </a:r>
            <a:r>
              <a:rPr sz="1100" spc="-110" dirty="0">
                <a:latin typeface="Times New Roman"/>
                <a:cs typeface="Times New Roman"/>
              </a:rPr>
              <a:t> </a:t>
            </a:r>
            <a:r>
              <a:rPr sz="1100" dirty="0">
                <a:latin typeface="Times New Roman"/>
                <a:cs typeface="Times New Roman"/>
              </a:rPr>
              <a:t>komputer</a:t>
            </a:r>
            <a:r>
              <a:rPr sz="1100" spc="-114" dirty="0">
                <a:latin typeface="Times New Roman"/>
                <a:cs typeface="Times New Roman"/>
              </a:rPr>
              <a:t> </a:t>
            </a:r>
            <a:r>
              <a:rPr sz="1100" dirty="0">
                <a:latin typeface="Times New Roman"/>
                <a:cs typeface="Times New Roman"/>
              </a:rPr>
              <a:t>yang</a:t>
            </a:r>
            <a:r>
              <a:rPr sz="1100" spc="-114" dirty="0">
                <a:latin typeface="Times New Roman"/>
                <a:cs typeface="Times New Roman"/>
              </a:rPr>
              <a:t> </a:t>
            </a:r>
            <a:r>
              <a:rPr sz="1100" dirty="0">
                <a:latin typeface="Times New Roman"/>
                <a:cs typeface="Times New Roman"/>
              </a:rPr>
              <a:t>saling</a:t>
            </a:r>
            <a:r>
              <a:rPr sz="1100" spc="-110" dirty="0">
                <a:latin typeface="Times New Roman"/>
                <a:cs typeface="Times New Roman"/>
              </a:rPr>
              <a:t> </a:t>
            </a:r>
            <a:r>
              <a:rPr sz="1100" dirty="0">
                <a:latin typeface="Times New Roman"/>
                <a:cs typeface="Times New Roman"/>
              </a:rPr>
              <a:t>mentransfer</a:t>
            </a:r>
            <a:r>
              <a:rPr sz="1100" spc="-114" dirty="0">
                <a:latin typeface="Times New Roman"/>
                <a:cs typeface="Times New Roman"/>
              </a:rPr>
              <a:t> </a:t>
            </a:r>
            <a:r>
              <a:rPr sz="1100" dirty="0">
                <a:latin typeface="Times New Roman"/>
                <a:cs typeface="Times New Roman"/>
              </a:rPr>
              <a:t>data  menggunakan </a:t>
            </a:r>
            <a:r>
              <a:rPr sz="1100" i="1" dirty="0">
                <a:latin typeface="Times New Roman"/>
                <a:cs typeface="Times New Roman"/>
              </a:rPr>
              <a:t>Internet </a:t>
            </a:r>
            <a:r>
              <a:rPr sz="1100" i="1" spc="-10" dirty="0">
                <a:latin typeface="Times New Roman"/>
                <a:cs typeface="Times New Roman"/>
              </a:rPr>
              <a:t>Protocol </a:t>
            </a:r>
            <a:r>
              <a:rPr sz="1100" dirty="0">
                <a:latin typeface="Times New Roman"/>
                <a:cs typeface="Times New Roman"/>
              </a:rPr>
              <a:t>(IP). Dengan menggunakan  internet,</a:t>
            </a:r>
            <a:r>
              <a:rPr sz="1100" spc="-95" dirty="0">
                <a:latin typeface="Times New Roman"/>
                <a:cs typeface="Times New Roman"/>
              </a:rPr>
              <a:t> </a:t>
            </a:r>
            <a:r>
              <a:rPr sz="1100" dirty="0">
                <a:latin typeface="Times New Roman"/>
                <a:cs typeface="Times New Roman"/>
              </a:rPr>
              <a:t>informasi</a:t>
            </a:r>
            <a:r>
              <a:rPr sz="1100" spc="-95" dirty="0">
                <a:latin typeface="Times New Roman"/>
                <a:cs typeface="Times New Roman"/>
              </a:rPr>
              <a:t> </a:t>
            </a:r>
            <a:r>
              <a:rPr sz="1100" dirty="0">
                <a:latin typeface="Times New Roman"/>
                <a:cs typeface="Times New Roman"/>
              </a:rPr>
              <a:t>dapat</a:t>
            </a:r>
            <a:r>
              <a:rPr sz="1100" spc="-90" dirty="0">
                <a:latin typeface="Times New Roman"/>
                <a:cs typeface="Times New Roman"/>
              </a:rPr>
              <a:t> </a:t>
            </a:r>
            <a:r>
              <a:rPr sz="1100" dirty="0">
                <a:latin typeface="Times New Roman"/>
                <a:cs typeface="Times New Roman"/>
              </a:rPr>
              <a:t>disampaikan</a:t>
            </a:r>
            <a:r>
              <a:rPr sz="1100" spc="-95" dirty="0">
                <a:latin typeface="Times New Roman"/>
                <a:cs typeface="Times New Roman"/>
              </a:rPr>
              <a:t> </a:t>
            </a:r>
            <a:r>
              <a:rPr sz="1100" dirty="0">
                <a:latin typeface="Times New Roman"/>
                <a:cs typeface="Times New Roman"/>
              </a:rPr>
              <a:t>ke</a:t>
            </a:r>
            <a:r>
              <a:rPr sz="1100" spc="-90" dirty="0">
                <a:latin typeface="Times New Roman"/>
                <a:cs typeface="Times New Roman"/>
              </a:rPr>
              <a:t> </a:t>
            </a:r>
            <a:r>
              <a:rPr sz="1100" dirty="0">
                <a:latin typeface="Times New Roman"/>
                <a:cs typeface="Times New Roman"/>
              </a:rPr>
              <a:t>seluruh</a:t>
            </a:r>
            <a:r>
              <a:rPr sz="1100" spc="-85" dirty="0">
                <a:latin typeface="Times New Roman"/>
                <a:cs typeface="Times New Roman"/>
              </a:rPr>
              <a:t> </a:t>
            </a:r>
            <a:r>
              <a:rPr sz="1100" dirty="0">
                <a:latin typeface="Times New Roman"/>
                <a:cs typeface="Times New Roman"/>
              </a:rPr>
              <a:t>dunia</a:t>
            </a:r>
            <a:r>
              <a:rPr sz="1100" spc="-90" dirty="0">
                <a:latin typeface="Times New Roman"/>
                <a:cs typeface="Times New Roman"/>
              </a:rPr>
              <a:t> </a:t>
            </a:r>
            <a:r>
              <a:rPr sz="1100" dirty="0">
                <a:latin typeface="Times New Roman"/>
                <a:cs typeface="Times New Roman"/>
              </a:rPr>
              <a:t>melalui  jaringan</a:t>
            </a:r>
            <a:r>
              <a:rPr sz="1100" spc="-120" dirty="0">
                <a:latin typeface="Times New Roman"/>
                <a:cs typeface="Times New Roman"/>
              </a:rPr>
              <a:t> </a:t>
            </a:r>
            <a:r>
              <a:rPr sz="1100" spc="-10" dirty="0">
                <a:latin typeface="Times New Roman"/>
                <a:cs typeface="Times New Roman"/>
              </a:rPr>
              <a:t>komputer.</a:t>
            </a:r>
            <a:endParaRPr sz="1100">
              <a:latin typeface="Times New Roman"/>
              <a:cs typeface="Times New Roman"/>
            </a:endParaRPr>
          </a:p>
          <a:p>
            <a:pPr marL="12700" marR="11430" algn="just">
              <a:lnSpc>
                <a:spcPts val="1220"/>
              </a:lnSpc>
              <a:spcBef>
                <a:spcPts val="1215"/>
              </a:spcBef>
            </a:pPr>
            <a:r>
              <a:rPr sz="1100" dirty="0">
                <a:latin typeface="Times New Roman"/>
                <a:cs typeface="Times New Roman"/>
              </a:rPr>
              <a:t>Internet merupakan salah satu produk teknologi komunikasi  dan informasi yang paling maju saat ini. Internet berawal</a:t>
            </a:r>
            <a:r>
              <a:rPr sz="1100" spc="-35" dirty="0">
                <a:latin typeface="Times New Roman"/>
                <a:cs typeface="Times New Roman"/>
              </a:rPr>
              <a:t> </a:t>
            </a:r>
            <a:r>
              <a:rPr sz="1100" dirty="0">
                <a:latin typeface="Times New Roman"/>
                <a:cs typeface="Times New Roman"/>
              </a:rPr>
              <a:t>dari  diciptakannya</a:t>
            </a:r>
            <a:r>
              <a:rPr sz="1100" spc="-130" dirty="0">
                <a:latin typeface="Times New Roman"/>
                <a:cs typeface="Times New Roman"/>
              </a:rPr>
              <a:t> </a:t>
            </a:r>
            <a:r>
              <a:rPr sz="1100" dirty="0">
                <a:latin typeface="Times New Roman"/>
                <a:cs typeface="Times New Roman"/>
              </a:rPr>
              <a:t>teknologi</a:t>
            </a:r>
            <a:r>
              <a:rPr sz="1100" spc="-125" dirty="0">
                <a:latin typeface="Times New Roman"/>
                <a:cs typeface="Times New Roman"/>
              </a:rPr>
              <a:t> </a:t>
            </a:r>
            <a:r>
              <a:rPr sz="1100" dirty="0">
                <a:latin typeface="Times New Roman"/>
                <a:cs typeface="Times New Roman"/>
              </a:rPr>
              <a:t>jaringan</a:t>
            </a:r>
            <a:r>
              <a:rPr sz="1100" spc="-130" dirty="0">
                <a:latin typeface="Times New Roman"/>
                <a:cs typeface="Times New Roman"/>
              </a:rPr>
              <a:t> </a:t>
            </a:r>
            <a:r>
              <a:rPr sz="1100" dirty="0">
                <a:latin typeface="Times New Roman"/>
                <a:cs typeface="Times New Roman"/>
              </a:rPr>
              <a:t>komputer</a:t>
            </a:r>
            <a:r>
              <a:rPr sz="1100" spc="-125" dirty="0">
                <a:latin typeface="Times New Roman"/>
                <a:cs typeface="Times New Roman"/>
              </a:rPr>
              <a:t> </a:t>
            </a:r>
            <a:r>
              <a:rPr sz="1100" dirty="0">
                <a:latin typeface="Times New Roman"/>
                <a:cs typeface="Times New Roman"/>
              </a:rPr>
              <a:t>sekitar</a:t>
            </a:r>
            <a:r>
              <a:rPr sz="1100" spc="-120" dirty="0">
                <a:latin typeface="Times New Roman"/>
                <a:cs typeface="Times New Roman"/>
              </a:rPr>
              <a:t> </a:t>
            </a:r>
            <a:r>
              <a:rPr sz="1100" dirty="0">
                <a:latin typeface="Times New Roman"/>
                <a:cs typeface="Times New Roman"/>
              </a:rPr>
              <a:t>tahun</a:t>
            </a:r>
            <a:r>
              <a:rPr sz="1100" spc="-125" dirty="0">
                <a:latin typeface="Times New Roman"/>
                <a:cs typeface="Times New Roman"/>
              </a:rPr>
              <a:t> </a:t>
            </a:r>
            <a:r>
              <a:rPr sz="1100" dirty="0">
                <a:latin typeface="Times New Roman"/>
                <a:cs typeface="Times New Roman"/>
              </a:rPr>
              <a:t>1960.</a:t>
            </a:r>
            <a:endParaRPr sz="1100">
              <a:latin typeface="Times New Roman"/>
              <a:cs typeface="Times New Roman"/>
            </a:endParaRPr>
          </a:p>
          <a:p>
            <a:pPr marL="12700" marR="11430" indent="-635">
              <a:lnSpc>
                <a:spcPts val="1220"/>
              </a:lnSpc>
              <a:spcBef>
                <a:spcPts val="1210"/>
              </a:spcBef>
            </a:pPr>
            <a:r>
              <a:rPr sz="1100" dirty="0">
                <a:latin typeface="Times New Roman"/>
                <a:cs typeface="Times New Roman"/>
              </a:rPr>
              <a:t>Pada</a:t>
            </a:r>
            <a:r>
              <a:rPr sz="1100" spc="-55" dirty="0">
                <a:latin typeface="Times New Roman"/>
                <a:cs typeface="Times New Roman"/>
              </a:rPr>
              <a:t> </a:t>
            </a:r>
            <a:r>
              <a:rPr sz="1100" dirty="0">
                <a:latin typeface="Times New Roman"/>
                <a:cs typeface="Times New Roman"/>
              </a:rPr>
              <a:t>awalnya,</a:t>
            </a:r>
            <a:r>
              <a:rPr sz="1100" spc="-50" dirty="0">
                <a:latin typeface="Times New Roman"/>
                <a:cs typeface="Times New Roman"/>
              </a:rPr>
              <a:t> </a:t>
            </a:r>
            <a:r>
              <a:rPr sz="1100" dirty="0">
                <a:latin typeface="Times New Roman"/>
                <a:cs typeface="Times New Roman"/>
              </a:rPr>
              <a:t>jaringan</a:t>
            </a:r>
            <a:r>
              <a:rPr sz="1100" spc="-50" dirty="0">
                <a:latin typeface="Times New Roman"/>
                <a:cs typeface="Times New Roman"/>
              </a:rPr>
              <a:t> </a:t>
            </a:r>
            <a:r>
              <a:rPr sz="1100" dirty="0">
                <a:latin typeface="Times New Roman"/>
                <a:cs typeface="Times New Roman"/>
              </a:rPr>
              <a:t>komputer</a:t>
            </a:r>
            <a:r>
              <a:rPr sz="1100" spc="-50" dirty="0">
                <a:latin typeface="Times New Roman"/>
                <a:cs typeface="Times New Roman"/>
              </a:rPr>
              <a:t> </a:t>
            </a:r>
            <a:r>
              <a:rPr sz="1100" dirty="0">
                <a:latin typeface="Times New Roman"/>
                <a:cs typeface="Times New Roman"/>
              </a:rPr>
              <a:t>dimanfaatkan</a:t>
            </a:r>
            <a:r>
              <a:rPr sz="1100" spc="-50" dirty="0">
                <a:latin typeface="Times New Roman"/>
                <a:cs typeface="Times New Roman"/>
              </a:rPr>
              <a:t> </a:t>
            </a:r>
            <a:r>
              <a:rPr sz="1100" dirty="0">
                <a:latin typeface="Times New Roman"/>
                <a:cs typeface="Times New Roman"/>
              </a:rPr>
              <a:t>oleh</a:t>
            </a:r>
            <a:r>
              <a:rPr sz="1100" spc="-50" dirty="0">
                <a:latin typeface="Times New Roman"/>
                <a:cs typeface="Times New Roman"/>
              </a:rPr>
              <a:t> </a:t>
            </a:r>
            <a:r>
              <a:rPr sz="1100" dirty="0">
                <a:latin typeface="Times New Roman"/>
                <a:cs typeface="Times New Roman"/>
              </a:rPr>
              <a:t>angkatan  bersenjata</a:t>
            </a:r>
            <a:r>
              <a:rPr sz="1100" spc="-180" dirty="0">
                <a:latin typeface="Times New Roman"/>
                <a:cs typeface="Times New Roman"/>
              </a:rPr>
              <a:t> </a:t>
            </a:r>
            <a:r>
              <a:rPr sz="1100" dirty="0">
                <a:latin typeface="Times New Roman"/>
                <a:cs typeface="Times New Roman"/>
              </a:rPr>
              <a:t>Amerika</a:t>
            </a:r>
            <a:r>
              <a:rPr sz="1100" spc="-114" dirty="0">
                <a:latin typeface="Times New Roman"/>
                <a:cs typeface="Times New Roman"/>
              </a:rPr>
              <a:t> </a:t>
            </a:r>
            <a:r>
              <a:rPr sz="1100" dirty="0">
                <a:latin typeface="Times New Roman"/>
                <a:cs typeface="Times New Roman"/>
              </a:rPr>
              <a:t>untuk</a:t>
            </a:r>
            <a:r>
              <a:rPr sz="1100" spc="-114" dirty="0">
                <a:latin typeface="Times New Roman"/>
                <a:cs typeface="Times New Roman"/>
              </a:rPr>
              <a:t> </a:t>
            </a:r>
            <a:r>
              <a:rPr sz="1100" dirty="0">
                <a:latin typeface="Times New Roman"/>
                <a:cs typeface="Times New Roman"/>
              </a:rPr>
              <a:t>mengembangkan</a:t>
            </a:r>
            <a:r>
              <a:rPr sz="1100" spc="-120" dirty="0">
                <a:latin typeface="Times New Roman"/>
                <a:cs typeface="Times New Roman"/>
              </a:rPr>
              <a:t> </a:t>
            </a:r>
            <a:r>
              <a:rPr sz="1100" dirty="0">
                <a:latin typeface="Times New Roman"/>
                <a:cs typeface="Times New Roman"/>
              </a:rPr>
              <a:t>senjata</a:t>
            </a:r>
            <a:r>
              <a:rPr sz="1100" spc="-120" dirty="0">
                <a:latin typeface="Times New Roman"/>
                <a:cs typeface="Times New Roman"/>
              </a:rPr>
              <a:t> </a:t>
            </a:r>
            <a:r>
              <a:rPr sz="1100" spc="-10" dirty="0">
                <a:latin typeface="Times New Roman"/>
                <a:cs typeface="Times New Roman"/>
              </a:rPr>
              <a:t>nuklir.</a:t>
            </a:r>
            <a:endParaRPr sz="1100">
              <a:latin typeface="Times New Roman"/>
              <a:cs typeface="Times New Roman"/>
            </a:endParaRPr>
          </a:p>
          <a:p>
            <a:pPr marL="12700">
              <a:lnSpc>
                <a:spcPts val="1140"/>
              </a:lnSpc>
            </a:pPr>
            <a:r>
              <a:rPr sz="1100" dirty="0">
                <a:latin typeface="Times New Roman"/>
                <a:cs typeface="Times New Roman"/>
              </a:rPr>
              <a:t>Setelah</a:t>
            </a:r>
            <a:r>
              <a:rPr sz="1100" spc="65" dirty="0">
                <a:latin typeface="Times New Roman"/>
                <a:cs typeface="Times New Roman"/>
              </a:rPr>
              <a:t> </a:t>
            </a:r>
            <a:r>
              <a:rPr sz="1100" dirty="0">
                <a:latin typeface="Times New Roman"/>
                <a:cs typeface="Times New Roman"/>
              </a:rPr>
              <a:t>itu,</a:t>
            </a:r>
            <a:r>
              <a:rPr sz="1100" spc="70" dirty="0">
                <a:latin typeface="Times New Roman"/>
                <a:cs typeface="Times New Roman"/>
              </a:rPr>
              <a:t> </a:t>
            </a:r>
            <a:r>
              <a:rPr sz="1100" dirty="0">
                <a:latin typeface="Times New Roman"/>
                <a:cs typeface="Times New Roman"/>
              </a:rPr>
              <a:t>di</a:t>
            </a:r>
            <a:r>
              <a:rPr sz="1100" spc="70" dirty="0">
                <a:latin typeface="Times New Roman"/>
                <a:cs typeface="Times New Roman"/>
              </a:rPr>
              <a:t> </a:t>
            </a:r>
            <a:r>
              <a:rPr sz="1100" dirty="0">
                <a:latin typeface="Times New Roman"/>
                <a:cs typeface="Times New Roman"/>
              </a:rPr>
              <a:t>tahun</a:t>
            </a:r>
            <a:r>
              <a:rPr sz="1100" spc="65" dirty="0">
                <a:latin typeface="Times New Roman"/>
                <a:cs typeface="Times New Roman"/>
              </a:rPr>
              <a:t> </a:t>
            </a:r>
            <a:r>
              <a:rPr sz="1100" dirty="0">
                <a:latin typeface="Times New Roman"/>
                <a:cs typeface="Times New Roman"/>
              </a:rPr>
              <a:t>1970</a:t>
            </a:r>
            <a:r>
              <a:rPr sz="1100" spc="70" dirty="0">
                <a:latin typeface="Times New Roman"/>
                <a:cs typeface="Times New Roman"/>
              </a:rPr>
              <a:t> </a:t>
            </a:r>
            <a:r>
              <a:rPr sz="1100" dirty="0">
                <a:latin typeface="Times New Roman"/>
                <a:cs typeface="Times New Roman"/>
              </a:rPr>
              <a:t>internet</a:t>
            </a:r>
            <a:r>
              <a:rPr sz="1100" spc="70" dirty="0">
                <a:latin typeface="Times New Roman"/>
                <a:cs typeface="Times New Roman"/>
              </a:rPr>
              <a:t> </a:t>
            </a:r>
            <a:r>
              <a:rPr sz="1100" dirty="0">
                <a:latin typeface="Times New Roman"/>
                <a:cs typeface="Times New Roman"/>
              </a:rPr>
              <a:t>banyak</a:t>
            </a:r>
            <a:r>
              <a:rPr sz="1100" spc="65" dirty="0">
                <a:latin typeface="Times New Roman"/>
                <a:cs typeface="Times New Roman"/>
              </a:rPr>
              <a:t> </a:t>
            </a:r>
            <a:r>
              <a:rPr sz="1100" dirty="0">
                <a:latin typeface="Times New Roman"/>
                <a:cs typeface="Times New Roman"/>
              </a:rPr>
              <a:t>digunakan</a:t>
            </a:r>
            <a:r>
              <a:rPr sz="1100" spc="70" dirty="0">
                <a:latin typeface="Times New Roman"/>
                <a:cs typeface="Times New Roman"/>
              </a:rPr>
              <a:t> </a:t>
            </a:r>
            <a:r>
              <a:rPr sz="1100" dirty="0">
                <a:latin typeface="Times New Roman"/>
                <a:cs typeface="Times New Roman"/>
              </a:rPr>
              <a:t>di</a:t>
            </a:r>
            <a:endParaRPr sz="1100">
              <a:latin typeface="Times New Roman"/>
              <a:cs typeface="Times New Roman"/>
            </a:endParaRPr>
          </a:p>
          <a:p>
            <a:pPr marL="12700" marR="11430">
              <a:lnSpc>
                <a:spcPts val="1220"/>
              </a:lnSpc>
              <a:spcBef>
                <a:spcPts val="75"/>
              </a:spcBef>
            </a:pPr>
            <a:r>
              <a:rPr sz="1100" dirty="0">
                <a:latin typeface="Times New Roman"/>
                <a:cs typeface="Times New Roman"/>
              </a:rPr>
              <a:t>universitas-universitas di Amerika dan berkembang pesat  sampai saat</a:t>
            </a:r>
            <a:r>
              <a:rPr sz="1100" spc="-225" dirty="0">
                <a:latin typeface="Times New Roman"/>
                <a:cs typeface="Times New Roman"/>
              </a:rPr>
              <a:t> </a:t>
            </a:r>
            <a:r>
              <a:rPr sz="1100" dirty="0">
                <a:latin typeface="Times New Roman"/>
                <a:cs typeface="Times New Roman"/>
              </a:rPr>
              <a:t>ini.</a:t>
            </a:r>
            <a:endParaRPr sz="1100">
              <a:latin typeface="Times New Roman"/>
              <a:cs typeface="Times New Roman"/>
            </a:endParaRPr>
          </a:p>
          <a:p>
            <a:pPr marL="12700" marR="9525" algn="just">
              <a:lnSpc>
                <a:spcPts val="1220"/>
              </a:lnSpc>
              <a:spcBef>
                <a:spcPts val="1215"/>
              </a:spcBef>
            </a:pPr>
            <a:r>
              <a:rPr sz="1100" dirty="0">
                <a:latin typeface="Times New Roman"/>
                <a:cs typeface="Times New Roman"/>
              </a:rPr>
              <a:t>Pada tahun 1989, </a:t>
            </a:r>
            <a:r>
              <a:rPr sz="1100" spc="-10" dirty="0">
                <a:latin typeface="Times New Roman"/>
                <a:cs typeface="Times New Roman"/>
              </a:rPr>
              <a:t>Timothy </a:t>
            </a:r>
            <a:r>
              <a:rPr sz="1100" dirty="0">
                <a:latin typeface="Times New Roman"/>
                <a:cs typeface="Times New Roman"/>
              </a:rPr>
              <a:t>Berners Lee, ahli komputer dari  Inggris</a:t>
            </a:r>
            <a:r>
              <a:rPr sz="1100" spc="-75" dirty="0">
                <a:latin typeface="Times New Roman"/>
                <a:cs typeface="Times New Roman"/>
              </a:rPr>
              <a:t> </a:t>
            </a:r>
            <a:r>
              <a:rPr sz="1100" dirty="0">
                <a:latin typeface="Times New Roman"/>
                <a:cs typeface="Times New Roman"/>
              </a:rPr>
              <a:t>menciptakan</a:t>
            </a:r>
            <a:r>
              <a:rPr sz="1100" spc="-70" dirty="0">
                <a:latin typeface="Times New Roman"/>
                <a:cs typeface="Times New Roman"/>
              </a:rPr>
              <a:t> </a:t>
            </a:r>
            <a:r>
              <a:rPr sz="1100" i="1" spc="-25" dirty="0">
                <a:latin typeface="Times New Roman"/>
                <a:cs typeface="Times New Roman"/>
              </a:rPr>
              <a:t>World</a:t>
            </a:r>
            <a:r>
              <a:rPr sz="1100" i="1" spc="-70" dirty="0">
                <a:latin typeface="Times New Roman"/>
                <a:cs typeface="Times New Roman"/>
              </a:rPr>
              <a:t> </a:t>
            </a:r>
            <a:r>
              <a:rPr sz="1100" i="1" spc="-20" dirty="0">
                <a:latin typeface="Times New Roman"/>
                <a:cs typeface="Times New Roman"/>
              </a:rPr>
              <a:t>Wide</a:t>
            </a:r>
            <a:r>
              <a:rPr sz="1100" i="1" spc="-75" dirty="0">
                <a:latin typeface="Times New Roman"/>
                <a:cs typeface="Times New Roman"/>
              </a:rPr>
              <a:t> </a:t>
            </a:r>
            <a:r>
              <a:rPr sz="1100" i="1" spc="-30" dirty="0">
                <a:latin typeface="Times New Roman"/>
                <a:cs typeface="Times New Roman"/>
              </a:rPr>
              <a:t>Web</a:t>
            </a:r>
            <a:r>
              <a:rPr sz="1100" spc="-30" dirty="0">
                <a:latin typeface="Times New Roman"/>
                <a:cs typeface="Times New Roman"/>
              </a:rPr>
              <a:t>,</a:t>
            </a:r>
            <a:r>
              <a:rPr sz="1100" spc="-70" dirty="0">
                <a:latin typeface="Times New Roman"/>
                <a:cs typeface="Times New Roman"/>
              </a:rPr>
              <a:t> </a:t>
            </a:r>
            <a:r>
              <a:rPr sz="1100" dirty="0">
                <a:latin typeface="Times New Roman"/>
                <a:cs typeface="Times New Roman"/>
              </a:rPr>
              <a:t>yaitu</a:t>
            </a:r>
            <a:r>
              <a:rPr sz="1100" spc="-70" dirty="0">
                <a:latin typeface="Times New Roman"/>
                <a:cs typeface="Times New Roman"/>
              </a:rPr>
              <a:t> </a:t>
            </a:r>
            <a:r>
              <a:rPr sz="1100" dirty="0">
                <a:latin typeface="Times New Roman"/>
                <a:cs typeface="Times New Roman"/>
              </a:rPr>
              <a:t>semacam</a:t>
            </a:r>
            <a:r>
              <a:rPr sz="1100" spc="-75" dirty="0">
                <a:latin typeface="Times New Roman"/>
                <a:cs typeface="Times New Roman"/>
              </a:rPr>
              <a:t> </a:t>
            </a:r>
            <a:r>
              <a:rPr sz="1100" dirty="0">
                <a:latin typeface="Times New Roman"/>
                <a:cs typeface="Times New Roman"/>
              </a:rPr>
              <a:t>program  </a:t>
            </a:r>
            <a:r>
              <a:rPr sz="1100" spc="10" dirty="0">
                <a:latin typeface="Times New Roman"/>
                <a:cs typeface="Times New Roman"/>
              </a:rPr>
              <a:t>yang memungkinkan suara, </a:t>
            </a:r>
            <a:r>
              <a:rPr sz="1100" spc="5" dirty="0">
                <a:latin typeface="Times New Roman"/>
                <a:cs typeface="Times New Roman"/>
              </a:rPr>
              <a:t>gambar,  </a:t>
            </a:r>
            <a:r>
              <a:rPr sz="1100" spc="10" dirty="0">
                <a:latin typeface="Times New Roman"/>
                <a:cs typeface="Times New Roman"/>
              </a:rPr>
              <a:t>film, dan </a:t>
            </a:r>
            <a:r>
              <a:rPr sz="1100" spc="15" dirty="0">
                <a:latin typeface="Times New Roman"/>
                <a:cs typeface="Times New Roman"/>
              </a:rPr>
              <a:t>musik  </a:t>
            </a:r>
            <a:r>
              <a:rPr sz="1100" dirty="0">
                <a:latin typeface="Times New Roman"/>
                <a:cs typeface="Times New Roman"/>
              </a:rPr>
              <a:t>ditampilkan dalam internet. Karena penemuan inilah internet  menjadi</a:t>
            </a:r>
            <a:r>
              <a:rPr sz="1100" spc="-120" dirty="0">
                <a:latin typeface="Times New Roman"/>
                <a:cs typeface="Times New Roman"/>
              </a:rPr>
              <a:t> </a:t>
            </a:r>
            <a:r>
              <a:rPr sz="1100" dirty="0">
                <a:latin typeface="Times New Roman"/>
                <a:cs typeface="Times New Roman"/>
              </a:rPr>
              <a:t>lebih</a:t>
            </a:r>
            <a:r>
              <a:rPr sz="1100" spc="-114" dirty="0">
                <a:latin typeface="Times New Roman"/>
                <a:cs typeface="Times New Roman"/>
              </a:rPr>
              <a:t> </a:t>
            </a:r>
            <a:r>
              <a:rPr sz="1100" dirty="0">
                <a:latin typeface="Times New Roman"/>
                <a:cs typeface="Times New Roman"/>
              </a:rPr>
              <a:t>menarik</a:t>
            </a:r>
            <a:r>
              <a:rPr sz="1100" spc="-120" dirty="0">
                <a:latin typeface="Times New Roman"/>
                <a:cs typeface="Times New Roman"/>
              </a:rPr>
              <a:t> </a:t>
            </a:r>
            <a:r>
              <a:rPr sz="1100" dirty="0">
                <a:latin typeface="Times New Roman"/>
                <a:cs typeface="Times New Roman"/>
              </a:rPr>
              <a:t>tampilannya</a:t>
            </a:r>
            <a:r>
              <a:rPr sz="1100" spc="-120" dirty="0">
                <a:latin typeface="Times New Roman"/>
                <a:cs typeface="Times New Roman"/>
              </a:rPr>
              <a:t> </a:t>
            </a:r>
            <a:r>
              <a:rPr sz="1100" dirty="0">
                <a:latin typeface="Times New Roman"/>
                <a:cs typeface="Times New Roman"/>
              </a:rPr>
              <a:t>dan</a:t>
            </a:r>
            <a:r>
              <a:rPr sz="1100" spc="-114" dirty="0">
                <a:latin typeface="Times New Roman"/>
                <a:cs typeface="Times New Roman"/>
              </a:rPr>
              <a:t> </a:t>
            </a:r>
            <a:r>
              <a:rPr sz="1100" dirty="0">
                <a:latin typeface="Times New Roman"/>
                <a:cs typeface="Times New Roman"/>
              </a:rPr>
              <a:t>sangat</a:t>
            </a:r>
            <a:r>
              <a:rPr sz="1100" spc="-114" dirty="0">
                <a:latin typeface="Times New Roman"/>
                <a:cs typeface="Times New Roman"/>
              </a:rPr>
              <a:t> </a:t>
            </a:r>
            <a:r>
              <a:rPr sz="1100" dirty="0">
                <a:latin typeface="Times New Roman"/>
                <a:cs typeface="Times New Roman"/>
              </a:rPr>
              <a:t>bervariasi.</a:t>
            </a:r>
            <a:endParaRPr sz="1100">
              <a:latin typeface="Times New Roman"/>
              <a:cs typeface="Times New Roman"/>
            </a:endParaRPr>
          </a:p>
          <a:p>
            <a:pPr marL="12700" marR="5080" algn="just">
              <a:lnSpc>
                <a:spcPts val="1220"/>
              </a:lnSpc>
              <a:spcBef>
                <a:spcPts val="1210"/>
              </a:spcBef>
            </a:pPr>
            <a:r>
              <a:rPr sz="1100" spc="15" dirty="0">
                <a:latin typeface="Times New Roman"/>
                <a:cs typeface="Times New Roman"/>
              </a:rPr>
              <a:t>Internet banyak digunakan oleh perusahaan, </a:t>
            </a:r>
            <a:r>
              <a:rPr sz="1100" spc="20" dirty="0">
                <a:latin typeface="Times New Roman"/>
                <a:cs typeface="Times New Roman"/>
              </a:rPr>
              <a:t>lembaga  </a:t>
            </a:r>
            <a:r>
              <a:rPr sz="1100" dirty="0">
                <a:latin typeface="Times New Roman"/>
                <a:cs typeface="Times New Roman"/>
              </a:rPr>
              <a:t>pendidikan, lembaga pemerintah dan lembaga militer di  </a:t>
            </a:r>
            <a:r>
              <a:rPr sz="1100" spc="40" dirty="0">
                <a:latin typeface="Times New Roman"/>
                <a:cs typeface="Times New Roman"/>
              </a:rPr>
              <a:t>seluruh dunia untuk </a:t>
            </a:r>
            <a:r>
              <a:rPr sz="1100" spc="45" dirty="0">
                <a:latin typeface="Times New Roman"/>
                <a:cs typeface="Times New Roman"/>
              </a:rPr>
              <a:t>memberikan </a:t>
            </a:r>
            <a:r>
              <a:rPr sz="1100" spc="40" dirty="0">
                <a:latin typeface="Times New Roman"/>
                <a:cs typeface="Times New Roman"/>
              </a:rPr>
              <a:t>informasi </a:t>
            </a:r>
            <a:r>
              <a:rPr sz="1100" spc="50" dirty="0">
                <a:latin typeface="Times New Roman"/>
                <a:cs typeface="Times New Roman"/>
              </a:rPr>
              <a:t>kepada  </a:t>
            </a:r>
            <a:r>
              <a:rPr sz="1100" dirty="0">
                <a:latin typeface="Times New Roman"/>
                <a:cs typeface="Times New Roman"/>
              </a:rPr>
              <a:t>masyarakat.</a:t>
            </a:r>
            <a:endParaRPr sz="1100">
              <a:latin typeface="Times New Roman"/>
              <a:cs typeface="Times New Roman"/>
            </a:endParaRPr>
          </a:p>
        </p:txBody>
      </p:sp>
      <p:grpSp>
        <p:nvGrpSpPr>
          <p:cNvPr id="3" name="object 3"/>
          <p:cNvGrpSpPr/>
          <p:nvPr/>
        </p:nvGrpSpPr>
        <p:grpSpPr>
          <a:xfrm>
            <a:off x="4267034" y="1735404"/>
            <a:ext cx="1355725" cy="1089025"/>
            <a:chOff x="4267034" y="1735404"/>
            <a:chExt cx="1355725" cy="1089025"/>
          </a:xfrm>
        </p:grpSpPr>
        <p:sp>
          <p:nvSpPr>
            <p:cNvPr id="4" name="object 4"/>
            <p:cNvSpPr/>
            <p:nvPr/>
          </p:nvSpPr>
          <p:spPr>
            <a:xfrm>
              <a:off x="4383087" y="1737068"/>
              <a:ext cx="1073023" cy="90984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273384" y="1741754"/>
              <a:ext cx="1343025" cy="1076325"/>
            </a:xfrm>
            <a:custGeom>
              <a:avLst/>
              <a:gdLst/>
              <a:ahLst/>
              <a:cxnLst/>
              <a:rect l="l" t="t" r="r" b="b"/>
              <a:pathLst>
                <a:path w="1343025" h="1076325">
                  <a:moveTo>
                    <a:pt x="67132" y="0"/>
                  </a:moveTo>
                  <a:lnTo>
                    <a:pt x="1275486" y="0"/>
                  </a:lnTo>
                  <a:lnTo>
                    <a:pt x="1301550" y="3763"/>
                  </a:lnTo>
                  <a:lnTo>
                    <a:pt x="1322897" y="14011"/>
                  </a:lnTo>
                  <a:lnTo>
                    <a:pt x="1337320" y="29178"/>
                  </a:lnTo>
                  <a:lnTo>
                    <a:pt x="1342618" y="47701"/>
                  </a:lnTo>
                  <a:lnTo>
                    <a:pt x="1342618" y="1028585"/>
                  </a:lnTo>
                  <a:lnTo>
                    <a:pt x="1337320" y="1047108"/>
                  </a:lnTo>
                  <a:lnTo>
                    <a:pt x="1322897" y="1062275"/>
                  </a:lnTo>
                  <a:lnTo>
                    <a:pt x="1301550" y="1072523"/>
                  </a:lnTo>
                  <a:lnTo>
                    <a:pt x="1275486" y="1076286"/>
                  </a:lnTo>
                  <a:lnTo>
                    <a:pt x="67132" y="1076286"/>
                  </a:lnTo>
                  <a:lnTo>
                    <a:pt x="41062" y="1072523"/>
                  </a:lnTo>
                  <a:lnTo>
                    <a:pt x="19716" y="1062275"/>
                  </a:lnTo>
                  <a:lnTo>
                    <a:pt x="5295" y="1047108"/>
                  </a:lnTo>
                  <a:lnTo>
                    <a:pt x="0" y="1028585"/>
                  </a:lnTo>
                  <a:lnTo>
                    <a:pt x="0" y="47701"/>
                  </a:lnTo>
                  <a:lnTo>
                    <a:pt x="5295" y="29178"/>
                  </a:lnTo>
                  <a:lnTo>
                    <a:pt x="19716" y="14011"/>
                  </a:lnTo>
                  <a:lnTo>
                    <a:pt x="41062" y="3763"/>
                  </a:lnTo>
                  <a:lnTo>
                    <a:pt x="67132" y="0"/>
                  </a:lnTo>
                  <a:close/>
                </a:path>
              </a:pathLst>
            </a:custGeom>
            <a:ln w="12700">
              <a:solidFill>
                <a:srgbClr val="009140"/>
              </a:solidFill>
            </a:ln>
          </p:spPr>
          <p:txBody>
            <a:bodyPr wrap="square" lIns="0" tIns="0" rIns="0" bIns="0" rtlCol="0"/>
            <a:lstStyle/>
            <a:p>
              <a:endParaRPr/>
            </a:p>
          </p:txBody>
        </p:sp>
      </p:grpSp>
      <p:sp>
        <p:nvSpPr>
          <p:cNvPr id="6" name="object 6"/>
          <p:cNvSpPr txBox="1"/>
          <p:nvPr/>
        </p:nvSpPr>
        <p:spPr>
          <a:xfrm>
            <a:off x="4480763" y="2525560"/>
            <a:ext cx="913765" cy="442595"/>
          </a:xfrm>
          <a:prstGeom prst="rect">
            <a:avLst/>
          </a:prstGeom>
        </p:spPr>
        <p:txBody>
          <a:bodyPr vert="horz" wrap="square" lIns="0" tIns="12700" rIns="0" bIns="0" rtlCol="0">
            <a:spAutoFit/>
          </a:bodyPr>
          <a:lstStyle/>
          <a:p>
            <a:pPr marL="15875" algn="ctr">
              <a:lnSpc>
                <a:spcPts val="925"/>
              </a:lnSpc>
              <a:spcBef>
                <a:spcPts val="100"/>
              </a:spcBef>
            </a:pPr>
            <a:r>
              <a:rPr sz="800" b="1" dirty="0">
                <a:solidFill>
                  <a:srgbClr val="1F1A17"/>
                </a:solidFill>
                <a:latin typeface="Times New Roman"/>
                <a:cs typeface="Times New Roman"/>
              </a:rPr>
              <a:t>Gambar</a:t>
            </a:r>
            <a:r>
              <a:rPr sz="800" b="1" spc="-30" dirty="0">
                <a:solidFill>
                  <a:srgbClr val="1F1A17"/>
                </a:solidFill>
                <a:latin typeface="Times New Roman"/>
                <a:cs typeface="Times New Roman"/>
              </a:rPr>
              <a:t> </a:t>
            </a:r>
            <a:r>
              <a:rPr sz="800" b="1" spc="-15" dirty="0">
                <a:solidFill>
                  <a:srgbClr val="1F1A17"/>
                </a:solidFill>
                <a:latin typeface="Times New Roman"/>
                <a:cs typeface="Times New Roman"/>
              </a:rPr>
              <a:t>1.11</a:t>
            </a:r>
            <a:endParaRPr sz="800">
              <a:latin typeface="Times New Roman"/>
              <a:cs typeface="Times New Roman"/>
            </a:endParaRPr>
          </a:p>
          <a:p>
            <a:pPr marL="15875" algn="ctr">
              <a:lnSpc>
                <a:spcPts val="925"/>
              </a:lnSpc>
            </a:pPr>
            <a:r>
              <a:rPr sz="800" i="1" spc="-5" dirty="0">
                <a:solidFill>
                  <a:srgbClr val="1F1A17"/>
                </a:solidFill>
                <a:latin typeface="Times New Roman"/>
                <a:cs typeface="Times New Roman"/>
              </a:rPr>
              <a:t>LCD</a:t>
            </a:r>
            <a:r>
              <a:rPr sz="800" i="1" spc="-15" dirty="0">
                <a:solidFill>
                  <a:srgbClr val="1F1A17"/>
                </a:solidFill>
                <a:latin typeface="Times New Roman"/>
                <a:cs typeface="Times New Roman"/>
              </a:rPr>
              <a:t> </a:t>
            </a:r>
            <a:r>
              <a:rPr sz="800" i="1" spc="-5" dirty="0">
                <a:solidFill>
                  <a:srgbClr val="1F1A17"/>
                </a:solidFill>
                <a:latin typeface="Times New Roman"/>
                <a:cs typeface="Times New Roman"/>
              </a:rPr>
              <a:t>Proyektor</a:t>
            </a:r>
            <a:endParaRPr sz="800">
              <a:latin typeface="Times New Roman"/>
              <a:cs typeface="Times New Roman"/>
            </a:endParaRPr>
          </a:p>
          <a:p>
            <a:pPr algn="ctr">
              <a:lnSpc>
                <a:spcPct val="100000"/>
              </a:lnSpc>
              <a:spcBef>
                <a:spcPts val="595"/>
              </a:spcBef>
            </a:pPr>
            <a:r>
              <a:rPr sz="700" i="1" dirty="0">
                <a:solidFill>
                  <a:srgbClr val="1F1A17"/>
                </a:solidFill>
                <a:latin typeface="Times New Roman"/>
                <a:cs typeface="Times New Roman"/>
              </a:rPr>
              <a:t>Sumber :</a:t>
            </a:r>
            <a:r>
              <a:rPr sz="700" i="1" spc="-50" dirty="0">
                <a:solidFill>
                  <a:srgbClr val="1F1A17"/>
                </a:solidFill>
                <a:latin typeface="Times New Roman"/>
                <a:cs typeface="Times New Roman"/>
              </a:rPr>
              <a:t> </a:t>
            </a:r>
            <a:r>
              <a:rPr sz="700" i="1" spc="-5" dirty="0">
                <a:solidFill>
                  <a:srgbClr val="1F1A17"/>
                </a:solidFill>
                <a:latin typeface="Times New Roman"/>
                <a:cs typeface="Times New Roman"/>
              </a:rPr>
              <a:t>fotosearch.com</a:t>
            </a:r>
            <a:endParaRPr sz="700">
              <a:latin typeface="Times New Roman"/>
              <a:cs typeface="Times New Roman"/>
            </a:endParaRPr>
          </a:p>
        </p:txBody>
      </p:sp>
      <p:grpSp>
        <p:nvGrpSpPr>
          <p:cNvPr id="15" name="object 15"/>
          <p:cNvGrpSpPr/>
          <p:nvPr/>
        </p:nvGrpSpPr>
        <p:grpSpPr>
          <a:xfrm>
            <a:off x="720001" y="7024700"/>
            <a:ext cx="3388995" cy="1177925"/>
            <a:chOff x="720001" y="7024700"/>
            <a:chExt cx="3388995" cy="1177925"/>
          </a:xfrm>
        </p:grpSpPr>
        <p:sp>
          <p:nvSpPr>
            <p:cNvPr id="16" name="object 16"/>
            <p:cNvSpPr/>
            <p:nvPr/>
          </p:nvSpPr>
          <p:spPr>
            <a:xfrm>
              <a:off x="751039" y="7137413"/>
              <a:ext cx="3357905" cy="1064590"/>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720001" y="7121906"/>
              <a:ext cx="3298190" cy="1004569"/>
            </a:xfrm>
            <a:custGeom>
              <a:avLst/>
              <a:gdLst/>
              <a:ahLst/>
              <a:cxnLst/>
              <a:rect l="l" t="t" r="r" b="b"/>
              <a:pathLst>
                <a:path w="3298190" h="1004570">
                  <a:moveTo>
                    <a:pt x="3270605" y="0"/>
                  </a:moveTo>
                  <a:lnTo>
                    <a:pt x="27038" y="0"/>
                  </a:lnTo>
                  <a:lnTo>
                    <a:pt x="16539" y="3961"/>
                  </a:lnTo>
                  <a:lnTo>
                    <a:pt x="7942" y="14749"/>
                  </a:lnTo>
                  <a:lnTo>
                    <a:pt x="2133" y="30716"/>
                  </a:lnTo>
                  <a:lnTo>
                    <a:pt x="0" y="50215"/>
                  </a:lnTo>
                  <a:lnTo>
                    <a:pt x="0" y="954112"/>
                  </a:lnTo>
                  <a:lnTo>
                    <a:pt x="2133" y="973612"/>
                  </a:lnTo>
                  <a:lnTo>
                    <a:pt x="7942" y="989579"/>
                  </a:lnTo>
                  <a:lnTo>
                    <a:pt x="16539" y="1000366"/>
                  </a:lnTo>
                  <a:lnTo>
                    <a:pt x="27038" y="1004328"/>
                  </a:lnTo>
                  <a:lnTo>
                    <a:pt x="3270605" y="1004328"/>
                  </a:lnTo>
                  <a:lnTo>
                    <a:pt x="3281104" y="1000366"/>
                  </a:lnTo>
                  <a:lnTo>
                    <a:pt x="3289701" y="989579"/>
                  </a:lnTo>
                  <a:lnTo>
                    <a:pt x="3295510" y="973612"/>
                  </a:lnTo>
                  <a:lnTo>
                    <a:pt x="3297643" y="954112"/>
                  </a:lnTo>
                  <a:lnTo>
                    <a:pt x="3297643" y="50215"/>
                  </a:lnTo>
                  <a:lnTo>
                    <a:pt x="3295510" y="30716"/>
                  </a:lnTo>
                  <a:lnTo>
                    <a:pt x="3289701" y="14749"/>
                  </a:lnTo>
                  <a:lnTo>
                    <a:pt x="3281104" y="3961"/>
                  </a:lnTo>
                  <a:lnTo>
                    <a:pt x="3270605" y="0"/>
                  </a:lnTo>
                  <a:close/>
                </a:path>
              </a:pathLst>
            </a:custGeom>
            <a:solidFill>
              <a:srgbClr val="F7F5D6"/>
            </a:solidFill>
          </p:spPr>
          <p:txBody>
            <a:bodyPr wrap="square" lIns="0" tIns="0" rIns="0" bIns="0" rtlCol="0"/>
            <a:lstStyle/>
            <a:p>
              <a:endParaRPr/>
            </a:p>
          </p:txBody>
        </p:sp>
        <p:sp>
          <p:nvSpPr>
            <p:cNvPr id="18" name="object 18"/>
            <p:cNvSpPr/>
            <p:nvPr/>
          </p:nvSpPr>
          <p:spPr>
            <a:xfrm>
              <a:off x="824357" y="7033387"/>
              <a:ext cx="1014018" cy="229717"/>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810145" y="7024700"/>
              <a:ext cx="984250" cy="200025"/>
            </a:xfrm>
            <a:custGeom>
              <a:avLst/>
              <a:gdLst/>
              <a:ahLst/>
              <a:cxnLst/>
              <a:rect l="l" t="t" r="r" b="b"/>
              <a:pathLst>
                <a:path w="984250" h="200025">
                  <a:moveTo>
                    <a:pt x="954874" y="0"/>
                  </a:moveTo>
                  <a:lnTo>
                    <a:pt x="29184" y="0"/>
                  </a:lnTo>
                  <a:lnTo>
                    <a:pt x="17852" y="1574"/>
                  </a:lnTo>
                  <a:lnTo>
                    <a:pt x="8572" y="5864"/>
                  </a:lnTo>
                  <a:lnTo>
                    <a:pt x="2302" y="12215"/>
                  </a:lnTo>
                  <a:lnTo>
                    <a:pt x="0" y="19977"/>
                  </a:lnTo>
                  <a:lnTo>
                    <a:pt x="0" y="179768"/>
                  </a:lnTo>
                  <a:lnTo>
                    <a:pt x="2302" y="187524"/>
                  </a:lnTo>
                  <a:lnTo>
                    <a:pt x="8572" y="193876"/>
                  </a:lnTo>
                  <a:lnTo>
                    <a:pt x="17852" y="198169"/>
                  </a:lnTo>
                  <a:lnTo>
                    <a:pt x="29184" y="199745"/>
                  </a:lnTo>
                  <a:lnTo>
                    <a:pt x="954874" y="199745"/>
                  </a:lnTo>
                  <a:lnTo>
                    <a:pt x="966212" y="198169"/>
                  </a:lnTo>
                  <a:lnTo>
                    <a:pt x="975491" y="193876"/>
                  </a:lnTo>
                  <a:lnTo>
                    <a:pt x="981758" y="187524"/>
                  </a:lnTo>
                  <a:lnTo>
                    <a:pt x="984059" y="179768"/>
                  </a:lnTo>
                  <a:lnTo>
                    <a:pt x="984059" y="19977"/>
                  </a:lnTo>
                  <a:lnTo>
                    <a:pt x="981758" y="12215"/>
                  </a:lnTo>
                  <a:lnTo>
                    <a:pt x="975491" y="5864"/>
                  </a:lnTo>
                  <a:lnTo>
                    <a:pt x="966212" y="1574"/>
                  </a:lnTo>
                  <a:lnTo>
                    <a:pt x="954874" y="0"/>
                  </a:lnTo>
                  <a:close/>
                </a:path>
              </a:pathLst>
            </a:custGeom>
            <a:solidFill>
              <a:srgbClr val="CCE8ED"/>
            </a:solidFill>
          </p:spPr>
          <p:txBody>
            <a:bodyPr wrap="square" lIns="0" tIns="0" rIns="0" bIns="0" rtlCol="0"/>
            <a:lstStyle/>
            <a:p>
              <a:endParaRPr/>
            </a:p>
          </p:txBody>
        </p:sp>
      </p:grpSp>
      <p:sp>
        <p:nvSpPr>
          <p:cNvPr id="20" name="object 20"/>
          <p:cNvSpPr txBox="1"/>
          <p:nvPr/>
        </p:nvSpPr>
        <p:spPr>
          <a:xfrm>
            <a:off x="823438" y="6942530"/>
            <a:ext cx="3054985" cy="1139190"/>
          </a:xfrm>
          <a:prstGeom prst="rect">
            <a:avLst/>
          </a:prstGeom>
        </p:spPr>
        <p:txBody>
          <a:bodyPr vert="horz" wrap="square" lIns="0" tIns="92075" rIns="0" bIns="0" rtlCol="0">
            <a:spAutoFit/>
          </a:bodyPr>
          <a:lstStyle/>
          <a:p>
            <a:pPr marL="186055">
              <a:lnSpc>
                <a:spcPct val="100000"/>
              </a:lnSpc>
              <a:spcBef>
                <a:spcPts val="725"/>
              </a:spcBef>
            </a:pPr>
            <a:r>
              <a:rPr sz="1100" spc="45" dirty="0">
                <a:solidFill>
                  <a:srgbClr val="1F1A17"/>
                </a:solidFill>
                <a:latin typeface="Arial"/>
                <a:cs typeface="Arial"/>
              </a:rPr>
              <a:t>Diskusi</a:t>
            </a:r>
            <a:r>
              <a:rPr sz="1100" spc="-40" dirty="0">
                <a:solidFill>
                  <a:srgbClr val="1F1A17"/>
                </a:solidFill>
                <a:latin typeface="Arial"/>
                <a:cs typeface="Arial"/>
              </a:rPr>
              <a:t> </a:t>
            </a:r>
            <a:r>
              <a:rPr sz="1100" spc="40" dirty="0">
                <a:solidFill>
                  <a:srgbClr val="1F1A17"/>
                </a:solidFill>
                <a:latin typeface="Arial"/>
                <a:cs typeface="Arial"/>
              </a:rPr>
              <a:t>3</a:t>
            </a:r>
            <a:endParaRPr sz="1100">
              <a:latin typeface="Arial"/>
              <a:cs typeface="Arial"/>
            </a:endParaRPr>
          </a:p>
          <a:p>
            <a:pPr marL="12700" marR="5080" algn="just">
              <a:lnSpc>
                <a:spcPts val="1220"/>
              </a:lnSpc>
              <a:spcBef>
                <a:spcPts val="750"/>
              </a:spcBef>
            </a:pPr>
            <a:r>
              <a:rPr sz="1100" dirty="0">
                <a:solidFill>
                  <a:srgbClr val="1F1A17"/>
                </a:solidFill>
                <a:latin typeface="Times New Roman"/>
                <a:cs typeface="Times New Roman"/>
              </a:rPr>
              <a:t>Berikan contoh tentang 3 buah teknologi informasi  yang kamu ketahui, dan jelaskan bagaimana cara  penggunaannya.</a:t>
            </a:r>
            <a:endParaRPr sz="1100">
              <a:latin typeface="Times New Roman"/>
              <a:cs typeface="Times New Roman"/>
            </a:endParaRPr>
          </a:p>
          <a:p>
            <a:pPr marL="12700" algn="just">
              <a:lnSpc>
                <a:spcPts val="1140"/>
              </a:lnSpc>
            </a:pPr>
            <a:r>
              <a:rPr sz="1100" dirty="0">
                <a:solidFill>
                  <a:srgbClr val="1F1A17"/>
                </a:solidFill>
                <a:latin typeface="Times New Roman"/>
                <a:cs typeface="Times New Roman"/>
              </a:rPr>
              <a:t>Presentasikan</a:t>
            </a:r>
            <a:r>
              <a:rPr sz="1100" spc="-55" dirty="0">
                <a:solidFill>
                  <a:srgbClr val="1F1A17"/>
                </a:solidFill>
                <a:latin typeface="Times New Roman"/>
                <a:cs typeface="Times New Roman"/>
              </a:rPr>
              <a:t> </a:t>
            </a:r>
            <a:r>
              <a:rPr sz="1100" dirty="0">
                <a:solidFill>
                  <a:srgbClr val="1F1A17"/>
                </a:solidFill>
                <a:latin typeface="Times New Roman"/>
                <a:cs typeface="Times New Roman"/>
              </a:rPr>
              <a:t>hal</a:t>
            </a:r>
            <a:r>
              <a:rPr sz="1100" spc="-55" dirty="0">
                <a:solidFill>
                  <a:srgbClr val="1F1A17"/>
                </a:solidFill>
                <a:latin typeface="Times New Roman"/>
                <a:cs typeface="Times New Roman"/>
              </a:rPr>
              <a:t> </a:t>
            </a:r>
            <a:r>
              <a:rPr sz="1100" dirty="0">
                <a:solidFill>
                  <a:srgbClr val="1F1A17"/>
                </a:solidFill>
                <a:latin typeface="Times New Roman"/>
                <a:cs typeface="Times New Roman"/>
              </a:rPr>
              <a:t>ini</a:t>
            </a:r>
            <a:r>
              <a:rPr sz="1100" spc="-50" dirty="0">
                <a:solidFill>
                  <a:srgbClr val="1F1A17"/>
                </a:solidFill>
                <a:latin typeface="Times New Roman"/>
                <a:cs typeface="Times New Roman"/>
              </a:rPr>
              <a:t> </a:t>
            </a:r>
            <a:r>
              <a:rPr sz="1100" dirty="0">
                <a:solidFill>
                  <a:srgbClr val="1F1A17"/>
                </a:solidFill>
                <a:latin typeface="Times New Roman"/>
                <a:cs typeface="Times New Roman"/>
              </a:rPr>
              <a:t>di</a:t>
            </a:r>
            <a:r>
              <a:rPr sz="1100" spc="-55" dirty="0">
                <a:solidFill>
                  <a:srgbClr val="1F1A17"/>
                </a:solidFill>
                <a:latin typeface="Times New Roman"/>
                <a:cs typeface="Times New Roman"/>
              </a:rPr>
              <a:t> </a:t>
            </a:r>
            <a:r>
              <a:rPr sz="1100" dirty="0">
                <a:solidFill>
                  <a:srgbClr val="1F1A17"/>
                </a:solidFill>
                <a:latin typeface="Times New Roman"/>
                <a:cs typeface="Times New Roman"/>
              </a:rPr>
              <a:t>depan</a:t>
            </a:r>
            <a:r>
              <a:rPr sz="1100" spc="-50" dirty="0">
                <a:solidFill>
                  <a:srgbClr val="1F1A17"/>
                </a:solidFill>
                <a:latin typeface="Times New Roman"/>
                <a:cs typeface="Times New Roman"/>
              </a:rPr>
              <a:t> </a:t>
            </a:r>
            <a:r>
              <a:rPr sz="1100" dirty="0">
                <a:solidFill>
                  <a:srgbClr val="1F1A17"/>
                </a:solidFill>
                <a:latin typeface="Times New Roman"/>
                <a:cs typeface="Times New Roman"/>
              </a:rPr>
              <a:t>kelasmu</a:t>
            </a:r>
            <a:r>
              <a:rPr sz="1100" spc="-55" dirty="0">
                <a:solidFill>
                  <a:srgbClr val="1F1A17"/>
                </a:solidFill>
                <a:latin typeface="Times New Roman"/>
                <a:cs typeface="Times New Roman"/>
              </a:rPr>
              <a:t> </a:t>
            </a:r>
            <a:r>
              <a:rPr sz="1100" dirty="0">
                <a:solidFill>
                  <a:srgbClr val="1F1A17"/>
                </a:solidFill>
                <a:latin typeface="Times New Roman"/>
                <a:cs typeface="Times New Roman"/>
              </a:rPr>
              <a:t>dengan</a:t>
            </a:r>
            <a:r>
              <a:rPr sz="1100" spc="-50" dirty="0">
                <a:solidFill>
                  <a:srgbClr val="1F1A17"/>
                </a:solidFill>
                <a:latin typeface="Times New Roman"/>
                <a:cs typeface="Times New Roman"/>
              </a:rPr>
              <a:t> </a:t>
            </a:r>
            <a:r>
              <a:rPr sz="1100" dirty="0">
                <a:solidFill>
                  <a:srgbClr val="1F1A17"/>
                </a:solidFill>
                <a:latin typeface="Times New Roman"/>
                <a:cs typeface="Times New Roman"/>
              </a:rPr>
              <a:t>gambar</a:t>
            </a:r>
            <a:endParaRPr sz="1100">
              <a:latin typeface="Times New Roman"/>
              <a:cs typeface="Times New Roman"/>
            </a:endParaRPr>
          </a:p>
          <a:p>
            <a:pPr marL="12700" algn="just">
              <a:lnSpc>
                <a:spcPts val="1270"/>
              </a:lnSpc>
            </a:pPr>
            <a:r>
              <a:rPr sz="1100" dirty="0">
                <a:solidFill>
                  <a:srgbClr val="1F1A17"/>
                </a:solidFill>
                <a:latin typeface="Times New Roman"/>
                <a:cs typeface="Times New Roman"/>
              </a:rPr>
              <a:t>dan</a:t>
            </a:r>
            <a:r>
              <a:rPr sz="1100" spc="-114" dirty="0">
                <a:solidFill>
                  <a:srgbClr val="1F1A17"/>
                </a:solidFill>
                <a:latin typeface="Times New Roman"/>
                <a:cs typeface="Times New Roman"/>
              </a:rPr>
              <a:t> </a:t>
            </a:r>
            <a:r>
              <a:rPr sz="1100" dirty="0">
                <a:solidFill>
                  <a:srgbClr val="1F1A17"/>
                </a:solidFill>
                <a:latin typeface="Times New Roman"/>
                <a:cs typeface="Times New Roman"/>
              </a:rPr>
              <a:t>diagram</a:t>
            </a:r>
            <a:r>
              <a:rPr sz="1100" spc="-114" dirty="0">
                <a:solidFill>
                  <a:srgbClr val="1F1A17"/>
                </a:solidFill>
                <a:latin typeface="Times New Roman"/>
                <a:cs typeface="Times New Roman"/>
              </a:rPr>
              <a:t> </a:t>
            </a:r>
            <a:r>
              <a:rPr sz="1100" dirty="0">
                <a:solidFill>
                  <a:srgbClr val="1F1A17"/>
                </a:solidFill>
                <a:latin typeface="Times New Roman"/>
                <a:cs typeface="Times New Roman"/>
              </a:rPr>
              <a:t>yang</a:t>
            </a:r>
            <a:r>
              <a:rPr sz="1100" spc="-110" dirty="0">
                <a:solidFill>
                  <a:srgbClr val="1F1A17"/>
                </a:solidFill>
                <a:latin typeface="Times New Roman"/>
                <a:cs typeface="Times New Roman"/>
              </a:rPr>
              <a:t> </a:t>
            </a:r>
            <a:r>
              <a:rPr sz="1100" dirty="0">
                <a:solidFill>
                  <a:srgbClr val="1F1A17"/>
                </a:solidFill>
                <a:latin typeface="Times New Roman"/>
                <a:cs typeface="Times New Roman"/>
              </a:rPr>
              <a:t>mendukung.</a:t>
            </a:r>
            <a:endParaRPr sz="110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160003" y="769670"/>
            <a:ext cx="3499485" cy="3804285"/>
            <a:chOff x="2160003" y="769670"/>
            <a:chExt cx="3499485" cy="3804285"/>
          </a:xfrm>
        </p:grpSpPr>
        <p:sp>
          <p:nvSpPr>
            <p:cNvPr id="3" name="object 3"/>
            <p:cNvSpPr/>
            <p:nvPr/>
          </p:nvSpPr>
          <p:spPr>
            <a:xfrm>
              <a:off x="2228265" y="954100"/>
              <a:ext cx="3430955" cy="361943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160003" y="877697"/>
              <a:ext cx="3299460" cy="3488054"/>
            </a:xfrm>
            <a:custGeom>
              <a:avLst/>
              <a:gdLst/>
              <a:ahLst/>
              <a:cxnLst/>
              <a:rect l="l" t="t" r="r" b="b"/>
              <a:pathLst>
                <a:path w="3299460" h="3488054">
                  <a:moveTo>
                    <a:pt x="3211868" y="0"/>
                  </a:moveTo>
                  <a:lnTo>
                    <a:pt x="82867" y="0"/>
                  </a:lnTo>
                  <a:lnTo>
                    <a:pt x="52499" y="15557"/>
                  </a:lnTo>
                  <a:lnTo>
                    <a:pt x="27336" y="46053"/>
                  </a:lnTo>
                  <a:lnTo>
                    <a:pt x="9222" y="88393"/>
                  </a:lnTo>
                  <a:lnTo>
                    <a:pt x="0" y="139484"/>
                  </a:lnTo>
                  <a:lnTo>
                    <a:pt x="0" y="3343338"/>
                  </a:lnTo>
                  <a:lnTo>
                    <a:pt x="9181" y="3397196"/>
                  </a:lnTo>
                  <a:lnTo>
                    <a:pt x="28168" y="3441525"/>
                  </a:lnTo>
                  <a:lnTo>
                    <a:pt x="54842" y="3472761"/>
                  </a:lnTo>
                  <a:lnTo>
                    <a:pt x="87083" y="3487343"/>
                  </a:lnTo>
                  <a:lnTo>
                    <a:pt x="87083" y="3487483"/>
                  </a:lnTo>
                  <a:lnTo>
                    <a:pt x="3211347" y="3487483"/>
                  </a:lnTo>
                  <a:lnTo>
                    <a:pt x="3211347" y="3486924"/>
                  </a:lnTo>
                  <a:lnTo>
                    <a:pt x="3243968" y="3472043"/>
                  </a:lnTo>
                  <a:lnTo>
                    <a:pt x="3270851" y="3440133"/>
                  </a:lnTo>
                  <a:lnTo>
                    <a:pt x="3289798" y="3394889"/>
                  </a:lnTo>
                  <a:lnTo>
                    <a:pt x="3298609" y="3340011"/>
                  </a:lnTo>
                  <a:lnTo>
                    <a:pt x="3298990" y="3340011"/>
                  </a:lnTo>
                  <a:lnTo>
                    <a:pt x="3298990" y="145224"/>
                  </a:lnTo>
                  <a:lnTo>
                    <a:pt x="3289961" y="90948"/>
                  </a:lnTo>
                  <a:lnTo>
                    <a:pt x="3270997" y="46242"/>
                  </a:lnTo>
                  <a:lnTo>
                    <a:pt x="3244249" y="14720"/>
                  </a:lnTo>
                  <a:lnTo>
                    <a:pt x="3211868" y="0"/>
                  </a:lnTo>
                  <a:close/>
                </a:path>
              </a:pathLst>
            </a:custGeom>
            <a:solidFill>
              <a:srgbClr val="D9E6F5"/>
            </a:solidFill>
          </p:spPr>
          <p:txBody>
            <a:bodyPr wrap="square" lIns="0" tIns="0" rIns="0" bIns="0" rtlCol="0"/>
            <a:lstStyle/>
            <a:p>
              <a:endParaRPr/>
            </a:p>
          </p:txBody>
        </p:sp>
        <p:sp>
          <p:nvSpPr>
            <p:cNvPr id="5" name="object 5"/>
            <p:cNvSpPr/>
            <p:nvPr/>
          </p:nvSpPr>
          <p:spPr>
            <a:xfrm>
              <a:off x="2356446" y="778357"/>
              <a:ext cx="1240066" cy="22970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335529" y="769670"/>
              <a:ext cx="1210310" cy="200025"/>
            </a:xfrm>
            <a:custGeom>
              <a:avLst/>
              <a:gdLst/>
              <a:ahLst/>
              <a:cxnLst/>
              <a:rect l="l" t="t" r="r" b="b"/>
              <a:pathLst>
                <a:path w="1210310" h="200025">
                  <a:moveTo>
                    <a:pt x="1174229" y="0"/>
                  </a:moveTo>
                  <a:lnTo>
                    <a:pt x="35890" y="0"/>
                  </a:lnTo>
                  <a:lnTo>
                    <a:pt x="21956" y="1576"/>
                  </a:lnTo>
                  <a:lnTo>
                    <a:pt x="10544" y="5868"/>
                  </a:lnTo>
                  <a:lnTo>
                    <a:pt x="2832" y="12221"/>
                  </a:lnTo>
                  <a:lnTo>
                    <a:pt x="0" y="19977"/>
                  </a:lnTo>
                  <a:lnTo>
                    <a:pt x="0" y="179781"/>
                  </a:lnTo>
                  <a:lnTo>
                    <a:pt x="2832" y="187535"/>
                  </a:lnTo>
                  <a:lnTo>
                    <a:pt x="10544" y="193882"/>
                  </a:lnTo>
                  <a:lnTo>
                    <a:pt x="21956" y="198170"/>
                  </a:lnTo>
                  <a:lnTo>
                    <a:pt x="35890" y="199745"/>
                  </a:lnTo>
                  <a:lnTo>
                    <a:pt x="1174229" y="199745"/>
                  </a:lnTo>
                  <a:lnTo>
                    <a:pt x="1188161" y="198170"/>
                  </a:lnTo>
                  <a:lnTo>
                    <a:pt x="1199568" y="193882"/>
                  </a:lnTo>
                  <a:lnTo>
                    <a:pt x="1207276" y="187535"/>
                  </a:lnTo>
                  <a:lnTo>
                    <a:pt x="1210106" y="179781"/>
                  </a:lnTo>
                  <a:lnTo>
                    <a:pt x="1210106" y="19977"/>
                  </a:lnTo>
                  <a:lnTo>
                    <a:pt x="1207276" y="12221"/>
                  </a:lnTo>
                  <a:lnTo>
                    <a:pt x="1199568" y="5868"/>
                  </a:lnTo>
                  <a:lnTo>
                    <a:pt x="1188161" y="1576"/>
                  </a:lnTo>
                  <a:lnTo>
                    <a:pt x="1174229" y="0"/>
                  </a:lnTo>
                  <a:close/>
                </a:path>
              </a:pathLst>
            </a:custGeom>
            <a:solidFill>
              <a:srgbClr val="B5D4F0"/>
            </a:solidFill>
          </p:spPr>
          <p:txBody>
            <a:bodyPr wrap="square" lIns="0" tIns="0" rIns="0" bIns="0" rtlCol="0"/>
            <a:lstStyle/>
            <a:p>
              <a:endParaRPr/>
            </a:p>
          </p:txBody>
        </p:sp>
      </p:grpSp>
      <p:sp>
        <p:nvSpPr>
          <p:cNvPr id="7" name="object 7"/>
          <p:cNvSpPr txBox="1"/>
          <p:nvPr/>
        </p:nvSpPr>
        <p:spPr>
          <a:xfrm>
            <a:off x="2264689" y="753338"/>
            <a:ext cx="3110865" cy="662940"/>
          </a:xfrm>
          <a:prstGeom prst="rect">
            <a:avLst/>
          </a:prstGeom>
        </p:spPr>
        <p:txBody>
          <a:bodyPr vert="horz" wrap="square" lIns="0" tIns="12700" rIns="0" bIns="0" rtlCol="0">
            <a:spAutoFit/>
          </a:bodyPr>
          <a:lstStyle/>
          <a:p>
            <a:pPr marL="131445">
              <a:lnSpc>
                <a:spcPct val="100000"/>
              </a:lnSpc>
              <a:spcBef>
                <a:spcPts val="100"/>
              </a:spcBef>
            </a:pPr>
            <a:r>
              <a:rPr sz="1100" spc="25" dirty="0">
                <a:solidFill>
                  <a:srgbClr val="1F1A17"/>
                </a:solidFill>
                <a:latin typeface="Arial"/>
                <a:cs typeface="Arial"/>
              </a:rPr>
              <a:t>Tokoh</a:t>
            </a:r>
            <a:r>
              <a:rPr sz="1100" spc="-40" dirty="0">
                <a:solidFill>
                  <a:srgbClr val="1F1A17"/>
                </a:solidFill>
                <a:latin typeface="Arial"/>
                <a:cs typeface="Arial"/>
              </a:rPr>
              <a:t> </a:t>
            </a:r>
            <a:r>
              <a:rPr sz="1100" spc="60" dirty="0">
                <a:solidFill>
                  <a:srgbClr val="1F1A17"/>
                </a:solidFill>
                <a:latin typeface="Arial"/>
                <a:cs typeface="Arial"/>
              </a:rPr>
              <a:t>komputer</a:t>
            </a:r>
            <a:endParaRPr sz="1100">
              <a:latin typeface="Arial"/>
              <a:cs typeface="Arial"/>
            </a:endParaRPr>
          </a:p>
          <a:p>
            <a:pPr>
              <a:lnSpc>
                <a:spcPct val="100000"/>
              </a:lnSpc>
              <a:spcBef>
                <a:spcPts val="5"/>
              </a:spcBef>
            </a:pPr>
            <a:endParaRPr sz="1000">
              <a:latin typeface="Arial"/>
              <a:cs typeface="Arial"/>
            </a:endParaRPr>
          </a:p>
          <a:p>
            <a:pPr marR="12700" algn="r">
              <a:lnSpc>
                <a:spcPts val="1270"/>
              </a:lnSpc>
            </a:pPr>
            <a:r>
              <a:rPr sz="1100" dirty="0">
                <a:solidFill>
                  <a:srgbClr val="1F1A17"/>
                </a:solidFill>
                <a:latin typeface="Times New Roman"/>
                <a:cs typeface="Times New Roman"/>
              </a:rPr>
              <a:t>Jimmy</a:t>
            </a:r>
            <a:r>
              <a:rPr sz="1100" spc="-95" dirty="0">
                <a:solidFill>
                  <a:srgbClr val="1F1A17"/>
                </a:solidFill>
                <a:latin typeface="Times New Roman"/>
                <a:cs typeface="Times New Roman"/>
              </a:rPr>
              <a:t> </a:t>
            </a:r>
            <a:r>
              <a:rPr sz="1100" dirty="0">
                <a:solidFill>
                  <a:srgbClr val="1F1A17"/>
                </a:solidFill>
                <a:latin typeface="Times New Roman"/>
                <a:cs typeface="Times New Roman"/>
              </a:rPr>
              <a:t>Donal</a:t>
            </a:r>
            <a:r>
              <a:rPr sz="1100" spc="-90" dirty="0">
                <a:solidFill>
                  <a:srgbClr val="1F1A17"/>
                </a:solidFill>
                <a:latin typeface="Times New Roman"/>
                <a:cs typeface="Times New Roman"/>
              </a:rPr>
              <a:t> </a:t>
            </a:r>
            <a:r>
              <a:rPr sz="1100" dirty="0">
                <a:solidFill>
                  <a:srgbClr val="1F1A17"/>
                </a:solidFill>
                <a:latin typeface="Times New Roman"/>
                <a:cs typeface="Times New Roman"/>
              </a:rPr>
              <a:t>"Jimbo"</a:t>
            </a:r>
            <a:r>
              <a:rPr sz="1100" spc="-110" dirty="0">
                <a:solidFill>
                  <a:srgbClr val="1F1A17"/>
                </a:solidFill>
                <a:latin typeface="Times New Roman"/>
                <a:cs typeface="Times New Roman"/>
              </a:rPr>
              <a:t> </a:t>
            </a:r>
            <a:r>
              <a:rPr sz="1100" spc="-20" dirty="0">
                <a:solidFill>
                  <a:srgbClr val="1F1A17"/>
                </a:solidFill>
                <a:latin typeface="Times New Roman"/>
                <a:cs typeface="Times New Roman"/>
              </a:rPr>
              <a:t>Wales</a:t>
            </a:r>
            <a:r>
              <a:rPr sz="1100" spc="-100" dirty="0">
                <a:solidFill>
                  <a:srgbClr val="1F1A17"/>
                </a:solidFill>
                <a:latin typeface="Times New Roman"/>
                <a:cs typeface="Times New Roman"/>
              </a:rPr>
              <a:t> </a:t>
            </a:r>
            <a:r>
              <a:rPr sz="1100" dirty="0">
                <a:solidFill>
                  <a:srgbClr val="1F1A17"/>
                </a:solidFill>
                <a:latin typeface="Times New Roman"/>
                <a:cs typeface="Times New Roman"/>
              </a:rPr>
              <a:t>(lahir</a:t>
            </a:r>
            <a:r>
              <a:rPr sz="1100" spc="-95" dirty="0">
                <a:solidFill>
                  <a:srgbClr val="1F1A17"/>
                </a:solidFill>
                <a:latin typeface="Times New Roman"/>
                <a:cs typeface="Times New Roman"/>
              </a:rPr>
              <a:t> </a:t>
            </a:r>
            <a:r>
              <a:rPr sz="1100" dirty="0">
                <a:solidFill>
                  <a:srgbClr val="1F1A17"/>
                </a:solidFill>
                <a:latin typeface="Times New Roman"/>
                <a:cs typeface="Times New Roman"/>
              </a:rPr>
              <a:t>pada</a:t>
            </a:r>
            <a:r>
              <a:rPr sz="1100" spc="-95" dirty="0">
                <a:solidFill>
                  <a:srgbClr val="1F1A17"/>
                </a:solidFill>
                <a:latin typeface="Times New Roman"/>
                <a:cs typeface="Times New Roman"/>
              </a:rPr>
              <a:t> </a:t>
            </a:r>
            <a:r>
              <a:rPr sz="1100" dirty="0">
                <a:solidFill>
                  <a:srgbClr val="1F1A17"/>
                </a:solidFill>
                <a:latin typeface="Times New Roman"/>
                <a:cs typeface="Times New Roman"/>
              </a:rPr>
              <a:t>7</a:t>
            </a:r>
            <a:r>
              <a:rPr sz="1100" spc="-150" dirty="0">
                <a:solidFill>
                  <a:srgbClr val="1F1A17"/>
                </a:solidFill>
                <a:latin typeface="Times New Roman"/>
                <a:cs typeface="Times New Roman"/>
              </a:rPr>
              <a:t> </a:t>
            </a:r>
            <a:r>
              <a:rPr sz="1100" dirty="0">
                <a:solidFill>
                  <a:srgbClr val="1F1A17"/>
                </a:solidFill>
                <a:latin typeface="Times New Roman"/>
                <a:cs typeface="Times New Roman"/>
              </a:rPr>
              <a:t>Agustus</a:t>
            </a:r>
            <a:r>
              <a:rPr sz="1100" spc="-90" dirty="0">
                <a:solidFill>
                  <a:srgbClr val="1F1A17"/>
                </a:solidFill>
                <a:latin typeface="Times New Roman"/>
                <a:cs typeface="Times New Roman"/>
              </a:rPr>
              <a:t> </a:t>
            </a:r>
            <a:r>
              <a:rPr sz="1100" dirty="0">
                <a:solidFill>
                  <a:srgbClr val="1F1A17"/>
                </a:solidFill>
                <a:latin typeface="Times New Roman"/>
                <a:cs typeface="Times New Roman"/>
              </a:rPr>
              <a:t>1966</a:t>
            </a:r>
            <a:endParaRPr sz="1100">
              <a:latin typeface="Times New Roman"/>
              <a:cs typeface="Times New Roman"/>
            </a:endParaRPr>
          </a:p>
          <a:p>
            <a:pPr marR="5080" algn="r">
              <a:lnSpc>
                <a:spcPts val="1270"/>
              </a:lnSpc>
              <a:tabLst>
                <a:tab pos="1225550" algn="l"/>
              </a:tabLst>
            </a:pPr>
            <a:r>
              <a:rPr sz="1100" u="sng" dirty="0">
                <a:solidFill>
                  <a:srgbClr val="1F1A17"/>
                </a:solidFill>
                <a:uFill>
                  <a:solidFill>
                    <a:srgbClr val="0094DE"/>
                  </a:solidFill>
                </a:uFill>
                <a:latin typeface="Times New Roman"/>
                <a:cs typeface="Times New Roman"/>
              </a:rPr>
              <a:t> 		</a:t>
            </a:r>
            <a:r>
              <a:rPr sz="1100" dirty="0">
                <a:solidFill>
                  <a:srgbClr val="1F1A17"/>
                </a:solidFill>
                <a:latin typeface="Times New Roman"/>
                <a:cs typeface="Times New Roman"/>
              </a:rPr>
              <a:t>  </a:t>
            </a:r>
            <a:r>
              <a:rPr sz="1100" spc="65" dirty="0">
                <a:solidFill>
                  <a:srgbClr val="1F1A17"/>
                </a:solidFill>
                <a:latin typeface="Times New Roman"/>
                <a:cs typeface="Times New Roman"/>
              </a:rPr>
              <a:t> </a:t>
            </a:r>
            <a:r>
              <a:rPr sz="1100" spc="30" dirty="0">
                <a:solidFill>
                  <a:srgbClr val="1F1A17"/>
                </a:solidFill>
                <a:latin typeface="Times New Roman"/>
                <a:cs typeface="Times New Roman"/>
              </a:rPr>
              <a:t>di </a:t>
            </a:r>
            <a:r>
              <a:rPr sz="1100" spc="335" dirty="0">
                <a:solidFill>
                  <a:srgbClr val="1F1A17"/>
                </a:solidFill>
                <a:latin typeface="Times New Roman"/>
                <a:cs typeface="Times New Roman"/>
              </a:rPr>
              <a:t> </a:t>
            </a:r>
            <a:r>
              <a:rPr sz="1100" spc="50" dirty="0">
                <a:solidFill>
                  <a:srgbClr val="1F1A17"/>
                </a:solidFill>
                <a:latin typeface="Times New Roman"/>
                <a:cs typeface="Times New Roman"/>
              </a:rPr>
              <a:t>Huntsville, </a:t>
            </a:r>
            <a:r>
              <a:rPr sz="1100" spc="145" dirty="0">
                <a:solidFill>
                  <a:srgbClr val="1F1A17"/>
                </a:solidFill>
                <a:latin typeface="Times New Roman"/>
                <a:cs typeface="Times New Roman"/>
              </a:rPr>
              <a:t> </a:t>
            </a:r>
            <a:r>
              <a:rPr sz="1100" spc="60" dirty="0">
                <a:solidFill>
                  <a:srgbClr val="1F1A17"/>
                </a:solidFill>
                <a:latin typeface="Times New Roman"/>
                <a:cs typeface="Times New Roman"/>
              </a:rPr>
              <a:t>Alabama)</a:t>
            </a:r>
            <a:endParaRPr sz="1100">
              <a:latin typeface="Times New Roman"/>
              <a:cs typeface="Times New Roman"/>
            </a:endParaRPr>
          </a:p>
        </p:txBody>
      </p:sp>
      <p:sp>
        <p:nvSpPr>
          <p:cNvPr id="8" name="object 8"/>
          <p:cNvSpPr txBox="1"/>
          <p:nvPr/>
        </p:nvSpPr>
        <p:spPr>
          <a:xfrm>
            <a:off x="2147303" y="4681537"/>
            <a:ext cx="2553335" cy="208279"/>
          </a:xfrm>
          <a:prstGeom prst="rect">
            <a:avLst/>
          </a:prstGeom>
        </p:spPr>
        <p:txBody>
          <a:bodyPr vert="horz" wrap="square" lIns="0" tIns="12700" rIns="0" bIns="0" rtlCol="0">
            <a:spAutoFit/>
          </a:bodyPr>
          <a:lstStyle/>
          <a:p>
            <a:pPr marL="12700">
              <a:lnSpc>
                <a:spcPct val="100000"/>
              </a:lnSpc>
              <a:spcBef>
                <a:spcPts val="100"/>
              </a:spcBef>
            </a:pPr>
            <a:r>
              <a:rPr sz="1200" spc="40" dirty="0">
                <a:latin typeface="Arial"/>
                <a:cs typeface="Arial"/>
              </a:rPr>
              <a:t>2. </a:t>
            </a:r>
            <a:r>
              <a:rPr sz="1200" spc="45" dirty="0">
                <a:latin typeface="Arial"/>
                <a:cs typeface="Arial"/>
              </a:rPr>
              <a:t>Peralatan Teknologi</a:t>
            </a:r>
            <a:r>
              <a:rPr sz="1200" spc="-240" dirty="0">
                <a:latin typeface="Arial"/>
                <a:cs typeface="Arial"/>
              </a:rPr>
              <a:t> </a:t>
            </a:r>
            <a:r>
              <a:rPr sz="1200" spc="50" dirty="0">
                <a:latin typeface="Arial"/>
                <a:cs typeface="Arial"/>
              </a:rPr>
              <a:t>Komunikasi</a:t>
            </a:r>
            <a:endParaRPr sz="1200">
              <a:latin typeface="Arial"/>
              <a:cs typeface="Arial"/>
            </a:endParaRPr>
          </a:p>
        </p:txBody>
      </p:sp>
      <p:sp>
        <p:nvSpPr>
          <p:cNvPr id="9" name="object 9"/>
          <p:cNvSpPr txBox="1"/>
          <p:nvPr/>
        </p:nvSpPr>
        <p:spPr>
          <a:xfrm>
            <a:off x="3716218" y="1377531"/>
            <a:ext cx="1675764" cy="1771650"/>
          </a:xfrm>
          <a:prstGeom prst="rect">
            <a:avLst/>
          </a:prstGeom>
        </p:spPr>
        <p:txBody>
          <a:bodyPr vert="horz" wrap="square" lIns="0" tIns="28575" rIns="0" bIns="0" rtlCol="0">
            <a:spAutoFit/>
          </a:bodyPr>
          <a:lstStyle/>
          <a:p>
            <a:pPr marL="12700" marR="19050" algn="just">
              <a:lnSpc>
                <a:spcPts val="1220"/>
              </a:lnSpc>
              <a:spcBef>
                <a:spcPts val="225"/>
              </a:spcBef>
            </a:pPr>
            <a:r>
              <a:rPr sz="1100" dirty="0">
                <a:solidFill>
                  <a:srgbClr val="1F1A17"/>
                </a:solidFill>
                <a:latin typeface="Times New Roman"/>
                <a:cs typeface="Times New Roman"/>
              </a:rPr>
              <a:t>adalah pendiri dan anggota  </a:t>
            </a:r>
            <a:r>
              <a:rPr sz="1100" spc="25" dirty="0">
                <a:solidFill>
                  <a:srgbClr val="1F1A17"/>
                </a:solidFill>
                <a:latin typeface="Times New Roman"/>
                <a:cs typeface="Times New Roman"/>
              </a:rPr>
              <a:t>dari </a:t>
            </a:r>
            <a:r>
              <a:rPr sz="1100" spc="10" dirty="0">
                <a:solidFill>
                  <a:srgbClr val="1F1A17"/>
                </a:solidFill>
                <a:latin typeface="Times New Roman"/>
                <a:cs typeface="Times New Roman"/>
              </a:rPr>
              <a:t>Yayasan </a:t>
            </a:r>
            <a:r>
              <a:rPr sz="1100" spc="30" dirty="0">
                <a:solidFill>
                  <a:srgbClr val="1F1A17"/>
                </a:solidFill>
                <a:latin typeface="Times New Roman"/>
                <a:cs typeface="Times New Roman"/>
              </a:rPr>
              <a:t>Wikimedia,  </a:t>
            </a:r>
            <a:r>
              <a:rPr sz="1100" spc="65" dirty="0">
                <a:solidFill>
                  <a:srgbClr val="1F1A17"/>
                </a:solidFill>
                <a:latin typeface="Times New Roman"/>
                <a:cs typeface="Times New Roman"/>
              </a:rPr>
              <a:t>organisasi </a:t>
            </a:r>
            <a:r>
              <a:rPr sz="1100" spc="60" dirty="0">
                <a:solidFill>
                  <a:srgbClr val="1F1A17"/>
                </a:solidFill>
                <a:latin typeface="Times New Roman"/>
                <a:cs typeface="Times New Roman"/>
              </a:rPr>
              <a:t>nirlaba </a:t>
            </a:r>
            <a:r>
              <a:rPr sz="1100" spc="75" dirty="0">
                <a:solidFill>
                  <a:srgbClr val="1F1A17"/>
                </a:solidFill>
                <a:latin typeface="Times New Roman"/>
                <a:cs typeface="Times New Roman"/>
              </a:rPr>
              <a:t>yang  </a:t>
            </a:r>
            <a:r>
              <a:rPr sz="1100" spc="60" dirty="0">
                <a:solidFill>
                  <a:srgbClr val="1F1A17"/>
                </a:solidFill>
                <a:latin typeface="Times New Roman"/>
                <a:cs typeface="Times New Roman"/>
              </a:rPr>
              <a:t>mengoperasikan </a:t>
            </a:r>
            <a:r>
              <a:rPr sz="1100" spc="65" dirty="0">
                <a:solidFill>
                  <a:srgbClr val="1F1A17"/>
                </a:solidFill>
                <a:latin typeface="Times New Roman"/>
                <a:cs typeface="Times New Roman"/>
              </a:rPr>
              <a:t>proyek-  </a:t>
            </a:r>
            <a:r>
              <a:rPr sz="1100" dirty="0">
                <a:solidFill>
                  <a:srgbClr val="1F1A17"/>
                </a:solidFill>
                <a:latin typeface="Times New Roman"/>
                <a:cs typeface="Times New Roman"/>
              </a:rPr>
              <a:t>proyek</a:t>
            </a:r>
            <a:r>
              <a:rPr sz="1100" spc="-135" dirty="0">
                <a:solidFill>
                  <a:srgbClr val="1F1A17"/>
                </a:solidFill>
                <a:latin typeface="Times New Roman"/>
                <a:cs typeface="Times New Roman"/>
              </a:rPr>
              <a:t> </a:t>
            </a:r>
            <a:r>
              <a:rPr sz="1100" spc="-5" dirty="0">
                <a:solidFill>
                  <a:srgbClr val="1F1A17"/>
                </a:solidFill>
                <a:latin typeface="Times New Roman"/>
                <a:cs typeface="Times New Roman"/>
              </a:rPr>
              <a:t>Wikipedia.</a:t>
            </a:r>
            <a:endParaRPr sz="1100">
              <a:latin typeface="Times New Roman"/>
              <a:cs typeface="Times New Roman"/>
            </a:endParaRPr>
          </a:p>
          <a:p>
            <a:pPr marL="12700" algn="just">
              <a:lnSpc>
                <a:spcPts val="1390"/>
              </a:lnSpc>
              <a:spcBef>
                <a:spcPts val="1205"/>
              </a:spcBef>
            </a:pPr>
            <a:r>
              <a:rPr sz="1200" b="1" dirty="0">
                <a:solidFill>
                  <a:srgbClr val="1F1A17"/>
                </a:solidFill>
                <a:latin typeface="Times New Roman"/>
                <a:cs typeface="Times New Roman"/>
              </a:rPr>
              <a:t>Riwayat</a:t>
            </a:r>
            <a:r>
              <a:rPr sz="1200" b="1" spc="-125" dirty="0">
                <a:solidFill>
                  <a:srgbClr val="1F1A17"/>
                </a:solidFill>
                <a:latin typeface="Times New Roman"/>
                <a:cs typeface="Times New Roman"/>
              </a:rPr>
              <a:t> </a:t>
            </a:r>
            <a:r>
              <a:rPr sz="1200" b="1" dirty="0">
                <a:solidFill>
                  <a:srgbClr val="1F1A17"/>
                </a:solidFill>
                <a:latin typeface="Times New Roman"/>
                <a:cs typeface="Times New Roman"/>
              </a:rPr>
              <a:t>Hidupnya</a:t>
            </a:r>
            <a:endParaRPr sz="1200">
              <a:latin typeface="Times New Roman"/>
              <a:cs typeface="Times New Roman"/>
            </a:endParaRPr>
          </a:p>
          <a:p>
            <a:pPr marL="12700" marR="5080" algn="just">
              <a:lnSpc>
                <a:spcPts val="1220"/>
              </a:lnSpc>
              <a:spcBef>
                <a:spcPts val="75"/>
              </a:spcBef>
            </a:pPr>
            <a:r>
              <a:rPr sz="1100" spc="135" dirty="0">
                <a:solidFill>
                  <a:srgbClr val="1F1A17"/>
                </a:solidFill>
                <a:latin typeface="Times New Roman"/>
                <a:cs typeface="Times New Roman"/>
              </a:rPr>
              <a:t>Wales </a:t>
            </a:r>
            <a:r>
              <a:rPr sz="1100" spc="175" dirty="0">
                <a:solidFill>
                  <a:srgbClr val="1F1A17"/>
                </a:solidFill>
                <a:latin typeface="Times New Roman"/>
                <a:cs typeface="Times New Roman"/>
              </a:rPr>
              <a:t>dilahirkan </a:t>
            </a:r>
            <a:r>
              <a:rPr sz="1100" spc="95" dirty="0">
                <a:solidFill>
                  <a:srgbClr val="1F1A17"/>
                </a:solidFill>
                <a:latin typeface="Times New Roman"/>
                <a:cs typeface="Times New Roman"/>
              </a:rPr>
              <a:t>di  </a:t>
            </a:r>
            <a:r>
              <a:rPr sz="1100" spc="145" dirty="0">
                <a:solidFill>
                  <a:srgbClr val="1F1A17"/>
                </a:solidFill>
                <a:latin typeface="Times New Roman"/>
                <a:cs typeface="Times New Roman"/>
              </a:rPr>
              <a:t>Huntsville, </a:t>
            </a:r>
            <a:r>
              <a:rPr sz="1100" spc="140" dirty="0">
                <a:solidFill>
                  <a:srgbClr val="1F1A17"/>
                </a:solidFill>
                <a:latin typeface="Times New Roman"/>
                <a:cs typeface="Times New Roman"/>
              </a:rPr>
              <a:t>Alabama.  </a:t>
            </a:r>
            <a:r>
              <a:rPr sz="1100" spc="-15" dirty="0">
                <a:solidFill>
                  <a:srgbClr val="1F1A17"/>
                </a:solidFill>
                <a:latin typeface="Times New Roman"/>
                <a:cs typeface="Times New Roman"/>
              </a:rPr>
              <a:t>Ayahnya</a:t>
            </a:r>
            <a:r>
              <a:rPr sz="1100" spc="-114" dirty="0">
                <a:solidFill>
                  <a:srgbClr val="1F1A17"/>
                </a:solidFill>
                <a:latin typeface="Times New Roman"/>
                <a:cs typeface="Times New Roman"/>
              </a:rPr>
              <a:t> </a:t>
            </a:r>
            <a:r>
              <a:rPr sz="1100" dirty="0">
                <a:solidFill>
                  <a:srgbClr val="1F1A17"/>
                </a:solidFill>
                <a:latin typeface="Times New Roman"/>
                <a:cs typeface="Times New Roman"/>
              </a:rPr>
              <a:t>adalah</a:t>
            </a:r>
            <a:r>
              <a:rPr sz="1100" spc="-114" dirty="0">
                <a:solidFill>
                  <a:srgbClr val="1F1A17"/>
                </a:solidFill>
                <a:latin typeface="Times New Roman"/>
                <a:cs typeface="Times New Roman"/>
              </a:rPr>
              <a:t> </a:t>
            </a:r>
            <a:r>
              <a:rPr sz="1100" dirty="0">
                <a:solidFill>
                  <a:srgbClr val="1F1A17"/>
                </a:solidFill>
                <a:latin typeface="Times New Roman"/>
                <a:cs typeface="Times New Roman"/>
              </a:rPr>
              <a:t>manajer</a:t>
            </a:r>
            <a:r>
              <a:rPr sz="1100" spc="-114" dirty="0">
                <a:solidFill>
                  <a:srgbClr val="1F1A17"/>
                </a:solidFill>
                <a:latin typeface="Times New Roman"/>
                <a:cs typeface="Times New Roman"/>
              </a:rPr>
              <a:t> </a:t>
            </a:r>
            <a:r>
              <a:rPr sz="1100" dirty="0">
                <a:solidFill>
                  <a:srgbClr val="1F1A17"/>
                </a:solidFill>
                <a:latin typeface="Times New Roman"/>
                <a:cs typeface="Times New Roman"/>
              </a:rPr>
              <a:t>toko  kelontong, sementara</a:t>
            </a:r>
            <a:r>
              <a:rPr sz="1100" spc="40" dirty="0">
                <a:solidFill>
                  <a:srgbClr val="1F1A17"/>
                </a:solidFill>
                <a:latin typeface="Times New Roman"/>
                <a:cs typeface="Times New Roman"/>
              </a:rPr>
              <a:t> </a:t>
            </a:r>
            <a:r>
              <a:rPr sz="1100" dirty="0">
                <a:solidFill>
                  <a:srgbClr val="1F1A17"/>
                </a:solidFill>
                <a:latin typeface="Times New Roman"/>
                <a:cs typeface="Times New Roman"/>
              </a:rPr>
              <a:t>ibunya</a:t>
            </a:r>
            <a:endParaRPr sz="1100">
              <a:latin typeface="Times New Roman"/>
              <a:cs typeface="Times New Roman"/>
            </a:endParaRPr>
          </a:p>
        </p:txBody>
      </p:sp>
      <p:sp>
        <p:nvSpPr>
          <p:cNvPr id="10" name="object 10"/>
          <p:cNvSpPr txBox="1"/>
          <p:nvPr/>
        </p:nvSpPr>
        <p:spPr>
          <a:xfrm>
            <a:off x="2264399" y="3110319"/>
            <a:ext cx="3112770" cy="1121410"/>
          </a:xfrm>
          <a:prstGeom prst="rect">
            <a:avLst/>
          </a:prstGeom>
        </p:spPr>
        <p:txBody>
          <a:bodyPr vert="horz" wrap="square" lIns="0" tIns="28575" rIns="0" bIns="0" rtlCol="0">
            <a:spAutoFit/>
          </a:bodyPr>
          <a:lstStyle/>
          <a:p>
            <a:pPr marL="12700" marR="5080" indent="1437005" algn="just">
              <a:lnSpc>
                <a:spcPts val="1220"/>
              </a:lnSpc>
              <a:spcBef>
                <a:spcPts val="225"/>
              </a:spcBef>
            </a:pPr>
            <a:r>
              <a:rPr sz="1100" spc="70" dirty="0">
                <a:solidFill>
                  <a:srgbClr val="1F1A17"/>
                </a:solidFill>
                <a:latin typeface="Times New Roman"/>
                <a:cs typeface="Times New Roman"/>
              </a:rPr>
              <a:t>pengurus </a:t>
            </a:r>
            <a:r>
              <a:rPr sz="1100" spc="60" dirty="0">
                <a:solidFill>
                  <a:srgbClr val="1F1A17"/>
                </a:solidFill>
                <a:latin typeface="Times New Roman"/>
                <a:cs typeface="Times New Roman"/>
              </a:rPr>
              <a:t>suatu </a:t>
            </a:r>
            <a:r>
              <a:rPr sz="1100" spc="80" dirty="0">
                <a:solidFill>
                  <a:srgbClr val="1F1A17"/>
                </a:solidFill>
                <a:latin typeface="Times New Roman"/>
                <a:cs typeface="Times New Roman"/>
              </a:rPr>
              <a:t>sekolah  </a:t>
            </a:r>
            <a:r>
              <a:rPr sz="1100" dirty="0">
                <a:solidFill>
                  <a:srgbClr val="1F1A17"/>
                </a:solidFill>
                <a:latin typeface="Times New Roman"/>
                <a:cs typeface="Times New Roman"/>
              </a:rPr>
              <a:t>swasta kecil. Ia menerima gelar sarjana dalam bidang  keuangan dari universias Auburn dan melanjutkan  pendidikannya di bidang keuangan pada universitas  Alabama dan memperoleh gelar master dalam bidang  keuangan.</a:t>
            </a:r>
            <a:r>
              <a:rPr sz="1100" spc="-85" dirty="0">
                <a:solidFill>
                  <a:srgbClr val="1F1A17"/>
                </a:solidFill>
                <a:latin typeface="Times New Roman"/>
                <a:cs typeface="Times New Roman"/>
              </a:rPr>
              <a:t> </a:t>
            </a:r>
            <a:r>
              <a:rPr sz="1100" dirty="0">
                <a:solidFill>
                  <a:srgbClr val="1F1A17"/>
                </a:solidFill>
                <a:latin typeface="Times New Roman"/>
                <a:cs typeface="Times New Roman"/>
              </a:rPr>
              <a:t>Setelah</a:t>
            </a:r>
            <a:r>
              <a:rPr sz="1100" spc="-85" dirty="0">
                <a:solidFill>
                  <a:srgbClr val="1F1A17"/>
                </a:solidFill>
                <a:latin typeface="Times New Roman"/>
                <a:cs typeface="Times New Roman"/>
              </a:rPr>
              <a:t> </a:t>
            </a:r>
            <a:r>
              <a:rPr sz="1100" dirty="0">
                <a:solidFill>
                  <a:srgbClr val="1F1A17"/>
                </a:solidFill>
                <a:latin typeface="Times New Roman"/>
                <a:cs typeface="Times New Roman"/>
              </a:rPr>
              <a:t>itu,</a:t>
            </a:r>
            <a:r>
              <a:rPr sz="1100" spc="-85" dirty="0">
                <a:solidFill>
                  <a:srgbClr val="1F1A17"/>
                </a:solidFill>
                <a:latin typeface="Times New Roman"/>
                <a:cs typeface="Times New Roman"/>
              </a:rPr>
              <a:t> </a:t>
            </a:r>
            <a:r>
              <a:rPr sz="1100" dirty="0">
                <a:solidFill>
                  <a:srgbClr val="1F1A17"/>
                </a:solidFill>
                <a:latin typeface="Times New Roman"/>
                <a:cs typeface="Times New Roman"/>
              </a:rPr>
              <a:t>ia</a:t>
            </a:r>
            <a:r>
              <a:rPr sz="1100" spc="-85" dirty="0">
                <a:solidFill>
                  <a:srgbClr val="1F1A17"/>
                </a:solidFill>
                <a:latin typeface="Times New Roman"/>
                <a:cs typeface="Times New Roman"/>
              </a:rPr>
              <a:t> </a:t>
            </a:r>
            <a:r>
              <a:rPr sz="1100" dirty="0">
                <a:solidFill>
                  <a:srgbClr val="1F1A17"/>
                </a:solidFill>
                <a:latin typeface="Times New Roman"/>
                <a:cs typeface="Times New Roman"/>
              </a:rPr>
              <a:t>mengikuti</a:t>
            </a:r>
            <a:r>
              <a:rPr sz="1100" spc="-85" dirty="0">
                <a:solidFill>
                  <a:srgbClr val="1F1A17"/>
                </a:solidFill>
                <a:latin typeface="Times New Roman"/>
                <a:cs typeface="Times New Roman"/>
              </a:rPr>
              <a:t> </a:t>
            </a:r>
            <a:r>
              <a:rPr sz="1100" dirty="0">
                <a:solidFill>
                  <a:srgbClr val="1F1A17"/>
                </a:solidFill>
                <a:latin typeface="Times New Roman"/>
                <a:cs typeface="Times New Roman"/>
              </a:rPr>
              <a:t>pendidikan</a:t>
            </a:r>
            <a:r>
              <a:rPr sz="1100" spc="-85" dirty="0">
                <a:solidFill>
                  <a:srgbClr val="1F1A17"/>
                </a:solidFill>
                <a:latin typeface="Times New Roman"/>
                <a:cs typeface="Times New Roman"/>
              </a:rPr>
              <a:t> </a:t>
            </a:r>
            <a:r>
              <a:rPr sz="1100" dirty="0">
                <a:solidFill>
                  <a:srgbClr val="1F1A17"/>
                </a:solidFill>
                <a:latin typeface="Times New Roman"/>
                <a:cs typeface="Times New Roman"/>
              </a:rPr>
              <a:t>doktoral  di Universitas</a:t>
            </a:r>
            <a:r>
              <a:rPr sz="1100" spc="-225" dirty="0">
                <a:solidFill>
                  <a:srgbClr val="1F1A17"/>
                </a:solidFill>
                <a:latin typeface="Times New Roman"/>
                <a:cs typeface="Times New Roman"/>
              </a:rPr>
              <a:t> </a:t>
            </a:r>
            <a:r>
              <a:rPr sz="1100" dirty="0">
                <a:solidFill>
                  <a:srgbClr val="1F1A17"/>
                </a:solidFill>
                <a:latin typeface="Times New Roman"/>
                <a:cs typeface="Times New Roman"/>
              </a:rPr>
              <a:t>Indiana.</a:t>
            </a:r>
            <a:endParaRPr sz="1100">
              <a:latin typeface="Times New Roman"/>
              <a:cs typeface="Times New Roman"/>
            </a:endParaRPr>
          </a:p>
        </p:txBody>
      </p:sp>
      <p:sp>
        <p:nvSpPr>
          <p:cNvPr id="11" name="object 11"/>
          <p:cNvSpPr/>
          <p:nvPr/>
        </p:nvSpPr>
        <p:spPr>
          <a:xfrm>
            <a:off x="2395956" y="1421993"/>
            <a:ext cx="1180096" cy="1490052"/>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2547099" y="2950426"/>
            <a:ext cx="887730" cy="132080"/>
          </a:xfrm>
          <a:prstGeom prst="rect">
            <a:avLst/>
          </a:prstGeom>
        </p:spPr>
        <p:txBody>
          <a:bodyPr vert="horz" wrap="square" lIns="0" tIns="12700" rIns="0" bIns="0" rtlCol="0">
            <a:spAutoFit/>
          </a:bodyPr>
          <a:lstStyle/>
          <a:p>
            <a:pPr marL="12700">
              <a:lnSpc>
                <a:spcPct val="100000"/>
              </a:lnSpc>
              <a:spcBef>
                <a:spcPts val="100"/>
              </a:spcBef>
            </a:pPr>
            <a:r>
              <a:rPr sz="700" i="1" dirty="0">
                <a:solidFill>
                  <a:srgbClr val="1F1A17"/>
                </a:solidFill>
                <a:latin typeface="Times New Roman"/>
                <a:cs typeface="Times New Roman"/>
              </a:rPr>
              <a:t>Sumber :</a:t>
            </a:r>
            <a:r>
              <a:rPr sz="700" i="1" spc="-80" dirty="0">
                <a:solidFill>
                  <a:srgbClr val="1F1A17"/>
                </a:solidFill>
                <a:latin typeface="Times New Roman"/>
                <a:cs typeface="Times New Roman"/>
              </a:rPr>
              <a:t> </a:t>
            </a:r>
            <a:r>
              <a:rPr sz="700" i="1" dirty="0">
                <a:solidFill>
                  <a:srgbClr val="1F1A17"/>
                </a:solidFill>
                <a:latin typeface="Times New Roman"/>
                <a:cs typeface="Times New Roman"/>
              </a:rPr>
              <a:t>wikipedia.com</a:t>
            </a:r>
            <a:endParaRPr sz="700">
              <a:latin typeface="Times New Roman"/>
              <a:cs typeface="Times New Roman"/>
            </a:endParaRPr>
          </a:p>
        </p:txBody>
      </p:sp>
      <p:sp>
        <p:nvSpPr>
          <p:cNvPr id="13" name="object 13"/>
          <p:cNvSpPr txBox="1"/>
          <p:nvPr/>
        </p:nvSpPr>
        <p:spPr>
          <a:xfrm>
            <a:off x="2647538" y="5049113"/>
            <a:ext cx="2985135" cy="2204720"/>
          </a:xfrm>
          <a:prstGeom prst="rect">
            <a:avLst/>
          </a:prstGeom>
        </p:spPr>
        <p:txBody>
          <a:bodyPr vert="horz" wrap="square" lIns="0" tIns="28575" rIns="0" bIns="0" rtlCol="0">
            <a:spAutoFit/>
          </a:bodyPr>
          <a:lstStyle/>
          <a:p>
            <a:pPr marL="12700" marR="8255" algn="just">
              <a:lnSpc>
                <a:spcPts val="1220"/>
              </a:lnSpc>
              <a:spcBef>
                <a:spcPts val="225"/>
              </a:spcBef>
            </a:pPr>
            <a:r>
              <a:rPr sz="1100" dirty="0">
                <a:latin typeface="Times New Roman"/>
                <a:cs typeface="Times New Roman"/>
              </a:rPr>
              <a:t>Berikut ini adalah beberapa peralatan teknologi  komunikasi</a:t>
            </a:r>
            <a:r>
              <a:rPr sz="1100" spc="-105" dirty="0">
                <a:latin typeface="Times New Roman"/>
                <a:cs typeface="Times New Roman"/>
              </a:rPr>
              <a:t> </a:t>
            </a:r>
            <a:r>
              <a:rPr sz="1100" dirty="0">
                <a:latin typeface="Times New Roman"/>
                <a:cs typeface="Times New Roman"/>
              </a:rPr>
              <a:t>yang</a:t>
            </a:r>
            <a:r>
              <a:rPr sz="1100" spc="-105" dirty="0">
                <a:latin typeface="Times New Roman"/>
                <a:cs typeface="Times New Roman"/>
              </a:rPr>
              <a:t> </a:t>
            </a:r>
            <a:r>
              <a:rPr sz="1100" dirty="0">
                <a:latin typeface="Times New Roman"/>
                <a:cs typeface="Times New Roman"/>
              </a:rPr>
              <a:t>banyak</a:t>
            </a:r>
            <a:r>
              <a:rPr sz="1100" spc="-105" dirty="0">
                <a:latin typeface="Times New Roman"/>
                <a:cs typeface="Times New Roman"/>
              </a:rPr>
              <a:t> </a:t>
            </a:r>
            <a:r>
              <a:rPr sz="1100" dirty="0">
                <a:latin typeface="Times New Roman"/>
                <a:cs typeface="Times New Roman"/>
              </a:rPr>
              <a:t>digunakan</a:t>
            </a:r>
            <a:r>
              <a:rPr sz="1100" spc="-100" dirty="0">
                <a:latin typeface="Times New Roman"/>
                <a:cs typeface="Times New Roman"/>
              </a:rPr>
              <a:t> </a:t>
            </a:r>
            <a:r>
              <a:rPr sz="1100" dirty="0">
                <a:latin typeface="Times New Roman"/>
                <a:cs typeface="Times New Roman"/>
              </a:rPr>
              <a:t>dalam</a:t>
            </a:r>
            <a:r>
              <a:rPr sz="1100" spc="-105" dirty="0">
                <a:latin typeface="Times New Roman"/>
                <a:cs typeface="Times New Roman"/>
              </a:rPr>
              <a:t> </a:t>
            </a:r>
            <a:r>
              <a:rPr sz="1100" dirty="0">
                <a:latin typeface="Times New Roman"/>
                <a:cs typeface="Times New Roman"/>
              </a:rPr>
              <a:t>kehidupan  sehari-hari.</a:t>
            </a:r>
            <a:endParaRPr sz="1100">
              <a:latin typeface="Times New Roman"/>
              <a:cs typeface="Times New Roman"/>
            </a:endParaRPr>
          </a:p>
          <a:p>
            <a:pPr marL="12700" algn="just">
              <a:lnSpc>
                <a:spcPts val="1270"/>
              </a:lnSpc>
              <a:spcBef>
                <a:spcPts val="1085"/>
              </a:spcBef>
            </a:pPr>
            <a:r>
              <a:rPr sz="1100" b="1" dirty="0">
                <a:latin typeface="Times New Roman"/>
                <a:cs typeface="Times New Roman"/>
              </a:rPr>
              <a:t>a.</a:t>
            </a:r>
            <a:r>
              <a:rPr sz="1100" b="1" spc="-135" dirty="0">
                <a:latin typeface="Times New Roman"/>
                <a:cs typeface="Times New Roman"/>
              </a:rPr>
              <a:t> </a:t>
            </a:r>
            <a:r>
              <a:rPr sz="1100" b="1" spc="-15" dirty="0">
                <a:latin typeface="Times New Roman"/>
                <a:cs typeface="Times New Roman"/>
              </a:rPr>
              <a:t>Telepon</a:t>
            </a:r>
            <a:endParaRPr sz="1100">
              <a:latin typeface="Times New Roman"/>
              <a:cs typeface="Times New Roman"/>
            </a:endParaRPr>
          </a:p>
          <a:p>
            <a:pPr marL="12700" marR="5080" algn="just">
              <a:lnSpc>
                <a:spcPts val="1220"/>
              </a:lnSpc>
              <a:spcBef>
                <a:spcPts val="75"/>
              </a:spcBef>
            </a:pPr>
            <a:r>
              <a:rPr sz="1100" spc="-15" dirty="0">
                <a:latin typeface="Times New Roman"/>
                <a:cs typeface="Times New Roman"/>
              </a:rPr>
              <a:t>Telepon </a:t>
            </a:r>
            <a:r>
              <a:rPr sz="1100" dirty="0">
                <a:latin typeface="Times New Roman"/>
                <a:cs typeface="Times New Roman"/>
              </a:rPr>
              <a:t>adalah alat telekomunikasi yang digunakan  untuk</a:t>
            </a:r>
            <a:r>
              <a:rPr sz="1100" spc="-55" dirty="0">
                <a:latin typeface="Times New Roman"/>
                <a:cs typeface="Times New Roman"/>
              </a:rPr>
              <a:t> </a:t>
            </a:r>
            <a:r>
              <a:rPr sz="1100" dirty="0">
                <a:latin typeface="Times New Roman"/>
                <a:cs typeface="Times New Roman"/>
              </a:rPr>
              <a:t>mengirim</a:t>
            </a:r>
            <a:r>
              <a:rPr sz="1100" spc="-50" dirty="0">
                <a:latin typeface="Times New Roman"/>
                <a:cs typeface="Times New Roman"/>
              </a:rPr>
              <a:t> </a:t>
            </a:r>
            <a:r>
              <a:rPr sz="1100" dirty="0">
                <a:latin typeface="Times New Roman"/>
                <a:cs typeface="Times New Roman"/>
              </a:rPr>
              <a:t>dan</a:t>
            </a:r>
            <a:r>
              <a:rPr sz="1100" spc="-50" dirty="0">
                <a:latin typeface="Times New Roman"/>
                <a:cs typeface="Times New Roman"/>
              </a:rPr>
              <a:t> </a:t>
            </a:r>
            <a:r>
              <a:rPr sz="1100" dirty="0">
                <a:latin typeface="Times New Roman"/>
                <a:cs typeface="Times New Roman"/>
              </a:rPr>
              <a:t>menerima</a:t>
            </a:r>
            <a:r>
              <a:rPr sz="1100" spc="-50" dirty="0">
                <a:latin typeface="Times New Roman"/>
                <a:cs typeface="Times New Roman"/>
              </a:rPr>
              <a:t> </a:t>
            </a:r>
            <a:r>
              <a:rPr sz="1100" dirty="0">
                <a:latin typeface="Times New Roman"/>
                <a:cs typeface="Times New Roman"/>
              </a:rPr>
              <a:t>suara</a:t>
            </a:r>
            <a:r>
              <a:rPr sz="1100" spc="-50" dirty="0">
                <a:latin typeface="Times New Roman"/>
                <a:cs typeface="Times New Roman"/>
              </a:rPr>
              <a:t> </a:t>
            </a:r>
            <a:r>
              <a:rPr sz="1100" dirty="0">
                <a:latin typeface="Times New Roman"/>
                <a:cs typeface="Times New Roman"/>
              </a:rPr>
              <a:t>secara</a:t>
            </a:r>
            <a:r>
              <a:rPr sz="1100" spc="-50" dirty="0">
                <a:latin typeface="Times New Roman"/>
                <a:cs typeface="Times New Roman"/>
              </a:rPr>
              <a:t> </a:t>
            </a:r>
            <a:r>
              <a:rPr sz="1100" dirty="0">
                <a:latin typeface="Times New Roman"/>
                <a:cs typeface="Times New Roman"/>
              </a:rPr>
              <a:t>langsung  </a:t>
            </a:r>
            <a:r>
              <a:rPr sz="1100" spc="-10" dirty="0">
                <a:latin typeface="Times New Roman"/>
                <a:cs typeface="Times New Roman"/>
              </a:rPr>
              <a:t>(</a:t>
            </a:r>
            <a:r>
              <a:rPr sz="1100" i="1" spc="-10" dirty="0">
                <a:latin typeface="Times New Roman"/>
                <a:cs typeface="Times New Roman"/>
              </a:rPr>
              <a:t>real </a:t>
            </a:r>
            <a:r>
              <a:rPr sz="1100" i="1" dirty="0">
                <a:latin typeface="Times New Roman"/>
                <a:cs typeface="Times New Roman"/>
              </a:rPr>
              <a:t>time</a:t>
            </a:r>
            <a:r>
              <a:rPr sz="1100" dirty="0">
                <a:latin typeface="Times New Roman"/>
                <a:cs typeface="Times New Roman"/>
              </a:rPr>
              <a:t>) dari jarak jauh menggunakan jaringan  </a:t>
            </a:r>
            <a:r>
              <a:rPr sz="1100" spc="5" dirty="0">
                <a:latin typeface="Times New Roman"/>
                <a:cs typeface="Times New Roman"/>
              </a:rPr>
              <a:t>telepon.</a:t>
            </a:r>
            <a:r>
              <a:rPr sz="1100" spc="285" dirty="0">
                <a:latin typeface="Times New Roman"/>
                <a:cs typeface="Times New Roman"/>
              </a:rPr>
              <a:t> </a:t>
            </a:r>
            <a:r>
              <a:rPr sz="1100" spc="-5" dirty="0">
                <a:latin typeface="Times New Roman"/>
                <a:cs typeface="Times New Roman"/>
              </a:rPr>
              <a:t>Telepon </a:t>
            </a:r>
            <a:r>
              <a:rPr sz="1100" spc="5" dirty="0">
                <a:latin typeface="Times New Roman"/>
                <a:cs typeface="Times New Roman"/>
              </a:rPr>
              <a:t>pertama</a:t>
            </a:r>
            <a:r>
              <a:rPr sz="1100" spc="285" dirty="0">
                <a:latin typeface="Times New Roman"/>
                <a:cs typeface="Times New Roman"/>
              </a:rPr>
              <a:t> </a:t>
            </a:r>
            <a:r>
              <a:rPr sz="1100" spc="5" dirty="0">
                <a:latin typeface="Times New Roman"/>
                <a:cs typeface="Times New Roman"/>
              </a:rPr>
              <a:t>kali</a:t>
            </a:r>
            <a:r>
              <a:rPr sz="1100" spc="285" dirty="0">
                <a:latin typeface="Times New Roman"/>
                <a:cs typeface="Times New Roman"/>
              </a:rPr>
              <a:t> </a:t>
            </a:r>
            <a:r>
              <a:rPr sz="1100" spc="5" dirty="0">
                <a:latin typeface="Times New Roman"/>
                <a:cs typeface="Times New Roman"/>
              </a:rPr>
              <a:t>diciptakan</a:t>
            </a:r>
            <a:r>
              <a:rPr sz="1100" spc="285" dirty="0">
                <a:latin typeface="Times New Roman"/>
                <a:cs typeface="Times New Roman"/>
              </a:rPr>
              <a:t> </a:t>
            </a:r>
            <a:r>
              <a:rPr sz="1100" spc="10" dirty="0">
                <a:latin typeface="Times New Roman"/>
                <a:cs typeface="Times New Roman"/>
              </a:rPr>
              <a:t>oleh  </a:t>
            </a:r>
            <a:r>
              <a:rPr sz="1100" dirty="0">
                <a:latin typeface="Times New Roman"/>
                <a:cs typeface="Times New Roman"/>
              </a:rPr>
              <a:t>Alexander Graham Bell pada tahun 1876. Alat ini  merupakan sarana komunikasi yang praktis, maka  tidaklah mengherankan apabila telepon berkembang  pesat. Saat ini, telepon dapat juga digunakan untuk  mengirim</a:t>
            </a:r>
            <a:r>
              <a:rPr sz="1100" spc="-120" dirty="0">
                <a:latin typeface="Times New Roman"/>
                <a:cs typeface="Times New Roman"/>
              </a:rPr>
              <a:t> </a:t>
            </a:r>
            <a:r>
              <a:rPr sz="1100" spc="-5" dirty="0">
                <a:latin typeface="Times New Roman"/>
                <a:cs typeface="Times New Roman"/>
              </a:rPr>
              <a:t>SMS</a:t>
            </a:r>
            <a:r>
              <a:rPr sz="1100" spc="-110" dirty="0">
                <a:latin typeface="Times New Roman"/>
                <a:cs typeface="Times New Roman"/>
              </a:rPr>
              <a:t> </a:t>
            </a:r>
            <a:r>
              <a:rPr sz="1100" dirty="0">
                <a:latin typeface="Times New Roman"/>
                <a:cs typeface="Times New Roman"/>
              </a:rPr>
              <a:t>(</a:t>
            </a:r>
            <a:r>
              <a:rPr sz="1100" i="1" dirty="0">
                <a:latin typeface="Times New Roman"/>
                <a:cs typeface="Times New Roman"/>
              </a:rPr>
              <a:t>Short</a:t>
            </a:r>
            <a:r>
              <a:rPr sz="1100" i="1" spc="-110" dirty="0">
                <a:latin typeface="Times New Roman"/>
                <a:cs typeface="Times New Roman"/>
              </a:rPr>
              <a:t> </a:t>
            </a:r>
            <a:r>
              <a:rPr sz="1100" i="1" dirty="0">
                <a:latin typeface="Times New Roman"/>
                <a:cs typeface="Times New Roman"/>
              </a:rPr>
              <a:t>Message</a:t>
            </a:r>
            <a:r>
              <a:rPr sz="1100" i="1" spc="-110" dirty="0">
                <a:latin typeface="Times New Roman"/>
                <a:cs typeface="Times New Roman"/>
              </a:rPr>
              <a:t> </a:t>
            </a:r>
            <a:r>
              <a:rPr sz="1100" i="1" spc="-5" dirty="0">
                <a:latin typeface="Times New Roman"/>
                <a:cs typeface="Times New Roman"/>
              </a:rPr>
              <a:t>Service</a:t>
            </a:r>
            <a:r>
              <a:rPr sz="1100" spc="-5" dirty="0">
                <a:latin typeface="Times New Roman"/>
                <a:cs typeface="Times New Roman"/>
              </a:rPr>
              <a:t>).</a:t>
            </a:r>
            <a:endParaRPr sz="1100">
              <a:latin typeface="Times New Roman"/>
              <a:cs typeface="Times New Roman"/>
            </a:endParaRPr>
          </a:p>
        </p:txBody>
      </p:sp>
      <p:sp>
        <p:nvSpPr>
          <p:cNvPr id="14" name="object 14"/>
          <p:cNvSpPr/>
          <p:nvPr/>
        </p:nvSpPr>
        <p:spPr>
          <a:xfrm>
            <a:off x="720001" y="5248998"/>
            <a:ext cx="1797050" cy="1893570"/>
          </a:xfrm>
          <a:custGeom>
            <a:avLst/>
            <a:gdLst/>
            <a:ahLst/>
            <a:cxnLst/>
            <a:rect l="l" t="t" r="r" b="b"/>
            <a:pathLst>
              <a:path w="1797050" h="1893570">
                <a:moveTo>
                  <a:pt x="89827" y="0"/>
                </a:moveTo>
                <a:lnTo>
                  <a:pt x="1706638" y="0"/>
                </a:lnTo>
                <a:lnTo>
                  <a:pt x="1741514" y="2291"/>
                </a:lnTo>
                <a:lnTo>
                  <a:pt x="1770072" y="8531"/>
                </a:lnTo>
                <a:lnTo>
                  <a:pt x="1789366" y="17766"/>
                </a:lnTo>
                <a:lnTo>
                  <a:pt x="1796453" y="29044"/>
                </a:lnTo>
                <a:lnTo>
                  <a:pt x="1796453" y="1864436"/>
                </a:lnTo>
                <a:lnTo>
                  <a:pt x="1789366" y="1875714"/>
                </a:lnTo>
                <a:lnTo>
                  <a:pt x="1770072" y="1884949"/>
                </a:lnTo>
                <a:lnTo>
                  <a:pt x="1741514" y="1891189"/>
                </a:lnTo>
                <a:lnTo>
                  <a:pt x="1706638" y="1893481"/>
                </a:lnTo>
                <a:lnTo>
                  <a:pt x="89827" y="1893481"/>
                </a:lnTo>
                <a:lnTo>
                  <a:pt x="54949" y="1891189"/>
                </a:lnTo>
                <a:lnTo>
                  <a:pt x="26387" y="1884949"/>
                </a:lnTo>
                <a:lnTo>
                  <a:pt x="7088" y="1875714"/>
                </a:lnTo>
                <a:lnTo>
                  <a:pt x="0" y="1864436"/>
                </a:lnTo>
                <a:lnTo>
                  <a:pt x="0" y="29044"/>
                </a:lnTo>
                <a:lnTo>
                  <a:pt x="7088" y="17766"/>
                </a:lnTo>
                <a:lnTo>
                  <a:pt x="26387" y="8531"/>
                </a:lnTo>
                <a:lnTo>
                  <a:pt x="54949" y="2291"/>
                </a:lnTo>
                <a:lnTo>
                  <a:pt x="89827" y="0"/>
                </a:lnTo>
                <a:close/>
              </a:path>
            </a:pathLst>
          </a:custGeom>
          <a:ln w="12699">
            <a:solidFill>
              <a:srgbClr val="009140"/>
            </a:solidFill>
          </a:ln>
        </p:spPr>
        <p:txBody>
          <a:bodyPr wrap="square" lIns="0" tIns="0" rIns="0" bIns="0" rtlCol="0"/>
          <a:lstStyle/>
          <a:p>
            <a:endParaRPr/>
          </a:p>
        </p:txBody>
      </p:sp>
      <p:sp>
        <p:nvSpPr>
          <p:cNvPr id="15" name="object 15"/>
          <p:cNvSpPr txBox="1"/>
          <p:nvPr/>
        </p:nvSpPr>
        <p:spPr>
          <a:xfrm>
            <a:off x="1184719" y="6846875"/>
            <a:ext cx="951865" cy="486409"/>
          </a:xfrm>
          <a:prstGeom prst="rect">
            <a:avLst/>
          </a:prstGeom>
        </p:spPr>
        <p:txBody>
          <a:bodyPr vert="horz" wrap="square" lIns="0" tIns="12700" rIns="0" bIns="0" rtlCol="0">
            <a:spAutoFit/>
          </a:bodyPr>
          <a:lstStyle/>
          <a:p>
            <a:pPr marR="93345" algn="ctr">
              <a:lnSpc>
                <a:spcPts val="925"/>
              </a:lnSpc>
              <a:spcBef>
                <a:spcPts val="100"/>
              </a:spcBef>
            </a:pPr>
            <a:r>
              <a:rPr sz="800" b="1" dirty="0">
                <a:solidFill>
                  <a:srgbClr val="1F1A17"/>
                </a:solidFill>
                <a:latin typeface="Times New Roman"/>
                <a:cs typeface="Times New Roman"/>
              </a:rPr>
              <a:t>Gambar</a:t>
            </a:r>
            <a:r>
              <a:rPr sz="800" b="1" spc="-30" dirty="0">
                <a:solidFill>
                  <a:srgbClr val="1F1A17"/>
                </a:solidFill>
                <a:latin typeface="Times New Roman"/>
                <a:cs typeface="Times New Roman"/>
              </a:rPr>
              <a:t> </a:t>
            </a:r>
            <a:r>
              <a:rPr sz="800" b="1" dirty="0">
                <a:solidFill>
                  <a:srgbClr val="1F1A17"/>
                </a:solidFill>
                <a:latin typeface="Times New Roman"/>
                <a:cs typeface="Times New Roman"/>
              </a:rPr>
              <a:t>1.12</a:t>
            </a:r>
            <a:endParaRPr sz="800">
              <a:latin typeface="Times New Roman"/>
              <a:cs typeface="Times New Roman"/>
            </a:endParaRPr>
          </a:p>
          <a:p>
            <a:pPr marR="93345" algn="ctr">
              <a:lnSpc>
                <a:spcPts val="925"/>
              </a:lnSpc>
            </a:pPr>
            <a:r>
              <a:rPr sz="800" i="1" spc="-15" dirty="0">
                <a:solidFill>
                  <a:srgbClr val="1F1A17"/>
                </a:solidFill>
                <a:latin typeface="Times New Roman"/>
                <a:cs typeface="Times New Roman"/>
              </a:rPr>
              <a:t>Telepon</a:t>
            </a:r>
            <a:endParaRPr sz="800">
              <a:latin typeface="Times New Roman"/>
              <a:cs typeface="Times New Roman"/>
            </a:endParaRPr>
          </a:p>
          <a:p>
            <a:pPr>
              <a:lnSpc>
                <a:spcPct val="100000"/>
              </a:lnSpc>
              <a:spcBef>
                <a:spcPts val="20"/>
              </a:spcBef>
            </a:pPr>
            <a:endParaRPr sz="800">
              <a:latin typeface="Times New Roman"/>
              <a:cs typeface="Times New Roman"/>
            </a:endParaRPr>
          </a:p>
          <a:p>
            <a:pPr marL="12700">
              <a:lnSpc>
                <a:spcPct val="100000"/>
              </a:lnSpc>
            </a:pPr>
            <a:r>
              <a:rPr sz="700" i="1" dirty="0">
                <a:solidFill>
                  <a:srgbClr val="1F1A17"/>
                </a:solidFill>
                <a:latin typeface="Times New Roman"/>
                <a:cs typeface="Times New Roman"/>
              </a:rPr>
              <a:t>Sumber :</a:t>
            </a:r>
            <a:r>
              <a:rPr sz="700" i="1" spc="-80" dirty="0">
                <a:solidFill>
                  <a:srgbClr val="1F1A17"/>
                </a:solidFill>
                <a:latin typeface="Times New Roman"/>
                <a:cs typeface="Times New Roman"/>
              </a:rPr>
              <a:t> </a:t>
            </a:r>
            <a:r>
              <a:rPr sz="700" i="1" dirty="0">
                <a:solidFill>
                  <a:srgbClr val="1F1A17"/>
                </a:solidFill>
                <a:latin typeface="Times New Roman"/>
                <a:cs typeface="Times New Roman"/>
              </a:rPr>
              <a:t>glodokshop.com</a:t>
            </a:r>
            <a:endParaRPr sz="700">
              <a:latin typeface="Times New Roman"/>
              <a:cs typeface="Times New Roman"/>
            </a:endParaRPr>
          </a:p>
        </p:txBody>
      </p:sp>
      <p:sp>
        <p:nvSpPr>
          <p:cNvPr id="26" name="object 26"/>
          <p:cNvSpPr/>
          <p:nvPr/>
        </p:nvSpPr>
        <p:spPr>
          <a:xfrm>
            <a:off x="811415" y="5332704"/>
            <a:ext cx="1613814" cy="1416011"/>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255122" y="6597218"/>
            <a:ext cx="1372870" cy="958215"/>
            <a:chOff x="4255122" y="6597218"/>
            <a:chExt cx="1372870" cy="958215"/>
          </a:xfrm>
        </p:grpSpPr>
        <p:sp>
          <p:nvSpPr>
            <p:cNvPr id="3" name="object 3"/>
            <p:cNvSpPr/>
            <p:nvPr/>
          </p:nvSpPr>
          <p:spPr>
            <a:xfrm>
              <a:off x="4464197" y="6624104"/>
              <a:ext cx="918229" cy="71253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261472" y="6603568"/>
              <a:ext cx="1360170" cy="945515"/>
            </a:xfrm>
            <a:custGeom>
              <a:avLst/>
              <a:gdLst/>
              <a:ahLst/>
              <a:cxnLst/>
              <a:rect l="l" t="t" r="r" b="b"/>
              <a:pathLst>
                <a:path w="1360170" h="945515">
                  <a:moveTo>
                    <a:pt x="40830" y="0"/>
                  </a:moveTo>
                  <a:lnTo>
                    <a:pt x="1319034" y="0"/>
                  </a:lnTo>
                  <a:lnTo>
                    <a:pt x="1334885" y="3728"/>
                  </a:lnTo>
                  <a:lnTo>
                    <a:pt x="1347863" y="13879"/>
                  </a:lnTo>
                  <a:lnTo>
                    <a:pt x="1356632" y="28905"/>
                  </a:lnTo>
                  <a:lnTo>
                    <a:pt x="1359852" y="47256"/>
                  </a:lnTo>
                  <a:lnTo>
                    <a:pt x="1359852" y="897902"/>
                  </a:lnTo>
                  <a:lnTo>
                    <a:pt x="1356632" y="916248"/>
                  </a:lnTo>
                  <a:lnTo>
                    <a:pt x="1347863" y="931275"/>
                  </a:lnTo>
                  <a:lnTo>
                    <a:pt x="1334885" y="941429"/>
                  </a:lnTo>
                  <a:lnTo>
                    <a:pt x="1319034" y="945159"/>
                  </a:lnTo>
                  <a:lnTo>
                    <a:pt x="40830" y="945159"/>
                  </a:lnTo>
                  <a:lnTo>
                    <a:pt x="24978" y="941429"/>
                  </a:lnTo>
                  <a:lnTo>
                    <a:pt x="11995" y="931275"/>
                  </a:lnTo>
                  <a:lnTo>
                    <a:pt x="3222" y="916248"/>
                  </a:lnTo>
                  <a:lnTo>
                    <a:pt x="0" y="897902"/>
                  </a:lnTo>
                  <a:lnTo>
                    <a:pt x="0" y="47256"/>
                  </a:lnTo>
                  <a:lnTo>
                    <a:pt x="3222" y="28905"/>
                  </a:lnTo>
                  <a:lnTo>
                    <a:pt x="11995" y="13879"/>
                  </a:lnTo>
                  <a:lnTo>
                    <a:pt x="24978" y="3728"/>
                  </a:lnTo>
                  <a:lnTo>
                    <a:pt x="40830" y="0"/>
                  </a:lnTo>
                  <a:close/>
                </a:path>
              </a:pathLst>
            </a:custGeom>
            <a:ln w="12700">
              <a:solidFill>
                <a:srgbClr val="009140"/>
              </a:solidFill>
            </a:ln>
          </p:spPr>
          <p:txBody>
            <a:bodyPr wrap="square" lIns="0" tIns="0" rIns="0" bIns="0" rtlCol="0"/>
            <a:lstStyle/>
            <a:p>
              <a:endParaRPr/>
            </a:p>
          </p:txBody>
        </p:sp>
      </p:grpSp>
      <p:sp>
        <p:nvSpPr>
          <p:cNvPr id="5" name="object 5"/>
          <p:cNvSpPr txBox="1"/>
          <p:nvPr/>
        </p:nvSpPr>
        <p:spPr>
          <a:xfrm>
            <a:off x="706851" y="742492"/>
            <a:ext cx="3487420" cy="6536690"/>
          </a:xfrm>
          <a:prstGeom prst="rect">
            <a:avLst/>
          </a:prstGeom>
        </p:spPr>
        <p:txBody>
          <a:bodyPr vert="horz" wrap="square" lIns="0" tIns="12700" rIns="0" bIns="0" rtlCol="0">
            <a:spAutoFit/>
          </a:bodyPr>
          <a:lstStyle/>
          <a:p>
            <a:pPr marL="12700" algn="just">
              <a:lnSpc>
                <a:spcPts val="1270"/>
              </a:lnSpc>
              <a:spcBef>
                <a:spcPts val="100"/>
              </a:spcBef>
            </a:pPr>
            <a:r>
              <a:rPr sz="1100" b="1" spc="-5" dirty="0">
                <a:latin typeface="Times New Roman"/>
                <a:cs typeface="Times New Roman"/>
              </a:rPr>
              <a:t>b.</a:t>
            </a:r>
            <a:r>
              <a:rPr sz="1100" b="1" spc="-114" dirty="0">
                <a:latin typeface="Times New Roman"/>
                <a:cs typeface="Times New Roman"/>
              </a:rPr>
              <a:t> </a:t>
            </a:r>
            <a:r>
              <a:rPr sz="1100" b="1" dirty="0">
                <a:latin typeface="Times New Roman"/>
                <a:cs typeface="Times New Roman"/>
              </a:rPr>
              <a:t>Handphone</a:t>
            </a:r>
            <a:r>
              <a:rPr sz="1100" b="1" spc="-110" dirty="0">
                <a:latin typeface="Times New Roman"/>
                <a:cs typeface="Times New Roman"/>
              </a:rPr>
              <a:t> </a:t>
            </a:r>
            <a:r>
              <a:rPr sz="1100" b="1" dirty="0">
                <a:latin typeface="Times New Roman"/>
                <a:cs typeface="Times New Roman"/>
              </a:rPr>
              <a:t>(telepon</a:t>
            </a:r>
            <a:r>
              <a:rPr sz="1100" b="1" spc="-110" dirty="0">
                <a:latin typeface="Times New Roman"/>
                <a:cs typeface="Times New Roman"/>
              </a:rPr>
              <a:t> </a:t>
            </a:r>
            <a:r>
              <a:rPr sz="1100" b="1" dirty="0">
                <a:latin typeface="Times New Roman"/>
                <a:cs typeface="Times New Roman"/>
              </a:rPr>
              <a:t>genggam)</a:t>
            </a:r>
            <a:endParaRPr sz="1100">
              <a:latin typeface="Times New Roman"/>
              <a:cs typeface="Times New Roman"/>
            </a:endParaRPr>
          </a:p>
          <a:p>
            <a:pPr marL="12700" marR="9525" algn="just">
              <a:lnSpc>
                <a:spcPts val="1220"/>
              </a:lnSpc>
              <a:spcBef>
                <a:spcPts val="70"/>
              </a:spcBef>
            </a:pPr>
            <a:r>
              <a:rPr sz="1100" dirty="0">
                <a:latin typeface="Times New Roman"/>
                <a:cs typeface="Times New Roman"/>
              </a:rPr>
              <a:t>Jika semula telepon hanya terbatas pada telepon tetap </a:t>
            </a:r>
            <a:r>
              <a:rPr sz="1100" spc="-5" dirty="0">
                <a:latin typeface="Times New Roman"/>
                <a:cs typeface="Times New Roman"/>
              </a:rPr>
              <a:t>(</a:t>
            </a:r>
            <a:r>
              <a:rPr sz="1100" i="1" spc="-5" dirty="0">
                <a:latin typeface="Times New Roman"/>
                <a:cs typeface="Times New Roman"/>
              </a:rPr>
              <a:t>fixed  </a:t>
            </a:r>
            <a:r>
              <a:rPr sz="1100" i="1" dirty="0">
                <a:latin typeface="Times New Roman"/>
                <a:cs typeface="Times New Roman"/>
              </a:rPr>
              <a:t>line telephone</a:t>
            </a:r>
            <a:r>
              <a:rPr sz="1100" dirty="0">
                <a:latin typeface="Times New Roman"/>
                <a:cs typeface="Times New Roman"/>
              </a:rPr>
              <a:t>), maka sejak 3 April 1973 telah dikenal suatu  teknologi yang dikenal dengan nama telepon genggam atau  </a:t>
            </a:r>
            <a:r>
              <a:rPr sz="1100" i="1" dirty="0">
                <a:latin typeface="Times New Roman"/>
                <a:cs typeface="Times New Roman"/>
              </a:rPr>
              <a:t>handphone </a:t>
            </a:r>
            <a:r>
              <a:rPr sz="1100" dirty="0">
                <a:latin typeface="Times New Roman"/>
                <a:cs typeface="Times New Roman"/>
              </a:rPr>
              <a:t>(disingkat</a:t>
            </a:r>
            <a:r>
              <a:rPr sz="1100" spc="-225" dirty="0">
                <a:latin typeface="Times New Roman"/>
                <a:cs typeface="Times New Roman"/>
              </a:rPr>
              <a:t> </a:t>
            </a:r>
            <a:r>
              <a:rPr sz="1100" spc="-5" dirty="0">
                <a:latin typeface="Times New Roman"/>
                <a:cs typeface="Times New Roman"/>
              </a:rPr>
              <a:t>HP).</a:t>
            </a:r>
            <a:endParaRPr sz="1100">
              <a:latin typeface="Times New Roman"/>
              <a:cs typeface="Times New Roman"/>
            </a:endParaRPr>
          </a:p>
          <a:p>
            <a:pPr marL="12700" marR="5080" algn="just">
              <a:lnSpc>
                <a:spcPts val="1220"/>
              </a:lnSpc>
              <a:spcBef>
                <a:spcPts val="1215"/>
              </a:spcBef>
            </a:pPr>
            <a:r>
              <a:rPr sz="1100" dirty="0">
                <a:latin typeface="Times New Roman"/>
                <a:cs typeface="Times New Roman"/>
              </a:rPr>
              <a:t>Selain memiliki kemampuan mengirim dan menerima suara  secara langsung, perkembangan terbaru memungkinkan </a:t>
            </a:r>
            <a:r>
              <a:rPr sz="1100" spc="-5" dirty="0">
                <a:latin typeface="Times New Roman"/>
                <a:cs typeface="Times New Roman"/>
              </a:rPr>
              <a:t>HP  </a:t>
            </a:r>
            <a:r>
              <a:rPr sz="1100" dirty="0">
                <a:latin typeface="Times New Roman"/>
                <a:cs typeface="Times New Roman"/>
              </a:rPr>
              <a:t>mengirimkan</a:t>
            </a:r>
            <a:r>
              <a:rPr sz="1100" spc="-100" dirty="0">
                <a:latin typeface="Times New Roman"/>
                <a:cs typeface="Times New Roman"/>
              </a:rPr>
              <a:t> </a:t>
            </a:r>
            <a:r>
              <a:rPr sz="1100" dirty="0">
                <a:latin typeface="Times New Roman"/>
                <a:cs typeface="Times New Roman"/>
              </a:rPr>
              <a:t>pesan</a:t>
            </a:r>
            <a:r>
              <a:rPr sz="1100" spc="-100" dirty="0">
                <a:latin typeface="Times New Roman"/>
                <a:cs typeface="Times New Roman"/>
              </a:rPr>
              <a:t> </a:t>
            </a:r>
            <a:r>
              <a:rPr sz="1100" dirty="0">
                <a:latin typeface="Times New Roman"/>
                <a:cs typeface="Times New Roman"/>
              </a:rPr>
              <a:t>teks</a:t>
            </a:r>
            <a:r>
              <a:rPr sz="1100" spc="-100" dirty="0">
                <a:latin typeface="Times New Roman"/>
                <a:cs typeface="Times New Roman"/>
              </a:rPr>
              <a:t> </a:t>
            </a:r>
            <a:r>
              <a:rPr sz="1100" spc="-5" dirty="0">
                <a:latin typeface="Times New Roman"/>
                <a:cs typeface="Times New Roman"/>
              </a:rPr>
              <a:t>(SMS)</a:t>
            </a:r>
            <a:r>
              <a:rPr sz="1100" spc="-100" dirty="0">
                <a:latin typeface="Times New Roman"/>
                <a:cs typeface="Times New Roman"/>
              </a:rPr>
              <a:t> </a:t>
            </a:r>
            <a:r>
              <a:rPr sz="1100" dirty="0">
                <a:latin typeface="Times New Roman"/>
                <a:cs typeface="Times New Roman"/>
              </a:rPr>
              <a:t>dan</a:t>
            </a:r>
            <a:r>
              <a:rPr sz="1100" spc="-100" dirty="0">
                <a:latin typeface="Times New Roman"/>
                <a:cs typeface="Times New Roman"/>
              </a:rPr>
              <a:t> </a:t>
            </a:r>
            <a:r>
              <a:rPr sz="1100" dirty="0">
                <a:latin typeface="Times New Roman"/>
                <a:cs typeface="Times New Roman"/>
              </a:rPr>
              <a:t>gambar</a:t>
            </a:r>
            <a:r>
              <a:rPr sz="1100" spc="-100" dirty="0">
                <a:latin typeface="Times New Roman"/>
                <a:cs typeface="Times New Roman"/>
              </a:rPr>
              <a:t> </a:t>
            </a:r>
            <a:r>
              <a:rPr sz="1100" dirty="0">
                <a:latin typeface="Times New Roman"/>
                <a:cs typeface="Times New Roman"/>
              </a:rPr>
              <a:t>(EMS/MMS)</a:t>
            </a:r>
            <a:r>
              <a:rPr sz="1100" spc="-100" dirty="0">
                <a:latin typeface="Times New Roman"/>
                <a:cs typeface="Times New Roman"/>
              </a:rPr>
              <a:t> </a:t>
            </a:r>
            <a:r>
              <a:rPr sz="1100" dirty="0">
                <a:latin typeface="Times New Roman"/>
                <a:cs typeface="Times New Roman"/>
              </a:rPr>
              <a:t>serta  mengakses</a:t>
            </a:r>
            <a:r>
              <a:rPr sz="1100" spc="-95" dirty="0">
                <a:latin typeface="Times New Roman"/>
                <a:cs typeface="Times New Roman"/>
              </a:rPr>
              <a:t> </a:t>
            </a:r>
            <a:r>
              <a:rPr sz="1100" dirty="0">
                <a:latin typeface="Times New Roman"/>
                <a:cs typeface="Times New Roman"/>
              </a:rPr>
              <a:t>saluran</a:t>
            </a:r>
            <a:r>
              <a:rPr sz="1100" spc="-90" dirty="0">
                <a:latin typeface="Times New Roman"/>
                <a:cs typeface="Times New Roman"/>
              </a:rPr>
              <a:t> </a:t>
            </a:r>
            <a:r>
              <a:rPr sz="1100" dirty="0">
                <a:latin typeface="Times New Roman"/>
                <a:cs typeface="Times New Roman"/>
              </a:rPr>
              <a:t>internet</a:t>
            </a:r>
            <a:r>
              <a:rPr sz="1100" spc="-90" dirty="0">
                <a:latin typeface="Times New Roman"/>
                <a:cs typeface="Times New Roman"/>
              </a:rPr>
              <a:t> </a:t>
            </a:r>
            <a:r>
              <a:rPr sz="1100" dirty="0">
                <a:latin typeface="Times New Roman"/>
                <a:cs typeface="Times New Roman"/>
              </a:rPr>
              <a:t>dan</a:t>
            </a:r>
            <a:r>
              <a:rPr sz="1100" spc="-90" dirty="0">
                <a:latin typeface="Times New Roman"/>
                <a:cs typeface="Times New Roman"/>
              </a:rPr>
              <a:t> </a:t>
            </a:r>
            <a:r>
              <a:rPr sz="1100" dirty="0">
                <a:latin typeface="Times New Roman"/>
                <a:cs typeface="Times New Roman"/>
              </a:rPr>
              <a:t>televisi.</a:t>
            </a:r>
            <a:r>
              <a:rPr sz="1100" spc="-90" dirty="0">
                <a:latin typeface="Times New Roman"/>
                <a:cs typeface="Times New Roman"/>
              </a:rPr>
              <a:t> </a:t>
            </a:r>
            <a:r>
              <a:rPr sz="1100" i="1" dirty="0">
                <a:latin typeface="Times New Roman"/>
                <a:cs typeface="Times New Roman"/>
              </a:rPr>
              <a:t>Handphone</a:t>
            </a:r>
            <a:r>
              <a:rPr sz="1100" i="1" spc="-90" dirty="0">
                <a:latin typeface="Times New Roman"/>
                <a:cs typeface="Times New Roman"/>
              </a:rPr>
              <a:t> </a:t>
            </a:r>
            <a:r>
              <a:rPr sz="1100" dirty="0">
                <a:latin typeface="Times New Roman"/>
                <a:cs typeface="Times New Roman"/>
              </a:rPr>
              <a:t>terhubung  pada jaringan telepon melalui gelombang radio. Jaringan ini  terhubung</a:t>
            </a:r>
            <a:r>
              <a:rPr sz="1100" spc="-114" dirty="0">
                <a:latin typeface="Times New Roman"/>
                <a:cs typeface="Times New Roman"/>
              </a:rPr>
              <a:t> </a:t>
            </a:r>
            <a:r>
              <a:rPr sz="1100" dirty="0">
                <a:latin typeface="Times New Roman"/>
                <a:cs typeface="Times New Roman"/>
              </a:rPr>
              <a:t>pada</a:t>
            </a:r>
            <a:r>
              <a:rPr sz="1100" spc="-110" dirty="0">
                <a:latin typeface="Times New Roman"/>
                <a:cs typeface="Times New Roman"/>
              </a:rPr>
              <a:t> </a:t>
            </a:r>
            <a:r>
              <a:rPr sz="1100" dirty="0">
                <a:latin typeface="Times New Roman"/>
                <a:cs typeface="Times New Roman"/>
              </a:rPr>
              <a:t>satelit</a:t>
            </a:r>
            <a:r>
              <a:rPr sz="1100" spc="-114" dirty="0">
                <a:latin typeface="Times New Roman"/>
                <a:cs typeface="Times New Roman"/>
              </a:rPr>
              <a:t> </a:t>
            </a:r>
            <a:r>
              <a:rPr sz="1100" dirty="0">
                <a:latin typeface="Times New Roman"/>
                <a:cs typeface="Times New Roman"/>
              </a:rPr>
              <a:t>telekomunikasi.</a:t>
            </a:r>
            <a:endParaRPr sz="1100">
              <a:latin typeface="Times New Roman"/>
              <a:cs typeface="Times New Roman"/>
            </a:endParaRPr>
          </a:p>
          <a:p>
            <a:pPr marL="12700" marR="9525" algn="just">
              <a:lnSpc>
                <a:spcPts val="1220"/>
              </a:lnSpc>
              <a:spcBef>
                <a:spcPts val="1205"/>
              </a:spcBef>
            </a:pPr>
            <a:r>
              <a:rPr sz="1100" dirty="0">
                <a:latin typeface="Times New Roman"/>
                <a:cs typeface="Times New Roman"/>
              </a:rPr>
              <a:t>Ada dua teknologi </a:t>
            </a:r>
            <a:r>
              <a:rPr sz="1100" spc="-5" dirty="0">
                <a:latin typeface="Times New Roman"/>
                <a:cs typeface="Times New Roman"/>
              </a:rPr>
              <a:t>HP </a:t>
            </a:r>
            <a:r>
              <a:rPr sz="1100" dirty="0">
                <a:latin typeface="Times New Roman"/>
                <a:cs typeface="Times New Roman"/>
              </a:rPr>
              <a:t>yang umum digunakan saat ini, yaitu  </a:t>
            </a:r>
            <a:r>
              <a:rPr sz="1100" spc="-5" dirty="0">
                <a:latin typeface="Times New Roman"/>
                <a:cs typeface="Times New Roman"/>
              </a:rPr>
              <a:t>GSM</a:t>
            </a:r>
            <a:r>
              <a:rPr sz="1100" spc="-120" dirty="0">
                <a:latin typeface="Times New Roman"/>
                <a:cs typeface="Times New Roman"/>
              </a:rPr>
              <a:t> </a:t>
            </a:r>
            <a:r>
              <a:rPr sz="1100" dirty="0">
                <a:latin typeface="Times New Roman"/>
                <a:cs typeface="Times New Roman"/>
              </a:rPr>
              <a:t>dan</a:t>
            </a:r>
            <a:r>
              <a:rPr sz="1100" spc="-114" dirty="0">
                <a:latin typeface="Times New Roman"/>
                <a:cs typeface="Times New Roman"/>
              </a:rPr>
              <a:t> </a:t>
            </a:r>
            <a:r>
              <a:rPr sz="1100" spc="-5" dirty="0">
                <a:latin typeface="Times New Roman"/>
                <a:cs typeface="Times New Roman"/>
              </a:rPr>
              <a:t>CDMA.</a:t>
            </a:r>
            <a:r>
              <a:rPr sz="1100" spc="-114" dirty="0">
                <a:latin typeface="Times New Roman"/>
                <a:cs typeface="Times New Roman"/>
              </a:rPr>
              <a:t> </a:t>
            </a:r>
            <a:r>
              <a:rPr sz="1100" spc="-5" dirty="0">
                <a:latin typeface="Times New Roman"/>
                <a:cs typeface="Times New Roman"/>
              </a:rPr>
              <a:t>GSM</a:t>
            </a:r>
            <a:r>
              <a:rPr sz="1100" spc="-114" dirty="0">
                <a:latin typeface="Times New Roman"/>
                <a:cs typeface="Times New Roman"/>
              </a:rPr>
              <a:t> </a:t>
            </a:r>
            <a:r>
              <a:rPr sz="1100" dirty="0">
                <a:latin typeface="Times New Roman"/>
                <a:cs typeface="Times New Roman"/>
              </a:rPr>
              <a:t>adalah</a:t>
            </a:r>
            <a:r>
              <a:rPr sz="1100" spc="-114" dirty="0">
                <a:latin typeface="Times New Roman"/>
                <a:cs typeface="Times New Roman"/>
              </a:rPr>
              <a:t> </a:t>
            </a:r>
            <a:r>
              <a:rPr sz="1100" dirty="0">
                <a:latin typeface="Times New Roman"/>
                <a:cs typeface="Times New Roman"/>
              </a:rPr>
              <a:t>kependekan</a:t>
            </a:r>
            <a:r>
              <a:rPr sz="1100" spc="-114" dirty="0">
                <a:latin typeface="Times New Roman"/>
                <a:cs typeface="Times New Roman"/>
              </a:rPr>
              <a:t> </a:t>
            </a:r>
            <a:r>
              <a:rPr sz="1100" dirty="0">
                <a:latin typeface="Times New Roman"/>
                <a:cs typeface="Times New Roman"/>
              </a:rPr>
              <a:t>dari</a:t>
            </a:r>
            <a:r>
              <a:rPr sz="1100" spc="-114" dirty="0">
                <a:latin typeface="Times New Roman"/>
                <a:cs typeface="Times New Roman"/>
              </a:rPr>
              <a:t> </a:t>
            </a:r>
            <a:r>
              <a:rPr sz="1100" i="1" dirty="0">
                <a:latin typeface="Times New Roman"/>
                <a:cs typeface="Times New Roman"/>
              </a:rPr>
              <a:t>Global</a:t>
            </a:r>
            <a:r>
              <a:rPr sz="1100" i="1" spc="-114" dirty="0">
                <a:latin typeface="Times New Roman"/>
                <a:cs typeface="Times New Roman"/>
              </a:rPr>
              <a:t> </a:t>
            </a:r>
            <a:r>
              <a:rPr sz="1100" i="1" dirty="0">
                <a:latin typeface="Times New Roman"/>
                <a:cs typeface="Times New Roman"/>
              </a:rPr>
              <a:t>System  for Mobile Communications</a:t>
            </a:r>
            <a:r>
              <a:rPr sz="1100" dirty="0">
                <a:latin typeface="Times New Roman"/>
                <a:cs typeface="Times New Roman"/>
              </a:rPr>
              <a:t>. </a:t>
            </a:r>
            <a:r>
              <a:rPr sz="1100" spc="-5" dirty="0">
                <a:latin typeface="Times New Roman"/>
                <a:cs typeface="Times New Roman"/>
              </a:rPr>
              <a:t>GSM </a:t>
            </a:r>
            <a:r>
              <a:rPr sz="1100" dirty="0">
                <a:latin typeface="Times New Roman"/>
                <a:cs typeface="Times New Roman"/>
              </a:rPr>
              <a:t>bekerja dengan cara  mengkompresi suara yang masuk ke dalam format digital  sehingga mempunyai ukuran yang kecil. </a:t>
            </a:r>
            <a:r>
              <a:rPr sz="1100" spc="-5" dirty="0">
                <a:latin typeface="Times New Roman"/>
                <a:cs typeface="Times New Roman"/>
              </a:rPr>
              <a:t>GSM </a:t>
            </a:r>
            <a:r>
              <a:rPr sz="1100" dirty="0">
                <a:latin typeface="Times New Roman"/>
                <a:cs typeface="Times New Roman"/>
              </a:rPr>
              <a:t>menggunakan  teknologi</a:t>
            </a:r>
            <a:r>
              <a:rPr sz="1100" spc="-125" dirty="0">
                <a:latin typeface="Times New Roman"/>
                <a:cs typeface="Times New Roman"/>
              </a:rPr>
              <a:t> </a:t>
            </a:r>
            <a:r>
              <a:rPr sz="1100" dirty="0">
                <a:latin typeface="Times New Roman"/>
                <a:cs typeface="Times New Roman"/>
              </a:rPr>
              <a:t>enkripsi</a:t>
            </a:r>
            <a:r>
              <a:rPr sz="1100" spc="-114" dirty="0">
                <a:latin typeface="Times New Roman"/>
                <a:cs typeface="Times New Roman"/>
              </a:rPr>
              <a:t> </a:t>
            </a:r>
            <a:r>
              <a:rPr sz="1100" dirty="0">
                <a:latin typeface="Times New Roman"/>
                <a:cs typeface="Times New Roman"/>
              </a:rPr>
              <a:t>(pengkodean)</a:t>
            </a:r>
            <a:r>
              <a:rPr sz="1100" spc="-114" dirty="0">
                <a:latin typeface="Times New Roman"/>
                <a:cs typeface="Times New Roman"/>
              </a:rPr>
              <a:t> </a:t>
            </a:r>
            <a:r>
              <a:rPr sz="1100" dirty="0">
                <a:latin typeface="Times New Roman"/>
                <a:cs typeface="Times New Roman"/>
              </a:rPr>
              <a:t>sebelum</a:t>
            </a:r>
            <a:r>
              <a:rPr sz="1100" spc="-120" dirty="0">
                <a:latin typeface="Times New Roman"/>
                <a:cs typeface="Times New Roman"/>
              </a:rPr>
              <a:t> </a:t>
            </a:r>
            <a:r>
              <a:rPr sz="1100" dirty="0">
                <a:latin typeface="Times New Roman"/>
                <a:cs typeface="Times New Roman"/>
              </a:rPr>
              <a:t>suara</a:t>
            </a:r>
            <a:r>
              <a:rPr sz="1100" spc="-114" dirty="0">
                <a:latin typeface="Times New Roman"/>
                <a:cs typeface="Times New Roman"/>
              </a:rPr>
              <a:t> </a:t>
            </a:r>
            <a:r>
              <a:rPr sz="1100" dirty="0">
                <a:latin typeface="Times New Roman"/>
                <a:cs typeface="Times New Roman"/>
              </a:rPr>
              <a:t>dikirimkan.</a:t>
            </a:r>
            <a:endParaRPr sz="1100">
              <a:latin typeface="Times New Roman"/>
              <a:cs typeface="Times New Roman"/>
            </a:endParaRPr>
          </a:p>
          <a:p>
            <a:pPr marL="12700" marR="9525" algn="just">
              <a:lnSpc>
                <a:spcPts val="1220"/>
              </a:lnSpc>
              <a:spcBef>
                <a:spcPts val="1210"/>
              </a:spcBef>
            </a:pPr>
            <a:r>
              <a:rPr sz="1100" spc="-5" dirty="0">
                <a:latin typeface="Times New Roman"/>
                <a:cs typeface="Times New Roman"/>
              </a:rPr>
              <a:t>CDMA </a:t>
            </a:r>
            <a:r>
              <a:rPr sz="1100" dirty="0">
                <a:latin typeface="Times New Roman"/>
                <a:cs typeface="Times New Roman"/>
              </a:rPr>
              <a:t>adalah kependekan dari </a:t>
            </a:r>
            <a:r>
              <a:rPr sz="1100" i="1" dirty="0">
                <a:latin typeface="Times New Roman"/>
                <a:cs typeface="Times New Roman"/>
              </a:rPr>
              <a:t>Code Division Multiple  Access</a:t>
            </a:r>
            <a:r>
              <a:rPr sz="1100" dirty="0">
                <a:latin typeface="Times New Roman"/>
                <a:cs typeface="Times New Roman"/>
              </a:rPr>
              <a:t>.</a:t>
            </a:r>
            <a:r>
              <a:rPr sz="1100" spc="-45" dirty="0">
                <a:latin typeface="Times New Roman"/>
                <a:cs typeface="Times New Roman"/>
              </a:rPr>
              <a:t> </a:t>
            </a:r>
            <a:r>
              <a:rPr sz="1100" spc="-5" dirty="0">
                <a:latin typeface="Times New Roman"/>
                <a:cs typeface="Times New Roman"/>
              </a:rPr>
              <a:t>CDMA</a:t>
            </a:r>
            <a:r>
              <a:rPr sz="1100" spc="-105" dirty="0">
                <a:latin typeface="Times New Roman"/>
                <a:cs typeface="Times New Roman"/>
              </a:rPr>
              <a:t> </a:t>
            </a:r>
            <a:r>
              <a:rPr sz="1100" dirty="0">
                <a:latin typeface="Times New Roman"/>
                <a:cs typeface="Times New Roman"/>
              </a:rPr>
              <a:t>bekerja</a:t>
            </a:r>
            <a:r>
              <a:rPr sz="1100" spc="-45" dirty="0">
                <a:latin typeface="Times New Roman"/>
                <a:cs typeface="Times New Roman"/>
              </a:rPr>
              <a:t> </a:t>
            </a:r>
            <a:r>
              <a:rPr sz="1100" dirty="0">
                <a:latin typeface="Times New Roman"/>
                <a:cs typeface="Times New Roman"/>
              </a:rPr>
              <a:t>dengan</a:t>
            </a:r>
            <a:r>
              <a:rPr sz="1100" spc="-45" dirty="0">
                <a:latin typeface="Times New Roman"/>
                <a:cs typeface="Times New Roman"/>
              </a:rPr>
              <a:t> </a:t>
            </a:r>
            <a:r>
              <a:rPr sz="1100" dirty="0">
                <a:latin typeface="Times New Roman"/>
                <a:cs typeface="Times New Roman"/>
              </a:rPr>
              <a:t>cara</a:t>
            </a:r>
            <a:r>
              <a:rPr sz="1100" spc="-45" dirty="0">
                <a:latin typeface="Times New Roman"/>
                <a:cs typeface="Times New Roman"/>
              </a:rPr>
              <a:t> </a:t>
            </a:r>
            <a:r>
              <a:rPr sz="1100" dirty="0">
                <a:latin typeface="Times New Roman"/>
                <a:cs typeface="Times New Roman"/>
              </a:rPr>
              <a:t>memecah</a:t>
            </a:r>
            <a:r>
              <a:rPr sz="1100" spc="-45" dirty="0">
                <a:latin typeface="Times New Roman"/>
                <a:cs typeface="Times New Roman"/>
              </a:rPr>
              <a:t> </a:t>
            </a:r>
            <a:r>
              <a:rPr sz="1100" dirty="0">
                <a:latin typeface="Times New Roman"/>
                <a:cs typeface="Times New Roman"/>
              </a:rPr>
              <a:t>data</a:t>
            </a:r>
            <a:r>
              <a:rPr sz="1100" spc="-45" dirty="0">
                <a:latin typeface="Times New Roman"/>
                <a:cs typeface="Times New Roman"/>
              </a:rPr>
              <a:t> </a:t>
            </a:r>
            <a:r>
              <a:rPr sz="1100" dirty="0">
                <a:latin typeface="Times New Roman"/>
                <a:cs typeface="Times New Roman"/>
              </a:rPr>
              <a:t>suara</a:t>
            </a:r>
            <a:r>
              <a:rPr sz="1100" spc="-40" dirty="0">
                <a:latin typeface="Times New Roman"/>
                <a:cs typeface="Times New Roman"/>
              </a:rPr>
              <a:t> </a:t>
            </a:r>
            <a:r>
              <a:rPr sz="1100" dirty="0">
                <a:latin typeface="Times New Roman"/>
                <a:cs typeface="Times New Roman"/>
              </a:rPr>
              <a:t>yang  masuk menjadi peket-paket kecil dan masuk ke saluran  frekuensi yang terpisah-pisah. Paket-paket data tersebut  dikirimkan setelah ditambahkan kode unik dan hanya dapat  diterima</a:t>
            </a:r>
            <a:r>
              <a:rPr sz="1100" spc="-120" dirty="0">
                <a:latin typeface="Times New Roman"/>
                <a:cs typeface="Times New Roman"/>
              </a:rPr>
              <a:t> </a:t>
            </a:r>
            <a:r>
              <a:rPr sz="1100" dirty="0">
                <a:latin typeface="Times New Roman"/>
                <a:cs typeface="Times New Roman"/>
              </a:rPr>
              <a:t>oleh</a:t>
            </a:r>
            <a:r>
              <a:rPr sz="1100" spc="-114" dirty="0">
                <a:latin typeface="Times New Roman"/>
                <a:cs typeface="Times New Roman"/>
              </a:rPr>
              <a:t> </a:t>
            </a:r>
            <a:r>
              <a:rPr sz="1100" dirty="0">
                <a:latin typeface="Times New Roman"/>
                <a:cs typeface="Times New Roman"/>
              </a:rPr>
              <a:t>penerima</a:t>
            </a:r>
            <a:r>
              <a:rPr sz="1100" spc="-120" dirty="0">
                <a:latin typeface="Times New Roman"/>
                <a:cs typeface="Times New Roman"/>
              </a:rPr>
              <a:t> </a:t>
            </a:r>
            <a:r>
              <a:rPr sz="1100" dirty="0">
                <a:latin typeface="Times New Roman"/>
                <a:cs typeface="Times New Roman"/>
              </a:rPr>
              <a:t>yang</a:t>
            </a:r>
            <a:r>
              <a:rPr sz="1100" spc="-114" dirty="0">
                <a:latin typeface="Times New Roman"/>
                <a:cs typeface="Times New Roman"/>
              </a:rPr>
              <a:t> </a:t>
            </a:r>
            <a:r>
              <a:rPr sz="1100" dirty="0">
                <a:latin typeface="Times New Roman"/>
                <a:cs typeface="Times New Roman"/>
              </a:rPr>
              <a:t>mempunyai</a:t>
            </a:r>
            <a:r>
              <a:rPr sz="1100" spc="-120" dirty="0">
                <a:latin typeface="Times New Roman"/>
                <a:cs typeface="Times New Roman"/>
              </a:rPr>
              <a:t> </a:t>
            </a:r>
            <a:r>
              <a:rPr sz="1100" dirty="0">
                <a:latin typeface="Times New Roman"/>
                <a:cs typeface="Times New Roman"/>
              </a:rPr>
              <a:t>data</a:t>
            </a:r>
            <a:r>
              <a:rPr sz="1100" spc="-114" dirty="0">
                <a:latin typeface="Times New Roman"/>
                <a:cs typeface="Times New Roman"/>
              </a:rPr>
              <a:t> </a:t>
            </a:r>
            <a:r>
              <a:rPr sz="1100" dirty="0">
                <a:latin typeface="Times New Roman"/>
                <a:cs typeface="Times New Roman"/>
              </a:rPr>
              <a:t>yang</a:t>
            </a:r>
            <a:r>
              <a:rPr sz="1100" spc="-114" dirty="0">
                <a:latin typeface="Times New Roman"/>
                <a:cs typeface="Times New Roman"/>
              </a:rPr>
              <a:t> </a:t>
            </a:r>
            <a:r>
              <a:rPr sz="1100" dirty="0">
                <a:latin typeface="Times New Roman"/>
                <a:cs typeface="Times New Roman"/>
              </a:rPr>
              <a:t>sesuai.</a:t>
            </a:r>
            <a:endParaRPr sz="1100">
              <a:latin typeface="Times New Roman"/>
              <a:cs typeface="Times New Roman"/>
            </a:endParaRPr>
          </a:p>
          <a:p>
            <a:pPr marL="12700" marR="5080" algn="just">
              <a:lnSpc>
                <a:spcPts val="1220"/>
              </a:lnSpc>
              <a:spcBef>
                <a:spcPts val="1205"/>
              </a:spcBef>
            </a:pPr>
            <a:r>
              <a:rPr sz="1100" dirty="0">
                <a:latin typeface="Times New Roman"/>
                <a:cs typeface="Times New Roman"/>
              </a:rPr>
              <a:t>Fungsi </a:t>
            </a:r>
            <a:r>
              <a:rPr sz="1100" spc="-5" dirty="0">
                <a:latin typeface="Times New Roman"/>
                <a:cs typeface="Times New Roman"/>
              </a:rPr>
              <a:t>HP </a:t>
            </a:r>
            <a:r>
              <a:rPr sz="1100" dirty="0">
                <a:latin typeface="Times New Roman"/>
                <a:cs typeface="Times New Roman"/>
              </a:rPr>
              <a:t>kini tidak hanya sebagai alat komunikasi yang  efektif, tetapi juga sudah menjadi bagian dari gaya hidup,  penampilan, tren, dan prestise (gengsi). </a:t>
            </a:r>
            <a:r>
              <a:rPr sz="1100" spc="-10" dirty="0">
                <a:latin typeface="Times New Roman"/>
                <a:cs typeface="Times New Roman"/>
              </a:rPr>
              <a:t>Teknologi </a:t>
            </a:r>
            <a:r>
              <a:rPr sz="1100" dirty="0">
                <a:latin typeface="Times New Roman"/>
                <a:cs typeface="Times New Roman"/>
              </a:rPr>
              <a:t>dari alat  komunikasi ini semakin lama semakin maju. Ukuran dan  bentuk</a:t>
            </a:r>
            <a:r>
              <a:rPr sz="1100" spc="-60" dirty="0">
                <a:latin typeface="Times New Roman"/>
                <a:cs typeface="Times New Roman"/>
              </a:rPr>
              <a:t> </a:t>
            </a:r>
            <a:r>
              <a:rPr sz="1100" spc="-5" dirty="0">
                <a:latin typeface="Times New Roman"/>
                <a:cs typeface="Times New Roman"/>
              </a:rPr>
              <a:t>HP</a:t>
            </a:r>
            <a:r>
              <a:rPr sz="1100" spc="-100" dirty="0">
                <a:latin typeface="Times New Roman"/>
                <a:cs typeface="Times New Roman"/>
              </a:rPr>
              <a:t> </a:t>
            </a:r>
            <a:r>
              <a:rPr sz="1100" dirty="0">
                <a:latin typeface="Times New Roman"/>
                <a:cs typeface="Times New Roman"/>
              </a:rPr>
              <a:t>pun</a:t>
            </a:r>
            <a:r>
              <a:rPr sz="1100" spc="-55" dirty="0">
                <a:latin typeface="Times New Roman"/>
                <a:cs typeface="Times New Roman"/>
              </a:rPr>
              <a:t> </a:t>
            </a:r>
            <a:r>
              <a:rPr sz="1100" dirty="0">
                <a:latin typeface="Times New Roman"/>
                <a:cs typeface="Times New Roman"/>
              </a:rPr>
              <a:t>semakin</a:t>
            </a:r>
            <a:r>
              <a:rPr sz="1100" spc="-60" dirty="0">
                <a:latin typeface="Times New Roman"/>
                <a:cs typeface="Times New Roman"/>
              </a:rPr>
              <a:t> </a:t>
            </a:r>
            <a:r>
              <a:rPr sz="1100" dirty="0">
                <a:latin typeface="Times New Roman"/>
                <a:cs typeface="Times New Roman"/>
              </a:rPr>
              <a:t>hari</a:t>
            </a:r>
            <a:r>
              <a:rPr sz="1100" spc="-60" dirty="0">
                <a:latin typeface="Times New Roman"/>
                <a:cs typeface="Times New Roman"/>
              </a:rPr>
              <a:t> </a:t>
            </a:r>
            <a:r>
              <a:rPr sz="1100" dirty="0">
                <a:latin typeface="Times New Roman"/>
                <a:cs typeface="Times New Roman"/>
              </a:rPr>
              <a:t>semakin</a:t>
            </a:r>
            <a:r>
              <a:rPr sz="1100" spc="-60" dirty="0">
                <a:latin typeface="Times New Roman"/>
                <a:cs typeface="Times New Roman"/>
              </a:rPr>
              <a:t> </a:t>
            </a:r>
            <a:r>
              <a:rPr sz="1100" dirty="0">
                <a:latin typeface="Times New Roman"/>
                <a:cs typeface="Times New Roman"/>
              </a:rPr>
              <a:t>kecil</a:t>
            </a:r>
            <a:r>
              <a:rPr sz="1100" spc="-60" dirty="0">
                <a:latin typeface="Times New Roman"/>
                <a:cs typeface="Times New Roman"/>
              </a:rPr>
              <a:t> </a:t>
            </a:r>
            <a:r>
              <a:rPr sz="1100" dirty="0">
                <a:latin typeface="Times New Roman"/>
                <a:cs typeface="Times New Roman"/>
              </a:rPr>
              <a:t>dan</a:t>
            </a:r>
            <a:r>
              <a:rPr sz="1100" spc="-55" dirty="0">
                <a:latin typeface="Times New Roman"/>
                <a:cs typeface="Times New Roman"/>
              </a:rPr>
              <a:t> </a:t>
            </a:r>
            <a:r>
              <a:rPr sz="1100" dirty="0">
                <a:latin typeface="Times New Roman"/>
                <a:cs typeface="Times New Roman"/>
              </a:rPr>
              <a:t>menarik.</a:t>
            </a:r>
            <a:r>
              <a:rPr sz="1100" spc="-60" dirty="0">
                <a:latin typeface="Times New Roman"/>
                <a:cs typeface="Times New Roman"/>
              </a:rPr>
              <a:t> </a:t>
            </a:r>
            <a:r>
              <a:rPr sz="1100" spc="-5" dirty="0">
                <a:latin typeface="Times New Roman"/>
                <a:cs typeface="Times New Roman"/>
              </a:rPr>
              <a:t>Fitur-  </a:t>
            </a:r>
            <a:r>
              <a:rPr sz="1100" dirty="0">
                <a:latin typeface="Times New Roman"/>
                <a:cs typeface="Times New Roman"/>
              </a:rPr>
              <a:t>fitur yang ditawarkan pun semakin beragam. Kini </a:t>
            </a:r>
            <a:r>
              <a:rPr sz="1100" spc="-5" dirty="0">
                <a:latin typeface="Times New Roman"/>
                <a:cs typeface="Times New Roman"/>
              </a:rPr>
              <a:t>HP  </a:t>
            </a:r>
            <a:r>
              <a:rPr sz="1100" dirty="0">
                <a:latin typeface="Times New Roman"/>
                <a:cs typeface="Times New Roman"/>
              </a:rPr>
              <a:t>dilengkapi dengan kamera digital, radio </a:t>
            </a:r>
            <a:r>
              <a:rPr sz="1100" spc="-5" dirty="0">
                <a:latin typeface="Times New Roman"/>
                <a:cs typeface="Times New Roman"/>
              </a:rPr>
              <a:t>FM, </a:t>
            </a:r>
            <a:r>
              <a:rPr sz="1100" dirty="0">
                <a:latin typeface="Times New Roman"/>
                <a:cs typeface="Times New Roman"/>
              </a:rPr>
              <a:t>pemutar Mp3,  video,</a:t>
            </a:r>
            <a:r>
              <a:rPr sz="1100" spc="-114" dirty="0">
                <a:latin typeface="Times New Roman"/>
                <a:cs typeface="Times New Roman"/>
              </a:rPr>
              <a:t> </a:t>
            </a:r>
            <a:r>
              <a:rPr sz="1100" dirty="0">
                <a:latin typeface="Times New Roman"/>
                <a:cs typeface="Times New Roman"/>
              </a:rPr>
              <a:t>dan</a:t>
            </a:r>
            <a:r>
              <a:rPr sz="1100" spc="-110" dirty="0">
                <a:latin typeface="Times New Roman"/>
                <a:cs typeface="Times New Roman"/>
              </a:rPr>
              <a:t> </a:t>
            </a:r>
            <a:r>
              <a:rPr sz="1100" dirty="0">
                <a:latin typeface="Times New Roman"/>
                <a:cs typeface="Times New Roman"/>
              </a:rPr>
              <a:t>berbagai</a:t>
            </a:r>
            <a:r>
              <a:rPr sz="1100" spc="-114" dirty="0">
                <a:latin typeface="Times New Roman"/>
                <a:cs typeface="Times New Roman"/>
              </a:rPr>
              <a:t> </a:t>
            </a:r>
            <a:r>
              <a:rPr sz="1100" dirty="0">
                <a:latin typeface="Times New Roman"/>
                <a:cs typeface="Times New Roman"/>
              </a:rPr>
              <a:t>game</a:t>
            </a:r>
            <a:r>
              <a:rPr sz="1100" spc="-110" dirty="0">
                <a:latin typeface="Times New Roman"/>
                <a:cs typeface="Times New Roman"/>
              </a:rPr>
              <a:t> </a:t>
            </a:r>
            <a:r>
              <a:rPr sz="1100" dirty="0">
                <a:latin typeface="Times New Roman"/>
                <a:cs typeface="Times New Roman"/>
              </a:rPr>
              <a:t>menarik.</a:t>
            </a:r>
            <a:endParaRPr sz="1100">
              <a:latin typeface="Times New Roman"/>
              <a:cs typeface="Times New Roman"/>
            </a:endParaRPr>
          </a:p>
          <a:p>
            <a:pPr marL="12700" algn="just">
              <a:lnSpc>
                <a:spcPts val="1270"/>
              </a:lnSpc>
              <a:spcBef>
                <a:spcPts val="1080"/>
              </a:spcBef>
            </a:pPr>
            <a:r>
              <a:rPr sz="1100" b="1" dirty="0">
                <a:latin typeface="Times New Roman"/>
                <a:cs typeface="Times New Roman"/>
              </a:rPr>
              <a:t>c.</a:t>
            </a:r>
            <a:r>
              <a:rPr sz="1100" b="1" spc="-114" dirty="0">
                <a:latin typeface="Times New Roman"/>
                <a:cs typeface="Times New Roman"/>
              </a:rPr>
              <a:t> </a:t>
            </a:r>
            <a:r>
              <a:rPr sz="1100" b="1" dirty="0">
                <a:latin typeface="Times New Roman"/>
                <a:cs typeface="Times New Roman"/>
              </a:rPr>
              <a:t>Modem</a:t>
            </a:r>
            <a:r>
              <a:rPr sz="1100" b="1" spc="-110" dirty="0">
                <a:latin typeface="Times New Roman"/>
                <a:cs typeface="Times New Roman"/>
              </a:rPr>
              <a:t> </a:t>
            </a:r>
            <a:r>
              <a:rPr sz="1100" b="1" dirty="0">
                <a:latin typeface="Times New Roman"/>
                <a:cs typeface="Times New Roman"/>
              </a:rPr>
              <a:t>(Modulasi</a:t>
            </a:r>
            <a:r>
              <a:rPr sz="1100" b="1" spc="-110" dirty="0">
                <a:latin typeface="Times New Roman"/>
                <a:cs typeface="Times New Roman"/>
              </a:rPr>
              <a:t> </a:t>
            </a:r>
            <a:r>
              <a:rPr sz="1100" b="1" dirty="0">
                <a:latin typeface="Times New Roman"/>
                <a:cs typeface="Times New Roman"/>
              </a:rPr>
              <a:t>Demodulasi)</a:t>
            </a:r>
            <a:endParaRPr sz="1100">
              <a:latin typeface="Times New Roman"/>
              <a:cs typeface="Times New Roman"/>
            </a:endParaRPr>
          </a:p>
          <a:p>
            <a:pPr marL="12700" marR="10160" algn="just">
              <a:lnSpc>
                <a:spcPts val="1220"/>
              </a:lnSpc>
              <a:spcBef>
                <a:spcPts val="75"/>
              </a:spcBef>
            </a:pPr>
            <a:r>
              <a:rPr sz="1100" dirty="0">
                <a:latin typeface="Times New Roman"/>
                <a:cs typeface="Times New Roman"/>
              </a:rPr>
              <a:t>Modem adalah perangkat hardware yang dipasangkan pada  komputer dan berfungsi untuk mengubah sinyal digital  komputer menjadi sinyal analog atau sebaliknya sehingga  informasi dapat dialirkan, biasanya melalui saluran telepon.  Modem</a:t>
            </a:r>
            <a:r>
              <a:rPr sz="1100" spc="-114" dirty="0">
                <a:latin typeface="Times New Roman"/>
                <a:cs typeface="Times New Roman"/>
              </a:rPr>
              <a:t> </a:t>
            </a:r>
            <a:r>
              <a:rPr sz="1100" dirty="0">
                <a:latin typeface="Times New Roman"/>
                <a:cs typeface="Times New Roman"/>
              </a:rPr>
              <a:t>memungkinkan</a:t>
            </a:r>
            <a:r>
              <a:rPr sz="1100" spc="-114" dirty="0">
                <a:latin typeface="Times New Roman"/>
                <a:cs typeface="Times New Roman"/>
              </a:rPr>
              <a:t> </a:t>
            </a:r>
            <a:r>
              <a:rPr sz="1100" dirty="0">
                <a:latin typeface="Times New Roman"/>
                <a:cs typeface="Times New Roman"/>
              </a:rPr>
              <a:t>kita</a:t>
            </a:r>
            <a:r>
              <a:rPr sz="1100" spc="-114" dirty="0">
                <a:latin typeface="Times New Roman"/>
                <a:cs typeface="Times New Roman"/>
              </a:rPr>
              <a:t> </a:t>
            </a:r>
            <a:r>
              <a:rPr sz="1100" dirty="0">
                <a:latin typeface="Times New Roman"/>
                <a:cs typeface="Times New Roman"/>
              </a:rPr>
              <a:t>mengakses</a:t>
            </a:r>
            <a:r>
              <a:rPr sz="1100" spc="-110" dirty="0">
                <a:latin typeface="Times New Roman"/>
                <a:cs typeface="Times New Roman"/>
              </a:rPr>
              <a:t> </a:t>
            </a:r>
            <a:r>
              <a:rPr sz="1100" dirty="0">
                <a:latin typeface="Times New Roman"/>
                <a:cs typeface="Times New Roman"/>
              </a:rPr>
              <a:t>internet.</a:t>
            </a:r>
            <a:endParaRPr sz="1100">
              <a:latin typeface="Times New Roman"/>
              <a:cs typeface="Times New Roman"/>
            </a:endParaRPr>
          </a:p>
        </p:txBody>
      </p:sp>
      <p:grpSp>
        <p:nvGrpSpPr>
          <p:cNvPr id="14" name="object 14"/>
          <p:cNvGrpSpPr/>
          <p:nvPr/>
        </p:nvGrpSpPr>
        <p:grpSpPr>
          <a:xfrm>
            <a:off x="4403420" y="771588"/>
            <a:ext cx="1163320" cy="2026920"/>
            <a:chOff x="4403420" y="771588"/>
            <a:chExt cx="1163320" cy="2026920"/>
          </a:xfrm>
        </p:grpSpPr>
        <p:sp>
          <p:nvSpPr>
            <p:cNvPr id="15" name="object 15"/>
            <p:cNvSpPr/>
            <p:nvPr/>
          </p:nvSpPr>
          <p:spPr>
            <a:xfrm>
              <a:off x="4409770" y="777938"/>
              <a:ext cx="1150620" cy="2014220"/>
            </a:xfrm>
            <a:custGeom>
              <a:avLst/>
              <a:gdLst/>
              <a:ahLst/>
              <a:cxnLst/>
              <a:rect l="l" t="t" r="r" b="b"/>
              <a:pathLst>
                <a:path w="1150620" h="2014220">
                  <a:moveTo>
                    <a:pt x="34544" y="0"/>
                  </a:moveTo>
                  <a:lnTo>
                    <a:pt x="1115987" y="0"/>
                  </a:lnTo>
                  <a:lnTo>
                    <a:pt x="1129399" y="7943"/>
                  </a:lnTo>
                  <a:lnTo>
                    <a:pt x="1140383" y="29573"/>
                  </a:lnTo>
                  <a:lnTo>
                    <a:pt x="1147805" y="61588"/>
                  </a:lnTo>
                  <a:lnTo>
                    <a:pt x="1150531" y="100685"/>
                  </a:lnTo>
                  <a:lnTo>
                    <a:pt x="1150531" y="1913064"/>
                  </a:lnTo>
                  <a:lnTo>
                    <a:pt x="1147805" y="1952162"/>
                  </a:lnTo>
                  <a:lnTo>
                    <a:pt x="1140383" y="1984176"/>
                  </a:lnTo>
                  <a:lnTo>
                    <a:pt x="1129399" y="2005806"/>
                  </a:lnTo>
                  <a:lnTo>
                    <a:pt x="1115987" y="2013750"/>
                  </a:lnTo>
                  <a:lnTo>
                    <a:pt x="34544" y="2013750"/>
                  </a:lnTo>
                  <a:lnTo>
                    <a:pt x="21131" y="2005806"/>
                  </a:lnTo>
                  <a:lnTo>
                    <a:pt x="10147" y="1984176"/>
                  </a:lnTo>
                  <a:lnTo>
                    <a:pt x="2725" y="1952162"/>
                  </a:lnTo>
                  <a:lnTo>
                    <a:pt x="0" y="1913064"/>
                  </a:lnTo>
                  <a:lnTo>
                    <a:pt x="0" y="100685"/>
                  </a:lnTo>
                  <a:lnTo>
                    <a:pt x="2725" y="61588"/>
                  </a:lnTo>
                  <a:lnTo>
                    <a:pt x="10147" y="29573"/>
                  </a:lnTo>
                  <a:lnTo>
                    <a:pt x="21131" y="7943"/>
                  </a:lnTo>
                  <a:lnTo>
                    <a:pt x="34544" y="0"/>
                  </a:lnTo>
                  <a:close/>
                </a:path>
              </a:pathLst>
            </a:custGeom>
            <a:ln w="12699">
              <a:solidFill>
                <a:srgbClr val="009140"/>
              </a:solidFill>
            </a:ln>
          </p:spPr>
          <p:txBody>
            <a:bodyPr wrap="square" lIns="0" tIns="0" rIns="0" bIns="0" rtlCol="0"/>
            <a:lstStyle/>
            <a:p>
              <a:endParaRPr/>
            </a:p>
          </p:txBody>
        </p:sp>
        <p:sp>
          <p:nvSpPr>
            <p:cNvPr id="16" name="object 16"/>
            <p:cNvSpPr/>
            <p:nvPr/>
          </p:nvSpPr>
          <p:spPr>
            <a:xfrm>
              <a:off x="4590719" y="888746"/>
              <a:ext cx="798880" cy="1375702"/>
            </a:xfrm>
            <a:prstGeom prst="rect">
              <a:avLst/>
            </a:prstGeom>
            <a:blipFill>
              <a:blip r:embed="rId3" cstate="print"/>
              <a:stretch>
                <a:fillRect/>
              </a:stretch>
            </a:blipFill>
          </p:spPr>
          <p:txBody>
            <a:bodyPr wrap="square" lIns="0" tIns="0" rIns="0" bIns="0" rtlCol="0"/>
            <a:lstStyle/>
            <a:p>
              <a:endParaRPr/>
            </a:p>
          </p:txBody>
        </p:sp>
      </p:grpSp>
      <p:sp>
        <p:nvSpPr>
          <p:cNvPr id="17" name="object 17"/>
          <p:cNvSpPr txBox="1"/>
          <p:nvPr/>
        </p:nvSpPr>
        <p:spPr>
          <a:xfrm>
            <a:off x="4504867" y="2314461"/>
            <a:ext cx="951865" cy="405130"/>
          </a:xfrm>
          <a:prstGeom prst="rect">
            <a:avLst/>
          </a:prstGeom>
        </p:spPr>
        <p:txBody>
          <a:bodyPr vert="horz" wrap="square" lIns="0" tIns="12700" rIns="0" bIns="0" rtlCol="0">
            <a:spAutoFit/>
          </a:bodyPr>
          <a:lstStyle/>
          <a:p>
            <a:pPr marR="39370" algn="ctr">
              <a:lnSpc>
                <a:spcPts val="925"/>
              </a:lnSpc>
              <a:spcBef>
                <a:spcPts val="100"/>
              </a:spcBef>
            </a:pPr>
            <a:r>
              <a:rPr sz="800" b="1" dirty="0">
                <a:solidFill>
                  <a:srgbClr val="1F1A17"/>
                </a:solidFill>
                <a:latin typeface="Times New Roman"/>
                <a:cs typeface="Times New Roman"/>
              </a:rPr>
              <a:t>Gambar</a:t>
            </a:r>
            <a:r>
              <a:rPr sz="800" b="1" spc="-30" dirty="0">
                <a:solidFill>
                  <a:srgbClr val="1F1A17"/>
                </a:solidFill>
                <a:latin typeface="Times New Roman"/>
                <a:cs typeface="Times New Roman"/>
              </a:rPr>
              <a:t> </a:t>
            </a:r>
            <a:r>
              <a:rPr sz="800" b="1" dirty="0">
                <a:solidFill>
                  <a:srgbClr val="1F1A17"/>
                </a:solidFill>
                <a:latin typeface="Times New Roman"/>
                <a:cs typeface="Times New Roman"/>
              </a:rPr>
              <a:t>1.13</a:t>
            </a:r>
            <a:endParaRPr sz="800">
              <a:latin typeface="Times New Roman"/>
              <a:cs typeface="Times New Roman"/>
            </a:endParaRPr>
          </a:p>
          <a:p>
            <a:pPr marR="39370" algn="ctr">
              <a:lnSpc>
                <a:spcPts val="925"/>
              </a:lnSpc>
            </a:pPr>
            <a:r>
              <a:rPr sz="800" i="1" dirty="0">
                <a:solidFill>
                  <a:srgbClr val="1F1A17"/>
                </a:solidFill>
                <a:latin typeface="Times New Roman"/>
                <a:cs typeface="Times New Roman"/>
              </a:rPr>
              <a:t>Handphone</a:t>
            </a:r>
            <a:endParaRPr sz="800">
              <a:latin typeface="Times New Roman"/>
              <a:cs typeface="Times New Roman"/>
            </a:endParaRPr>
          </a:p>
          <a:p>
            <a:pPr algn="ctr">
              <a:lnSpc>
                <a:spcPct val="100000"/>
              </a:lnSpc>
              <a:spcBef>
                <a:spcPts val="300"/>
              </a:spcBef>
            </a:pPr>
            <a:r>
              <a:rPr sz="700" i="1" dirty="0">
                <a:solidFill>
                  <a:srgbClr val="1F1A17"/>
                </a:solidFill>
                <a:latin typeface="Times New Roman"/>
                <a:cs typeface="Times New Roman"/>
              </a:rPr>
              <a:t>Sumber :</a:t>
            </a:r>
            <a:r>
              <a:rPr sz="700" i="1" spc="-80" dirty="0">
                <a:solidFill>
                  <a:srgbClr val="1F1A17"/>
                </a:solidFill>
                <a:latin typeface="Times New Roman"/>
                <a:cs typeface="Times New Roman"/>
              </a:rPr>
              <a:t> </a:t>
            </a:r>
            <a:r>
              <a:rPr sz="700" i="1" dirty="0">
                <a:solidFill>
                  <a:srgbClr val="1F1A17"/>
                </a:solidFill>
                <a:latin typeface="Times New Roman"/>
                <a:cs typeface="Times New Roman"/>
              </a:rPr>
              <a:t>glodokshop.com</a:t>
            </a:r>
            <a:endParaRPr sz="700">
              <a:latin typeface="Times New Roman"/>
              <a:cs typeface="Times New Roman"/>
            </a:endParaRPr>
          </a:p>
        </p:txBody>
      </p:sp>
      <p:grpSp>
        <p:nvGrpSpPr>
          <p:cNvPr id="18" name="object 18"/>
          <p:cNvGrpSpPr/>
          <p:nvPr/>
        </p:nvGrpSpPr>
        <p:grpSpPr>
          <a:xfrm>
            <a:off x="4243857" y="3192564"/>
            <a:ext cx="1372235" cy="1856739"/>
            <a:chOff x="4243857" y="3192564"/>
            <a:chExt cx="1372235" cy="1856739"/>
          </a:xfrm>
        </p:grpSpPr>
        <p:sp>
          <p:nvSpPr>
            <p:cNvPr id="19" name="object 19"/>
            <p:cNvSpPr/>
            <p:nvPr/>
          </p:nvSpPr>
          <p:spPr>
            <a:xfrm>
              <a:off x="4267707" y="3313671"/>
              <a:ext cx="1348295" cy="1735201"/>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4243857" y="3295218"/>
              <a:ext cx="1272540" cy="1659255"/>
            </a:xfrm>
            <a:custGeom>
              <a:avLst/>
              <a:gdLst/>
              <a:ahLst/>
              <a:cxnLst/>
              <a:rect l="l" t="t" r="r" b="b"/>
              <a:pathLst>
                <a:path w="1272539" h="1659254">
                  <a:moveTo>
                    <a:pt x="1245920" y="0"/>
                  </a:moveTo>
                  <a:lnTo>
                    <a:pt x="26047" y="0"/>
                  </a:lnTo>
                  <a:lnTo>
                    <a:pt x="15934" y="3638"/>
                  </a:lnTo>
                  <a:lnTo>
                    <a:pt x="7651" y="13547"/>
                  </a:lnTo>
                  <a:lnTo>
                    <a:pt x="2055" y="28214"/>
                  </a:lnTo>
                  <a:lnTo>
                    <a:pt x="0" y="46126"/>
                  </a:lnTo>
                  <a:lnTo>
                    <a:pt x="0" y="1612760"/>
                  </a:lnTo>
                  <a:lnTo>
                    <a:pt x="2062" y="1630672"/>
                  </a:lnTo>
                  <a:lnTo>
                    <a:pt x="7670" y="1645338"/>
                  </a:lnTo>
                  <a:lnTo>
                    <a:pt x="15955" y="1655247"/>
                  </a:lnTo>
                  <a:lnTo>
                    <a:pt x="26047" y="1658886"/>
                  </a:lnTo>
                  <a:lnTo>
                    <a:pt x="1245920" y="1658886"/>
                  </a:lnTo>
                  <a:lnTo>
                    <a:pt x="1256014" y="1655238"/>
                  </a:lnTo>
                  <a:lnTo>
                    <a:pt x="1264304" y="1645315"/>
                  </a:lnTo>
                  <a:lnTo>
                    <a:pt x="1269916" y="1630645"/>
                  </a:lnTo>
                  <a:lnTo>
                    <a:pt x="1271981" y="1612760"/>
                  </a:lnTo>
                  <a:lnTo>
                    <a:pt x="1271981" y="46126"/>
                  </a:lnTo>
                  <a:lnTo>
                    <a:pt x="1269925" y="28241"/>
                  </a:lnTo>
                  <a:lnTo>
                    <a:pt x="1264327" y="13571"/>
                  </a:lnTo>
                  <a:lnTo>
                    <a:pt x="1256041" y="3647"/>
                  </a:lnTo>
                  <a:lnTo>
                    <a:pt x="1245920" y="0"/>
                  </a:lnTo>
                  <a:close/>
                </a:path>
              </a:pathLst>
            </a:custGeom>
            <a:solidFill>
              <a:srgbClr val="F7F5D6"/>
            </a:solidFill>
          </p:spPr>
          <p:txBody>
            <a:bodyPr wrap="square" lIns="0" tIns="0" rIns="0" bIns="0" rtlCol="0"/>
            <a:lstStyle/>
            <a:p>
              <a:endParaRPr/>
            </a:p>
          </p:txBody>
        </p:sp>
        <p:sp>
          <p:nvSpPr>
            <p:cNvPr id="21" name="object 21"/>
            <p:cNvSpPr/>
            <p:nvPr/>
          </p:nvSpPr>
          <p:spPr>
            <a:xfrm>
              <a:off x="4333671" y="3201251"/>
              <a:ext cx="1014031" cy="229717"/>
            </a:xfrm>
            <a:prstGeom prst="rect">
              <a:avLst/>
            </a:prstGeom>
            <a:blipFill>
              <a:blip r:embed="rId5" cstate="print"/>
              <a:stretch>
                <a:fillRect/>
              </a:stretch>
            </a:blipFill>
          </p:spPr>
          <p:txBody>
            <a:bodyPr wrap="square" lIns="0" tIns="0" rIns="0" bIns="0" rtlCol="0"/>
            <a:lstStyle/>
            <a:p>
              <a:endParaRPr/>
            </a:p>
          </p:txBody>
        </p:sp>
        <p:sp>
          <p:nvSpPr>
            <p:cNvPr id="22" name="object 22"/>
            <p:cNvSpPr/>
            <p:nvPr/>
          </p:nvSpPr>
          <p:spPr>
            <a:xfrm>
              <a:off x="4319460" y="3192564"/>
              <a:ext cx="984250" cy="200025"/>
            </a:xfrm>
            <a:custGeom>
              <a:avLst/>
              <a:gdLst/>
              <a:ahLst/>
              <a:cxnLst/>
              <a:rect l="l" t="t" r="r" b="b"/>
              <a:pathLst>
                <a:path w="984250" h="200025">
                  <a:moveTo>
                    <a:pt x="954874" y="0"/>
                  </a:moveTo>
                  <a:lnTo>
                    <a:pt x="29184" y="0"/>
                  </a:lnTo>
                  <a:lnTo>
                    <a:pt x="17852" y="1576"/>
                  </a:lnTo>
                  <a:lnTo>
                    <a:pt x="8572" y="5868"/>
                  </a:lnTo>
                  <a:lnTo>
                    <a:pt x="2302" y="12221"/>
                  </a:lnTo>
                  <a:lnTo>
                    <a:pt x="0" y="19977"/>
                  </a:lnTo>
                  <a:lnTo>
                    <a:pt x="0" y="179768"/>
                  </a:lnTo>
                  <a:lnTo>
                    <a:pt x="2302" y="187524"/>
                  </a:lnTo>
                  <a:lnTo>
                    <a:pt x="8572" y="193876"/>
                  </a:lnTo>
                  <a:lnTo>
                    <a:pt x="17852" y="198169"/>
                  </a:lnTo>
                  <a:lnTo>
                    <a:pt x="29184" y="199745"/>
                  </a:lnTo>
                  <a:lnTo>
                    <a:pt x="954874" y="199745"/>
                  </a:lnTo>
                  <a:lnTo>
                    <a:pt x="966212" y="198169"/>
                  </a:lnTo>
                  <a:lnTo>
                    <a:pt x="975491" y="193876"/>
                  </a:lnTo>
                  <a:lnTo>
                    <a:pt x="981758" y="187524"/>
                  </a:lnTo>
                  <a:lnTo>
                    <a:pt x="984059" y="179768"/>
                  </a:lnTo>
                  <a:lnTo>
                    <a:pt x="984059" y="19977"/>
                  </a:lnTo>
                  <a:lnTo>
                    <a:pt x="981758" y="12221"/>
                  </a:lnTo>
                  <a:lnTo>
                    <a:pt x="975491" y="5868"/>
                  </a:lnTo>
                  <a:lnTo>
                    <a:pt x="966212" y="1576"/>
                  </a:lnTo>
                  <a:lnTo>
                    <a:pt x="954874" y="0"/>
                  </a:lnTo>
                  <a:close/>
                </a:path>
              </a:pathLst>
            </a:custGeom>
            <a:solidFill>
              <a:srgbClr val="CCE8ED"/>
            </a:solidFill>
          </p:spPr>
          <p:txBody>
            <a:bodyPr wrap="square" lIns="0" tIns="0" rIns="0" bIns="0" rtlCol="0"/>
            <a:lstStyle/>
            <a:p>
              <a:endParaRPr/>
            </a:p>
          </p:txBody>
        </p:sp>
      </p:grpSp>
      <p:sp>
        <p:nvSpPr>
          <p:cNvPr id="23" name="object 23"/>
          <p:cNvSpPr txBox="1"/>
          <p:nvPr/>
        </p:nvSpPr>
        <p:spPr>
          <a:xfrm>
            <a:off x="4310372" y="3094174"/>
            <a:ext cx="1100455" cy="1635760"/>
          </a:xfrm>
          <a:prstGeom prst="rect">
            <a:avLst/>
          </a:prstGeom>
        </p:spPr>
        <p:txBody>
          <a:bodyPr vert="horz" wrap="square" lIns="0" tIns="108585" rIns="0" bIns="0" rtlCol="0">
            <a:spAutoFit/>
          </a:bodyPr>
          <a:lstStyle/>
          <a:p>
            <a:pPr marL="305435">
              <a:lnSpc>
                <a:spcPct val="100000"/>
              </a:lnSpc>
              <a:spcBef>
                <a:spcPts val="855"/>
              </a:spcBef>
            </a:pPr>
            <a:r>
              <a:rPr sz="1100" spc="35" dirty="0">
                <a:solidFill>
                  <a:srgbClr val="1F1A17"/>
                </a:solidFill>
                <a:latin typeface="Arial"/>
                <a:cs typeface="Arial"/>
              </a:rPr>
              <a:t>Soal</a:t>
            </a:r>
            <a:r>
              <a:rPr sz="1100" spc="-130" dirty="0">
                <a:solidFill>
                  <a:srgbClr val="1F1A17"/>
                </a:solidFill>
                <a:latin typeface="Arial"/>
                <a:cs typeface="Arial"/>
              </a:rPr>
              <a:t> </a:t>
            </a:r>
            <a:r>
              <a:rPr sz="1100" spc="40" dirty="0">
                <a:solidFill>
                  <a:srgbClr val="1F1A17"/>
                </a:solidFill>
                <a:latin typeface="Arial"/>
                <a:cs typeface="Arial"/>
              </a:rPr>
              <a:t>1</a:t>
            </a:r>
            <a:endParaRPr sz="1100">
              <a:latin typeface="Arial"/>
              <a:cs typeface="Arial"/>
            </a:endParaRPr>
          </a:p>
          <a:p>
            <a:pPr marL="12700" marR="5080">
              <a:lnSpc>
                <a:spcPts val="1220"/>
              </a:lnSpc>
              <a:spcBef>
                <a:spcPts val="875"/>
              </a:spcBef>
            </a:pPr>
            <a:r>
              <a:rPr sz="1100" dirty="0">
                <a:latin typeface="Times New Roman"/>
                <a:cs typeface="Times New Roman"/>
              </a:rPr>
              <a:t>Sebutkan alat-alat  yang termasuk  peralatan</a:t>
            </a:r>
            <a:r>
              <a:rPr sz="1100" spc="-95" dirty="0">
                <a:latin typeface="Times New Roman"/>
                <a:cs typeface="Times New Roman"/>
              </a:rPr>
              <a:t> </a:t>
            </a:r>
            <a:r>
              <a:rPr sz="1100" dirty="0">
                <a:latin typeface="Times New Roman"/>
                <a:cs typeface="Times New Roman"/>
              </a:rPr>
              <a:t>teknologi  informasi dan  komunikasi?</a:t>
            </a:r>
            <a:endParaRPr sz="1100">
              <a:latin typeface="Times New Roman"/>
              <a:cs typeface="Times New Roman"/>
            </a:endParaRPr>
          </a:p>
          <a:p>
            <a:pPr marL="12700">
              <a:lnSpc>
                <a:spcPts val="1135"/>
              </a:lnSpc>
            </a:pPr>
            <a:r>
              <a:rPr sz="1100" dirty="0">
                <a:latin typeface="Times New Roman"/>
                <a:cs typeface="Times New Roman"/>
              </a:rPr>
              <a:t>Jelaskan</a:t>
            </a:r>
            <a:r>
              <a:rPr sz="1100" spc="-15" dirty="0">
                <a:latin typeface="Times New Roman"/>
                <a:cs typeface="Times New Roman"/>
              </a:rPr>
              <a:t> </a:t>
            </a:r>
            <a:r>
              <a:rPr sz="1100" dirty="0">
                <a:latin typeface="Times New Roman"/>
                <a:cs typeface="Times New Roman"/>
              </a:rPr>
              <a:t>secara</a:t>
            </a:r>
            <a:endParaRPr sz="1100">
              <a:latin typeface="Times New Roman"/>
              <a:cs typeface="Times New Roman"/>
            </a:endParaRPr>
          </a:p>
          <a:p>
            <a:pPr marL="12700" marR="97790">
              <a:lnSpc>
                <a:spcPts val="1220"/>
              </a:lnSpc>
              <a:spcBef>
                <a:spcPts val="75"/>
              </a:spcBef>
            </a:pPr>
            <a:r>
              <a:rPr sz="1100" dirty="0">
                <a:latin typeface="Times New Roman"/>
                <a:cs typeface="Times New Roman"/>
              </a:rPr>
              <a:t>singkat</a:t>
            </a:r>
            <a:r>
              <a:rPr sz="1100" spc="-95" dirty="0">
                <a:latin typeface="Times New Roman"/>
                <a:cs typeface="Times New Roman"/>
              </a:rPr>
              <a:t> </a:t>
            </a:r>
            <a:r>
              <a:rPr sz="1100" dirty="0">
                <a:latin typeface="Times New Roman"/>
                <a:cs typeface="Times New Roman"/>
              </a:rPr>
              <a:t>mengenai  alat-alat</a:t>
            </a:r>
            <a:r>
              <a:rPr sz="1100" spc="-80" dirty="0">
                <a:latin typeface="Times New Roman"/>
                <a:cs typeface="Times New Roman"/>
              </a:rPr>
              <a:t> </a:t>
            </a:r>
            <a:r>
              <a:rPr sz="1100" dirty="0">
                <a:latin typeface="Times New Roman"/>
                <a:cs typeface="Times New Roman"/>
              </a:rPr>
              <a:t>tersebut!</a:t>
            </a:r>
            <a:endParaRPr sz="1100">
              <a:latin typeface="Times New Roman"/>
              <a:cs typeface="Times New Roman"/>
            </a:endParaRPr>
          </a:p>
        </p:txBody>
      </p:sp>
      <p:sp>
        <p:nvSpPr>
          <p:cNvPr id="24" name="object 24"/>
          <p:cNvSpPr txBox="1"/>
          <p:nvPr/>
        </p:nvSpPr>
        <p:spPr>
          <a:xfrm>
            <a:off x="4423016" y="7298435"/>
            <a:ext cx="951865" cy="461009"/>
          </a:xfrm>
          <a:prstGeom prst="rect">
            <a:avLst/>
          </a:prstGeom>
        </p:spPr>
        <p:txBody>
          <a:bodyPr vert="horz" wrap="square" lIns="0" tIns="12700" rIns="0" bIns="0" rtlCol="0">
            <a:spAutoFit/>
          </a:bodyPr>
          <a:lstStyle/>
          <a:p>
            <a:pPr marL="2540" algn="ctr">
              <a:lnSpc>
                <a:spcPts val="925"/>
              </a:lnSpc>
              <a:spcBef>
                <a:spcPts val="100"/>
              </a:spcBef>
            </a:pPr>
            <a:r>
              <a:rPr sz="800" b="1" dirty="0">
                <a:solidFill>
                  <a:srgbClr val="1F1A17"/>
                </a:solidFill>
                <a:latin typeface="Times New Roman"/>
                <a:cs typeface="Times New Roman"/>
              </a:rPr>
              <a:t>Gambar</a:t>
            </a:r>
            <a:r>
              <a:rPr sz="800" b="1" spc="-30" dirty="0">
                <a:solidFill>
                  <a:srgbClr val="1F1A17"/>
                </a:solidFill>
                <a:latin typeface="Times New Roman"/>
                <a:cs typeface="Times New Roman"/>
              </a:rPr>
              <a:t> </a:t>
            </a:r>
            <a:r>
              <a:rPr sz="800" b="1" dirty="0">
                <a:solidFill>
                  <a:srgbClr val="1F1A17"/>
                </a:solidFill>
                <a:latin typeface="Times New Roman"/>
                <a:cs typeface="Times New Roman"/>
              </a:rPr>
              <a:t>1.14</a:t>
            </a:r>
            <a:endParaRPr sz="800">
              <a:latin typeface="Times New Roman"/>
              <a:cs typeface="Times New Roman"/>
            </a:endParaRPr>
          </a:p>
          <a:p>
            <a:pPr marL="2540" algn="ctr">
              <a:lnSpc>
                <a:spcPts val="925"/>
              </a:lnSpc>
            </a:pPr>
            <a:r>
              <a:rPr sz="800" i="1" dirty="0">
                <a:solidFill>
                  <a:srgbClr val="1F1A17"/>
                </a:solidFill>
                <a:latin typeface="Times New Roman"/>
                <a:cs typeface="Times New Roman"/>
              </a:rPr>
              <a:t>Modem</a:t>
            </a:r>
            <a:endParaRPr sz="800">
              <a:latin typeface="Times New Roman"/>
              <a:cs typeface="Times New Roman"/>
            </a:endParaRPr>
          </a:p>
          <a:p>
            <a:pPr algn="ctr">
              <a:lnSpc>
                <a:spcPct val="100000"/>
              </a:lnSpc>
              <a:spcBef>
                <a:spcPts val="740"/>
              </a:spcBef>
            </a:pPr>
            <a:r>
              <a:rPr sz="700" i="1" dirty="0">
                <a:solidFill>
                  <a:srgbClr val="1F1A17"/>
                </a:solidFill>
                <a:latin typeface="Times New Roman"/>
                <a:cs typeface="Times New Roman"/>
              </a:rPr>
              <a:t>Sumber :</a:t>
            </a:r>
            <a:r>
              <a:rPr sz="700" i="1" spc="-80" dirty="0">
                <a:solidFill>
                  <a:srgbClr val="1F1A17"/>
                </a:solidFill>
                <a:latin typeface="Times New Roman"/>
                <a:cs typeface="Times New Roman"/>
              </a:rPr>
              <a:t> </a:t>
            </a:r>
            <a:r>
              <a:rPr sz="700" i="1" dirty="0">
                <a:solidFill>
                  <a:srgbClr val="1F1A17"/>
                </a:solidFill>
                <a:latin typeface="Times New Roman"/>
                <a:cs typeface="Times New Roman"/>
              </a:rPr>
              <a:t>glodokshop.com</a:t>
            </a:r>
            <a:endParaRPr sz="70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147163" y="750036"/>
            <a:ext cx="3487420" cy="1121410"/>
          </a:xfrm>
          <a:prstGeom prst="rect">
            <a:avLst/>
          </a:prstGeom>
        </p:spPr>
        <p:txBody>
          <a:bodyPr vert="horz" wrap="square" lIns="0" tIns="12700" rIns="0" bIns="0" rtlCol="0">
            <a:spAutoFit/>
          </a:bodyPr>
          <a:lstStyle/>
          <a:p>
            <a:pPr marL="12700" algn="just">
              <a:lnSpc>
                <a:spcPts val="1270"/>
              </a:lnSpc>
              <a:spcBef>
                <a:spcPts val="100"/>
              </a:spcBef>
            </a:pPr>
            <a:r>
              <a:rPr sz="1100" b="1" spc="-5" dirty="0">
                <a:latin typeface="Times New Roman"/>
                <a:cs typeface="Times New Roman"/>
              </a:rPr>
              <a:t>d.</a:t>
            </a:r>
            <a:r>
              <a:rPr sz="1100" b="1" spc="-114" dirty="0">
                <a:latin typeface="Times New Roman"/>
                <a:cs typeface="Times New Roman"/>
              </a:rPr>
              <a:t> </a:t>
            </a:r>
            <a:r>
              <a:rPr sz="1100" b="1" dirty="0">
                <a:latin typeface="Times New Roman"/>
                <a:cs typeface="Times New Roman"/>
              </a:rPr>
              <a:t>Satelit</a:t>
            </a:r>
            <a:endParaRPr sz="1100">
              <a:latin typeface="Times New Roman"/>
              <a:cs typeface="Times New Roman"/>
            </a:endParaRPr>
          </a:p>
          <a:p>
            <a:pPr marL="12700" marR="5080" algn="just">
              <a:lnSpc>
                <a:spcPts val="1220"/>
              </a:lnSpc>
              <a:spcBef>
                <a:spcPts val="70"/>
              </a:spcBef>
            </a:pPr>
            <a:r>
              <a:rPr sz="1100" dirty="0">
                <a:latin typeface="Times New Roman"/>
                <a:cs typeface="Times New Roman"/>
              </a:rPr>
              <a:t>Satelit televisi menerima sinyal dari stasiun televisi</a:t>
            </a:r>
            <a:r>
              <a:rPr sz="1100" spc="-110" dirty="0">
                <a:latin typeface="Times New Roman"/>
                <a:cs typeface="Times New Roman"/>
              </a:rPr>
              <a:t> </a:t>
            </a:r>
            <a:r>
              <a:rPr sz="1100" dirty="0">
                <a:latin typeface="Times New Roman"/>
                <a:cs typeface="Times New Roman"/>
              </a:rPr>
              <a:t>kemudian  sinyal dipancarkan kembali ke bumi dalam jangkauan yang  luas. Sinyal ini diterima dan diubah oleh televisi menjadi  </a:t>
            </a:r>
            <a:r>
              <a:rPr sz="1100" spc="20" dirty="0">
                <a:latin typeface="Times New Roman"/>
                <a:cs typeface="Times New Roman"/>
              </a:rPr>
              <a:t>gambar </a:t>
            </a:r>
            <a:r>
              <a:rPr sz="1100" spc="15" dirty="0">
                <a:latin typeface="Times New Roman"/>
                <a:cs typeface="Times New Roman"/>
              </a:rPr>
              <a:t>dan </a:t>
            </a:r>
            <a:r>
              <a:rPr sz="1100" spc="20" dirty="0">
                <a:latin typeface="Times New Roman"/>
                <a:cs typeface="Times New Roman"/>
              </a:rPr>
              <a:t>suara. Sedangkan Satelit </a:t>
            </a:r>
            <a:r>
              <a:rPr sz="1100" spc="25" dirty="0">
                <a:latin typeface="Times New Roman"/>
                <a:cs typeface="Times New Roman"/>
              </a:rPr>
              <a:t>telekomunikasi  </a:t>
            </a:r>
            <a:r>
              <a:rPr sz="1100" dirty="0">
                <a:latin typeface="Times New Roman"/>
                <a:cs typeface="Times New Roman"/>
              </a:rPr>
              <a:t>digunakan untuk menerima dan memancarkan sinyal telepon  atau</a:t>
            </a:r>
            <a:r>
              <a:rPr sz="1100" spc="-114" dirty="0">
                <a:latin typeface="Times New Roman"/>
                <a:cs typeface="Times New Roman"/>
              </a:rPr>
              <a:t> </a:t>
            </a:r>
            <a:r>
              <a:rPr sz="1100" dirty="0">
                <a:latin typeface="Times New Roman"/>
                <a:cs typeface="Times New Roman"/>
              </a:rPr>
              <a:t>handphone.</a:t>
            </a:r>
            <a:endParaRPr sz="1100">
              <a:latin typeface="Times New Roman"/>
              <a:cs typeface="Times New Roman"/>
            </a:endParaRPr>
          </a:p>
        </p:txBody>
      </p:sp>
      <p:grpSp>
        <p:nvGrpSpPr>
          <p:cNvPr id="3" name="object 3"/>
          <p:cNvGrpSpPr/>
          <p:nvPr/>
        </p:nvGrpSpPr>
        <p:grpSpPr>
          <a:xfrm>
            <a:off x="1020597" y="5644350"/>
            <a:ext cx="4601845" cy="352425"/>
            <a:chOff x="1020597" y="5644350"/>
            <a:chExt cx="4601845" cy="352425"/>
          </a:xfrm>
        </p:grpSpPr>
        <p:sp>
          <p:nvSpPr>
            <p:cNvPr id="4" name="object 4"/>
            <p:cNvSpPr/>
            <p:nvPr/>
          </p:nvSpPr>
          <p:spPr>
            <a:xfrm>
              <a:off x="1124419" y="5650700"/>
              <a:ext cx="4491990" cy="339725"/>
            </a:xfrm>
            <a:custGeom>
              <a:avLst/>
              <a:gdLst/>
              <a:ahLst/>
              <a:cxnLst/>
              <a:rect l="l" t="t" r="r" b="b"/>
              <a:pathLst>
                <a:path w="4491990" h="339725">
                  <a:moveTo>
                    <a:pt x="0" y="339623"/>
                  </a:moveTo>
                  <a:lnTo>
                    <a:pt x="4491583" y="339623"/>
                  </a:lnTo>
                  <a:lnTo>
                    <a:pt x="4491583" y="0"/>
                  </a:lnTo>
                  <a:lnTo>
                    <a:pt x="0" y="0"/>
                  </a:lnTo>
                  <a:lnTo>
                    <a:pt x="0" y="339623"/>
                  </a:lnTo>
                  <a:close/>
                </a:path>
              </a:pathLst>
            </a:custGeom>
            <a:solidFill>
              <a:srgbClr val="E3F0D4"/>
            </a:solidFill>
          </p:spPr>
          <p:txBody>
            <a:bodyPr wrap="square" lIns="0" tIns="0" rIns="0" bIns="0" rtlCol="0"/>
            <a:lstStyle/>
            <a:p>
              <a:endParaRPr/>
            </a:p>
          </p:txBody>
        </p:sp>
        <p:sp>
          <p:nvSpPr>
            <p:cNvPr id="5" name="object 5"/>
            <p:cNvSpPr/>
            <p:nvPr/>
          </p:nvSpPr>
          <p:spPr>
            <a:xfrm>
              <a:off x="1026947" y="5650700"/>
              <a:ext cx="4589145" cy="339725"/>
            </a:xfrm>
            <a:custGeom>
              <a:avLst/>
              <a:gdLst/>
              <a:ahLst/>
              <a:cxnLst/>
              <a:rect l="l" t="t" r="r" b="b"/>
              <a:pathLst>
                <a:path w="4589145" h="339725">
                  <a:moveTo>
                    <a:pt x="0" y="0"/>
                  </a:moveTo>
                  <a:lnTo>
                    <a:pt x="4589056" y="0"/>
                  </a:lnTo>
                  <a:lnTo>
                    <a:pt x="4589056" y="339623"/>
                  </a:lnTo>
                  <a:lnTo>
                    <a:pt x="0" y="339623"/>
                  </a:lnTo>
                  <a:lnTo>
                    <a:pt x="0" y="0"/>
                  </a:lnTo>
                  <a:close/>
                </a:path>
              </a:pathLst>
            </a:custGeom>
            <a:ln w="12699">
              <a:solidFill>
                <a:srgbClr val="A1D4A3"/>
              </a:solidFill>
            </a:ln>
          </p:spPr>
          <p:txBody>
            <a:bodyPr wrap="square" lIns="0" tIns="0" rIns="0" bIns="0" rtlCol="0"/>
            <a:lstStyle/>
            <a:p>
              <a:endParaRPr/>
            </a:p>
          </p:txBody>
        </p:sp>
      </p:grpSp>
      <p:sp>
        <p:nvSpPr>
          <p:cNvPr id="6" name="object 6"/>
          <p:cNvSpPr txBox="1"/>
          <p:nvPr/>
        </p:nvSpPr>
        <p:spPr>
          <a:xfrm>
            <a:off x="1124419" y="5676062"/>
            <a:ext cx="4485640" cy="238760"/>
          </a:xfrm>
          <a:prstGeom prst="rect">
            <a:avLst/>
          </a:prstGeom>
        </p:spPr>
        <p:txBody>
          <a:bodyPr vert="horz" wrap="square" lIns="0" tIns="12700" rIns="0" bIns="0" rtlCol="0">
            <a:spAutoFit/>
          </a:bodyPr>
          <a:lstStyle/>
          <a:p>
            <a:pPr marL="217804">
              <a:lnSpc>
                <a:spcPct val="100000"/>
              </a:lnSpc>
              <a:spcBef>
                <a:spcPts val="100"/>
              </a:spcBef>
            </a:pPr>
            <a:r>
              <a:rPr sz="1400" spc="55" dirty="0">
                <a:solidFill>
                  <a:srgbClr val="1F1A17"/>
                </a:solidFill>
                <a:latin typeface="Arial"/>
                <a:cs typeface="Arial"/>
              </a:rPr>
              <a:t>Memahami </a:t>
            </a:r>
            <a:r>
              <a:rPr sz="1400" spc="50" dirty="0">
                <a:solidFill>
                  <a:srgbClr val="1F1A17"/>
                </a:solidFill>
                <a:latin typeface="Arial"/>
                <a:cs typeface="Arial"/>
              </a:rPr>
              <a:t>Penggolongan</a:t>
            </a:r>
            <a:r>
              <a:rPr sz="1400" spc="-140" dirty="0">
                <a:solidFill>
                  <a:srgbClr val="1F1A17"/>
                </a:solidFill>
                <a:latin typeface="Arial"/>
                <a:cs typeface="Arial"/>
              </a:rPr>
              <a:t> </a:t>
            </a:r>
            <a:r>
              <a:rPr sz="1400" spc="80" dirty="0">
                <a:solidFill>
                  <a:srgbClr val="1F1A17"/>
                </a:solidFill>
                <a:latin typeface="Arial"/>
                <a:cs typeface="Arial"/>
              </a:rPr>
              <a:t>Komputer</a:t>
            </a:r>
            <a:endParaRPr sz="1400">
              <a:latin typeface="Arial"/>
              <a:cs typeface="Arial"/>
            </a:endParaRPr>
          </a:p>
        </p:txBody>
      </p:sp>
      <p:sp>
        <p:nvSpPr>
          <p:cNvPr id="7" name="object 7"/>
          <p:cNvSpPr txBox="1"/>
          <p:nvPr/>
        </p:nvSpPr>
        <p:spPr>
          <a:xfrm>
            <a:off x="720001" y="5606808"/>
            <a:ext cx="404495" cy="427990"/>
          </a:xfrm>
          <a:prstGeom prst="rect">
            <a:avLst/>
          </a:prstGeom>
          <a:solidFill>
            <a:srgbClr val="ABD4A8"/>
          </a:solidFill>
        </p:spPr>
        <p:txBody>
          <a:bodyPr vert="horz" wrap="square" lIns="0" tIns="17780" rIns="0" bIns="0" rtlCol="0">
            <a:spAutoFit/>
          </a:bodyPr>
          <a:lstStyle/>
          <a:p>
            <a:pPr marL="96520">
              <a:lnSpc>
                <a:spcPct val="100000"/>
              </a:lnSpc>
              <a:spcBef>
                <a:spcPts val="140"/>
              </a:spcBef>
            </a:pPr>
            <a:r>
              <a:rPr sz="2400" spc="40" dirty="0">
                <a:solidFill>
                  <a:srgbClr val="FFFFFF"/>
                </a:solidFill>
                <a:latin typeface="Arial"/>
                <a:cs typeface="Arial"/>
              </a:rPr>
              <a:t>C</a:t>
            </a:r>
            <a:endParaRPr sz="2400">
              <a:latin typeface="Arial"/>
              <a:cs typeface="Arial"/>
            </a:endParaRPr>
          </a:p>
        </p:txBody>
      </p:sp>
      <p:sp>
        <p:nvSpPr>
          <p:cNvPr id="8" name="object 8"/>
          <p:cNvSpPr txBox="1"/>
          <p:nvPr/>
        </p:nvSpPr>
        <p:spPr>
          <a:xfrm>
            <a:off x="2147205" y="6115939"/>
            <a:ext cx="3481704" cy="1740535"/>
          </a:xfrm>
          <a:prstGeom prst="rect">
            <a:avLst/>
          </a:prstGeom>
        </p:spPr>
        <p:txBody>
          <a:bodyPr vert="horz" wrap="square" lIns="0" tIns="28575" rIns="0" bIns="0" rtlCol="0">
            <a:spAutoFit/>
          </a:bodyPr>
          <a:lstStyle/>
          <a:p>
            <a:pPr marL="12700" marR="5080" algn="just">
              <a:lnSpc>
                <a:spcPts val="1220"/>
              </a:lnSpc>
              <a:spcBef>
                <a:spcPts val="225"/>
              </a:spcBef>
            </a:pPr>
            <a:r>
              <a:rPr sz="1100" dirty="0">
                <a:solidFill>
                  <a:srgbClr val="1F1A17"/>
                </a:solidFill>
                <a:latin typeface="Times New Roman"/>
                <a:cs typeface="Times New Roman"/>
              </a:rPr>
              <a:t>Komputer pertama kali diciptakan oleh manusia yaitu untuk  membantu pekerjaan manusia yang berhubungan dengan  perhitungan serta sebagai media penyimpanan data atau file.  Namun dengan seiring perkembangan teknologi, komputer  </a:t>
            </a:r>
            <a:r>
              <a:rPr sz="1100" spc="5" dirty="0">
                <a:solidFill>
                  <a:srgbClr val="1F1A17"/>
                </a:solidFill>
                <a:latin typeface="Times New Roman"/>
                <a:cs typeface="Times New Roman"/>
              </a:rPr>
              <a:t>semakin</a:t>
            </a:r>
            <a:r>
              <a:rPr sz="1100" spc="285" dirty="0">
                <a:solidFill>
                  <a:srgbClr val="1F1A17"/>
                </a:solidFill>
                <a:latin typeface="Times New Roman"/>
                <a:cs typeface="Times New Roman"/>
              </a:rPr>
              <a:t> </a:t>
            </a:r>
            <a:r>
              <a:rPr sz="1100" spc="5" dirty="0">
                <a:solidFill>
                  <a:srgbClr val="1F1A17"/>
                </a:solidFill>
                <a:latin typeface="Times New Roman"/>
                <a:cs typeface="Times New Roman"/>
              </a:rPr>
              <a:t>dibutuhkan</a:t>
            </a:r>
            <a:r>
              <a:rPr sz="1100" spc="285" dirty="0">
                <a:solidFill>
                  <a:srgbClr val="1F1A17"/>
                </a:solidFill>
                <a:latin typeface="Times New Roman"/>
                <a:cs typeface="Times New Roman"/>
              </a:rPr>
              <a:t> </a:t>
            </a:r>
            <a:r>
              <a:rPr sz="1100" spc="5" dirty="0">
                <a:solidFill>
                  <a:srgbClr val="1F1A17"/>
                </a:solidFill>
                <a:latin typeface="Times New Roman"/>
                <a:cs typeface="Times New Roman"/>
              </a:rPr>
              <a:t>oleh</a:t>
            </a:r>
            <a:r>
              <a:rPr sz="1100" spc="285" dirty="0">
                <a:solidFill>
                  <a:srgbClr val="1F1A17"/>
                </a:solidFill>
                <a:latin typeface="Times New Roman"/>
                <a:cs typeface="Times New Roman"/>
              </a:rPr>
              <a:t> </a:t>
            </a:r>
            <a:r>
              <a:rPr sz="1100" spc="5" dirty="0">
                <a:solidFill>
                  <a:srgbClr val="1F1A17"/>
                </a:solidFill>
                <a:latin typeface="Times New Roman"/>
                <a:cs typeface="Times New Roman"/>
              </a:rPr>
              <a:t>manusia</a:t>
            </a:r>
            <a:r>
              <a:rPr sz="1100" spc="285" dirty="0">
                <a:solidFill>
                  <a:srgbClr val="1F1A17"/>
                </a:solidFill>
                <a:latin typeface="Times New Roman"/>
                <a:cs typeface="Times New Roman"/>
              </a:rPr>
              <a:t> </a:t>
            </a:r>
            <a:r>
              <a:rPr sz="1100" spc="5" dirty="0">
                <a:solidFill>
                  <a:srgbClr val="1F1A17"/>
                </a:solidFill>
                <a:latin typeface="Times New Roman"/>
                <a:cs typeface="Times New Roman"/>
              </a:rPr>
              <a:t>karena</a:t>
            </a:r>
            <a:r>
              <a:rPr sz="1100" spc="285" dirty="0">
                <a:solidFill>
                  <a:srgbClr val="1F1A17"/>
                </a:solidFill>
                <a:latin typeface="Times New Roman"/>
                <a:cs typeface="Times New Roman"/>
              </a:rPr>
              <a:t> </a:t>
            </a:r>
            <a:r>
              <a:rPr sz="1100" spc="5" dirty="0">
                <a:solidFill>
                  <a:srgbClr val="1F1A17"/>
                </a:solidFill>
                <a:latin typeface="Times New Roman"/>
                <a:cs typeface="Times New Roman"/>
              </a:rPr>
              <a:t>bentuk</a:t>
            </a:r>
            <a:r>
              <a:rPr sz="1100" spc="285" dirty="0">
                <a:solidFill>
                  <a:srgbClr val="1F1A17"/>
                </a:solidFill>
                <a:latin typeface="Times New Roman"/>
                <a:cs typeface="Times New Roman"/>
              </a:rPr>
              <a:t> </a:t>
            </a:r>
            <a:r>
              <a:rPr sz="1100" spc="10" dirty="0">
                <a:solidFill>
                  <a:srgbClr val="1F1A17"/>
                </a:solidFill>
                <a:latin typeface="Times New Roman"/>
                <a:cs typeface="Times New Roman"/>
              </a:rPr>
              <a:t>dan  </a:t>
            </a:r>
            <a:r>
              <a:rPr sz="1100" dirty="0">
                <a:solidFill>
                  <a:srgbClr val="1F1A17"/>
                </a:solidFill>
                <a:latin typeface="Times New Roman"/>
                <a:cs typeface="Times New Roman"/>
              </a:rPr>
              <a:t>kecepatannya yang luar biasa. Komputer dapat digolongkan  menurut</a:t>
            </a:r>
            <a:r>
              <a:rPr sz="1100" spc="-114" dirty="0">
                <a:solidFill>
                  <a:srgbClr val="1F1A17"/>
                </a:solidFill>
                <a:latin typeface="Times New Roman"/>
                <a:cs typeface="Times New Roman"/>
              </a:rPr>
              <a:t> </a:t>
            </a:r>
            <a:r>
              <a:rPr sz="1100" dirty="0">
                <a:solidFill>
                  <a:srgbClr val="1F1A17"/>
                </a:solidFill>
                <a:latin typeface="Times New Roman"/>
                <a:cs typeface="Times New Roman"/>
              </a:rPr>
              <a:t>fisik</a:t>
            </a:r>
            <a:r>
              <a:rPr sz="1100" spc="-110" dirty="0">
                <a:solidFill>
                  <a:srgbClr val="1F1A17"/>
                </a:solidFill>
                <a:latin typeface="Times New Roman"/>
                <a:cs typeface="Times New Roman"/>
              </a:rPr>
              <a:t> </a:t>
            </a:r>
            <a:r>
              <a:rPr sz="1100" dirty="0">
                <a:solidFill>
                  <a:srgbClr val="1F1A17"/>
                </a:solidFill>
                <a:latin typeface="Times New Roman"/>
                <a:cs typeface="Times New Roman"/>
              </a:rPr>
              <a:t>dan</a:t>
            </a:r>
            <a:r>
              <a:rPr sz="1100" spc="-110" dirty="0">
                <a:solidFill>
                  <a:srgbClr val="1F1A17"/>
                </a:solidFill>
                <a:latin typeface="Times New Roman"/>
                <a:cs typeface="Times New Roman"/>
              </a:rPr>
              <a:t> </a:t>
            </a:r>
            <a:r>
              <a:rPr sz="1100" dirty="0">
                <a:solidFill>
                  <a:srgbClr val="1F1A17"/>
                </a:solidFill>
                <a:latin typeface="Times New Roman"/>
                <a:cs typeface="Times New Roman"/>
              </a:rPr>
              <a:t>sistem</a:t>
            </a:r>
            <a:r>
              <a:rPr sz="1100" spc="-114" dirty="0">
                <a:solidFill>
                  <a:srgbClr val="1F1A17"/>
                </a:solidFill>
                <a:latin typeface="Times New Roman"/>
                <a:cs typeface="Times New Roman"/>
              </a:rPr>
              <a:t> </a:t>
            </a:r>
            <a:r>
              <a:rPr sz="1100" dirty="0">
                <a:solidFill>
                  <a:srgbClr val="1F1A17"/>
                </a:solidFill>
                <a:latin typeface="Times New Roman"/>
                <a:cs typeface="Times New Roman"/>
              </a:rPr>
              <a:t>operasinya.</a:t>
            </a:r>
            <a:endParaRPr sz="1100">
              <a:latin typeface="Times New Roman"/>
              <a:cs typeface="Times New Roman"/>
            </a:endParaRPr>
          </a:p>
          <a:p>
            <a:pPr marL="151765" marR="163195" indent="-139700">
              <a:lnSpc>
                <a:spcPts val="1220"/>
              </a:lnSpc>
              <a:spcBef>
                <a:spcPts val="1205"/>
              </a:spcBef>
            </a:pPr>
            <a:r>
              <a:rPr sz="1100" dirty="0">
                <a:solidFill>
                  <a:srgbClr val="1F1A17"/>
                </a:solidFill>
                <a:latin typeface="Times New Roman"/>
                <a:cs typeface="Times New Roman"/>
              </a:rPr>
              <a:t>1. Penggolongan komputer berdasarkan kemampuan  pengolahan data dan bentuk fisiknya, antara lain</a:t>
            </a:r>
            <a:r>
              <a:rPr sz="1100" spc="-100" dirty="0">
                <a:solidFill>
                  <a:srgbClr val="1F1A17"/>
                </a:solidFill>
                <a:latin typeface="Times New Roman"/>
                <a:cs typeface="Times New Roman"/>
              </a:rPr>
              <a:t> </a:t>
            </a:r>
            <a:r>
              <a:rPr sz="1100" dirty="0">
                <a:solidFill>
                  <a:srgbClr val="1F1A17"/>
                </a:solidFill>
                <a:latin typeface="Times New Roman"/>
                <a:cs typeface="Times New Roman"/>
              </a:rPr>
              <a:t>sebagai  berikut:</a:t>
            </a:r>
            <a:endParaRPr sz="1100">
              <a:latin typeface="Times New Roman"/>
              <a:cs typeface="Times New Roman"/>
            </a:endParaRPr>
          </a:p>
        </p:txBody>
      </p:sp>
      <p:sp>
        <p:nvSpPr>
          <p:cNvPr id="19" name="object 19"/>
          <p:cNvSpPr/>
          <p:nvPr/>
        </p:nvSpPr>
        <p:spPr>
          <a:xfrm>
            <a:off x="720001" y="811149"/>
            <a:ext cx="1375410" cy="1235710"/>
          </a:xfrm>
          <a:custGeom>
            <a:avLst/>
            <a:gdLst/>
            <a:ahLst/>
            <a:cxnLst/>
            <a:rect l="l" t="t" r="r" b="b"/>
            <a:pathLst>
              <a:path w="1375410" h="1235710">
                <a:moveTo>
                  <a:pt x="17627" y="0"/>
                </a:moveTo>
                <a:lnTo>
                  <a:pt x="1357617" y="0"/>
                </a:lnTo>
                <a:lnTo>
                  <a:pt x="1364457" y="4874"/>
                </a:lnTo>
                <a:lnTo>
                  <a:pt x="1370058" y="18148"/>
                </a:lnTo>
                <a:lnTo>
                  <a:pt x="1373842" y="37794"/>
                </a:lnTo>
                <a:lnTo>
                  <a:pt x="1375232" y="61785"/>
                </a:lnTo>
                <a:lnTo>
                  <a:pt x="1375232" y="1173784"/>
                </a:lnTo>
                <a:lnTo>
                  <a:pt x="1373842" y="1197776"/>
                </a:lnTo>
                <a:lnTo>
                  <a:pt x="1370058" y="1217422"/>
                </a:lnTo>
                <a:lnTo>
                  <a:pt x="1364457" y="1230695"/>
                </a:lnTo>
                <a:lnTo>
                  <a:pt x="1357617" y="1235570"/>
                </a:lnTo>
                <a:lnTo>
                  <a:pt x="17627" y="1235570"/>
                </a:lnTo>
                <a:lnTo>
                  <a:pt x="10785" y="1230695"/>
                </a:lnTo>
                <a:lnTo>
                  <a:pt x="5180" y="1217422"/>
                </a:lnTo>
                <a:lnTo>
                  <a:pt x="1391" y="1197776"/>
                </a:lnTo>
                <a:lnTo>
                  <a:pt x="0" y="1173784"/>
                </a:lnTo>
                <a:lnTo>
                  <a:pt x="0" y="61785"/>
                </a:lnTo>
                <a:lnTo>
                  <a:pt x="1391" y="37794"/>
                </a:lnTo>
                <a:lnTo>
                  <a:pt x="5180" y="18148"/>
                </a:lnTo>
                <a:lnTo>
                  <a:pt x="10785" y="4874"/>
                </a:lnTo>
                <a:lnTo>
                  <a:pt x="17627" y="0"/>
                </a:lnTo>
                <a:close/>
              </a:path>
            </a:pathLst>
          </a:custGeom>
          <a:ln w="12699">
            <a:solidFill>
              <a:srgbClr val="009140"/>
            </a:solidFill>
          </a:ln>
        </p:spPr>
        <p:txBody>
          <a:bodyPr wrap="square" lIns="0" tIns="0" rIns="0" bIns="0" rtlCol="0"/>
          <a:lstStyle/>
          <a:p>
            <a:endParaRPr/>
          </a:p>
        </p:txBody>
      </p:sp>
      <p:sp>
        <p:nvSpPr>
          <p:cNvPr id="20" name="object 20"/>
          <p:cNvSpPr txBox="1"/>
          <p:nvPr/>
        </p:nvSpPr>
        <p:spPr>
          <a:xfrm>
            <a:off x="933450" y="2058720"/>
            <a:ext cx="887730" cy="132080"/>
          </a:xfrm>
          <a:prstGeom prst="rect">
            <a:avLst/>
          </a:prstGeom>
        </p:spPr>
        <p:txBody>
          <a:bodyPr vert="horz" wrap="square" lIns="0" tIns="12700" rIns="0" bIns="0" rtlCol="0">
            <a:spAutoFit/>
          </a:bodyPr>
          <a:lstStyle/>
          <a:p>
            <a:pPr marL="12700">
              <a:lnSpc>
                <a:spcPct val="100000"/>
              </a:lnSpc>
              <a:spcBef>
                <a:spcPts val="100"/>
              </a:spcBef>
            </a:pPr>
            <a:r>
              <a:rPr sz="700" i="1" dirty="0">
                <a:solidFill>
                  <a:srgbClr val="1F1A17"/>
                </a:solidFill>
                <a:latin typeface="Times New Roman"/>
                <a:cs typeface="Times New Roman"/>
              </a:rPr>
              <a:t>Sumber :</a:t>
            </a:r>
            <a:r>
              <a:rPr sz="700" i="1" spc="-80" dirty="0">
                <a:solidFill>
                  <a:srgbClr val="1F1A17"/>
                </a:solidFill>
                <a:latin typeface="Times New Roman"/>
                <a:cs typeface="Times New Roman"/>
              </a:rPr>
              <a:t> </a:t>
            </a:r>
            <a:r>
              <a:rPr sz="700" i="1" dirty="0">
                <a:solidFill>
                  <a:srgbClr val="1F1A17"/>
                </a:solidFill>
                <a:latin typeface="Times New Roman"/>
                <a:cs typeface="Times New Roman"/>
              </a:rPr>
              <a:t>wikipedia.com</a:t>
            </a:r>
            <a:endParaRPr sz="700">
              <a:latin typeface="Times New Roman"/>
              <a:cs typeface="Times New Roman"/>
            </a:endParaRPr>
          </a:p>
        </p:txBody>
      </p:sp>
      <p:sp>
        <p:nvSpPr>
          <p:cNvPr id="21" name="object 21"/>
          <p:cNvSpPr txBox="1"/>
          <p:nvPr/>
        </p:nvSpPr>
        <p:spPr>
          <a:xfrm>
            <a:off x="735164" y="1764804"/>
            <a:ext cx="1344930" cy="260350"/>
          </a:xfrm>
          <a:prstGeom prst="rect">
            <a:avLst/>
          </a:prstGeom>
        </p:spPr>
        <p:txBody>
          <a:bodyPr vert="horz" wrap="square" lIns="0" tIns="12700" rIns="0" bIns="0" rtlCol="0">
            <a:spAutoFit/>
          </a:bodyPr>
          <a:lstStyle/>
          <a:p>
            <a:pPr marR="59690" algn="ctr">
              <a:lnSpc>
                <a:spcPts val="925"/>
              </a:lnSpc>
              <a:spcBef>
                <a:spcPts val="100"/>
              </a:spcBef>
            </a:pPr>
            <a:r>
              <a:rPr sz="800" b="1" dirty="0">
                <a:solidFill>
                  <a:srgbClr val="1F1A17"/>
                </a:solidFill>
                <a:latin typeface="Times New Roman"/>
                <a:cs typeface="Times New Roman"/>
              </a:rPr>
              <a:t>Gambar</a:t>
            </a:r>
            <a:r>
              <a:rPr sz="800" b="1" spc="-25" dirty="0">
                <a:solidFill>
                  <a:srgbClr val="1F1A17"/>
                </a:solidFill>
                <a:latin typeface="Times New Roman"/>
                <a:cs typeface="Times New Roman"/>
              </a:rPr>
              <a:t> </a:t>
            </a:r>
            <a:r>
              <a:rPr sz="800" b="1" dirty="0">
                <a:solidFill>
                  <a:srgbClr val="1F1A17"/>
                </a:solidFill>
                <a:latin typeface="Times New Roman"/>
                <a:cs typeface="Times New Roman"/>
              </a:rPr>
              <a:t>1.15</a:t>
            </a:r>
            <a:endParaRPr sz="800">
              <a:latin typeface="Times New Roman"/>
              <a:cs typeface="Times New Roman"/>
            </a:endParaRPr>
          </a:p>
          <a:p>
            <a:pPr marR="59690" algn="ctr">
              <a:lnSpc>
                <a:spcPts val="925"/>
              </a:lnSpc>
            </a:pPr>
            <a:r>
              <a:rPr sz="800" i="1" dirty="0">
                <a:solidFill>
                  <a:srgbClr val="1F1A17"/>
                </a:solidFill>
                <a:latin typeface="Times New Roman"/>
                <a:cs typeface="Times New Roman"/>
              </a:rPr>
              <a:t>Satelit</a:t>
            </a:r>
            <a:endParaRPr sz="800">
              <a:latin typeface="Times New Roman"/>
              <a:cs typeface="Times New Roman"/>
            </a:endParaRPr>
          </a:p>
        </p:txBody>
      </p:sp>
      <p:sp>
        <p:nvSpPr>
          <p:cNvPr id="22" name="object 22"/>
          <p:cNvSpPr/>
          <p:nvPr/>
        </p:nvSpPr>
        <p:spPr>
          <a:xfrm>
            <a:off x="772883" y="862609"/>
            <a:ext cx="1274686" cy="887983"/>
          </a:xfrm>
          <a:prstGeom prst="rect">
            <a:avLst/>
          </a:prstGeom>
          <a:blipFill>
            <a:blip r:embed="rId2" cstate="print"/>
            <a:stretch>
              <a:fillRect/>
            </a:stretch>
          </a:blipFill>
        </p:spPr>
        <p:txBody>
          <a:bodyPr wrap="square" lIns="0" tIns="0" rIns="0" bIns="0" rtlCol="0"/>
          <a:lstStyle/>
          <a:p>
            <a:endParaRPr/>
          </a:p>
        </p:txBody>
      </p:sp>
      <p:sp>
        <p:nvSpPr>
          <p:cNvPr id="23" name="object 23"/>
          <p:cNvSpPr txBox="1"/>
          <p:nvPr/>
        </p:nvSpPr>
        <p:spPr>
          <a:xfrm>
            <a:off x="2647647" y="2468130"/>
            <a:ext cx="2985135" cy="1431290"/>
          </a:xfrm>
          <a:prstGeom prst="rect">
            <a:avLst/>
          </a:prstGeom>
        </p:spPr>
        <p:txBody>
          <a:bodyPr vert="horz" wrap="square" lIns="0" tIns="12700" rIns="0" bIns="0" rtlCol="0">
            <a:spAutoFit/>
          </a:bodyPr>
          <a:lstStyle/>
          <a:p>
            <a:pPr marL="12700" algn="just">
              <a:lnSpc>
                <a:spcPts val="1270"/>
              </a:lnSpc>
              <a:spcBef>
                <a:spcPts val="100"/>
              </a:spcBef>
            </a:pPr>
            <a:r>
              <a:rPr sz="1100" b="1" dirty="0">
                <a:latin typeface="Times New Roman"/>
                <a:cs typeface="Times New Roman"/>
              </a:rPr>
              <a:t>e.</a:t>
            </a:r>
            <a:r>
              <a:rPr sz="1100" b="1" spc="-135" dirty="0">
                <a:latin typeface="Times New Roman"/>
                <a:cs typeface="Times New Roman"/>
              </a:rPr>
              <a:t> </a:t>
            </a:r>
            <a:r>
              <a:rPr sz="1100" b="1" spc="-15" dirty="0">
                <a:latin typeface="Times New Roman"/>
                <a:cs typeface="Times New Roman"/>
              </a:rPr>
              <a:t>Telegraf</a:t>
            </a:r>
            <a:endParaRPr sz="1100">
              <a:latin typeface="Times New Roman"/>
              <a:cs typeface="Times New Roman"/>
            </a:endParaRPr>
          </a:p>
          <a:p>
            <a:pPr marL="12700" marR="5080" algn="just">
              <a:lnSpc>
                <a:spcPts val="1220"/>
              </a:lnSpc>
              <a:spcBef>
                <a:spcPts val="70"/>
              </a:spcBef>
            </a:pPr>
            <a:r>
              <a:rPr sz="1100" spc="20" dirty="0">
                <a:latin typeface="Times New Roman"/>
                <a:cs typeface="Times New Roman"/>
              </a:rPr>
              <a:t>Telegraf </a:t>
            </a:r>
            <a:r>
              <a:rPr sz="1100" spc="30" dirty="0">
                <a:latin typeface="Times New Roman"/>
                <a:cs typeface="Times New Roman"/>
              </a:rPr>
              <a:t>merupakan </a:t>
            </a:r>
            <a:r>
              <a:rPr sz="1100" spc="25" dirty="0">
                <a:latin typeface="Times New Roman"/>
                <a:cs typeface="Times New Roman"/>
              </a:rPr>
              <a:t>sistem </a:t>
            </a:r>
            <a:r>
              <a:rPr sz="1100" spc="30" dirty="0">
                <a:latin typeface="Times New Roman"/>
                <a:cs typeface="Times New Roman"/>
              </a:rPr>
              <a:t>komunikasi </a:t>
            </a:r>
            <a:r>
              <a:rPr sz="1100" spc="35" dirty="0">
                <a:latin typeface="Times New Roman"/>
                <a:cs typeface="Times New Roman"/>
              </a:rPr>
              <a:t>yang  </a:t>
            </a:r>
            <a:r>
              <a:rPr sz="1100" dirty="0">
                <a:latin typeface="Times New Roman"/>
                <a:cs typeface="Times New Roman"/>
              </a:rPr>
              <a:t>menggunakan peralatan listrik untuk mengirim dan  menerima sinyal sesuai dengan kode dalam bentuk  pulsa listrik. Sinyal-sinyal yang dikirimkan oleh  telegraf berupa kode-kode sederhana yang disebut  dengan</a:t>
            </a:r>
            <a:r>
              <a:rPr sz="1100" spc="-85" dirty="0">
                <a:latin typeface="Times New Roman"/>
                <a:cs typeface="Times New Roman"/>
              </a:rPr>
              <a:t> </a:t>
            </a:r>
            <a:r>
              <a:rPr sz="1100" dirty="0">
                <a:latin typeface="Times New Roman"/>
                <a:cs typeface="Times New Roman"/>
              </a:rPr>
              <a:t>kode</a:t>
            </a:r>
            <a:r>
              <a:rPr sz="1100" spc="-80" dirty="0">
                <a:latin typeface="Times New Roman"/>
                <a:cs typeface="Times New Roman"/>
              </a:rPr>
              <a:t> </a:t>
            </a:r>
            <a:r>
              <a:rPr sz="1100" dirty="0">
                <a:latin typeface="Times New Roman"/>
                <a:cs typeface="Times New Roman"/>
              </a:rPr>
              <a:t>Morse,</a:t>
            </a:r>
            <a:r>
              <a:rPr sz="1100" spc="-80" dirty="0">
                <a:latin typeface="Times New Roman"/>
                <a:cs typeface="Times New Roman"/>
              </a:rPr>
              <a:t> </a:t>
            </a:r>
            <a:r>
              <a:rPr sz="1100" dirty="0">
                <a:latin typeface="Times New Roman"/>
                <a:cs typeface="Times New Roman"/>
              </a:rPr>
              <a:t>sesuai</a:t>
            </a:r>
            <a:r>
              <a:rPr sz="1100" spc="-80" dirty="0">
                <a:latin typeface="Times New Roman"/>
                <a:cs typeface="Times New Roman"/>
              </a:rPr>
              <a:t> </a:t>
            </a:r>
            <a:r>
              <a:rPr sz="1100" dirty="0">
                <a:latin typeface="Times New Roman"/>
                <a:cs typeface="Times New Roman"/>
              </a:rPr>
              <a:t>dengan</a:t>
            </a:r>
            <a:r>
              <a:rPr sz="1100" spc="-80" dirty="0">
                <a:latin typeface="Times New Roman"/>
                <a:cs typeface="Times New Roman"/>
              </a:rPr>
              <a:t> </a:t>
            </a:r>
            <a:r>
              <a:rPr sz="1100" dirty="0">
                <a:latin typeface="Times New Roman"/>
                <a:cs typeface="Times New Roman"/>
              </a:rPr>
              <a:t>nama</a:t>
            </a:r>
            <a:r>
              <a:rPr sz="1100" spc="-80" dirty="0">
                <a:latin typeface="Times New Roman"/>
                <a:cs typeface="Times New Roman"/>
              </a:rPr>
              <a:t> </a:t>
            </a:r>
            <a:r>
              <a:rPr sz="1100" dirty="0">
                <a:latin typeface="Times New Roman"/>
                <a:cs typeface="Times New Roman"/>
              </a:rPr>
              <a:t>penemunya.  Sedangkan pesan yang dikirim oleh telegraf disebut  dengan</a:t>
            </a:r>
            <a:r>
              <a:rPr sz="1100" spc="-114" dirty="0">
                <a:latin typeface="Times New Roman"/>
                <a:cs typeface="Times New Roman"/>
              </a:rPr>
              <a:t> </a:t>
            </a:r>
            <a:r>
              <a:rPr sz="1100" dirty="0">
                <a:latin typeface="Times New Roman"/>
                <a:cs typeface="Times New Roman"/>
              </a:rPr>
              <a:t>telegram.</a:t>
            </a:r>
            <a:endParaRPr sz="1100">
              <a:latin typeface="Times New Roman"/>
              <a:cs typeface="Times New Roman"/>
            </a:endParaRPr>
          </a:p>
        </p:txBody>
      </p:sp>
      <p:sp>
        <p:nvSpPr>
          <p:cNvPr id="24" name="object 24"/>
          <p:cNvSpPr txBox="1"/>
          <p:nvPr/>
        </p:nvSpPr>
        <p:spPr>
          <a:xfrm>
            <a:off x="2503543" y="4015308"/>
            <a:ext cx="3125470" cy="967105"/>
          </a:xfrm>
          <a:prstGeom prst="rect">
            <a:avLst/>
          </a:prstGeom>
        </p:spPr>
        <p:txBody>
          <a:bodyPr vert="horz" wrap="square" lIns="0" tIns="28575" rIns="0" bIns="0" rtlCol="0">
            <a:spAutoFit/>
          </a:bodyPr>
          <a:lstStyle/>
          <a:p>
            <a:pPr marL="12700" marR="5080" indent="143510" algn="r">
              <a:lnSpc>
                <a:spcPts val="1220"/>
              </a:lnSpc>
              <a:spcBef>
                <a:spcPts val="225"/>
              </a:spcBef>
            </a:pPr>
            <a:r>
              <a:rPr sz="1100" dirty="0">
                <a:latin typeface="Times New Roman"/>
                <a:cs typeface="Times New Roman"/>
              </a:rPr>
              <a:t>Saat ini, telegraf sudah ditinggalkan</a:t>
            </a:r>
            <a:r>
              <a:rPr sz="1100" spc="130" dirty="0">
                <a:latin typeface="Times New Roman"/>
                <a:cs typeface="Times New Roman"/>
              </a:rPr>
              <a:t> </a:t>
            </a:r>
            <a:r>
              <a:rPr sz="1100" dirty="0">
                <a:latin typeface="Times New Roman"/>
                <a:cs typeface="Times New Roman"/>
              </a:rPr>
              <a:t>karena</a:t>
            </a:r>
            <a:r>
              <a:rPr sz="1100" spc="30" dirty="0">
                <a:latin typeface="Times New Roman"/>
                <a:cs typeface="Times New Roman"/>
              </a:rPr>
              <a:t> </a:t>
            </a:r>
            <a:r>
              <a:rPr sz="1100" dirty="0">
                <a:latin typeface="Times New Roman"/>
                <a:cs typeface="Times New Roman"/>
              </a:rPr>
              <a:t>semakin  berkembangnya alat komunikasi yang</a:t>
            </a:r>
            <a:r>
              <a:rPr sz="1100" spc="5" dirty="0">
                <a:latin typeface="Times New Roman"/>
                <a:cs typeface="Times New Roman"/>
              </a:rPr>
              <a:t> </a:t>
            </a:r>
            <a:r>
              <a:rPr sz="1100" dirty="0">
                <a:latin typeface="Times New Roman"/>
                <a:cs typeface="Times New Roman"/>
              </a:rPr>
              <a:t>lebih</a:t>
            </a:r>
            <a:r>
              <a:rPr sz="1100" spc="70" dirty="0">
                <a:latin typeface="Times New Roman"/>
                <a:cs typeface="Times New Roman"/>
              </a:rPr>
              <a:t> </a:t>
            </a:r>
            <a:r>
              <a:rPr sz="1100" dirty="0">
                <a:latin typeface="Times New Roman"/>
                <a:cs typeface="Times New Roman"/>
              </a:rPr>
              <a:t>modern  yang dapat mengirimkan informasi jauh</a:t>
            </a:r>
            <a:r>
              <a:rPr sz="1100" spc="190" dirty="0">
                <a:latin typeface="Times New Roman"/>
                <a:cs typeface="Times New Roman"/>
              </a:rPr>
              <a:t> </a:t>
            </a:r>
            <a:r>
              <a:rPr sz="1100" dirty="0">
                <a:latin typeface="Times New Roman"/>
                <a:cs typeface="Times New Roman"/>
              </a:rPr>
              <a:t>lebih</a:t>
            </a:r>
            <a:r>
              <a:rPr sz="1100" spc="35" dirty="0">
                <a:latin typeface="Times New Roman"/>
                <a:cs typeface="Times New Roman"/>
              </a:rPr>
              <a:t> </a:t>
            </a:r>
            <a:r>
              <a:rPr sz="1100" dirty="0">
                <a:latin typeface="Times New Roman"/>
                <a:cs typeface="Times New Roman"/>
              </a:rPr>
              <a:t>cepat.  Namun kode Morse masih tetap dipakai</a:t>
            </a:r>
            <a:r>
              <a:rPr sz="1100" spc="130" dirty="0">
                <a:latin typeface="Times New Roman"/>
                <a:cs typeface="Times New Roman"/>
              </a:rPr>
              <a:t> </a:t>
            </a:r>
            <a:r>
              <a:rPr sz="1100" dirty="0">
                <a:latin typeface="Times New Roman"/>
                <a:cs typeface="Times New Roman"/>
              </a:rPr>
              <a:t>di</a:t>
            </a:r>
            <a:r>
              <a:rPr sz="1100" spc="250" dirty="0">
                <a:latin typeface="Times New Roman"/>
                <a:cs typeface="Times New Roman"/>
              </a:rPr>
              <a:t> </a:t>
            </a:r>
            <a:r>
              <a:rPr sz="1100" dirty="0">
                <a:latin typeface="Times New Roman"/>
                <a:cs typeface="Times New Roman"/>
              </a:rPr>
              <a:t>dunia  pelayaran</a:t>
            </a:r>
            <a:r>
              <a:rPr sz="1100" spc="125" dirty="0">
                <a:latin typeface="Times New Roman"/>
                <a:cs typeface="Times New Roman"/>
              </a:rPr>
              <a:t> </a:t>
            </a:r>
            <a:r>
              <a:rPr sz="1100" dirty="0">
                <a:latin typeface="Times New Roman"/>
                <a:cs typeface="Times New Roman"/>
              </a:rPr>
              <a:t>dan</a:t>
            </a:r>
            <a:r>
              <a:rPr sz="1100" spc="130" dirty="0">
                <a:latin typeface="Times New Roman"/>
                <a:cs typeface="Times New Roman"/>
              </a:rPr>
              <a:t> </a:t>
            </a:r>
            <a:r>
              <a:rPr sz="1100" dirty="0">
                <a:latin typeface="Times New Roman"/>
                <a:cs typeface="Times New Roman"/>
              </a:rPr>
              <a:t>militer</a:t>
            </a:r>
            <a:r>
              <a:rPr sz="1100" spc="130" dirty="0">
                <a:latin typeface="Times New Roman"/>
                <a:cs typeface="Times New Roman"/>
              </a:rPr>
              <a:t> </a:t>
            </a:r>
            <a:r>
              <a:rPr sz="1100" dirty="0">
                <a:latin typeface="Times New Roman"/>
                <a:cs typeface="Times New Roman"/>
              </a:rPr>
              <a:t>sebagai</a:t>
            </a:r>
            <a:r>
              <a:rPr sz="1100" spc="130" dirty="0">
                <a:latin typeface="Times New Roman"/>
                <a:cs typeface="Times New Roman"/>
              </a:rPr>
              <a:t> </a:t>
            </a:r>
            <a:r>
              <a:rPr sz="1100" dirty="0">
                <a:latin typeface="Times New Roman"/>
                <a:cs typeface="Times New Roman"/>
              </a:rPr>
              <a:t>sandi</a:t>
            </a:r>
            <a:r>
              <a:rPr sz="1100" spc="125" dirty="0">
                <a:latin typeface="Times New Roman"/>
                <a:cs typeface="Times New Roman"/>
              </a:rPr>
              <a:t> </a:t>
            </a:r>
            <a:r>
              <a:rPr sz="1100" dirty="0">
                <a:latin typeface="Times New Roman"/>
                <a:cs typeface="Times New Roman"/>
              </a:rPr>
              <a:t>penting</a:t>
            </a:r>
            <a:r>
              <a:rPr sz="1100" spc="130" dirty="0">
                <a:latin typeface="Times New Roman"/>
                <a:cs typeface="Times New Roman"/>
              </a:rPr>
              <a:t> </a:t>
            </a:r>
            <a:r>
              <a:rPr sz="1100" dirty="0">
                <a:latin typeface="Times New Roman"/>
                <a:cs typeface="Times New Roman"/>
              </a:rPr>
              <a:t>untuk</a:t>
            </a:r>
            <a:endParaRPr sz="1100">
              <a:latin typeface="Times New Roman"/>
              <a:cs typeface="Times New Roman"/>
            </a:endParaRPr>
          </a:p>
          <a:p>
            <a:pPr marL="12700">
              <a:lnSpc>
                <a:spcPts val="1185"/>
              </a:lnSpc>
            </a:pPr>
            <a:r>
              <a:rPr sz="1100" dirty="0">
                <a:latin typeface="Times New Roman"/>
                <a:cs typeface="Times New Roman"/>
              </a:rPr>
              <a:t>meminta</a:t>
            </a:r>
            <a:r>
              <a:rPr sz="1100" spc="-120" dirty="0">
                <a:latin typeface="Times New Roman"/>
                <a:cs typeface="Times New Roman"/>
              </a:rPr>
              <a:t> </a:t>
            </a:r>
            <a:r>
              <a:rPr sz="1100" dirty="0">
                <a:latin typeface="Times New Roman"/>
                <a:cs typeface="Times New Roman"/>
              </a:rPr>
              <a:t>bantuan</a:t>
            </a:r>
            <a:r>
              <a:rPr sz="1100" spc="-110" dirty="0">
                <a:latin typeface="Times New Roman"/>
                <a:cs typeface="Times New Roman"/>
              </a:rPr>
              <a:t> </a:t>
            </a:r>
            <a:r>
              <a:rPr sz="1100" dirty="0">
                <a:latin typeface="Times New Roman"/>
                <a:cs typeface="Times New Roman"/>
              </a:rPr>
              <a:t>dalam</a:t>
            </a:r>
            <a:r>
              <a:rPr sz="1100" spc="-120" dirty="0">
                <a:latin typeface="Times New Roman"/>
                <a:cs typeface="Times New Roman"/>
              </a:rPr>
              <a:t> </a:t>
            </a:r>
            <a:r>
              <a:rPr sz="1100" dirty="0">
                <a:latin typeface="Times New Roman"/>
                <a:cs typeface="Times New Roman"/>
              </a:rPr>
              <a:t>keadaan</a:t>
            </a:r>
            <a:r>
              <a:rPr sz="1100" spc="-114" dirty="0">
                <a:latin typeface="Times New Roman"/>
                <a:cs typeface="Times New Roman"/>
              </a:rPr>
              <a:t> </a:t>
            </a:r>
            <a:r>
              <a:rPr sz="1100" dirty="0">
                <a:latin typeface="Times New Roman"/>
                <a:cs typeface="Times New Roman"/>
              </a:rPr>
              <a:t>darurat.</a:t>
            </a:r>
            <a:endParaRPr sz="1100">
              <a:latin typeface="Times New Roman"/>
              <a:cs typeface="Times New Roman"/>
            </a:endParaRPr>
          </a:p>
        </p:txBody>
      </p:sp>
      <p:sp>
        <p:nvSpPr>
          <p:cNvPr id="25" name="object 25"/>
          <p:cNvSpPr/>
          <p:nvPr/>
        </p:nvSpPr>
        <p:spPr>
          <a:xfrm>
            <a:off x="720001" y="2488019"/>
            <a:ext cx="1797050" cy="1893570"/>
          </a:xfrm>
          <a:custGeom>
            <a:avLst/>
            <a:gdLst/>
            <a:ahLst/>
            <a:cxnLst/>
            <a:rect l="l" t="t" r="r" b="b"/>
            <a:pathLst>
              <a:path w="1797050" h="1893570">
                <a:moveTo>
                  <a:pt x="89827" y="0"/>
                </a:moveTo>
                <a:lnTo>
                  <a:pt x="1706638" y="0"/>
                </a:lnTo>
                <a:lnTo>
                  <a:pt x="1741514" y="2291"/>
                </a:lnTo>
                <a:lnTo>
                  <a:pt x="1770072" y="8531"/>
                </a:lnTo>
                <a:lnTo>
                  <a:pt x="1789366" y="17766"/>
                </a:lnTo>
                <a:lnTo>
                  <a:pt x="1796453" y="29044"/>
                </a:lnTo>
                <a:lnTo>
                  <a:pt x="1796453" y="1864436"/>
                </a:lnTo>
                <a:lnTo>
                  <a:pt x="1789366" y="1875714"/>
                </a:lnTo>
                <a:lnTo>
                  <a:pt x="1770072" y="1884949"/>
                </a:lnTo>
                <a:lnTo>
                  <a:pt x="1741514" y="1891189"/>
                </a:lnTo>
                <a:lnTo>
                  <a:pt x="1706638" y="1893481"/>
                </a:lnTo>
                <a:lnTo>
                  <a:pt x="89827" y="1893481"/>
                </a:lnTo>
                <a:lnTo>
                  <a:pt x="54949" y="1891189"/>
                </a:lnTo>
                <a:lnTo>
                  <a:pt x="26387" y="1884949"/>
                </a:lnTo>
                <a:lnTo>
                  <a:pt x="7088" y="1875714"/>
                </a:lnTo>
                <a:lnTo>
                  <a:pt x="0" y="1864436"/>
                </a:lnTo>
                <a:lnTo>
                  <a:pt x="0" y="29044"/>
                </a:lnTo>
                <a:lnTo>
                  <a:pt x="7088" y="17766"/>
                </a:lnTo>
                <a:lnTo>
                  <a:pt x="26387" y="8531"/>
                </a:lnTo>
                <a:lnTo>
                  <a:pt x="54949" y="2291"/>
                </a:lnTo>
                <a:lnTo>
                  <a:pt x="89827" y="0"/>
                </a:lnTo>
                <a:close/>
              </a:path>
            </a:pathLst>
          </a:custGeom>
          <a:ln w="12699">
            <a:solidFill>
              <a:srgbClr val="009140"/>
            </a:solidFill>
          </a:ln>
        </p:spPr>
        <p:txBody>
          <a:bodyPr wrap="square" lIns="0" tIns="0" rIns="0" bIns="0" rtlCol="0"/>
          <a:lstStyle/>
          <a:p>
            <a:endParaRPr/>
          </a:p>
        </p:txBody>
      </p:sp>
      <p:sp>
        <p:nvSpPr>
          <p:cNvPr id="26" name="object 26"/>
          <p:cNvSpPr txBox="1"/>
          <p:nvPr/>
        </p:nvSpPr>
        <p:spPr>
          <a:xfrm>
            <a:off x="1014354" y="4085899"/>
            <a:ext cx="1208405" cy="784860"/>
          </a:xfrm>
          <a:prstGeom prst="rect">
            <a:avLst/>
          </a:prstGeom>
        </p:spPr>
        <p:txBody>
          <a:bodyPr vert="horz" wrap="square" lIns="0" tIns="12700" rIns="0" bIns="0" rtlCol="0">
            <a:spAutoFit/>
          </a:bodyPr>
          <a:lstStyle/>
          <a:p>
            <a:pPr marR="9525" algn="ctr">
              <a:lnSpc>
                <a:spcPts val="925"/>
              </a:lnSpc>
              <a:spcBef>
                <a:spcPts val="100"/>
              </a:spcBef>
            </a:pPr>
            <a:r>
              <a:rPr sz="800" b="1" dirty="0">
                <a:solidFill>
                  <a:srgbClr val="1F1A17"/>
                </a:solidFill>
                <a:latin typeface="Times New Roman"/>
                <a:cs typeface="Times New Roman"/>
              </a:rPr>
              <a:t>Gambar</a:t>
            </a:r>
            <a:r>
              <a:rPr sz="800" b="1" spc="-25" dirty="0">
                <a:solidFill>
                  <a:srgbClr val="1F1A17"/>
                </a:solidFill>
                <a:latin typeface="Times New Roman"/>
                <a:cs typeface="Times New Roman"/>
              </a:rPr>
              <a:t> </a:t>
            </a:r>
            <a:r>
              <a:rPr sz="800" b="1" dirty="0">
                <a:solidFill>
                  <a:srgbClr val="1F1A17"/>
                </a:solidFill>
                <a:latin typeface="Times New Roman"/>
                <a:cs typeface="Times New Roman"/>
              </a:rPr>
              <a:t>1.16</a:t>
            </a:r>
            <a:endParaRPr sz="800">
              <a:latin typeface="Times New Roman"/>
              <a:cs typeface="Times New Roman"/>
            </a:endParaRPr>
          </a:p>
          <a:p>
            <a:pPr marR="9525" algn="ctr">
              <a:lnSpc>
                <a:spcPts val="925"/>
              </a:lnSpc>
            </a:pPr>
            <a:r>
              <a:rPr sz="800" i="1" dirty="0">
                <a:solidFill>
                  <a:srgbClr val="1F1A17"/>
                </a:solidFill>
                <a:latin typeface="Times New Roman"/>
                <a:cs typeface="Times New Roman"/>
              </a:rPr>
              <a:t>Peralatan</a:t>
            </a:r>
            <a:r>
              <a:rPr sz="800" i="1" spc="-15" dirty="0">
                <a:solidFill>
                  <a:srgbClr val="1F1A17"/>
                </a:solidFill>
                <a:latin typeface="Times New Roman"/>
                <a:cs typeface="Times New Roman"/>
              </a:rPr>
              <a:t> </a:t>
            </a:r>
            <a:r>
              <a:rPr sz="800" i="1" spc="-10" dirty="0">
                <a:solidFill>
                  <a:srgbClr val="1F1A17"/>
                </a:solidFill>
                <a:latin typeface="Times New Roman"/>
                <a:cs typeface="Times New Roman"/>
              </a:rPr>
              <a:t>Telegraf</a:t>
            </a:r>
            <a:endParaRPr sz="800">
              <a:latin typeface="Times New Roman"/>
              <a:cs typeface="Times New Roman"/>
            </a:endParaRPr>
          </a:p>
          <a:p>
            <a:pPr marL="12700" marR="5080" algn="ctr">
              <a:lnSpc>
                <a:spcPts val="890"/>
              </a:lnSpc>
              <a:spcBef>
                <a:spcPts val="605"/>
              </a:spcBef>
            </a:pPr>
            <a:r>
              <a:rPr sz="800" dirty="0">
                <a:solidFill>
                  <a:srgbClr val="1F1A17"/>
                </a:solidFill>
                <a:latin typeface="Times New Roman"/>
                <a:cs typeface="Times New Roman"/>
              </a:rPr>
              <a:t>Peralatan telegraf</a:t>
            </a:r>
            <a:r>
              <a:rPr sz="800" spc="-85" dirty="0">
                <a:solidFill>
                  <a:srgbClr val="1F1A17"/>
                </a:solidFill>
                <a:latin typeface="Times New Roman"/>
                <a:cs typeface="Times New Roman"/>
              </a:rPr>
              <a:t> </a:t>
            </a:r>
            <a:r>
              <a:rPr sz="800" dirty="0">
                <a:solidFill>
                  <a:srgbClr val="1F1A17"/>
                </a:solidFill>
                <a:latin typeface="Times New Roman"/>
                <a:cs typeface="Times New Roman"/>
              </a:rPr>
              <a:t>ditemukan  oleh samuel </a:t>
            </a:r>
            <a:r>
              <a:rPr sz="800" spc="-20" dirty="0">
                <a:solidFill>
                  <a:srgbClr val="1F1A17"/>
                </a:solidFill>
                <a:latin typeface="Times New Roman"/>
                <a:cs typeface="Times New Roman"/>
              </a:rPr>
              <a:t>F.B.</a:t>
            </a:r>
            <a:r>
              <a:rPr sz="800" spc="-65" dirty="0">
                <a:solidFill>
                  <a:srgbClr val="1F1A17"/>
                </a:solidFill>
                <a:latin typeface="Times New Roman"/>
                <a:cs typeface="Times New Roman"/>
              </a:rPr>
              <a:t> </a:t>
            </a:r>
            <a:r>
              <a:rPr sz="800" dirty="0">
                <a:solidFill>
                  <a:srgbClr val="1F1A17"/>
                </a:solidFill>
                <a:latin typeface="Times New Roman"/>
                <a:cs typeface="Times New Roman"/>
              </a:rPr>
              <a:t>Morse</a:t>
            </a:r>
            <a:r>
              <a:rPr sz="800" spc="-20" dirty="0">
                <a:solidFill>
                  <a:srgbClr val="1F1A17"/>
                </a:solidFill>
                <a:latin typeface="Times New Roman"/>
                <a:cs typeface="Times New Roman"/>
              </a:rPr>
              <a:t> </a:t>
            </a:r>
            <a:r>
              <a:rPr sz="800" dirty="0">
                <a:solidFill>
                  <a:srgbClr val="1F1A17"/>
                </a:solidFill>
                <a:latin typeface="Times New Roman"/>
                <a:cs typeface="Times New Roman"/>
              </a:rPr>
              <a:t>pada  tahun</a:t>
            </a:r>
            <a:r>
              <a:rPr sz="800" spc="-10" dirty="0">
                <a:solidFill>
                  <a:srgbClr val="1F1A17"/>
                </a:solidFill>
                <a:latin typeface="Times New Roman"/>
                <a:cs typeface="Times New Roman"/>
              </a:rPr>
              <a:t> </a:t>
            </a:r>
            <a:r>
              <a:rPr sz="800" dirty="0">
                <a:solidFill>
                  <a:srgbClr val="1F1A17"/>
                </a:solidFill>
                <a:latin typeface="Times New Roman"/>
                <a:cs typeface="Times New Roman"/>
              </a:rPr>
              <a:t>1837</a:t>
            </a:r>
            <a:endParaRPr sz="800">
              <a:latin typeface="Times New Roman"/>
              <a:cs typeface="Times New Roman"/>
            </a:endParaRPr>
          </a:p>
          <a:p>
            <a:pPr marR="12700" algn="ctr">
              <a:lnSpc>
                <a:spcPct val="100000"/>
              </a:lnSpc>
              <a:spcBef>
                <a:spcPts val="15"/>
              </a:spcBef>
            </a:pPr>
            <a:r>
              <a:rPr sz="700" i="1" dirty="0">
                <a:solidFill>
                  <a:srgbClr val="1F1A17"/>
                </a:solidFill>
                <a:latin typeface="Times New Roman"/>
                <a:cs typeface="Times New Roman"/>
              </a:rPr>
              <a:t>Sumber :</a:t>
            </a:r>
            <a:r>
              <a:rPr sz="700" i="1" spc="-40" dirty="0">
                <a:solidFill>
                  <a:srgbClr val="1F1A17"/>
                </a:solidFill>
                <a:latin typeface="Times New Roman"/>
                <a:cs typeface="Times New Roman"/>
              </a:rPr>
              <a:t> </a:t>
            </a:r>
            <a:r>
              <a:rPr sz="700" i="1" dirty="0">
                <a:solidFill>
                  <a:srgbClr val="1F1A17"/>
                </a:solidFill>
                <a:latin typeface="Times New Roman"/>
                <a:cs typeface="Times New Roman"/>
              </a:rPr>
              <a:t>images.google.com</a:t>
            </a:r>
            <a:endParaRPr sz="700">
              <a:latin typeface="Times New Roman"/>
              <a:cs typeface="Times New Roman"/>
            </a:endParaRPr>
          </a:p>
        </p:txBody>
      </p:sp>
      <p:sp>
        <p:nvSpPr>
          <p:cNvPr id="27" name="object 27"/>
          <p:cNvSpPr/>
          <p:nvPr/>
        </p:nvSpPr>
        <p:spPr>
          <a:xfrm>
            <a:off x="837539" y="2514828"/>
            <a:ext cx="1575638" cy="155990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982" y="771994"/>
            <a:ext cx="3338829" cy="7316470"/>
          </a:xfrm>
          <a:prstGeom prst="rect">
            <a:avLst/>
          </a:prstGeom>
        </p:spPr>
        <p:txBody>
          <a:bodyPr vert="horz" wrap="square" lIns="0" tIns="12700" rIns="0" bIns="0" rtlCol="0">
            <a:spAutoFit/>
          </a:bodyPr>
          <a:lstStyle/>
          <a:p>
            <a:pPr marL="12700" algn="just">
              <a:lnSpc>
                <a:spcPts val="1270"/>
              </a:lnSpc>
              <a:spcBef>
                <a:spcPts val="100"/>
              </a:spcBef>
            </a:pPr>
            <a:r>
              <a:rPr sz="1100" b="1" spc="-5" dirty="0">
                <a:solidFill>
                  <a:srgbClr val="1F1A17"/>
                </a:solidFill>
                <a:latin typeface="Times New Roman"/>
                <a:cs typeface="Times New Roman"/>
              </a:rPr>
              <a:t>A. </a:t>
            </a:r>
            <a:r>
              <a:rPr sz="1100" b="1" dirty="0">
                <a:solidFill>
                  <a:srgbClr val="1F1A17"/>
                </a:solidFill>
                <a:latin typeface="Times New Roman"/>
                <a:cs typeface="Times New Roman"/>
              </a:rPr>
              <a:t>Mainframe</a:t>
            </a:r>
            <a:endParaRPr sz="1100">
              <a:latin typeface="Times New Roman"/>
              <a:cs typeface="Times New Roman"/>
            </a:endParaRPr>
          </a:p>
          <a:p>
            <a:pPr marL="12700" marR="94615" algn="just">
              <a:lnSpc>
                <a:spcPts val="1220"/>
              </a:lnSpc>
              <a:spcBef>
                <a:spcPts val="70"/>
              </a:spcBef>
            </a:pPr>
            <a:r>
              <a:rPr sz="1100" i="1" dirty="0">
                <a:solidFill>
                  <a:srgbClr val="1F1A17"/>
                </a:solidFill>
                <a:latin typeface="Times New Roman"/>
                <a:cs typeface="Times New Roman"/>
              </a:rPr>
              <a:t>Mainframe </a:t>
            </a:r>
            <a:r>
              <a:rPr sz="1100" dirty="0">
                <a:solidFill>
                  <a:srgbClr val="1F1A17"/>
                </a:solidFill>
                <a:latin typeface="Times New Roman"/>
                <a:cs typeface="Times New Roman"/>
              </a:rPr>
              <a:t>merupakan komputer yang memiliki ribuan  unit prosesor sehingga kemampuannya sangat besar dan  berukuran </a:t>
            </a:r>
            <a:r>
              <a:rPr sz="1100" spc="-15" dirty="0">
                <a:solidFill>
                  <a:srgbClr val="1F1A17"/>
                </a:solidFill>
                <a:latin typeface="Times New Roman"/>
                <a:cs typeface="Times New Roman"/>
              </a:rPr>
              <a:t>besar. </a:t>
            </a:r>
            <a:r>
              <a:rPr sz="1100" i="1" dirty="0">
                <a:solidFill>
                  <a:srgbClr val="1F1A17"/>
                </a:solidFill>
                <a:latin typeface="Times New Roman"/>
                <a:cs typeface="Times New Roman"/>
              </a:rPr>
              <a:t>Mainframe </a:t>
            </a:r>
            <a:r>
              <a:rPr sz="1100" dirty="0">
                <a:solidFill>
                  <a:srgbClr val="1F1A17"/>
                </a:solidFill>
                <a:latin typeface="Times New Roman"/>
                <a:cs typeface="Times New Roman"/>
              </a:rPr>
              <a:t>yang memiliki kekuatan  </a:t>
            </a:r>
            <a:r>
              <a:rPr sz="1100" spc="5" dirty="0">
                <a:solidFill>
                  <a:srgbClr val="1F1A17"/>
                </a:solidFill>
                <a:latin typeface="Times New Roman"/>
                <a:cs typeface="Times New Roman"/>
              </a:rPr>
              <a:t>pemrosesan</a:t>
            </a:r>
            <a:r>
              <a:rPr sz="1100" spc="285" dirty="0">
                <a:solidFill>
                  <a:srgbClr val="1F1A17"/>
                </a:solidFill>
                <a:latin typeface="Times New Roman"/>
                <a:cs typeface="Times New Roman"/>
              </a:rPr>
              <a:t> </a:t>
            </a:r>
            <a:r>
              <a:rPr sz="1100" spc="5" dirty="0">
                <a:solidFill>
                  <a:srgbClr val="1F1A17"/>
                </a:solidFill>
                <a:latin typeface="Times New Roman"/>
                <a:cs typeface="Times New Roman"/>
              </a:rPr>
              <a:t>paling</a:t>
            </a:r>
            <a:r>
              <a:rPr sz="1100" spc="285" dirty="0">
                <a:solidFill>
                  <a:srgbClr val="1F1A17"/>
                </a:solidFill>
                <a:latin typeface="Times New Roman"/>
                <a:cs typeface="Times New Roman"/>
              </a:rPr>
              <a:t> </a:t>
            </a:r>
            <a:r>
              <a:rPr sz="1100" spc="5" dirty="0">
                <a:solidFill>
                  <a:srgbClr val="1F1A17"/>
                </a:solidFill>
                <a:latin typeface="Times New Roman"/>
                <a:cs typeface="Times New Roman"/>
              </a:rPr>
              <a:t>kuat</a:t>
            </a:r>
            <a:r>
              <a:rPr sz="1100" spc="285" dirty="0">
                <a:solidFill>
                  <a:srgbClr val="1F1A17"/>
                </a:solidFill>
                <a:latin typeface="Times New Roman"/>
                <a:cs typeface="Times New Roman"/>
              </a:rPr>
              <a:t> </a:t>
            </a:r>
            <a:r>
              <a:rPr sz="1100" spc="5" dirty="0">
                <a:solidFill>
                  <a:srgbClr val="1F1A17"/>
                </a:solidFill>
                <a:latin typeface="Times New Roman"/>
                <a:cs typeface="Times New Roman"/>
              </a:rPr>
              <a:t>dinamakan</a:t>
            </a:r>
            <a:r>
              <a:rPr sz="1100" spc="285" dirty="0">
                <a:solidFill>
                  <a:srgbClr val="1F1A17"/>
                </a:solidFill>
                <a:latin typeface="Times New Roman"/>
                <a:cs typeface="Times New Roman"/>
              </a:rPr>
              <a:t> </a:t>
            </a:r>
            <a:r>
              <a:rPr sz="1100" spc="5" dirty="0">
                <a:solidFill>
                  <a:srgbClr val="1F1A17"/>
                </a:solidFill>
                <a:latin typeface="Times New Roman"/>
                <a:cs typeface="Times New Roman"/>
              </a:rPr>
              <a:t>superkomputer,  </a:t>
            </a:r>
            <a:r>
              <a:rPr sz="1100" dirty="0">
                <a:solidFill>
                  <a:srgbClr val="1F1A17"/>
                </a:solidFill>
                <a:latin typeface="Times New Roman"/>
                <a:cs typeface="Times New Roman"/>
              </a:rPr>
              <a:t>mampu melakukan banyak komputasi yang rumit yang  memerlukan waktu lama dan umumnya digunakan dalam  riset para ilmuwan, untuk pemprosesan data perusahaan  atau</a:t>
            </a:r>
            <a:r>
              <a:rPr sz="1100" spc="-114" dirty="0">
                <a:solidFill>
                  <a:srgbClr val="1F1A17"/>
                </a:solidFill>
                <a:latin typeface="Times New Roman"/>
                <a:cs typeface="Times New Roman"/>
              </a:rPr>
              <a:t> </a:t>
            </a:r>
            <a:r>
              <a:rPr sz="1100" dirty="0">
                <a:solidFill>
                  <a:srgbClr val="1F1A17"/>
                </a:solidFill>
                <a:latin typeface="Times New Roman"/>
                <a:cs typeface="Times New Roman"/>
              </a:rPr>
              <a:t>untuk</a:t>
            </a:r>
            <a:r>
              <a:rPr sz="1100" spc="-110" dirty="0">
                <a:solidFill>
                  <a:srgbClr val="1F1A17"/>
                </a:solidFill>
                <a:latin typeface="Times New Roman"/>
                <a:cs typeface="Times New Roman"/>
              </a:rPr>
              <a:t> </a:t>
            </a:r>
            <a:r>
              <a:rPr sz="1100" dirty="0">
                <a:solidFill>
                  <a:srgbClr val="1F1A17"/>
                </a:solidFill>
                <a:latin typeface="Times New Roman"/>
                <a:cs typeface="Times New Roman"/>
              </a:rPr>
              <a:t>keperluan</a:t>
            </a:r>
            <a:r>
              <a:rPr sz="1100" spc="-114" dirty="0">
                <a:solidFill>
                  <a:srgbClr val="1F1A17"/>
                </a:solidFill>
                <a:latin typeface="Times New Roman"/>
                <a:cs typeface="Times New Roman"/>
              </a:rPr>
              <a:t> </a:t>
            </a:r>
            <a:r>
              <a:rPr sz="1100" spc="-10" dirty="0">
                <a:solidFill>
                  <a:srgbClr val="1F1A17"/>
                </a:solidFill>
                <a:latin typeface="Times New Roman"/>
                <a:cs typeface="Times New Roman"/>
              </a:rPr>
              <a:t>militer.</a:t>
            </a:r>
            <a:endParaRPr sz="1100">
              <a:latin typeface="Times New Roman"/>
              <a:cs typeface="Times New Roman"/>
            </a:endParaRPr>
          </a:p>
          <a:p>
            <a:pPr marL="146050" indent="-133985" algn="just">
              <a:lnSpc>
                <a:spcPts val="1270"/>
              </a:lnSpc>
              <a:spcBef>
                <a:spcPts val="1080"/>
              </a:spcBef>
              <a:buAutoNum type="alphaLcPeriod" startAt="2"/>
              <a:tabLst>
                <a:tab pos="146685" algn="l"/>
              </a:tabLst>
            </a:pPr>
            <a:r>
              <a:rPr sz="1100" b="1" dirty="0">
                <a:solidFill>
                  <a:srgbClr val="1F1A17"/>
                </a:solidFill>
                <a:latin typeface="Times New Roman"/>
                <a:cs typeface="Times New Roman"/>
              </a:rPr>
              <a:t>Minicomputer</a:t>
            </a:r>
            <a:endParaRPr sz="1100">
              <a:latin typeface="Times New Roman"/>
              <a:cs typeface="Times New Roman"/>
            </a:endParaRPr>
          </a:p>
          <a:p>
            <a:pPr marL="12700" marR="94615" algn="just">
              <a:lnSpc>
                <a:spcPts val="1220"/>
              </a:lnSpc>
              <a:spcBef>
                <a:spcPts val="75"/>
              </a:spcBef>
            </a:pPr>
            <a:r>
              <a:rPr sz="1100" i="1" dirty="0">
                <a:solidFill>
                  <a:srgbClr val="1F1A17"/>
                </a:solidFill>
                <a:latin typeface="Times New Roman"/>
                <a:cs typeface="Times New Roman"/>
              </a:rPr>
              <a:t>Minicomputer</a:t>
            </a:r>
            <a:r>
              <a:rPr sz="1100" i="1" spc="-85" dirty="0">
                <a:solidFill>
                  <a:srgbClr val="1F1A17"/>
                </a:solidFill>
                <a:latin typeface="Times New Roman"/>
                <a:cs typeface="Times New Roman"/>
              </a:rPr>
              <a:t> </a:t>
            </a:r>
            <a:r>
              <a:rPr sz="1100" dirty="0">
                <a:solidFill>
                  <a:srgbClr val="1F1A17"/>
                </a:solidFill>
                <a:latin typeface="Times New Roman"/>
                <a:cs typeface="Times New Roman"/>
              </a:rPr>
              <a:t>merupakan</a:t>
            </a:r>
            <a:r>
              <a:rPr sz="1100" spc="-85" dirty="0">
                <a:solidFill>
                  <a:srgbClr val="1F1A17"/>
                </a:solidFill>
                <a:latin typeface="Times New Roman"/>
                <a:cs typeface="Times New Roman"/>
              </a:rPr>
              <a:t> </a:t>
            </a:r>
            <a:r>
              <a:rPr sz="1100" dirty="0">
                <a:solidFill>
                  <a:srgbClr val="1F1A17"/>
                </a:solidFill>
                <a:latin typeface="Times New Roman"/>
                <a:cs typeface="Times New Roman"/>
              </a:rPr>
              <a:t>komputer</a:t>
            </a:r>
            <a:r>
              <a:rPr sz="1100" spc="-85" dirty="0">
                <a:solidFill>
                  <a:srgbClr val="1F1A17"/>
                </a:solidFill>
                <a:latin typeface="Times New Roman"/>
                <a:cs typeface="Times New Roman"/>
              </a:rPr>
              <a:t> </a:t>
            </a:r>
            <a:r>
              <a:rPr sz="1100" dirty="0">
                <a:solidFill>
                  <a:srgbClr val="1F1A17"/>
                </a:solidFill>
                <a:latin typeface="Times New Roman"/>
                <a:cs typeface="Times New Roman"/>
              </a:rPr>
              <a:t>yang</a:t>
            </a:r>
            <a:r>
              <a:rPr sz="1100" spc="-85" dirty="0">
                <a:solidFill>
                  <a:srgbClr val="1F1A17"/>
                </a:solidFill>
                <a:latin typeface="Times New Roman"/>
                <a:cs typeface="Times New Roman"/>
              </a:rPr>
              <a:t> </a:t>
            </a:r>
            <a:r>
              <a:rPr sz="1100" dirty="0">
                <a:solidFill>
                  <a:srgbClr val="1F1A17"/>
                </a:solidFill>
                <a:latin typeface="Times New Roman"/>
                <a:cs typeface="Times New Roman"/>
              </a:rPr>
              <a:t>ukurannya</a:t>
            </a:r>
            <a:r>
              <a:rPr sz="1100" spc="-85" dirty="0">
                <a:solidFill>
                  <a:srgbClr val="1F1A17"/>
                </a:solidFill>
                <a:latin typeface="Times New Roman"/>
                <a:cs typeface="Times New Roman"/>
              </a:rPr>
              <a:t> </a:t>
            </a:r>
            <a:r>
              <a:rPr sz="1100" dirty="0">
                <a:solidFill>
                  <a:srgbClr val="1F1A17"/>
                </a:solidFill>
                <a:latin typeface="Times New Roman"/>
                <a:cs typeface="Times New Roman"/>
              </a:rPr>
              <a:t>lebih  kecil dibandingkan </a:t>
            </a:r>
            <a:r>
              <a:rPr sz="1100" i="1" dirty="0">
                <a:solidFill>
                  <a:srgbClr val="1F1A17"/>
                </a:solidFill>
                <a:latin typeface="Times New Roman"/>
                <a:cs typeface="Times New Roman"/>
              </a:rPr>
              <a:t>mainframe</a:t>
            </a:r>
            <a:r>
              <a:rPr sz="1100" dirty="0">
                <a:solidFill>
                  <a:srgbClr val="1F1A17"/>
                </a:solidFill>
                <a:latin typeface="Times New Roman"/>
                <a:cs typeface="Times New Roman"/>
              </a:rPr>
              <a:t>. </a:t>
            </a:r>
            <a:r>
              <a:rPr sz="1100" i="1" dirty="0">
                <a:solidFill>
                  <a:srgbClr val="1F1A17"/>
                </a:solidFill>
                <a:latin typeface="Times New Roman"/>
                <a:cs typeface="Times New Roman"/>
              </a:rPr>
              <a:t>Minicomputer </a:t>
            </a:r>
            <a:r>
              <a:rPr sz="1100" dirty="0">
                <a:solidFill>
                  <a:srgbClr val="1F1A17"/>
                </a:solidFill>
                <a:latin typeface="Times New Roman"/>
                <a:cs typeface="Times New Roman"/>
              </a:rPr>
              <a:t>ditujukan  untuk perusahaan yang cukup </a:t>
            </a:r>
            <a:r>
              <a:rPr sz="1100" spc="-10" dirty="0">
                <a:solidFill>
                  <a:srgbClr val="1F1A17"/>
                </a:solidFill>
                <a:latin typeface="Times New Roman"/>
                <a:cs typeface="Times New Roman"/>
              </a:rPr>
              <a:t>besar. </a:t>
            </a:r>
            <a:r>
              <a:rPr sz="1100" i="1" dirty="0">
                <a:solidFill>
                  <a:srgbClr val="1F1A17"/>
                </a:solidFill>
                <a:latin typeface="Times New Roman"/>
                <a:cs typeface="Times New Roman"/>
              </a:rPr>
              <a:t>Minicomputer  </a:t>
            </a:r>
            <a:r>
              <a:rPr sz="1100" dirty="0">
                <a:solidFill>
                  <a:srgbClr val="1F1A17"/>
                </a:solidFill>
                <a:latin typeface="Times New Roman"/>
                <a:cs typeface="Times New Roman"/>
              </a:rPr>
              <a:t>umumnya</a:t>
            </a:r>
            <a:r>
              <a:rPr sz="1100" spc="-130" dirty="0">
                <a:solidFill>
                  <a:srgbClr val="1F1A17"/>
                </a:solidFill>
                <a:latin typeface="Times New Roman"/>
                <a:cs typeface="Times New Roman"/>
              </a:rPr>
              <a:t> </a:t>
            </a:r>
            <a:r>
              <a:rPr sz="1100" dirty="0">
                <a:solidFill>
                  <a:srgbClr val="1F1A17"/>
                </a:solidFill>
                <a:latin typeface="Times New Roman"/>
                <a:cs typeface="Times New Roman"/>
              </a:rPr>
              <a:t>digunakan</a:t>
            </a:r>
            <a:r>
              <a:rPr sz="1100" spc="-125" dirty="0">
                <a:solidFill>
                  <a:srgbClr val="1F1A17"/>
                </a:solidFill>
                <a:latin typeface="Times New Roman"/>
                <a:cs typeface="Times New Roman"/>
              </a:rPr>
              <a:t> </a:t>
            </a:r>
            <a:r>
              <a:rPr sz="1100" dirty="0">
                <a:solidFill>
                  <a:srgbClr val="1F1A17"/>
                </a:solidFill>
                <a:latin typeface="Times New Roman"/>
                <a:cs typeface="Times New Roman"/>
              </a:rPr>
              <a:t>sebagai</a:t>
            </a:r>
            <a:r>
              <a:rPr sz="1100" spc="-125" dirty="0">
                <a:solidFill>
                  <a:srgbClr val="1F1A17"/>
                </a:solidFill>
                <a:latin typeface="Times New Roman"/>
                <a:cs typeface="Times New Roman"/>
              </a:rPr>
              <a:t> </a:t>
            </a:r>
            <a:r>
              <a:rPr sz="1100" dirty="0">
                <a:solidFill>
                  <a:srgbClr val="1F1A17"/>
                </a:solidFill>
                <a:latin typeface="Times New Roman"/>
                <a:cs typeface="Times New Roman"/>
              </a:rPr>
              <a:t>antar</a:t>
            </a:r>
            <a:r>
              <a:rPr sz="1100" spc="-125" dirty="0">
                <a:solidFill>
                  <a:srgbClr val="1F1A17"/>
                </a:solidFill>
                <a:latin typeface="Times New Roman"/>
                <a:cs typeface="Times New Roman"/>
              </a:rPr>
              <a:t> </a:t>
            </a:r>
            <a:r>
              <a:rPr sz="1100" dirty="0">
                <a:solidFill>
                  <a:srgbClr val="1F1A17"/>
                </a:solidFill>
                <a:latin typeface="Times New Roman"/>
                <a:cs typeface="Times New Roman"/>
              </a:rPr>
              <a:t>muka</a:t>
            </a:r>
            <a:r>
              <a:rPr sz="1100" spc="-125" dirty="0">
                <a:solidFill>
                  <a:srgbClr val="1F1A17"/>
                </a:solidFill>
                <a:latin typeface="Times New Roman"/>
                <a:cs typeface="Times New Roman"/>
              </a:rPr>
              <a:t> </a:t>
            </a:r>
            <a:r>
              <a:rPr sz="1100" dirty="0">
                <a:solidFill>
                  <a:srgbClr val="1F1A17"/>
                </a:solidFill>
                <a:latin typeface="Times New Roman"/>
                <a:cs typeface="Times New Roman"/>
              </a:rPr>
              <a:t>antara</a:t>
            </a:r>
            <a:r>
              <a:rPr sz="1100" spc="-125" dirty="0">
                <a:solidFill>
                  <a:srgbClr val="1F1A17"/>
                </a:solidFill>
                <a:latin typeface="Times New Roman"/>
                <a:cs typeface="Times New Roman"/>
              </a:rPr>
              <a:t> </a:t>
            </a:r>
            <a:r>
              <a:rPr sz="1100" dirty="0">
                <a:solidFill>
                  <a:srgbClr val="1F1A17"/>
                </a:solidFill>
                <a:latin typeface="Times New Roman"/>
                <a:cs typeface="Times New Roman"/>
              </a:rPr>
              <a:t>mainframe  dan jaringan</a:t>
            </a:r>
            <a:r>
              <a:rPr sz="1100" spc="-229" dirty="0">
                <a:solidFill>
                  <a:srgbClr val="1F1A17"/>
                </a:solidFill>
                <a:latin typeface="Times New Roman"/>
                <a:cs typeface="Times New Roman"/>
              </a:rPr>
              <a:t> </a:t>
            </a:r>
            <a:r>
              <a:rPr sz="1100" spc="-10" dirty="0">
                <a:solidFill>
                  <a:srgbClr val="1F1A17"/>
                </a:solidFill>
                <a:latin typeface="Times New Roman"/>
                <a:cs typeface="Times New Roman"/>
              </a:rPr>
              <a:t>komputer.</a:t>
            </a:r>
            <a:endParaRPr sz="1100">
              <a:latin typeface="Times New Roman"/>
              <a:cs typeface="Times New Roman"/>
            </a:endParaRPr>
          </a:p>
          <a:p>
            <a:pPr marL="130175" indent="-118110" algn="just">
              <a:lnSpc>
                <a:spcPts val="1270"/>
              </a:lnSpc>
              <a:spcBef>
                <a:spcPts val="1085"/>
              </a:spcBef>
              <a:buAutoNum type="alphaLcPeriod" startAt="3"/>
              <a:tabLst>
                <a:tab pos="130810" algn="l"/>
              </a:tabLst>
            </a:pPr>
            <a:r>
              <a:rPr sz="1100" b="1" spc="-5" dirty="0">
                <a:solidFill>
                  <a:srgbClr val="1F1A17"/>
                </a:solidFill>
                <a:latin typeface="Times New Roman"/>
                <a:cs typeface="Times New Roman"/>
              </a:rPr>
              <a:t>Microcomputer</a:t>
            </a:r>
            <a:endParaRPr sz="1100">
              <a:latin typeface="Times New Roman"/>
              <a:cs typeface="Times New Roman"/>
            </a:endParaRPr>
          </a:p>
          <a:p>
            <a:pPr marL="12700" marR="95250" algn="just">
              <a:lnSpc>
                <a:spcPts val="1220"/>
              </a:lnSpc>
              <a:spcBef>
                <a:spcPts val="75"/>
              </a:spcBef>
            </a:pPr>
            <a:r>
              <a:rPr sz="1100" i="1" spc="-5" dirty="0">
                <a:solidFill>
                  <a:srgbClr val="1F1A17"/>
                </a:solidFill>
                <a:latin typeface="Times New Roman"/>
                <a:cs typeface="Times New Roman"/>
              </a:rPr>
              <a:t>Microcomputer </a:t>
            </a:r>
            <a:r>
              <a:rPr sz="1100" dirty="0">
                <a:solidFill>
                  <a:srgbClr val="1F1A17"/>
                </a:solidFill>
                <a:latin typeface="Times New Roman"/>
                <a:cs typeface="Times New Roman"/>
              </a:rPr>
              <a:t>atau </a:t>
            </a:r>
            <a:r>
              <a:rPr sz="1100" i="1" dirty="0">
                <a:solidFill>
                  <a:srgbClr val="1F1A17"/>
                </a:solidFill>
                <a:latin typeface="Times New Roman"/>
                <a:cs typeface="Times New Roman"/>
              </a:rPr>
              <a:t>Personal Computer </a:t>
            </a:r>
            <a:r>
              <a:rPr sz="1100" dirty="0">
                <a:solidFill>
                  <a:srgbClr val="1F1A17"/>
                </a:solidFill>
                <a:latin typeface="Times New Roman"/>
                <a:cs typeface="Times New Roman"/>
              </a:rPr>
              <a:t>adalah</a:t>
            </a:r>
            <a:r>
              <a:rPr sz="1100" spc="-175" dirty="0">
                <a:solidFill>
                  <a:srgbClr val="1F1A17"/>
                </a:solidFill>
                <a:latin typeface="Times New Roman"/>
                <a:cs typeface="Times New Roman"/>
              </a:rPr>
              <a:t> </a:t>
            </a:r>
            <a:r>
              <a:rPr sz="1100" dirty="0">
                <a:solidFill>
                  <a:srgbClr val="1F1A17"/>
                </a:solidFill>
                <a:latin typeface="Times New Roman"/>
                <a:cs typeface="Times New Roman"/>
              </a:rPr>
              <a:t>komputer  yang berukuran relatif kecil dan ditujukan untuk satu  pemakai (</a:t>
            </a:r>
            <a:r>
              <a:rPr sz="1100" i="1" dirty="0">
                <a:solidFill>
                  <a:srgbClr val="1F1A17"/>
                </a:solidFill>
                <a:latin typeface="Times New Roman"/>
                <a:cs typeface="Times New Roman"/>
              </a:rPr>
              <a:t>single user</a:t>
            </a:r>
            <a:r>
              <a:rPr sz="1100" dirty="0">
                <a:solidFill>
                  <a:srgbClr val="1F1A17"/>
                </a:solidFill>
                <a:latin typeface="Times New Roman"/>
                <a:cs typeface="Times New Roman"/>
              </a:rPr>
              <a:t>). Dengan menghubungkan </a:t>
            </a:r>
            <a:r>
              <a:rPr sz="1100" spc="-5" dirty="0">
                <a:solidFill>
                  <a:srgbClr val="1F1A17"/>
                </a:solidFill>
                <a:latin typeface="Times New Roman"/>
                <a:cs typeface="Times New Roman"/>
              </a:rPr>
              <a:t>PC </a:t>
            </a:r>
            <a:r>
              <a:rPr sz="1100" dirty="0">
                <a:solidFill>
                  <a:srgbClr val="1F1A17"/>
                </a:solidFill>
                <a:latin typeface="Times New Roman"/>
                <a:cs typeface="Times New Roman"/>
              </a:rPr>
              <a:t>yang  satu</a:t>
            </a:r>
            <a:r>
              <a:rPr sz="1100" spc="-120" dirty="0">
                <a:solidFill>
                  <a:srgbClr val="1F1A17"/>
                </a:solidFill>
                <a:latin typeface="Times New Roman"/>
                <a:cs typeface="Times New Roman"/>
              </a:rPr>
              <a:t> </a:t>
            </a:r>
            <a:r>
              <a:rPr sz="1100" dirty="0">
                <a:solidFill>
                  <a:srgbClr val="1F1A17"/>
                </a:solidFill>
                <a:latin typeface="Times New Roman"/>
                <a:cs typeface="Times New Roman"/>
              </a:rPr>
              <a:t>dengan</a:t>
            </a:r>
            <a:r>
              <a:rPr sz="1100" spc="-114" dirty="0">
                <a:solidFill>
                  <a:srgbClr val="1F1A17"/>
                </a:solidFill>
                <a:latin typeface="Times New Roman"/>
                <a:cs typeface="Times New Roman"/>
              </a:rPr>
              <a:t> </a:t>
            </a:r>
            <a:r>
              <a:rPr sz="1100" spc="-5" dirty="0">
                <a:solidFill>
                  <a:srgbClr val="1F1A17"/>
                </a:solidFill>
                <a:latin typeface="Times New Roman"/>
                <a:cs typeface="Times New Roman"/>
              </a:rPr>
              <a:t>PC</a:t>
            </a:r>
            <a:r>
              <a:rPr sz="1100" spc="-114" dirty="0">
                <a:solidFill>
                  <a:srgbClr val="1F1A17"/>
                </a:solidFill>
                <a:latin typeface="Times New Roman"/>
                <a:cs typeface="Times New Roman"/>
              </a:rPr>
              <a:t> </a:t>
            </a:r>
            <a:r>
              <a:rPr sz="1100" dirty="0">
                <a:solidFill>
                  <a:srgbClr val="1F1A17"/>
                </a:solidFill>
                <a:latin typeface="Times New Roman"/>
                <a:cs typeface="Times New Roman"/>
              </a:rPr>
              <a:t>yang</a:t>
            </a:r>
            <a:r>
              <a:rPr sz="1100" spc="-120" dirty="0">
                <a:solidFill>
                  <a:srgbClr val="1F1A17"/>
                </a:solidFill>
                <a:latin typeface="Times New Roman"/>
                <a:cs typeface="Times New Roman"/>
              </a:rPr>
              <a:t> </a:t>
            </a:r>
            <a:r>
              <a:rPr sz="1100" dirty="0">
                <a:solidFill>
                  <a:srgbClr val="1F1A17"/>
                </a:solidFill>
                <a:latin typeface="Times New Roman"/>
                <a:cs typeface="Times New Roman"/>
              </a:rPr>
              <a:t>lainnya</a:t>
            </a:r>
            <a:r>
              <a:rPr sz="1100" spc="-120" dirty="0">
                <a:solidFill>
                  <a:srgbClr val="1F1A17"/>
                </a:solidFill>
                <a:latin typeface="Times New Roman"/>
                <a:cs typeface="Times New Roman"/>
              </a:rPr>
              <a:t> </a:t>
            </a:r>
            <a:r>
              <a:rPr sz="1100" dirty="0">
                <a:solidFill>
                  <a:srgbClr val="1F1A17"/>
                </a:solidFill>
                <a:latin typeface="Times New Roman"/>
                <a:cs typeface="Times New Roman"/>
              </a:rPr>
              <a:t>dapat</a:t>
            </a:r>
            <a:r>
              <a:rPr sz="1100" spc="-114" dirty="0">
                <a:solidFill>
                  <a:srgbClr val="1F1A17"/>
                </a:solidFill>
                <a:latin typeface="Times New Roman"/>
                <a:cs typeface="Times New Roman"/>
              </a:rPr>
              <a:t> </a:t>
            </a:r>
            <a:r>
              <a:rPr sz="1100" dirty="0">
                <a:solidFill>
                  <a:srgbClr val="1F1A17"/>
                </a:solidFill>
                <a:latin typeface="Times New Roman"/>
                <a:cs typeface="Times New Roman"/>
              </a:rPr>
              <a:t>membentuk</a:t>
            </a:r>
            <a:r>
              <a:rPr sz="1100" spc="-120" dirty="0">
                <a:solidFill>
                  <a:srgbClr val="1F1A17"/>
                </a:solidFill>
                <a:latin typeface="Times New Roman"/>
                <a:cs typeface="Times New Roman"/>
              </a:rPr>
              <a:t> </a:t>
            </a:r>
            <a:r>
              <a:rPr sz="1100" dirty="0">
                <a:solidFill>
                  <a:srgbClr val="1F1A17"/>
                </a:solidFill>
                <a:latin typeface="Times New Roman"/>
                <a:cs typeface="Times New Roman"/>
              </a:rPr>
              <a:t>jaringan.</a:t>
            </a:r>
            <a:endParaRPr sz="1100">
              <a:latin typeface="Times New Roman"/>
              <a:cs typeface="Times New Roman"/>
            </a:endParaRPr>
          </a:p>
          <a:p>
            <a:pPr marL="12700" marR="91440" algn="just">
              <a:lnSpc>
                <a:spcPct val="92200"/>
              </a:lnSpc>
              <a:spcBef>
                <a:spcPts val="1190"/>
              </a:spcBef>
            </a:pPr>
            <a:r>
              <a:rPr sz="1100" i="1" dirty="0">
                <a:solidFill>
                  <a:srgbClr val="1F1A17"/>
                </a:solidFill>
                <a:latin typeface="Times New Roman"/>
                <a:cs typeface="Times New Roman"/>
              </a:rPr>
              <a:t>Personal computer </a:t>
            </a:r>
            <a:r>
              <a:rPr sz="1100" dirty="0">
                <a:solidFill>
                  <a:srgbClr val="1F1A17"/>
                </a:solidFill>
                <a:latin typeface="Times New Roman"/>
                <a:cs typeface="Times New Roman"/>
              </a:rPr>
              <a:t>terdiri dari </a:t>
            </a:r>
            <a:r>
              <a:rPr sz="1100" i="1" spc="-20" dirty="0">
                <a:solidFill>
                  <a:srgbClr val="1F1A17"/>
                </a:solidFill>
                <a:latin typeface="Times New Roman"/>
                <a:cs typeface="Times New Roman"/>
              </a:rPr>
              <a:t>monitor, </a:t>
            </a:r>
            <a:r>
              <a:rPr sz="1100" i="1" spc="-5" dirty="0">
                <a:solidFill>
                  <a:srgbClr val="1F1A17"/>
                </a:solidFill>
                <a:latin typeface="Times New Roman"/>
                <a:cs typeface="Times New Roman"/>
              </a:rPr>
              <a:t>keyboard, </a:t>
            </a:r>
            <a:r>
              <a:rPr sz="1100" i="1" dirty="0">
                <a:solidFill>
                  <a:srgbClr val="1F1A17"/>
                </a:solidFill>
                <a:latin typeface="Times New Roman"/>
                <a:cs typeface="Times New Roman"/>
              </a:rPr>
              <a:t>mouse,  </a:t>
            </a:r>
            <a:r>
              <a:rPr sz="1100" dirty="0">
                <a:solidFill>
                  <a:srgbClr val="1F1A17"/>
                </a:solidFill>
                <a:latin typeface="Times New Roman"/>
                <a:cs typeface="Times New Roman"/>
              </a:rPr>
              <a:t>dan </a:t>
            </a:r>
            <a:r>
              <a:rPr sz="1100" spc="-5" dirty="0">
                <a:solidFill>
                  <a:srgbClr val="1F1A17"/>
                </a:solidFill>
                <a:latin typeface="Times New Roman"/>
                <a:cs typeface="Times New Roman"/>
              </a:rPr>
              <a:t>CPU </a:t>
            </a:r>
            <a:r>
              <a:rPr sz="1100" dirty="0">
                <a:solidFill>
                  <a:srgbClr val="1F1A17"/>
                </a:solidFill>
                <a:latin typeface="Times New Roman"/>
                <a:cs typeface="Times New Roman"/>
              </a:rPr>
              <a:t>(</a:t>
            </a:r>
            <a:r>
              <a:rPr sz="1100" i="1" dirty="0">
                <a:solidFill>
                  <a:srgbClr val="1F1A17"/>
                </a:solidFill>
                <a:latin typeface="Times New Roman"/>
                <a:cs typeface="Times New Roman"/>
              </a:rPr>
              <a:t>Central </a:t>
            </a:r>
            <a:r>
              <a:rPr sz="1100" i="1" spc="-5" dirty="0">
                <a:solidFill>
                  <a:srgbClr val="1F1A17"/>
                </a:solidFill>
                <a:latin typeface="Times New Roman"/>
                <a:cs typeface="Times New Roman"/>
              </a:rPr>
              <a:t>Processing </a:t>
            </a:r>
            <a:r>
              <a:rPr sz="1100" i="1" dirty="0">
                <a:solidFill>
                  <a:srgbClr val="1F1A17"/>
                </a:solidFill>
                <a:latin typeface="Times New Roman"/>
                <a:cs typeface="Times New Roman"/>
              </a:rPr>
              <a:t>Unit</a:t>
            </a:r>
            <a:r>
              <a:rPr sz="1100" dirty="0">
                <a:solidFill>
                  <a:srgbClr val="1F1A17"/>
                </a:solidFill>
                <a:latin typeface="Times New Roman"/>
                <a:cs typeface="Times New Roman"/>
              </a:rPr>
              <a:t>). </a:t>
            </a:r>
            <a:r>
              <a:rPr sz="1100" spc="-5" dirty="0">
                <a:solidFill>
                  <a:srgbClr val="1F1A17"/>
                </a:solidFill>
                <a:latin typeface="Times New Roman"/>
                <a:cs typeface="Times New Roman"/>
              </a:rPr>
              <a:t>PC </a:t>
            </a:r>
            <a:r>
              <a:rPr sz="1100" dirty="0">
                <a:solidFill>
                  <a:srgbClr val="1F1A17"/>
                </a:solidFill>
                <a:latin typeface="Times New Roman"/>
                <a:cs typeface="Times New Roman"/>
              </a:rPr>
              <a:t>dapat berbentuk  </a:t>
            </a:r>
            <a:r>
              <a:rPr sz="1100" i="1" dirty="0">
                <a:solidFill>
                  <a:srgbClr val="1F1A17"/>
                </a:solidFill>
                <a:latin typeface="Times New Roman"/>
                <a:cs typeface="Times New Roman"/>
              </a:rPr>
              <a:t>tower </a:t>
            </a:r>
            <a:r>
              <a:rPr sz="1100" dirty="0">
                <a:solidFill>
                  <a:srgbClr val="1F1A17"/>
                </a:solidFill>
                <a:latin typeface="Times New Roman"/>
                <a:cs typeface="Times New Roman"/>
              </a:rPr>
              <a:t>atau </a:t>
            </a:r>
            <a:r>
              <a:rPr sz="1100" i="1" dirty="0">
                <a:solidFill>
                  <a:srgbClr val="1F1A17"/>
                </a:solidFill>
                <a:latin typeface="Times New Roman"/>
                <a:cs typeface="Times New Roman"/>
              </a:rPr>
              <a:t>desktop</a:t>
            </a:r>
            <a:r>
              <a:rPr sz="1100" dirty="0">
                <a:solidFill>
                  <a:srgbClr val="1F1A17"/>
                </a:solidFill>
                <a:latin typeface="Times New Roman"/>
                <a:cs typeface="Times New Roman"/>
              </a:rPr>
              <a:t>. </a:t>
            </a:r>
            <a:r>
              <a:rPr sz="1100" i="1" spc="-25" dirty="0">
                <a:solidFill>
                  <a:srgbClr val="1F1A17"/>
                </a:solidFill>
                <a:latin typeface="Times New Roman"/>
                <a:cs typeface="Times New Roman"/>
              </a:rPr>
              <a:t>Tower </a:t>
            </a:r>
            <a:r>
              <a:rPr sz="1100" dirty="0">
                <a:solidFill>
                  <a:srgbClr val="1F1A17"/>
                </a:solidFill>
                <a:latin typeface="Times New Roman"/>
                <a:cs typeface="Times New Roman"/>
              </a:rPr>
              <a:t>merupakan komputer yang  </a:t>
            </a:r>
            <a:r>
              <a:rPr sz="1100" spc="5" dirty="0">
                <a:solidFill>
                  <a:srgbClr val="1F1A17"/>
                </a:solidFill>
                <a:latin typeface="Times New Roman"/>
                <a:cs typeface="Times New Roman"/>
              </a:rPr>
              <a:t>memiliki</a:t>
            </a:r>
            <a:r>
              <a:rPr sz="1100" spc="285" dirty="0">
                <a:solidFill>
                  <a:srgbClr val="1F1A17"/>
                </a:solidFill>
                <a:latin typeface="Times New Roman"/>
                <a:cs typeface="Times New Roman"/>
              </a:rPr>
              <a:t> </a:t>
            </a:r>
            <a:r>
              <a:rPr sz="1100" spc="5" dirty="0">
                <a:solidFill>
                  <a:srgbClr val="1F1A17"/>
                </a:solidFill>
                <a:latin typeface="Times New Roman"/>
                <a:cs typeface="Times New Roman"/>
              </a:rPr>
              <a:t>casing</a:t>
            </a:r>
            <a:r>
              <a:rPr sz="1100" spc="285" dirty="0">
                <a:solidFill>
                  <a:srgbClr val="1F1A17"/>
                </a:solidFill>
                <a:latin typeface="Times New Roman"/>
                <a:cs typeface="Times New Roman"/>
              </a:rPr>
              <a:t> </a:t>
            </a:r>
            <a:r>
              <a:rPr sz="1100" spc="5" dirty="0">
                <a:solidFill>
                  <a:srgbClr val="1F1A17"/>
                </a:solidFill>
                <a:latin typeface="Times New Roman"/>
                <a:cs typeface="Times New Roman"/>
              </a:rPr>
              <a:t>di-letakkan</a:t>
            </a:r>
            <a:r>
              <a:rPr sz="1100" spc="285" dirty="0">
                <a:solidFill>
                  <a:srgbClr val="1F1A17"/>
                </a:solidFill>
                <a:latin typeface="Times New Roman"/>
                <a:cs typeface="Times New Roman"/>
              </a:rPr>
              <a:t> </a:t>
            </a:r>
            <a:r>
              <a:rPr sz="1100" spc="5" dirty="0">
                <a:solidFill>
                  <a:srgbClr val="1F1A17"/>
                </a:solidFill>
                <a:latin typeface="Times New Roman"/>
                <a:cs typeface="Times New Roman"/>
              </a:rPr>
              <a:t>dengan</a:t>
            </a:r>
            <a:r>
              <a:rPr sz="1100" spc="285" dirty="0">
                <a:solidFill>
                  <a:srgbClr val="1F1A17"/>
                </a:solidFill>
                <a:latin typeface="Times New Roman"/>
                <a:cs typeface="Times New Roman"/>
              </a:rPr>
              <a:t> </a:t>
            </a:r>
            <a:r>
              <a:rPr sz="1100" spc="5" dirty="0">
                <a:solidFill>
                  <a:srgbClr val="1F1A17"/>
                </a:solidFill>
                <a:latin typeface="Times New Roman"/>
                <a:cs typeface="Times New Roman"/>
              </a:rPr>
              <a:t>posisi</a:t>
            </a:r>
            <a:r>
              <a:rPr sz="1100" spc="285" dirty="0">
                <a:solidFill>
                  <a:srgbClr val="1F1A17"/>
                </a:solidFill>
                <a:latin typeface="Times New Roman"/>
                <a:cs typeface="Times New Roman"/>
              </a:rPr>
              <a:t> </a:t>
            </a:r>
            <a:r>
              <a:rPr sz="1100" spc="10" dirty="0">
                <a:solidFill>
                  <a:srgbClr val="1F1A17"/>
                </a:solidFill>
                <a:latin typeface="Times New Roman"/>
                <a:cs typeface="Times New Roman"/>
              </a:rPr>
              <a:t>berdiri.  </a:t>
            </a:r>
            <a:r>
              <a:rPr sz="1100" dirty="0">
                <a:solidFill>
                  <a:srgbClr val="1F1A17"/>
                </a:solidFill>
                <a:latin typeface="Times New Roman"/>
                <a:cs typeface="Times New Roman"/>
              </a:rPr>
              <a:t>Sedangkan </a:t>
            </a:r>
            <a:r>
              <a:rPr sz="1100" i="1" dirty="0">
                <a:solidFill>
                  <a:srgbClr val="1F1A17"/>
                </a:solidFill>
                <a:latin typeface="Times New Roman"/>
                <a:cs typeface="Times New Roman"/>
              </a:rPr>
              <a:t>desktop </a:t>
            </a:r>
            <a:r>
              <a:rPr sz="1100" dirty="0">
                <a:solidFill>
                  <a:srgbClr val="1F1A17"/>
                </a:solidFill>
                <a:latin typeface="Times New Roman"/>
                <a:cs typeface="Times New Roman"/>
              </a:rPr>
              <a:t>merupakan komputer yang memiliki  casing</a:t>
            </a:r>
            <a:r>
              <a:rPr sz="1100" spc="-120" dirty="0">
                <a:solidFill>
                  <a:srgbClr val="1F1A17"/>
                </a:solidFill>
                <a:latin typeface="Times New Roman"/>
                <a:cs typeface="Times New Roman"/>
              </a:rPr>
              <a:t> </a:t>
            </a:r>
            <a:r>
              <a:rPr sz="1150" spc="-5" dirty="0">
                <a:solidFill>
                  <a:srgbClr val="1F1A17"/>
                </a:solidFill>
                <a:latin typeface="Times New Roman"/>
                <a:cs typeface="Times New Roman"/>
              </a:rPr>
              <a:t>diletakkan</a:t>
            </a:r>
            <a:r>
              <a:rPr sz="1150" spc="-120" dirty="0">
                <a:solidFill>
                  <a:srgbClr val="1F1A17"/>
                </a:solidFill>
                <a:latin typeface="Times New Roman"/>
                <a:cs typeface="Times New Roman"/>
              </a:rPr>
              <a:t> </a:t>
            </a:r>
            <a:r>
              <a:rPr sz="1150" spc="-5" dirty="0">
                <a:solidFill>
                  <a:srgbClr val="1F1A17"/>
                </a:solidFill>
                <a:latin typeface="Times New Roman"/>
                <a:cs typeface="Times New Roman"/>
              </a:rPr>
              <a:t>dengan</a:t>
            </a:r>
            <a:r>
              <a:rPr sz="1150" spc="-120" dirty="0">
                <a:solidFill>
                  <a:srgbClr val="1F1A17"/>
                </a:solidFill>
                <a:latin typeface="Times New Roman"/>
                <a:cs typeface="Times New Roman"/>
              </a:rPr>
              <a:t> </a:t>
            </a:r>
            <a:r>
              <a:rPr sz="1150" spc="-5" dirty="0">
                <a:solidFill>
                  <a:srgbClr val="1F1A17"/>
                </a:solidFill>
                <a:latin typeface="Times New Roman"/>
                <a:cs typeface="Times New Roman"/>
              </a:rPr>
              <a:t>posisi</a:t>
            </a:r>
            <a:r>
              <a:rPr sz="1150" spc="-120" dirty="0">
                <a:solidFill>
                  <a:srgbClr val="1F1A17"/>
                </a:solidFill>
                <a:latin typeface="Times New Roman"/>
                <a:cs typeface="Times New Roman"/>
              </a:rPr>
              <a:t> </a:t>
            </a:r>
            <a:r>
              <a:rPr sz="1150" spc="-15" dirty="0">
                <a:solidFill>
                  <a:srgbClr val="1F1A17"/>
                </a:solidFill>
                <a:latin typeface="Times New Roman"/>
                <a:cs typeface="Times New Roman"/>
              </a:rPr>
              <a:t>tidur.</a:t>
            </a:r>
            <a:endParaRPr sz="1150">
              <a:latin typeface="Times New Roman"/>
              <a:cs typeface="Times New Roman"/>
            </a:endParaRPr>
          </a:p>
          <a:p>
            <a:pPr marL="146050" indent="-133985" algn="just">
              <a:lnSpc>
                <a:spcPts val="1270"/>
              </a:lnSpc>
              <a:spcBef>
                <a:spcPts val="1115"/>
              </a:spcBef>
              <a:buAutoNum type="alphaLcPeriod" startAt="4"/>
              <a:tabLst>
                <a:tab pos="146685" algn="l"/>
              </a:tabLst>
            </a:pPr>
            <a:r>
              <a:rPr sz="1100" b="1" dirty="0">
                <a:solidFill>
                  <a:srgbClr val="1F1A17"/>
                </a:solidFill>
                <a:latin typeface="Times New Roman"/>
                <a:cs typeface="Times New Roman"/>
              </a:rPr>
              <a:t>Komputer</a:t>
            </a:r>
            <a:r>
              <a:rPr sz="1100" b="1" spc="-135" dirty="0">
                <a:solidFill>
                  <a:srgbClr val="1F1A17"/>
                </a:solidFill>
                <a:latin typeface="Times New Roman"/>
                <a:cs typeface="Times New Roman"/>
              </a:rPr>
              <a:t> </a:t>
            </a:r>
            <a:r>
              <a:rPr sz="1100" b="1" dirty="0">
                <a:solidFill>
                  <a:srgbClr val="1F1A17"/>
                </a:solidFill>
                <a:latin typeface="Times New Roman"/>
                <a:cs typeface="Times New Roman"/>
              </a:rPr>
              <a:t>Portabel</a:t>
            </a:r>
            <a:endParaRPr sz="1100">
              <a:latin typeface="Times New Roman"/>
              <a:cs typeface="Times New Roman"/>
            </a:endParaRPr>
          </a:p>
          <a:p>
            <a:pPr marL="12700" marR="381000" algn="just">
              <a:lnSpc>
                <a:spcPts val="1220"/>
              </a:lnSpc>
              <a:spcBef>
                <a:spcPts val="75"/>
              </a:spcBef>
            </a:pPr>
            <a:r>
              <a:rPr sz="1100" dirty="0">
                <a:solidFill>
                  <a:srgbClr val="1F1A17"/>
                </a:solidFill>
                <a:latin typeface="Times New Roman"/>
                <a:cs typeface="Times New Roman"/>
              </a:rPr>
              <a:t>Komputer portabel adalah komputer yang</a:t>
            </a:r>
            <a:r>
              <a:rPr sz="1100" spc="-100" dirty="0">
                <a:solidFill>
                  <a:srgbClr val="1F1A17"/>
                </a:solidFill>
                <a:latin typeface="Times New Roman"/>
                <a:cs typeface="Times New Roman"/>
              </a:rPr>
              <a:t> </a:t>
            </a:r>
            <a:r>
              <a:rPr sz="1100" dirty="0">
                <a:solidFill>
                  <a:srgbClr val="1F1A17"/>
                </a:solidFill>
                <a:latin typeface="Times New Roman"/>
                <a:cs typeface="Times New Roman"/>
              </a:rPr>
              <a:t>berukuran  lebih kecil daripada </a:t>
            </a:r>
            <a:r>
              <a:rPr sz="1100" spc="-5" dirty="0">
                <a:solidFill>
                  <a:srgbClr val="1F1A17"/>
                </a:solidFill>
                <a:latin typeface="Times New Roman"/>
                <a:cs typeface="Times New Roman"/>
              </a:rPr>
              <a:t>PC </a:t>
            </a:r>
            <a:r>
              <a:rPr sz="1100" dirty="0">
                <a:solidFill>
                  <a:srgbClr val="1F1A17"/>
                </a:solidFill>
                <a:latin typeface="Times New Roman"/>
                <a:cs typeface="Times New Roman"/>
              </a:rPr>
              <a:t>sehingga mudah dibawa</a:t>
            </a:r>
            <a:r>
              <a:rPr sz="1100" spc="-80" dirty="0">
                <a:solidFill>
                  <a:srgbClr val="1F1A17"/>
                </a:solidFill>
                <a:latin typeface="Times New Roman"/>
                <a:cs typeface="Times New Roman"/>
              </a:rPr>
              <a:t> </a:t>
            </a:r>
            <a:r>
              <a:rPr sz="1100" dirty="0">
                <a:solidFill>
                  <a:srgbClr val="1F1A17"/>
                </a:solidFill>
                <a:latin typeface="Times New Roman"/>
                <a:cs typeface="Times New Roman"/>
              </a:rPr>
              <a:t>dan  dipindahkan. Perkembangan terbaru</a:t>
            </a:r>
            <a:r>
              <a:rPr sz="1100" spc="-90" dirty="0">
                <a:solidFill>
                  <a:srgbClr val="1F1A17"/>
                </a:solidFill>
                <a:latin typeface="Times New Roman"/>
                <a:cs typeface="Times New Roman"/>
              </a:rPr>
              <a:t> </a:t>
            </a:r>
            <a:r>
              <a:rPr sz="1100" dirty="0">
                <a:solidFill>
                  <a:srgbClr val="1F1A17"/>
                </a:solidFill>
                <a:latin typeface="Times New Roman"/>
                <a:cs typeface="Times New Roman"/>
              </a:rPr>
              <a:t>memungkinkan  komputer yang seukuran telapak tangan</a:t>
            </a:r>
            <a:r>
              <a:rPr sz="1100" spc="-40" dirty="0">
                <a:solidFill>
                  <a:srgbClr val="1F1A17"/>
                </a:solidFill>
                <a:latin typeface="Times New Roman"/>
                <a:cs typeface="Times New Roman"/>
              </a:rPr>
              <a:t> </a:t>
            </a:r>
            <a:r>
              <a:rPr sz="1100" dirty="0">
                <a:solidFill>
                  <a:srgbClr val="1F1A17"/>
                </a:solidFill>
                <a:latin typeface="Times New Roman"/>
                <a:cs typeface="Times New Roman"/>
              </a:rPr>
              <a:t>seperti:</a:t>
            </a:r>
            <a:endParaRPr sz="1100">
              <a:latin typeface="Times New Roman"/>
              <a:cs typeface="Times New Roman"/>
            </a:endParaRPr>
          </a:p>
          <a:p>
            <a:pPr marL="12700">
              <a:lnSpc>
                <a:spcPts val="1140"/>
              </a:lnSpc>
            </a:pPr>
            <a:r>
              <a:rPr sz="1100" b="1" i="1" dirty="0">
                <a:solidFill>
                  <a:srgbClr val="1F1A17"/>
                </a:solidFill>
                <a:latin typeface="Times New Roman"/>
                <a:cs typeface="Times New Roman"/>
              </a:rPr>
              <a:t>Desknote </a:t>
            </a:r>
            <a:r>
              <a:rPr sz="1100" dirty="0">
                <a:solidFill>
                  <a:srgbClr val="1F1A17"/>
                </a:solidFill>
                <a:latin typeface="Times New Roman"/>
                <a:cs typeface="Times New Roman"/>
              </a:rPr>
              <a:t>adalah komputer dengan bentuk gabungan</a:t>
            </a:r>
            <a:r>
              <a:rPr sz="1100" spc="-95" dirty="0">
                <a:solidFill>
                  <a:srgbClr val="1F1A17"/>
                </a:solidFill>
                <a:latin typeface="Times New Roman"/>
                <a:cs typeface="Times New Roman"/>
              </a:rPr>
              <a:t> </a:t>
            </a:r>
            <a:r>
              <a:rPr sz="1100" dirty="0">
                <a:solidFill>
                  <a:srgbClr val="1F1A17"/>
                </a:solidFill>
                <a:latin typeface="Times New Roman"/>
                <a:cs typeface="Times New Roman"/>
              </a:rPr>
              <a:t>antara</a:t>
            </a:r>
            <a:endParaRPr sz="1100">
              <a:latin typeface="Times New Roman"/>
              <a:cs typeface="Times New Roman"/>
            </a:endParaRPr>
          </a:p>
          <a:p>
            <a:pPr marL="12700" marR="302895">
              <a:lnSpc>
                <a:spcPts val="1220"/>
              </a:lnSpc>
              <a:spcBef>
                <a:spcPts val="70"/>
              </a:spcBef>
            </a:pPr>
            <a:r>
              <a:rPr sz="1100" dirty="0">
                <a:solidFill>
                  <a:srgbClr val="1F1A17"/>
                </a:solidFill>
                <a:latin typeface="Times New Roman"/>
                <a:cs typeface="Times New Roman"/>
              </a:rPr>
              <a:t>desktop dan notebook sehingga memiliki</a:t>
            </a:r>
            <a:r>
              <a:rPr sz="1100" spc="-100" dirty="0">
                <a:solidFill>
                  <a:srgbClr val="1F1A17"/>
                </a:solidFill>
                <a:latin typeface="Times New Roman"/>
                <a:cs typeface="Times New Roman"/>
              </a:rPr>
              <a:t> </a:t>
            </a:r>
            <a:r>
              <a:rPr sz="1100" dirty="0">
                <a:solidFill>
                  <a:srgbClr val="1F1A17"/>
                </a:solidFill>
                <a:latin typeface="Times New Roman"/>
                <a:cs typeface="Times New Roman"/>
              </a:rPr>
              <a:t>kemampuan  desktop tetapi berbentuk seperti</a:t>
            </a:r>
            <a:r>
              <a:rPr sz="1100" spc="-20" dirty="0">
                <a:solidFill>
                  <a:srgbClr val="1F1A17"/>
                </a:solidFill>
                <a:latin typeface="Times New Roman"/>
                <a:cs typeface="Times New Roman"/>
              </a:rPr>
              <a:t> </a:t>
            </a:r>
            <a:r>
              <a:rPr sz="1100" dirty="0">
                <a:solidFill>
                  <a:srgbClr val="1F1A17"/>
                </a:solidFill>
                <a:latin typeface="Times New Roman"/>
                <a:cs typeface="Times New Roman"/>
              </a:rPr>
              <a:t>notebook.</a:t>
            </a:r>
            <a:endParaRPr sz="1100">
              <a:latin typeface="Times New Roman"/>
              <a:cs typeface="Times New Roman"/>
            </a:endParaRPr>
          </a:p>
          <a:p>
            <a:pPr marL="12700">
              <a:lnSpc>
                <a:spcPts val="1140"/>
              </a:lnSpc>
            </a:pPr>
            <a:r>
              <a:rPr sz="1100" b="1" i="1" dirty="0">
                <a:solidFill>
                  <a:srgbClr val="1F1A17"/>
                </a:solidFill>
                <a:latin typeface="Times New Roman"/>
                <a:cs typeface="Times New Roman"/>
              </a:rPr>
              <a:t>Notebook </a:t>
            </a:r>
            <a:r>
              <a:rPr sz="1100" dirty="0">
                <a:solidFill>
                  <a:srgbClr val="1F1A17"/>
                </a:solidFill>
                <a:latin typeface="Times New Roman"/>
                <a:cs typeface="Times New Roman"/>
              </a:rPr>
              <a:t>adalah komputer yang berukuran sebesar</a:t>
            </a:r>
            <a:r>
              <a:rPr sz="1100" spc="-60" dirty="0">
                <a:solidFill>
                  <a:srgbClr val="1F1A17"/>
                </a:solidFill>
                <a:latin typeface="Times New Roman"/>
                <a:cs typeface="Times New Roman"/>
              </a:rPr>
              <a:t> </a:t>
            </a:r>
            <a:r>
              <a:rPr sz="1100" dirty="0">
                <a:solidFill>
                  <a:srgbClr val="1F1A17"/>
                </a:solidFill>
                <a:latin typeface="Times New Roman"/>
                <a:cs typeface="Times New Roman"/>
              </a:rPr>
              <a:t>buku</a:t>
            </a:r>
            <a:endParaRPr sz="1100">
              <a:latin typeface="Times New Roman"/>
              <a:cs typeface="Times New Roman"/>
            </a:endParaRPr>
          </a:p>
          <a:p>
            <a:pPr marL="12700">
              <a:lnSpc>
                <a:spcPts val="1220"/>
              </a:lnSpc>
            </a:pPr>
            <a:r>
              <a:rPr sz="1100" dirty="0">
                <a:solidFill>
                  <a:srgbClr val="1F1A17"/>
                </a:solidFill>
                <a:latin typeface="Times New Roman"/>
                <a:cs typeface="Times New Roman"/>
              </a:rPr>
              <a:t>catatan.</a:t>
            </a:r>
            <a:endParaRPr sz="1100">
              <a:latin typeface="Times New Roman"/>
              <a:cs typeface="Times New Roman"/>
            </a:endParaRPr>
          </a:p>
          <a:p>
            <a:pPr marL="12700" marR="78105">
              <a:lnSpc>
                <a:spcPts val="1220"/>
              </a:lnSpc>
              <a:spcBef>
                <a:spcPts val="75"/>
              </a:spcBef>
            </a:pPr>
            <a:r>
              <a:rPr sz="1100" b="1" i="1" dirty="0">
                <a:solidFill>
                  <a:srgbClr val="1F1A17"/>
                </a:solidFill>
                <a:latin typeface="Times New Roman"/>
                <a:cs typeface="Times New Roman"/>
              </a:rPr>
              <a:t>Netbook </a:t>
            </a:r>
            <a:r>
              <a:rPr sz="1100" dirty="0">
                <a:solidFill>
                  <a:srgbClr val="1F1A17"/>
                </a:solidFill>
                <a:latin typeface="Times New Roman"/>
                <a:cs typeface="Times New Roman"/>
              </a:rPr>
              <a:t>adalah komputer yang memiliki ukuran di</a:t>
            </a:r>
            <a:r>
              <a:rPr sz="1100" spc="-100" dirty="0">
                <a:solidFill>
                  <a:srgbClr val="1F1A17"/>
                </a:solidFill>
                <a:latin typeface="Times New Roman"/>
                <a:cs typeface="Times New Roman"/>
              </a:rPr>
              <a:t> </a:t>
            </a:r>
            <a:r>
              <a:rPr sz="1100" dirty="0">
                <a:solidFill>
                  <a:srgbClr val="1F1A17"/>
                </a:solidFill>
                <a:latin typeface="Times New Roman"/>
                <a:cs typeface="Times New Roman"/>
              </a:rPr>
              <a:t>antara  komputer notebook dan</a:t>
            </a:r>
            <a:r>
              <a:rPr sz="1100" spc="-10" dirty="0">
                <a:solidFill>
                  <a:srgbClr val="1F1A17"/>
                </a:solidFill>
                <a:latin typeface="Times New Roman"/>
                <a:cs typeface="Times New Roman"/>
              </a:rPr>
              <a:t> </a:t>
            </a:r>
            <a:r>
              <a:rPr sz="1100" dirty="0">
                <a:solidFill>
                  <a:srgbClr val="1F1A17"/>
                </a:solidFill>
                <a:latin typeface="Times New Roman"/>
                <a:cs typeface="Times New Roman"/>
              </a:rPr>
              <a:t>palmtop.</a:t>
            </a:r>
            <a:endParaRPr sz="1100">
              <a:latin typeface="Times New Roman"/>
              <a:cs typeface="Times New Roman"/>
            </a:endParaRPr>
          </a:p>
          <a:p>
            <a:pPr marL="12700">
              <a:lnSpc>
                <a:spcPts val="1140"/>
              </a:lnSpc>
            </a:pPr>
            <a:r>
              <a:rPr sz="1100" b="1" i="1" dirty="0">
                <a:solidFill>
                  <a:srgbClr val="1F1A17"/>
                </a:solidFill>
                <a:latin typeface="Times New Roman"/>
                <a:cs typeface="Times New Roman"/>
              </a:rPr>
              <a:t>Palmtop </a:t>
            </a:r>
            <a:r>
              <a:rPr sz="1100" dirty="0">
                <a:solidFill>
                  <a:srgbClr val="1F1A17"/>
                </a:solidFill>
                <a:latin typeface="Times New Roman"/>
                <a:cs typeface="Times New Roman"/>
              </a:rPr>
              <a:t>adalah komputer yang dapat digenggam</a:t>
            </a:r>
            <a:r>
              <a:rPr sz="1100" spc="-60" dirty="0">
                <a:solidFill>
                  <a:srgbClr val="1F1A17"/>
                </a:solidFill>
                <a:latin typeface="Times New Roman"/>
                <a:cs typeface="Times New Roman"/>
              </a:rPr>
              <a:t> </a:t>
            </a:r>
            <a:r>
              <a:rPr sz="1100" dirty="0">
                <a:solidFill>
                  <a:srgbClr val="1F1A17"/>
                </a:solidFill>
                <a:latin typeface="Times New Roman"/>
                <a:cs typeface="Times New Roman"/>
              </a:rPr>
              <a:t>karena</a:t>
            </a:r>
            <a:endParaRPr sz="1100">
              <a:latin typeface="Times New Roman"/>
              <a:cs typeface="Times New Roman"/>
            </a:endParaRPr>
          </a:p>
          <a:p>
            <a:pPr marL="12700">
              <a:lnSpc>
                <a:spcPts val="1270"/>
              </a:lnSpc>
            </a:pPr>
            <a:r>
              <a:rPr sz="1100" dirty="0">
                <a:solidFill>
                  <a:srgbClr val="1F1A17"/>
                </a:solidFill>
                <a:latin typeface="Times New Roman"/>
                <a:cs typeface="Times New Roman"/>
              </a:rPr>
              <a:t>ukurannya yang sangat kecil (sebesar telapak</a:t>
            </a:r>
            <a:r>
              <a:rPr sz="1100" spc="-40" dirty="0">
                <a:solidFill>
                  <a:srgbClr val="1F1A17"/>
                </a:solidFill>
                <a:latin typeface="Times New Roman"/>
                <a:cs typeface="Times New Roman"/>
              </a:rPr>
              <a:t> </a:t>
            </a:r>
            <a:r>
              <a:rPr sz="1100" dirty="0">
                <a:solidFill>
                  <a:srgbClr val="1F1A17"/>
                </a:solidFill>
                <a:latin typeface="Times New Roman"/>
                <a:cs typeface="Times New Roman"/>
              </a:rPr>
              <a:t>tangan).</a:t>
            </a:r>
            <a:endParaRPr sz="1100">
              <a:latin typeface="Times New Roman"/>
              <a:cs typeface="Times New Roman"/>
            </a:endParaRPr>
          </a:p>
          <a:p>
            <a:pPr marL="12700" marR="226060" algn="just">
              <a:lnSpc>
                <a:spcPts val="1220"/>
              </a:lnSpc>
              <a:spcBef>
                <a:spcPts val="1240"/>
              </a:spcBef>
            </a:pPr>
            <a:r>
              <a:rPr sz="1100" dirty="0">
                <a:solidFill>
                  <a:srgbClr val="1F1A17"/>
                </a:solidFill>
                <a:latin typeface="Times New Roman"/>
                <a:cs typeface="Times New Roman"/>
              </a:rPr>
              <a:t>2. Penggolongan komputer berdasarkan jenis data</a:t>
            </a:r>
            <a:r>
              <a:rPr sz="1100" spc="-100" dirty="0">
                <a:solidFill>
                  <a:srgbClr val="1F1A17"/>
                </a:solidFill>
                <a:latin typeface="Times New Roman"/>
                <a:cs typeface="Times New Roman"/>
              </a:rPr>
              <a:t> </a:t>
            </a:r>
            <a:r>
              <a:rPr sz="1100" dirty="0">
                <a:solidFill>
                  <a:srgbClr val="1F1A17"/>
                </a:solidFill>
                <a:latin typeface="Times New Roman"/>
                <a:cs typeface="Times New Roman"/>
              </a:rPr>
              <a:t>yang  diolah, adalah sebagai berikut</a:t>
            </a:r>
            <a:r>
              <a:rPr sz="1100" spc="-10" dirty="0">
                <a:solidFill>
                  <a:srgbClr val="1F1A17"/>
                </a:solidFill>
                <a:latin typeface="Times New Roman"/>
                <a:cs typeface="Times New Roman"/>
              </a:rPr>
              <a:t> </a:t>
            </a:r>
            <a:r>
              <a:rPr sz="1100" dirty="0">
                <a:solidFill>
                  <a:srgbClr val="1F1A17"/>
                </a:solidFill>
                <a:latin typeface="Times New Roman"/>
                <a:cs typeface="Times New Roman"/>
              </a:rPr>
              <a:t>:</a:t>
            </a:r>
            <a:endParaRPr sz="1100">
              <a:latin typeface="Times New Roman"/>
              <a:cs typeface="Times New Roman"/>
            </a:endParaRPr>
          </a:p>
        </p:txBody>
      </p:sp>
      <p:sp>
        <p:nvSpPr>
          <p:cNvPr id="3" name="object 3"/>
          <p:cNvSpPr/>
          <p:nvPr/>
        </p:nvSpPr>
        <p:spPr>
          <a:xfrm>
            <a:off x="4213872" y="2628138"/>
            <a:ext cx="1240802" cy="900455"/>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479607" y="3960431"/>
            <a:ext cx="709930" cy="132080"/>
          </a:xfrm>
          <a:prstGeom prst="rect">
            <a:avLst/>
          </a:prstGeom>
        </p:spPr>
        <p:txBody>
          <a:bodyPr vert="horz" wrap="square" lIns="0" tIns="12700" rIns="0" bIns="0" rtlCol="0">
            <a:spAutoFit/>
          </a:bodyPr>
          <a:lstStyle/>
          <a:p>
            <a:pPr marL="12700">
              <a:lnSpc>
                <a:spcPct val="100000"/>
              </a:lnSpc>
              <a:spcBef>
                <a:spcPts val="100"/>
              </a:spcBef>
            </a:pPr>
            <a:r>
              <a:rPr sz="700" i="1" dirty="0">
                <a:solidFill>
                  <a:srgbClr val="1F1A17"/>
                </a:solidFill>
                <a:latin typeface="Times New Roman"/>
                <a:cs typeface="Times New Roman"/>
              </a:rPr>
              <a:t>Sumber :</a:t>
            </a:r>
            <a:r>
              <a:rPr sz="700" i="1" spc="-80" dirty="0">
                <a:solidFill>
                  <a:srgbClr val="1F1A17"/>
                </a:solidFill>
                <a:latin typeface="Times New Roman"/>
                <a:cs typeface="Times New Roman"/>
              </a:rPr>
              <a:t> </a:t>
            </a:r>
            <a:r>
              <a:rPr sz="700" i="1" dirty="0">
                <a:solidFill>
                  <a:srgbClr val="1F1A17"/>
                </a:solidFill>
                <a:latin typeface="Times New Roman"/>
                <a:cs typeface="Times New Roman"/>
              </a:rPr>
              <a:t>nasa.com</a:t>
            </a:r>
            <a:endParaRPr sz="700">
              <a:latin typeface="Times New Roman"/>
              <a:cs typeface="Times New Roman"/>
            </a:endParaRPr>
          </a:p>
        </p:txBody>
      </p:sp>
      <p:sp>
        <p:nvSpPr>
          <p:cNvPr id="5" name="object 5"/>
          <p:cNvSpPr txBox="1"/>
          <p:nvPr/>
        </p:nvSpPr>
        <p:spPr>
          <a:xfrm>
            <a:off x="4501870" y="3579583"/>
            <a:ext cx="669290" cy="295275"/>
          </a:xfrm>
          <a:prstGeom prst="rect">
            <a:avLst/>
          </a:prstGeom>
        </p:spPr>
        <p:txBody>
          <a:bodyPr vert="horz" wrap="square" lIns="0" tIns="14604" rIns="0" bIns="0" rtlCol="0">
            <a:spAutoFit/>
          </a:bodyPr>
          <a:lstStyle/>
          <a:p>
            <a:pPr marL="12700">
              <a:lnSpc>
                <a:spcPts val="1050"/>
              </a:lnSpc>
              <a:spcBef>
                <a:spcPts val="114"/>
              </a:spcBef>
            </a:pPr>
            <a:r>
              <a:rPr sz="900" b="1" dirty="0">
                <a:solidFill>
                  <a:srgbClr val="1F1A17"/>
                </a:solidFill>
                <a:latin typeface="Times New Roman"/>
                <a:cs typeface="Times New Roman"/>
              </a:rPr>
              <a:t>Gambar</a:t>
            </a:r>
            <a:r>
              <a:rPr sz="900" b="1" spc="-65" dirty="0">
                <a:solidFill>
                  <a:srgbClr val="1F1A17"/>
                </a:solidFill>
                <a:latin typeface="Times New Roman"/>
                <a:cs typeface="Times New Roman"/>
              </a:rPr>
              <a:t> </a:t>
            </a:r>
            <a:r>
              <a:rPr sz="900" b="1" dirty="0">
                <a:solidFill>
                  <a:srgbClr val="1F1A17"/>
                </a:solidFill>
                <a:latin typeface="Times New Roman"/>
                <a:cs typeface="Times New Roman"/>
              </a:rPr>
              <a:t>1.18</a:t>
            </a:r>
            <a:endParaRPr sz="900">
              <a:latin typeface="Times New Roman"/>
              <a:cs typeface="Times New Roman"/>
            </a:endParaRPr>
          </a:p>
          <a:p>
            <a:pPr marL="78740">
              <a:lnSpc>
                <a:spcPts val="1050"/>
              </a:lnSpc>
              <a:spcBef>
                <a:spcPts val="5"/>
              </a:spcBef>
            </a:pPr>
            <a:r>
              <a:rPr sz="900" i="1" dirty="0">
                <a:solidFill>
                  <a:srgbClr val="1F1A17"/>
                </a:solidFill>
                <a:latin typeface="Times New Roman"/>
                <a:cs typeface="Times New Roman"/>
              </a:rPr>
              <a:t>Mainframe</a:t>
            </a:r>
            <a:endParaRPr sz="900">
              <a:latin typeface="Times New Roman"/>
              <a:cs typeface="Times New Roman"/>
            </a:endParaRPr>
          </a:p>
        </p:txBody>
      </p:sp>
      <p:sp>
        <p:nvSpPr>
          <p:cNvPr id="6" name="object 6"/>
          <p:cNvSpPr/>
          <p:nvPr/>
        </p:nvSpPr>
        <p:spPr>
          <a:xfrm>
            <a:off x="4052557" y="2507488"/>
            <a:ext cx="1564005" cy="1439545"/>
          </a:xfrm>
          <a:custGeom>
            <a:avLst/>
            <a:gdLst/>
            <a:ahLst/>
            <a:cxnLst/>
            <a:rect l="l" t="t" r="r" b="b"/>
            <a:pathLst>
              <a:path w="1564004" h="1439545">
                <a:moveTo>
                  <a:pt x="64490" y="0"/>
                </a:moveTo>
                <a:lnTo>
                  <a:pt x="1498955" y="0"/>
                </a:lnTo>
                <a:lnTo>
                  <a:pt x="1523996" y="4985"/>
                </a:lnTo>
                <a:lnTo>
                  <a:pt x="1544502" y="18557"/>
                </a:lnTo>
                <a:lnTo>
                  <a:pt x="1558357" y="38640"/>
                </a:lnTo>
                <a:lnTo>
                  <a:pt x="1563446" y="63157"/>
                </a:lnTo>
                <a:lnTo>
                  <a:pt x="1563446" y="1375778"/>
                </a:lnTo>
                <a:lnTo>
                  <a:pt x="1558354" y="1400296"/>
                </a:lnTo>
                <a:lnTo>
                  <a:pt x="1544493" y="1420383"/>
                </a:lnTo>
                <a:lnTo>
                  <a:pt x="1523985" y="1433960"/>
                </a:lnTo>
                <a:lnTo>
                  <a:pt x="1498955" y="1438948"/>
                </a:lnTo>
                <a:lnTo>
                  <a:pt x="64490" y="1438948"/>
                </a:lnTo>
                <a:lnTo>
                  <a:pt x="39454" y="1433964"/>
                </a:lnTo>
                <a:lnTo>
                  <a:pt x="18948" y="1420393"/>
                </a:lnTo>
                <a:lnTo>
                  <a:pt x="5090" y="1400307"/>
                </a:lnTo>
                <a:lnTo>
                  <a:pt x="0" y="1375778"/>
                </a:lnTo>
                <a:lnTo>
                  <a:pt x="0" y="63157"/>
                </a:lnTo>
                <a:lnTo>
                  <a:pt x="5086" y="38635"/>
                </a:lnTo>
                <a:lnTo>
                  <a:pt x="18938" y="18553"/>
                </a:lnTo>
                <a:lnTo>
                  <a:pt x="39444" y="4983"/>
                </a:lnTo>
                <a:lnTo>
                  <a:pt x="64490" y="0"/>
                </a:lnTo>
                <a:close/>
              </a:path>
            </a:pathLst>
          </a:custGeom>
          <a:ln w="12700">
            <a:solidFill>
              <a:srgbClr val="009140"/>
            </a:solidFill>
          </a:ln>
        </p:spPr>
        <p:txBody>
          <a:bodyPr wrap="square" lIns="0" tIns="0" rIns="0" bIns="0" rtlCol="0"/>
          <a:lstStyle/>
          <a:p>
            <a:endParaRPr/>
          </a:p>
        </p:txBody>
      </p:sp>
      <p:sp>
        <p:nvSpPr>
          <p:cNvPr id="7" name="object 7"/>
          <p:cNvSpPr/>
          <p:nvPr/>
        </p:nvSpPr>
        <p:spPr>
          <a:xfrm>
            <a:off x="4052557" y="769670"/>
            <a:ext cx="1564005" cy="1446530"/>
          </a:xfrm>
          <a:custGeom>
            <a:avLst/>
            <a:gdLst/>
            <a:ahLst/>
            <a:cxnLst/>
            <a:rect l="l" t="t" r="r" b="b"/>
            <a:pathLst>
              <a:path w="1564004" h="1446530">
                <a:moveTo>
                  <a:pt x="64490" y="0"/>
                </a:moveTo>
                <a:lnTo>
                  <a:pt x="1498955" y="0"/>
                </a:lnTo>
                <a:lnTo>
                  <a:pt x="1523996" y="5705"/>
                </a:lnTo>
                <a:lnTo>
                  <a:pt x="1544502" y="21240"/>
                </a:lnTo>
                <a:lnTo>
                  <a:pt x="1558357" y="44234"/>
                </a:lnTo>
                <a:lnTo>
                  <a:pt x="1563446" y="72313"/>
                </a:lnTo>
                <a:lnTo>
                  <a:pt x="1563446" y="1374038"/>
                </a:lnTo>
                <a:lnTo>
                  <a:pt x="1558357" y="1402118"/>
                </a:lnTo>
                <a:lnTo>
                  <a:pt x="1544502" y="1425111"/>
                </a:lnTo>
                <a:lnTo>
                  <a:pt x="1523996" y="1440646"/>
                </a:lnTo>
                <a:lnTo>
                  <a:pt x="1498955" y="1446352"/>
                </a:lnTo>
                <a:lnTo>
                  <a:pt x="64490" y="1446352"/>
                </a:lnTo>
                <a:lnTo>
                  <a:pt x="39449" y="1440646"/>
                </a:lnTo>
                <a:lnTo>
                  <a:pt x="18943" y="1425111"/>
                </a:lnTo>
                <a:lnTo>
                  <a:pt x="5088" y="1402118"/>
                </a:lnTo>
                <a:lnTo>
                  <a:pt x="0" y="1374038"/>
                </a:lnTo>
                <a:lnTo>
                  <a:pt x="0" y="72313"/>
                </a:lnTo>
                <a:lnTo>
                  <a:pt x="5088" y="44234"/>
                </a:lnTo>
                <a:lnTo>
                  <a:pt x="18943" y="21240"/>
                </a:lnTo>
                <a:lnTo>
                  <a:pt x="39449" y="5705"/>
                </a:lnTo>
                <a:lnTo>
                  <a:pt x="64490" y="0"/>
                </a:lnTo>
                <a:close/>
              </a:path>
            </a:pathLst>
          </a:custGeom>
          <a:ln w="12700">
            <a:solidFill>
              <a:srgbClr val="009140"/>
            </a:solidFill>
          </a:ln>
        </p:spPr>
        <p:txBody>
          <a:bodyPr wrap="square" lIns="0" tIns="0" rIns="0" bIns="0" rtlCol="0"/>
          <a:lstStyle/>
          <a:p>
            <a:endParaRPr/>
          </a:p>
        </p:txBody>
      </p:sp>
      <p:sp>
        <p:nvSpPr>
          <p:cNvPr id="8" name="object 8"/>
          <p:cNvSpPr txBox="1"/>
          <p:nvPr/>
        </p:nvSpPr>
        <p:spPr>
          <a:xfrm>
            <a:off x="4539819" y="1860169"/>
            <a:ext cx="693420" cy="297815"/>
          </a:xfrm>
          <a:prstGeom prst="rect">
            <a:avLst/>
          </a:prstGeom>
        </p:spPr>
        <p:txBody>
          <a:bodyPr vert="horz" wrap="square" lIns="0" tIns="15875" rIns="0" bIns="0" rtlCol="0">
            <a:spAutoFit/>
          </a:bodyPr>
          <a:lstStyle/>
          <a:p>
            <a:pPr marL="16510">
              <a:lnSpc>
                <a:spcPts val="1055"/>
              </a:lnSpc>
              <a:spcBef>
                <a:spcPts val="125"/>
              </a:spcBef>
            </a:pPr>
            <a:r>
              <a:rPr sz="900" b="1" spc="15" dirty="0">
                <a:solidFill>
                  <a:srgbClr val="1F1A17"/>
                </a:solidFill>
                <a:latin typeface="Times New Roman"/>
                <a:cs typeface="Times New Roman"/>
              </a:rPr>
              <a:t>Gambar</a:t>
            </a:r>
            <a:r>
              <a:rPr sz="900" b="1" spc="-90" dirty="0">
                <a:solidFill>
                  <a:srgbClr val="1F1A17"/>
                </a:solidFill>
                <a:latin typeface="Times New Roman"/>
                <a:cs typeface="Times New Roman"/>
              </a:rPr>
              <a:t> </a:t>
            </a:r>
            <a:r>
              <a:rPr sz="900" b="1" spc="10" dirty="0">
                <a:solidFill>
                  <a:srgbClr val="1F1A17"/>
                </a:solidFill>
                <a:latin typeface="Times New Roman"/>
                <a:cs typeface="Times New Roman"/>
              </a:rPr>
              <a:t>1.17</a:t>
            </a:r>
            <a:endParaRPr sz="900">
              <a:latin typeface="Times New Roman"/>
              <a:cs typeface="Times New Roman"/>
            </a:endParaRPr>
          </a:p>
          <a:p>
            <a:pPr marL="12700">
              <a:lnSpc>
                <a:spcPts val="1055"/>
              </a:lnSpc>
            </a:pPr>
            <a:r>
              <a:rPr sz="900" i="1" spc="10" dirty="0">
                <a:solidFill>
                  <a:srgbClr val="1F1A17"/>
                </a:solidFill>
                <a:latin typeface="Times New Roman"/>
                <a:cs typeface="Times New Roman"/>
              </a:rPr>
              <a:t>Minikomputer</a:t>
            </a:r>
            <a:endParaRPr sz="900">
              <a:latin typeface="Times New Roman"/>
              <a:cs typeface="Times New Roman"/>
            </a:endParaRPr>
          </a:p>
        </p:txBody>
      </p:sp>
      <p:sp>
        <p:nvSpPr>
          <p:cNvPr id="9" name="object 9"/>
          <p:cNvSpPr txBox="1"/>
          <p:nvPr/>
        </p:nvSpPr>
        <p:spPr>
          <a:xfrm>
            <a:off x="4338650" y="2235568"/>
            <a:ext cx="1039494" cy="132080"/>
          </a:xfrm>
          <a:prstGeom prst="rect">
            <a:avLst/>
          </a:prstGeom>
        </p:spPr>
        <p:txBody>
          <a:bodyPr vert="horz" wrap="square" lIns="0" tIns="12700" rIns="0" bIns="0" rtlCol="0">
            <a:spAutoFit/>
          </a:bodyPr>
          <a:lstStyle/>
          <a:p>
            <a:pPr marL="12700">
              <a:lnSpc>
                <a:spcPct val="100000"/>
              </a:lnSpc>
              <a:spcBef>
                <a:spcPts val="100"/>
              </a:spcBef>
            </a:pPr>
            <a:r>
              <a:rPr sz="700" i="1" dirty="0">
                <a:solidFill>
                  <a:srgbClr val="1F1A17"/>
                </a:solidFill>
                <a:latin typeface="Times New Roman"/>
                <a:cs typeface="Times New Roman"/>
              </a:rPr>
              <a:t>Sumber :</a:t>
            </a:r>
            <a:r>
              <a:rPr sz="700" i="1" spc="-35" dirty="0">
                <a:solidFill>
                  <a:srgbClr val="1F1A17"/>
                </a:solidFill>
                <a:latin typeface="Times New Roman"/>
                <a:cs typeface="Times New Roman"/>
              </a:rPr>
              <a:t> </a:t>
            </a:r>
            <a:r>
              <a:rPr sz="700" i="1" spc="-5" dirty="0">
                <a:solidFill>
                  <a:srgbClr val="1F1A17"/>
                </a:solidFill>
                <a:latin typeface="Times New Roman"/>
                <a:cs typeface="Times New Roman"/>
              </a:rPr>
              <a:t>google.search.com</a:t>
            </a:r>
            <a:endParaRPr sz="700">
              <a:latin typeface="Times New Roman"/>
              <a:cs typeface="Times New Roman"/>
            </a:endParaRPr>
          </a:p>
        </p:txBody>
      </p:sp>
      <p:sp>
        <p:nvSpPr>
          <p:cNvPr id="10" name="object 10"/>
          <p:cNvSpPr/>
          <p:nvPr/>
        </p:nvSpPr>
        <p:spPr>
          <a:xfrm>
            <a:off x="4134396" y="841159"/>
            <a:ext cx="1402397" cy="978212"/>
          </a:xfrm>
          <a:prstGeom prst="rect">
            <a:avLst/>
          </a:prstGeom>
          <a:blipFill>
            <a:blip r:embed="rId3" cstate="print"/>
            <a:stretch>
              <a:fillRect/>
            </a:stretch>
          </a:blipFill>
        </p:spPr>
        <p:txBody>
          <a:bodyPr wrap="square" lIns="0" tIns="0" rIns="0" bIns="0" rtlCol="0"/>
          <a:lstStyle/>
          <a:p>
            <a:endParaRPr/>
          </a:p>
        </p:txBody>
      </p:sp>
      <p:grpSp>
        <p:nvGrpSpPr>
          <p:cNvPr id="11" name="object 11"/>
          <p:cNvGrpSpPr/>
          <p:nvPr/>
        </p:nvGrpSpPr>
        <p:grpSpPr>
          <a:xfrm>
            <a:off x="4046207" y="4301871"/>
            <a:ext cx="1576705" cy="1471930"/>
            <a:chOff x="4046207" y="4301871"/>
            <a:chExt cx="1576705" cy="1471930"/>
          </a:xfrm>
        </p:grpSpPr>
        <p:sp>
          <p:nvSpPr>
            <p:cNvPr id="12" name="object 12"/>
            <p:cNvSpPr/>
            <p:nvPr/>
          </p:nvSpPr>
          <p:spPr>
            <a:xfrm>
              <a:off x="4052557" y="4308221"/>
              <a:ext cx="1564005" cy="1459230"/>
            </a:xfrm>
            <a:custGeom>
              <a:avLst/>
              <a:gdLst/>
              <a:ahLst/>
              <a:cxnLst/>
              <a:rect l="l" t="t" r="r" b="b"/>
              <a:pathLst>
                <a:path w="1564004" h="1459229">
                  <a:moveTo>
                    <a:pt x="64490" y="0"/>
                  </a:moveTo>
                  <a:lnTo>
                    <a:pt x="1498955" y="0"/>
                  </a:lnTo>
                  <a:lnTo>
                    <a:pt x="1523996" y="5754"/>
                  </a:lnTo>
                  <a:lnTo>
                    <a:pt x="1544502" y="21423"/>
                  </a:lnTo>
                  <a:lnTo>
                    <a:pt x="1558357" y="44614"/>
                  </a:lnTo>
                  <a:lnTo>
                    <a:pt x="1563446" y="72936"/>
                  </a:lnTo>
                  <a:lnTo>
                    <a:pt x="1563446" y="1385747"/>
                  </a:lnTo>
                  <a:lnTo>
                    <a:pt x="1558357" y="1414069"/>
                  </a:lnTo>
                  <a:lnTo>
                    <a:pt x="1544502" y="1437260"/>
                  </a:lnTo>
                  <a:lnTo>
                    <a:pt x="1523996" y="1452929"/>
                  </a:lnTo>
                  <a:lnTo>
                    <a:pt x="1498955" y="1458683"/>
                  </a:lnTo>
                  <a:lnTo>
                    <a:pt x="64490" y="1458683"/>
                  </a:lnTo>
                  <a:lnTo>
                    <a:pt x="39449" y="1452929"/>
                  </a:lnTo>
                  <a:lnTo>
                    <a:pt x="18943" y="1437260"/>
                  </a:lnTo>
                  <a:lnTo>
                    <a:pt x="5088" y="1414069"/>
                  </a:lnTo>
                  <a:lnTo>
                    <a:pt x="0" y="1385747"/>
                  </a:lnTo>
                  <a:lnTo>
                    <a:pt x="0" y="72936"/>
                  </a:lnTo>
                  <a:lnTo>
                    <a:pt x="5088" y="44614"/>
                  </a:lnTo>
                  <a:lnTo>
                    <a:pt x="18943" y="21423"/>
                  </a:lnTo>
                  <a:lnTo>
                    <a:pt x="39449" y="5754"/>
                  </a:lnTo>
                  <a:lnTo>
                    <a:pt x="64490" y="0"/>
                  </a:lnTo>
                  <a:close/>
                </a:path>
              </a:pathLst>
            </a:custGeom>
            <a:ln w="12700">
              <a:solidFill>
                <a:srgbClr val="009140"/>
              </a:solidFill>
            </a:ln>
          </p:spPr>
          <p:txBody>
            <a:bodyPr wrap="square" lIns="0" tIns="0" rIns="0" bIns="0" rtlCol="0"/>
            <a:lstStyle/>
            <a:p>
              <a:endParaRPr/>
            </a:p>
          </p:txBody>
        </p:sp>
        <p:sp>
          <p:nvSpPr>
            <p:cNvPr id="13" name="object 13"/>
            <p:cNvSpPr/>
            <p:nvPr/>
          </p:nvSpPr>
          <p:spPr>
            <a:xfrm>
              <a:off x="4317491" y="4425759"/>
              <a:ext cx="1007440" cy="930401"/>
            </a:xfrm>
            <a:prstGeom prst="rect">
              <a:avLst/>
            </a:prstGeom>
            <a:blipFill>
              <a:blip r:embed="rId4" cstate="print"/>
              <a:stretch>
                <a:fillRect/>
              </a:stretch>
            </a:blipFill>
          </p:spPr>
          <p:txBody>
            <a:bodyPr wrap="square" lIns="0" tIns="0" rIns="0" bIns="0" rtlCol="0"/>
            <a:lstStyle/>
            <a:p>
              <a:endParaRPr/>
            </a:p>
          </p:txBody>
        </p:sp>
      </p:grpSp>
      <p:sp>
        <p:nvSpPr>
          <p:cNvPr id="14" name="object 14"/>
          <p:cNvSpPr txBox="1"/>
          <p:nvPr/>
        </p:nvSpPr>
        <p:spPr>
          <a:xfrm>
            <a:off x="4445050" y="5782830"/>
            <a:ext cx="778510" cy="132080"/>
          </a:xfrm>
          <a:prstGeom prst="rect">
            <a:avLst/>
          </a:prstGeom>
        </p:spPr>
        <p:txBody>
          <a:bodyPr vert="horz" wrap="square" lIns="0" tIns="12700" rIns="0" bIns="0" rtlCol="0">
            <a:spAutoFit/>
          </a:bodyPr>
          <a:lstStyle/>
          <a:p>
            <a:pPr marL="12700">
              <a:lnSpc>
                <a:spcPct val="100000"/>
              </a:lnSpc>
              <a:spcBef>
                <a:spcPts val="100"/>
              </a:spcBef>
            </a:pPr>
            <a:r>
              <a:rPr sz="700" i="1" dirty="0">
                <a:solidFill>
                  <a:srgbClr val="1F1A17"/>
                </a:solidFill>
                <a:latin typeface="Times New Roman"/>
                <a:cs typeface="Times New Roman"/>
              </a:rPr>
              <a:t>Sumber :</a:t>
            </a:r>
            <a:r>
              <a:rPr sz="700" i="1" spc="-80" dirty="0">
                <a:solidFill>
                  <a:srgbClr val="1F1A17"/>
                </a:solidFill>
                <a:latin typeface="Times New Roman"/>
                <a:cs typeface="Times New Roman"/>
              </a:rPr>
              <a:t> </a:t>
            </a:r>
            <a:r>
              <a:rPr sz="700" i="1" dirty="0">
                <a:solidFill>
                  <a:srgbClr val="1F1A17"/>
                </a:solidFill>
                <a:latin typeface="Times New Roman"/>
                <a:cs typeface="Times New Roman"/>
              </a:rPr>
              <a:t>clipart.com</a:t>
            </a:r>
            <a:endParaRPr sz="700">
              <a:latin typeface="Times New Roman"/>
              <a:cs typeface="Times New Roman"/>
            </a:endParaRPr>
          </a:p>
        </p:txBody>
      </p:sp>
      <p:sp>
        <p:nvSpPr>
          <p:cNvPr id="15" name="object 15"/>
          <p:cNvSpPr txBox="1"/>
          <p:nvPr/>
        </p:nvSpPr>
        <p:spPr>
          <a:xfrm>
            <a:off x="4314623" y="5464962"/>
            <a:ext cx="1022350" cy="254635"/>
          </a:xfrm>
          <a:prstGeom prst="rect">
            <a:avLst/>
          </a:prstGeom>
        </p:spPr>
        <p:txBody>
          <a:bodyPr vert="horz" wrap="square" lIns="0" tIns="16510" rIns="0" bIns="0" rtlCol="0">
            <a:spAutoFit/>
          </a:bodyPr>
          <a:lstStyle/>
          <a:p>
            <a:pPr algn="ctr">
              <a:lnSpc>
                <a:spcPts val="880"/>
              </a:lnSpc>
              <a:spcBef>
                <a:spcPts val="130"/>
              </a:spcBef>
            </a:pPr>
            <a:r>
              <a:rPr sz="750" b="1" spc="15" dirty="0">
                <a:solidFill>
                  <a:srgbClr val="1F1A17"/>
                </a:solidFill>
                <a:latin typeface="Times New Roman"/>
                <a:cs typeface="Times New Roman"/>
              </a:rPr>
              <a:t>Gambar</a:t>
            </a:r>
            <a:r>
              <a:rPr sz="750" b="1" spc="-20" dirty="0">
                <a:solidFill>
                  <a:srgbClr val="1F1A17"/>
                </a:solidFill>
                <a:latin typeface="Times New Roman"/>
                <a:cs typeface="Times New Roman"/>
              </a:rPr>
              <a:t> </a:t>
            </a:r>
            <a:r>
              <a:rPr sz="750" b="1" spc="10" dirty="0">
                <a:solidFill>
                  <a:srgbClr val="1F1A17"/>
                </a:solidFill>
                <a:latin typeface="Times New Roman"/>
                <a:cs typeface="Times New Roman"/>
              </a:rPr>
              <a:t>1.19</a:t>
            </a:r>
            <a:endParaRPr sz="750">
              <a:latin typeface="Times New Roman"/>
              <a:cs typeface="Times New Roman"/>
            </a:endParaRPr>
          </a:p>
          <a:p>
            <a:pPr algn="ctr">
              <a:lnSpc>
                <a:spcPts val="880"/>
              </a:lnSpc>
            </a:pPr>
            <a:r>
              <a:rPr sz="750" i="1" spc="10" dirty="0">
                <a:solidFill>
                  <a:srgbClr val="1F1A17"/>
                </a:solidFill>
                <a:latin typeface="Times New Roman"/>
                <a:cs typeface="Times New Roman"/>
              </a:rPr>
              <a:t>Personal </a:t>
            </a:r>
            <a:r>
              <a:rPr sz="750" i="1" spc="15" dirty="0">
                <a:solidFill>
                  <a:srgbClr val="1F1A17"/>
                </a:solidFill>
                <a:latin typeface="Times New Roman"/>
                <a:cs typeface="Times New Roman"/>
              </a:rPr>
              <a:t>Computer</a:t>
            </a:r>
            <a:r>
              <a:rPr sz="750" i="1" spc="-40" dirty="0">
                <a:solidFill>
                  <a:srgbClr val="1F1A17"/>
                </a:solidFill>
                <a:latin typeface="Times New Roman"/>
                <a:cs typeface="Times New Roman"/>
              </a:rPr>
              <a:t> </a:t>
            </a:r>
            <a:r>
              <a:rPr sz="750" i="1" spc="10" dirty="0">
                <a:solidFill>
                  <a:srgbClr val="1F1A17"/>
                </a:solidFill>
                <a:latin typeface="Times New Roman"/>
                <a:cs typeface="Times New Roman"/>
              </a:rPr>
              <a:t>(PC)</a:t>
            </a:r>
            <a:endParaRPr sz="750">
              <a:latin typeface="Times New Roman"/>
              <a:cs typeface="Times New Roman"/>
            </a:endParaRPr>
          </a:p>
        </p:txBody>
      </p:sp>
      <p:grpSp>
        <p:nvGrpSpPr>
          <p:cNvPr id="16" name="object 16"/>
          <p:cNvGrpSpPr/>
          <p:nvPr/>
        </p:nvGrpSpPr>
        <p:grpSpPr>
          <a:xfrm>
            <a:off x="4243857" y="6095949"/>
            <a:ext cx="1372235" cy="2170430"/>
            <a:chOff x="4243857" y="6095949"/>
            <a:chExt cx="1372235" cy="2170430"/>
          </a:xfrm>
        </p:grpSpPr>
        <p:sp>
          <p:nvSpPr>
            <p:cNvPr id="17" name="object 17"/>
            <p:cNvSpPr/>
            <p:nvPr/>
          </p:nvSpPr>
          <p:spPr>
            <a:xfrm>
              <a:off x="4267707" y="6227419"/>
              <a:ext cx="1348295" cy="2038337"/>
            </a:xfrm>
            <a:prstGeom prst="rect">
              <a:avLst/>
            </a:prstGeom>
            <a:blipFill>
              <a:blip r:embed="rId5" cstate="print"/>
              <a:stretch>
                <a:fillRect/>
              </a:stretch>
            </a:blipFill>
          </p:spPr>
          <p:txBody>
            <a:bodyPr wrap="square" lIns="0" tIns="0" rIns="0" bIns="0" rtlCol="0"/>
            <a:lstStyle/>
            <a:p>
              <a:endParaRPr/>
            </a:p>
          </p:txBody>
        </p:sp>
        <p:sp>
          <p:nvSpPr>
            <p:cNvPr id="18" name="object 18"/>
            <p:cNvSpPr/>
            <p:nvPr/>
          </p:nvSpPr>
          <p:spPr>
            <a:xfrm>
              <a:off x="4243857" y="6198616"/>
              <a:ext cx="1272540" cy="1962150"/>
            </a:xfrm>
            <a:custGeom>
              <a:avLst/>
              <a:gdLst/>
              <a:ahLst/>
              <a:cxnLst/>
              <a:rect l="l" t="t" r="r" b="b"/>
              <a:pathLst>
                <a:path w="1272539" h="1962150">
                  <a:moveTo>
                    <a:pt x="1245920" y="0"/>
                  </a:moveTo>
                  <a:lnTo>
                    <a:pt x="26047" y="0"/>
                  </a:lnTo>
                  <a:lnTo>
                    <a:pt x="15934" y="4304"/>
                  </a:lnTo>
                  <a:lnTo>
                    <a:pt x="7651" y="16024"/>
                  </a:lnTo>
                  <a:lnTo>
                    <a:pt x="2055" y="33368"/>
                  </a:lnTo>
                  <a:lnTo>
                    <a:pt x="0" y="54546"/>
                  </a:lnTo>
                  <a:lnTo>
                    <a:pt x="0" y="1907463"/>
                  </a:lnTo>
                  <a:lnTo>
                    <a:pt x="2062" y="1928649"/>
                  </a:lnTo>
                  <a:lnTo>
                    <a:pt x="7670" y="1945997"/>
                  </a:lnTo>
                  <a:lnTo>
                    <a:pt x="15955" y="1957718"/>
                  </a:lnTo>
                  <a:lnTo>
                    <a:pt x="26047" y="1962023"/>
                  </a:lnTo>
                  <a:lnTo>
                    <a:pt x="1245920" y="1962023"/>
                  </a:lnTo>
                  <a:lnTo>
                    <a:pt x="1256014" y="1957707"/>
                  </a:lnTo>
                  <a:lnTo>
                    <a:pt x="1264304" y="1945968"/>
                  </a:lnTo>
                  <a:lnTo>
                    <a:pt x="1269916" y="1928617"/>
                  </a:lnTo>
                  <a:lnTo>
                    <a:pt x="1271981" y="1907463"/>
                  </a:lnTo>
                  <a:lnTo>
                    <a:pt x="1271981" y="54546"/>
                  </a:lnTo>
                  <a:lnTo>
                    <a:pt x="1269925" y="33395"/>
                  </a:lnTo>
                  <a:lnTo>
                    <a:pt x="1264327" y="16048"/>
                  </a:lnTo>
                  <a:lnTo>
                    <a:pt x="1256041" y="4313"/>
                  </a:lnTo>
                  <a:lnTo>
                    <a:pt x="1245920" y="0"/>
                  </a:lnTo>
                  <a:close/>
                </a:path>
              </a:pathLst>
            </a:custGeom>
            <a:solidFill>
              <a:srgbClr val="F7F5D6"/>
            </a:solidFill>
          </p:spPr>
          <p:txBody>
            <a:bodyPr wrap="square" lIns="0" tIns="0" rIns="0" bIns="0" rtlCol="0"/>
            <a:lstStyle/>
            <a:p>
              <a:endParaRPr/>
            </a:p>
          </p:txBody>
        </p:sp>
        <p:sp>
          <p:nvSpPr>
            <p:cNvPr id="19" name="object 19"/>
            <p:cNvSpPr/>
            <p:nvPr/>
          </p:nvSpPr>
          <p:spPr>
            <a:xfrm>
              <a:off x="4333671" y="6104648"/>
              <a:ext cx="1014018" cy="229704"/>
            </a:xfrm>
            <a:prstGeom prst="rect">
              <a:avLst/>
            </a:prstGeom>
            <a:blipFill>
              <a:blip r:embed="rId6" cstate="print"/>
              <a:stretch>
                <a:fillRect/>
              </a:stretch>
            </a:blipFill>
          </p:spPr>
          <p:txBody>
            <a:bodyPr wrap="square" lIns="0" tIns="0" rIns="0" bIns="0" rtlCol="0"/>
            <a:lstStyle/>
            <a:p>
              <a:endParaRPr/>
            </a:p>
          </p:txBody>
        </p:sp>
        <p:sp>
          <p:nvSpPr>
            <p:cNvPr id="20" name="object 20"/>
            <p:cNvSpPr/>
            <p:nvPr/>
          </p:nvSpPr>
          <p:spPr>
            <a:xfrm>
              <a:off x="4319460" y="6095949"/>
              <a:ext cx="984250" cy="200025"/>
            </a:xfrm>
            <a:custGeom>
              <a:avLst/>
              <a:gdLst/>
              <a:ahLst/>
              <a:cxnLst/>
              <a:rect l="l" t="t" r="r" b="b"/>
              <a:pathLst>
                <a:path w="984250" h="200025">
                  <a:moveTo>
                    <a:pt x="954874" y="0"/>
                  </a:moveTo>
                  <a:lnTo>
                    <a:pt x="29184" y="0"/>
                  </a:lnTo>
                  <a:lnTo>
                    <a:pt x="17852" y="1574"/>
                  </a:lnTo>
                  <a:lnTo>
                    <a:pt x="8572" y="5864"/>
                  </a:lnTo>
                  <a:lnTo>
                    <a:pt x="2302" y="12215"/>
                  </a:lnTo>
                  <a:lnTo>
                    <a:pt x="0" y="19977"/>
                  </a:lnTo>
                  <a:lnTo>
                    <a:pt x="0" y="179768"/>
                  </a:lnTo>
                  <a:lnTo>
                    <a:pt x="2302" y="187524"/>
                  </a:lnTo>
                  <a:lnTo>
                    <a:pt x="8572" y="193876"/>
                  </a:lnTo>
                  <a:lnTo>
                    <a:pt x="17852" y="198169"/>
                  </a:lnTo>
                  <a:lnTo>
                    <a:pt x="29184" y="199745"/>
                  </a:lnTo>
                  <a:lnTo>
                    <a:pt x="954874" y="199745"/>
                  </a:lnTo>
                  <a:lnTo>
                    <a:pt x="966212" y="198169"/>
                  </a:lnTo>
                  <a:lnTo>
                    <a:pt x="975491" y="193876"/>
                  </a:lnTo>
                  <a:lnTo>
                    <a:pt x="981758" y="187524"/>
                  </a:lnTo>
                  <a:lnTo>
                    <a:pt x="984059" y="179768"/>
                  </a:lnTo>
                  <a:lnTo>
                    <a:pt x="984059" y="19977"/>
                  </a:lnTo>
                  <a:lnTo>
                    <a:pt x="981758" y="12215"/>
                  </a:lnTo>
                  <a:lnTo>
                    <a:pt x="975491" y="5864"/>
                  </a:lnTo>
                  <a:lnTo>
                    <a:pt x="966212" y="1574"/>
                  </a:lnTo>
                  <a:lnTo>
                    <a:pt x="954874" y="0"/>
                  </a:lnTo>
                  <a:close/>
                </a:path>
              </a:pathLst>
            </a:custGeom>
            <a:solidFill>
              <a:srgbClr val="CCE8ED"/>
            </a:solidFill>
          </p:spPr>
          <p:txBody>
            <a:bodyPr wrap="square" lIns="0" tIns="0" rIns="0" bIns="0" rtlCol="0"/>
            <a:lstStyle/>
            <a:p>
              <a:endParaRPr/>
            </a:p>
          </p:txBody>
        </p:sp>
      </p:grpSp>
      <p:sp>
        <p:nvSpPr>
          <p:cNvPr id="21" name="object 21"/>
          <p:cNvSpPr txBox="1"/>
          <p:nvPr/>
        </p:nvSpPr>
        <p:spPr>
          <a:xfrm>
            <a:off x="4310373" y="5997572"/>
            <a:ext cx="1098550" cy="2099945"/>
          </a:xfrm>
          <a:prstGeom prst="rect">
            <a:avLst/>
          </a:prstGeom>
        </p:spPr>
        <p:txBody>
          <a:bodyPr vert="horz" wrap="square" lIns="0" tIns="108585" rIns="0" bIns="0" rtlCol="0">
            <a:spAutoFit/>
          </a:bodyPr>
          <a:lstStyle/>
          <a:p>
            <a:pPr marL="208279">
              <a:lnSpc>
                <a:spcPct val="100000"/>
              </a:lnSpc>
              <a:spcBef>
                <a:spcPts val="855"/>
              </a:spcBef>
            </a:pPr>
            <a:r>
              <a:rPr sz="1100" spc="45" dirty="0">
                <a:solidFill>
                  <a:srgbClr val="1F1A17"/>
                </a:solidFill>
                <a:latin typeface="Arial"/>
                <a:cs typeface="Arial"/>
              </a:rPr>
              <a:t>Diskusi</a:t>
            </a:r>
            <a:r>
              <a:rPr sz="1100" spc="-45" dirty="0">
                <a:solidFill>
                  <a:srgbClr val="1F1A17"/>
                </a:solidFill>
                <a:latin typeface="Arial"/>
                <a:cs typeface="Arial"/>
              </a:rPr>
              <a:t> </a:t>
            </a:r>
            <a:r>
              <a:rPr sz="1100" spc="40" dirty="0">
                <a:solidFill>
                  <a:srgbClr val="1F1A17"/>
                </a:solidFill>
                <a:latin typeface="Arial"/>
                <a:cs typeface="Arial"/>
              </a:rPr>
              <a:t>4</a:t>
            </a:r>
            <a:endParaRPr sz="1100">
              <a:latin typeface="Arial"/>
              <a:cs typeface="Arial"/>
            </a:endParaRPr>
          </a:p>
          <a:p>
            <a:pPr marL="12700" marR="5080">
              <a:lnSpc>
                <a:spcPts val="1220"/>
              </a:lnSpc>
              <a:spcBef>
                <a:spcPts val="875"/>
              </a:spcBef>
            </a:pPr>
            <a:r>
              <a:rPr sz="1100" dirty="0">
                <a:latin typeface="Times New Roman"/>
                <a:cs typeface="Times New Roman"/>
              </a:rPr>
              <a:t>Andaikan kamu  adalah seorang  pencipta</a:t>
            </a:r>
            <a:r>
              <a:rPr sz="1100" spc="-60" dirty="0">
                <a:latin typeface="Times New Roman"/>
                <a:cs typeface="Times New Roman"/>
              </a:rPr>
              <a:t> </a:t>
            </a:r>
            <a:r>
              <a:rPr sz="1100" spc="-10" dirty="0">
                <a:latin typeface="Times New Roman"/>
                <a:cs typeface="Times New Roman"/>
              </a:rPr>
              <a:t>komputer,  </a:t>
            </a:r>
            <a:r>
              <a:rPr sz="1100" dirty="0">
                <a:latin typeface="Times New Roman"/>
                <a:cs typeface="Times New Roman"/>
              </a:rPr>
              <a:t>komputer seperti  apa yang kamu  ingin</a:t>
            </a:r>
            <a:r>
              <a:rPr sz="1100" spc="-15" dirty="0">
                <a:latin typeface="Times New Roman"/>
                <a:cs typeface="Times New Roman"/>
              </a:rPr>
              <a:t> </a:t>
            </a:r>
            <a:r>
              <a:rPr sz="1100" dirty="0">
                <a:latin typeface="Times New Roman"/>
                <a:cs typeface="Times New Roman"/>
              </a:rPr>
              <a:t>ciptakan?</a:t>
            </a:r>
            <a:endParaRPr sz="1100">
              <a:latin typeface="Times New Roman"/>
              <a:cs typeface="Times New Roman"/>
            </a:endParaRPr>
          </a:p>
          <a:p>
            <a:pPr marL="12700">
              <a:lnSpc>
                <a:spcPts val="1135"/>
              </a:lnSpc>
            </a:pPr>
            <a:r>
              <a:rPr sz="1100" dirty="0">
                <a:solidFill>
                  <a:srgbClr val="1F1A17"/>
                </a:solidFill>
                <a:latin typeface="Times New Roman"/>
                <a:cs typeface="Times New Roman"/>
              </a:rPr>
              <a:t>Presentasikan</a:t>
            </a:r>
            <a:r>
              <a:rPr sz="1100" spc="-25" dirty="0">
                <a:solidFill>
                  <a:srgbClr val="1F1A17"/>
                </a:solidFill>
                <a:latin typeface="Times New Roman"/>
                <a:cs typeface="Times New Roman"/>
              </a:rPr>
              <a:t> </a:t>
            </a:r>
            <a:r>
              <a:rPr sz="1100" dirty="0">
                <a:solidFill>
                  <a:srgbClr val="1F1A17"/>
                </a:solidFill>
                <a:latin typeface="Times New Roman"/>
                <a:cs typeface="Times New Roman"/>
              </a:rPr>
              <a:t>ide</a:t>
            </a:r>
            <a:endParaRPr sz="1100">
              <a:latin typeface="Times New Roman"/>
              <a:cs typeface="Times New Roman"/>
            </a:endParaRPr>
          </a:p>
          <a:p>
            <a:pPr marL="12700" marR="69215">
              <a:lnSpc>
                <a:spcPts val="1220"/>
              </a:lnSpc>
              <a:spcBef>
                <a:spcPts val="75"/>
              </a:spcBef>
            </a:pPr>
            <a:r>
              <a:rPr sz="1100" dirty="0">
                <a:solidFill>
                  <a:srgbClr val="1F1A17"/>
                </a:solidFill>
                <a:latin typeface="Times New Roman"/>
                <a:cs typeface="Times New Roman"/>
              </a:rPr>
              <a:t>dan gagasan mu  kepada teman</a:t>
            </a:r>
            <a:r>
              <a:rPr sz="1100" spc="-100" dirty="0">
                <a:solidFill>
                  <a:srgbClr val="1F1A17"/>
                </a:solidFill>
                <a:latin typeface="Times New Roman"/>
                <a:cs typeface="Times New Roman"/>
              </a:rPr>
              <a:t> </a:t>
            </a:r>
            <a:r>
              <a:rPr sz="1100" dirty="0">
                <a:solidFill>
                  <a:srgbClr val="1F1A17"/>
                </a:solidFill>
                <a:latin typeface="Times New Roman"/>
                <a:cs typeface="Times New Roman"/>
              </a:rPr>
              <a:t>dan  guru di depan  kelas.</a:t>
            </a:r>
            <a:endParaRPr sz="110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65543" y="5802426"/>
            <a:ext cx="2093963" cy="170613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2147289" y="741768"/>
            <a:ext cx="3481704" cy="657225"/>
          </a:xfrm>
          <a:prstGeom prst="rect">
            <a:avLst/>
          </a:prstGeom>
        </p:spPr>
        <p:txBody>
          <a:bodyPr vert="horz" wrap="square" lIns="0" tIns="12700" rIns="0" bIns="0" rtlCol="0">
            <a:spAutoFit/>
          </a:bodyPr>
          <a:lstStyle/>
          <a:p>
            <a:pPr marL="12700" algn="just">
              <a:lnSpc>
                <a:spcPts val="1270"/>
              </a:lnSpc>
              <a:spcBef>
                <a:spcPts val="100"/>
              </a:spcBef>
            </a:pPr>
            <a:r>
              <a:rPr sz="1100" b="1" dirty="0">
                <a:solidFill>
                  <a:srgbClr val="1F1A17"/>
                </a:solidFill>
                <a:latin typeface="Times New Roman"/>
                <a:cs typeface="Times New Roman"/>
              </a:rPr>
              <a:t>a.</a:t>
            </a:r>
            <a:r>
              <a:rPr sz="1100" b="1" spc="-114" dirty="0">
                <a:solidFill>
                  <a:srgbClr val="1F1A17"/>
                </a:solidFill>
                <a:latin typeface="Times New Roman"/>
                <a:cs typeface="Times New Roman"/>
              </a:rPr>
              <a:t> </a:t>
            </a:r>
            <a:r>
              <a:rPr sz="1100" b="1" dirty="0">
                <a:solidFill>
                  <a:srgbClr val="1F1A17"/>
                </a:solidFill>
                <a:latin typeface="Times New Roman"/>
                <a:cs typeface="Times New Roman"/>
              </a:rPr>
              <a:t>Komputer</a:t>
            </a:r>
            <a:r>
              <a:rPr sz="1100" b="1" spc="-130" dirty="0">
                <a:solidFill>
                  <a:srgbClr val="1F1A17"/>
                </a:solidFill>
                <a:latin typeface="Times New Roman"/>
                <a:cs typeface="Times New Roman"/>
              </a:rPr>
              <a:t> </a:t>
            </a:r>
            <a:r>
              <a:rPr sz="1100" b="1" dirty="0">
                <a:solidFill>
                  <a:srgbClr val="1F1A17"/>
                </a:solidFill>
                <a:latin typeface="Times New Roman"/>
                <a:cs typeface="Times New Roman"/>
              </a:rPr>
              <a:t>analog</a:t>
            </a:r>
            <a:endParaRPr sz="1100">
              <a:latin typeface="Times New Roman"/>
              <a:cs typeface="Times New Roman"/>
            </a:endParaRPr>
          </a:p>
          <a:p>
            <a:pPr marL="12700" marR="5080" algn="just">
              <a:lnSpc>
                <a:spcPts val="1220"/>
              </a:lnSpc>
              <a:spcBef>
                <a:spcPts val="70"/>
              </a:spcBef>
            </a:pPr>
            <a:r>
              <a:rPr sz="1100" dirty="0">
                <a:solidFill>
                  <a:srgbClr val="1F1A17"/>
                </a:solidFill>
                <a:latin typeface="Times New Roman"/>
                <a:cs typeface="Times New Roman"/>
              </a:rPr>
              <a:t>Komputer analog digunakan untuk mengolah data kualitatif  yang berdasarkan input dari keadaan lingkungan yang nyata,  bekerja</a:t>
            </a:r>
            <a:r>
              <a:rPr sz="1100" spc="-120" dirty="0">
                <a:solidFill>
                  <a:srgbClr val="1F1A17"/>
                </a:solidFill>
                <a:latin typeface="Times New Roman"/>
                <a:cs typeface="Times New Roman"/>
              </a:rPr>
              <a:t> </a:t>
            </a:r>
            <a:r>
              <a:rPr sz="1100" dirty="0">
                <a:solidFill>
                  <a:srgbClr val="1F1A17"/>
                </a:solidFill>
                <a:latin typeface="Times New Roman"/>
                <a:cs typeface="Times New Roman"/>
              </a:rPr>
              <a:t>secara</a:t>
            </a:r>
            <a:r>
              <a:rPr sz="1100" spc="-114" dirty="0">
                <a:solidFill>
                  <a:srgbClr val="1F1A17"/>
                </a:solidFill>
                <a:latin typeface="Times New Roman"/>
                <a:cs typeface="Times New Roman"/>
              </a:rPr>
              <a:t> </a:t>
            </a:r>
            <a:r>
              <a:rPr sz="1100" dirty="0">
                <a:solidFill>
                  <a:srgbClr val="1F1A17"/>
                </a:solidFill>
                <a:latin typeface="Times New Roman"/>
                <a:cs typeface="Times New Roman"/>
              </a:rPr>
              <a:t>kontinu</a:t>
            </a:r>
            <a:r>
              <a:rPr sz="1100" spc="-110" dirty="0">
                <a:solidFill>
                  <a:srgbClr val="1F1A17"/>
                </a:solidFill>
                <a:latin typeface="Times New Roman"/>
                <a:cs typeface="Times New Roman"/>
              </a:rPr>
              <a:t> </a:t>
            </a:r>
            <a:r>
              <a:rPr sz="1100" dirty="0">
                <a:solidFill>
                  <a:srgbClr val="1F1A17"/>
                </a:solidFill>
                <a:latin typeface="Times New Roman"/>
                <a:cs typeface="Times New Roman"/>
              </a:rPr>
              <a:t>dan</a:t>
            </a:r>
            <a:r>
              <a:rPr sz="1100" spc="-110" dirty="0">
                <a:solidFill>
                  <a:srgbClr val="1F1A17"/>
                </a:solidFill>
                <a:latin typeface="Times New Roman"/>
                <a:cs typeface="Times New Roman"/>
              </a:rPr>
              <a:t> </a:t>
            </a:r>
            <a:r>
              <a:rPr sz="1100" dirty="0">
                <a:solidFill>
                  <a:srgbClr val="1F1A17"/>
                </a:solidFill>
                <a:latin typeface="Times New Roman"/>
                <a:cs typeface="Times New Roman"/>
              </a:rPr>
              <a:t>parallel.</a:t>
            </a:r>
            <a:endParaRPr sz="1100">
              <a:latin typeface="Times New Roman"/>
              <a:cs typeface="Times New Roman"/>
            </a:endParaRPr>
          </a:p>
        </p:txBody>
      </p:sp>
      <p:sp>
        <p:nvSpPr>
          <p:cNvPr id="4" name="object 4"/>
          <p:cNvSpPr txBox="1"/>
          <p:nvPr/>
        </p:nvSpPr>
        <p:spPr>
          <a:xfrm>
            <a:off x="2147251" y="3041217"/>
            <a:ext cx="3481704" cy="1276350"/>
          </a:xfrm>
          <a:prstGeom prst="rect">
            <a:avLst/>
          </a:prstGeom>
        </p:spPr>
        <p:txBody>
          <a:bodyPr vert="horz" wrap="square" lIns="0" tIns="12700" rIns="0" bIns="0" rtlCol="0">
            <a:spAutoFit/>
          </a:bodyPr>
          <a:lstStyle/>
          <a:p>
            <a:pPr marL="12700" algn="just">
              <a:lnSpc>
                <a:spcPts val="1270"/>
              </a:lnSpc>
              <a:spcBef>
                <a:spcPts val="100"/>
              </a:spcBef>
            </a:pPr>
            <a:r>
              <a:rPr sz="1100" b="1" spc="-5" dirty="0">
                <a:solidFill>
                  <a:srgbClr val="1F1A17"/>
                </a:solidFill>
                <a:latin typeface="Times New Roman"/>
                <a:cs typeface="Times New Roman"/>
              </a:rPr>
              <a:t>b.</a:t>
            </a:r>
            <a:r>
              <a:rPr sz="1100" b="1" spc="-114" dirty="0">
                <a:solidFill>
                  <a:srgbClr val="1F1A17"/>
                </a:solidFill>
                <a:latin typeface="Times New Roman"/>
                <a:cs typeface="Times New Roman"/>
              </a:rPr>
              <a:t> </a:t>
            </a:r>
            <a:r>
              <a:rPr sz="1100" b="1" dirty="0">
                <a:solidFill>
                  <a:srgbClr val="1F1A17"/>
                </a:solidFill>
                <a:latin typeface="Times New Roman"/>
                <a:cs typeface="Times New Roman"/>
              </a:rPr>
              <a:t>Komputer</a:t>
            </a:r>
            <a:r>
              <a:rPr sz="1100" b="1" spc="-130" dirty="0">
                <a:solidFill>
                  <a:srgbClr val="1F1A17"/>
                </a:solidFill>
                <a:latin typeface="Times New Roman"/>
                <a:cs typeface="Times New Roman"/>
              </a:rPr>
              <a:t> </a:t>
            </a:r>
            <a:r>
              <a:rPr sz="1100" b="1" dirty="0">
                <a:solidFill>
                  <a:srgbClr val="1F1A17"/>
                </a:solidFill>
                <a:latin typeface="Times New Roman"/>
                <a:cs typeface="Times New Roman"/>
              </a:rPr>
              <a:t>digital</a:t>
            </a:r>
            <a:endParaRPr sz="1100">
              <a:latin typeface="Times New Roman"/>
              <a:cs typeface="Times New Roman"/>
            </a:endParaRPr>
          </a:p>
          <a:p>
            <a:pPr marL="12700" marR="5080" algn="just">
              <a:lnSpc>
                <a:spcPts val="1220"/>
              </a:lnSpc>
              <a:spcBef>
                <a:spcPts val="70"/>
              </a:spcBef>
            </a:pPr>
            <a:r>
              <a:rPr sz="1100" dirty="0">
                <a:solidFill>
                  <a:srgbClr val="1F1A17"/>
                </a:solidFill>
                <a:latin typeface="Times New Roman"/>
                <a:cs typeface="Times New Roman"/>
              </a:rPr>
              <a:t>Komputer digital digunakan untuk mengolah data kuantitatif,  yaitu</a:t>
            </a:r>
            <a:r>
              <a:rPr sz="1100" spc="-40" dirty="0">
                <a:solidFill>
                  <a:srgbClr val="1F1A17"/>
                </a:solidFill>
                <a:latin typeface="Times New Roman"/>
                <a:cs typeface="Times New Roman"/>
              </a:rPr>
              <a:t> </a:t>
            </a:r>
            <a:r>
              <a:rPr sz="1100" dirty="0">
                <a:solidFill>
                  <a:srgbClr val="1F1A17"/>
                </a:solidFill>
                <a:latin typeface="Times New Roman"/>
                <a:cs typeface="Times New Roman"/>
              </a:rPr>
              <a:t>angka,</a:t>
            </a:r>
            <a:r>
              <a:rPr sz="1100" spc="-40" dirty="0">
                <a:solidFill>
                  <a:srgbClr val="1F1A17"/>
                </a:solidFill>
                <a:latin typeface="Times New Roman"/>
                <a:cs typeface="Times New Roman"/>
              </a:rPr>
              <a:t> </a:t>
            </a:r>
            <a:r>
              <a:rPr sz="1100" dirty="0">
                <a:solidFill>
                  <a:srgbClr val="1F1A17"/>
                </a:solidFill>
                <a:latin typeface="Times New Roman"/>
                <a:cs typeface="Times New Roman"/>
              </a:rPr>
              <a:t>huruf,</a:t>
            </a:r>
            <a:r>
              <a:rPr sz="1100" spc="-40" dirty="0">
                <a:solidFill>
                  <a:srgbClr val="1F1A17"/>
                </a:solidFill>
                <a:latin typeface="Times New Roman"/>
                <a:cs typeface="Times New Roman"/>
              </a:rPr>
              <a:t> </a:t>
            </a:r>
            <a:r>
              <a:rPr sz="1100" dirty="0">
                <a:solidFill>
                  <a:srgbClr val="1F1A17"/>
                </a:solidFill>
                <a:latin typeface="Times New Roman"/>
                <a:cs typeface="Times New Roman"/>
              </a:rPr>
              <a:t>kombinasi</a:t>
            </a:r>
            <a:r>
              <a:rPr sz="1100" spc="-40" dirty="0">
                <a:solidFill>
                  <a:srgbClr val="1F1A17"/>
                </a:solidFill>
                <a:latin typeface="Times New Roman"/>
                <a:cs typeface="Times New Roman"/>
              </a:rPr>
              <a:t> </a:t>
            </a:r>
            <a:r>
              <a:rPr sz="1100" dirty="0">
                <a:solidFill>
                  <a:srgbClr val="1F1A17"/>
                </a:solidFill>
                <a:latin typeface="Times New Roman"/>
                <a:cs typeface="Times New Roman"/>
              </a:rPr>
              <a:t>huruf</a:t>
            </a:r>
            <a:r>
              <a:rPr sz="1100" spc="-40" dirty="0">
                <a:solidFill>
                  <a:srgbClr val="1F1A17"/>
                </a:solidFill>
                <a:latin typeface="Times New Roman"/>
                <a:cs typeface="Times New Roman"/>
              </a:rPr>
              <a:t> </a:t>
            </a:r>
            <a:r>
              <a:rPr sz="1100" dirty="0">
                <a:solidFill>
                  <a:srgbClr val="1F1A17"/>
                </a:solidFill>
                <a:latin typeface="Times New Roman"/>
                <a:cs typeface="Times New Roman"/>
              </a:rPr>
              <a:t>dan</a:t>
            </a:r>
            <a:r>
              <a:rPr sz="1100" spc="-40" dirty="0">
                <a:solidFill>
                  <a:srgbClr val="1F1A17"/>
                </a:solidFill>
                <a:latin typeface="Times New Roman"/>
                <a:cs typeface="Times New Roman"/>
              </a:rPr>
              <a:t> </a:t>
            </a:r>
            <a:r>
              <a:rPr sz="1100" dirty="0">
                <a:solidFill>
                  <a:srgbClr val="1F1A17"/>
                </a:solidFill>
                <a:latin typeface="Times New Roman"/>
                <a:cs typeface="Times New Roman"/>
              </a:rPr>
              <a:t>angka,</a:t>
            </a:r>
            <a:r>
              <a:rPr sz="1100" spc="-40" dirty="0">
                <a:solidFill>
                  <a:srgbClr val="1F1A17"/>
                </a:solidFill>
                <a:latin typeface="Times New Roman"/>
                <a:cs typeface="Times New Roman"/>
              </a:rPr>
              <a:t> </a:t>
            </a:r>
            <a:r>
              <a:rPr sz="1100" dirty="0">
                <a:solidFill>
                  <a:srgbClr val="1F1A17"/>
                </a:solidFill>
                <a:latin typeface="Times New Roman"/>
                <a:cs typeface="Times New Roman"/>
              </a:rPr>
              <a:t>serta</a:t>
            </a:r>
            <a:r>
              <a:rPr sz="1100" spc="-40" dirty="0">
                <a:solidFill>
                  <a:srgbClr val="1F1A17"/>
                </a:solidFill>
                <a:latin typeface="Times New Roman"/>
                <a:cs typeface="Times New Roman"/>
              </a:rPr>
              <a:t> </a:t>
            </a:r>
            <a:r>
              <a:rPr sz="1100" spc="-5" dirty="0">
                <a:solidFill>
                  <a:srgbClr val="1F1A17"/>
                </a:solidFill>
                <a:latin typeface="Times New Roman"/>
                <a:cs typeface="Times New Roman"/>
              </a:rPr>
              <a:t>karakter-  </a:t>
            </a:r>
            <a:r>
              <a:rPr sz="1100" dirty="0">
                <a:solidFill>
                  <a:srgbClr val="1F1A17"/>
                </a:solidFill>
                <a:latin typeface="Times New Roman"/>
                <a:cs typeface="Times New Roman"/>
              </a:rPr>
              <a:t>karakter</a:t>
            </a:r>
            <a:r>
              <a:rPr sz="1100" spc="-120" dirty="0">
                <a:solidFill>
                  <a:srgbClr val="1F1A17"/>
                </a:solidFill>
                <a:latin typeface="Times New Roman"/>
                <a:cs typeface="Times New Roman"/>
              </a:rPr>
              <a:t> </a:t>
            </a:r>
            <a:r>
              <a:rPr sz="1100" spc="-5" dirty="0">
                <a:solidFill>
                  <a:srgbClr val="1F1A17"/>
                </a:solidFill>
                <a:latin typeface="Times New Roman"/>
                <a:cs typeface="Times New Roman"/>
              </a:rPr>
              <a:t>khusus</a:t>
            </a:r>
            <a:r>
              <a:rPr sz="1100" spc="-114" dirty="0">
                <a:solidFill>
                  <a:srgbClr val="1F1A17"/>
                </a:solidFill>
                <a:latin typeface="Times New Roman"/>
                <a:cs typeface="Times New Roman"/>
              </a:rPr>
              <a:t> </a:t>
            </a:r>
            <a:r>
              <a:rPr sz="1100" dirty="0">
                <a:solidFill>
                  <a:srgbClr val="1F1A17"/>
                </a:solidFill>
                <a:latin typeface="Times New Roman"/>
                <a:cs typeface="Times New Roman"/>
              </a:rPr>
              <a:t>berdasarkan</a:t>
            </a:r>
            <a:r>
              <a:rPr sz="1100" spc="-114" dirty="0">
                <a:solidFill>
                  <a:srgbClr val="1F1A17"/>
                </a:solidFill>
                <a:latin typeface="Times New Roman"/>
                <a:cs typeface="Times New Roman"/>
              </a:rPr>
              <a:t> </a:t>
            </a:r>
            <a:r>
              <a:rPr sz="1100" dirty="0">
                <a:solidFill>
                  <a:srgbClr val="1F1A17"/>
                </a:solidFill>
                <a:latin typeface="Times New Roman"/>
                <a:cs typeface="Times New Roman"/>
              </a:rPr>
              <a:t>input</a:t>
            </a:r>
            <a:r>
              <a:rPr sz="1100" spc="-114" dirty="0">
                <a:solidFill>
                  <a:srgbClr val="1F1A17"/>
                </a:solidFill>
                <a:latin typeface="Times New Roman"/>
                <a:cs typeface="Times New Roman"/>
              </a:rPr>
              <a:t> </a:t>
            </a:r>
            <a:r>
              <a:rPr sz="1100" dirty="0">
                <a:solidFill>
                  <a:srgbClr val="1F1A17"/>
                </a:solidFill>
                <a:latin typeface="Times New Roman"/>
                <a:cs typeface="Times New Roman"/>
              </a:rPr>
              <a:t>dari</a:t>
            </a:r>
            <a:r>
              <a:rPr sz="1100" spc="-110" dirty="0">
                <a:solidFill>
                  <a:srgbClr val="1F1A17"/>
                </a:solidFill>
                <a:latin typeface="Times New Roman"/>
                <a:cs typeface="Times New Roman"/>
              </a:rPr>
              <a:t> </a:t>
            </a:r>
            <a:r>
              <a:rPr sz="1100" dirty="0">
                <a:solidFill>
                  <a:srgbClr val="1F1A17"/>
                </a:solidFill>
                <a:latin typeface="Times New Roman"/>
                <a:cs typeface="Times New Roman"/>
              </a:rPr>
              <a:t>pulsa</a:t>
            </a:r>
            <a:r>
              <a:rPr sz="1100" spc="-114" dirty="0">
                <a:solidFill>
                  <a:srgbClr val="1F1A17"/>
                </a:solidFill>
                <a:latin typeface="Times New Roman"/>
                <a:cs typeface="Times New Roman"/>
              </a:rPr>
              <a:t> </a:t>
            </a:r>
            <a:r>
              <a:rPr sz="1100" dirty="0">
                <a:solidFill>
                  <a:srgbClr val="1F1A17"/>
                </a:solidFill>
                <a:latin typeface="Times New Roman"/>
                <a:cs typeface="Times New Roman"/>
              </a:rPr>
              <a:t>elektronik.</a:t>
            </a:r>
            <a:endParaRPr sz="1100">
              <a:latin typeface="Times New Roman"/>
              <a:cs typeface="Times New Roman"/>
            </a:endParaRPr>
          </a:p>
          <a:p>
            <a:pPr marL="12700" algn="just">
              <a:lnSpc>
                <a:spcPts val="1270"/>
              </a:lnSpc>
              <a:spcBef>
                <a:spcPts val="1090"/>
              </a:spcBef>
            </a:pPr>
            <a:r>
              <a:rPr sz="1100" b="1" dirty="0">
                <a:solidFill>
                  <a:srgbClr val="1F1A17"/>
                </a:solidFill>
                <a:latin typeface="Times New Roman"/>
                <a:cs typeface="Times New Roman"/>
              </a:rPr>
              <a:t>c.</a:t>
            </a:r>
            <a:r>
              <a:rPr sz="1100" b="1" spc="-114" dirty="0">
                <a:solidFill>
                  <a:srgbClr val="1F1A17"/>
                </a:solidFill>
                <a:latin typeface="Times New Roman"/>
                <a:cs typeface="Times New Roman"/>
              </a:rPr>
              <a:t> </a:t>
            </a:r>
            <a:r>
              <a:rPr sz="1100" b="1" dirty="0">
                <a:solidFill>
                  <a:srgbClr val="1F1A17"/>
                </a:solidFill>
                <a:latin typeface="Times New Roman"/>
                <a:cs typeface="Times New Roman"/>
              </a:rPr>
              <a:t>Komputer</a:t>
            </a:r>
            <a:r>
              <a:rPr sz="1100" b="1" spc="-130" dirty="0">
                <a:solidFill>
                  <a:srgbClr val="1F1A17"/>
                </a:solidFill>
                <a:latin typeface="Times New Roman"/>
                <a:cs typeface="Times New Roman"/>
              </a:rPr>
              <a:t> </a:t>
            </a:r>
            <a:r>
              <a:rPr sz="1100" b="1" dirty="0">
                <a:solidFill>
                  <a:srgbClr val="1F1A17"/>
                </a:solidFill>
                <a:latin typeface="Times New Roman"/>
                <a:cs typeface="Times New Roman"/>
              </a:rPr>
              <a:t>hibrid</a:t>
            </a:r>
            <a:endParaRPr sz="1100">
              <a:latin typeface="Times New Roman"/>
              <a:cs typeface="Times New Roman"/>
            </a:endParaRPr>
          </a:p>
          <a:p>
            <a:pPr marL="12700" marR="5080" algn="just">
              <a:lnSpc>
                <a:spcPts val="1220"/>
              </a:lnSpc>
              <a:spcBef>
                <a:spcPts val="75"/>
              </a:spcBef>
            </a:pPr>
            <a:r>
              <a:rPr sz="1100" dirty="0">
                <a:solidFill>
                  <a:srgbClr val="1F1A17"/>
                </a:solidFill>
                <a:latin typeface="Times New Roman"/>
                <a:cs typeface="Times New Roman"/>
              </a:rPr>
              <a:t>Komputer hibrid merupakan kombinasi antara komputer  analog dan</a:t>
            </a:r>
            <a:r>
              <a:rPr sz="1100" spc="-225" dirty="0">
                <a:solidFill>
                  <a:srgbClr val="1F1A17"/>
                </a:solidFill>
                <a:latin typeface="Times New Roman"/>
                <a:cs typeface="Times New Roman"/>
              </a:rPr>
              <a:t> </a:t>
            </a:r>
            <a:r>
              <a:rPr sz="1100" dirty="0">
                <a:solidFill>
                  <a:srgbClr val="1F1A17"/>
                </a:solidFill>
                <a:latin typeface="Times New Roman"/>
                <a:cs typeface="Times New Roman"/>
              </a:rPr>
              <a:t>digital.</a:t>
            </a:r>
            <a:endParaRPr sz="1100">
              <a:latin typeface="Times New Roman"/>
              <a:cs typeface="Times New Roman"/>
            </a:endParaRPr>
          </a:p>
        </p:txBody>
      </p:sp>
      <p:grpSp>
        <p:nvGrpSpPr>
          <p:cNvPr id="5" name="object 5"/>
          <p:cNvGrpSpPr/>
          <p:nvPr/>
        </p:nvGrpSpPr>
        <p:grpSpPr>
          <a:xfrm>
            <a:off x="2153640" y="1595005"/>
            <a:ext cx="1302385" cy="1166495"/>
            <a:chOff x="2153640" y="1595005"/>
            <a:chExt cx="1302385" cy="1166495"/>
          </a:xfrm>
        </p:grpSpPr>
        <p:sp>
          <p:nvSpPr>
            <p:cNvPr id="6" name="object 6"/>
            <p:cNvSpPr/>
            <p:nvPr/>
          </p:nvSpPr>
          <p:spPr>
            <a:xfrm>
              <a:off x="2159990" y="1601355"/>
              <a:ext cx="1289685" cy="1153795"/>
            </a:xfrm>
            <a:custGeom>
              <a:avLst/>
              <a:gdLst/>
              <a:ahLst/>
              <a:cxnLst/>
              <a:rect l="l" t="t" r="r" b="b"/>
              <a:pathLst>
                <a:path w="1289685" h="1153795">
                  <a:moveTo>
                    <a:pt x="53187" y="0"/>
                  </a:moveTo>
                  <a:lnTo>
                    <a:pt x="1236052" y="0"/>
                  </a:lnTo>
                  <a:lnTo>
                    <a:pt x="1256707" y="4549"/>
                  </a:lnTo>
                  <a:lnTo>
                    <a:pt x="1273619" y="16937"/>
                  </a:lnTo>
                  <a:lnTo>
                    <a:pt x="1285044" y="35270"/>
                  </a:lnTo>
                  <a:lnTo>
                    <a:pt x="1289240" y="57658"/>
                  </a:lnTo>
                  <a:lnTo>
                    <a:pt x="1289240" y="1095540"/>
                  </a:lnTo>
                  <a:lnTo>
                    <a:pt x="1285042" y="1117927"/>
                  </a:lnTo>
                  <a:lnTo>
                    <a:pt x="1273614" y="1136261"/>
                  </a:lnTo>
                  <a:lnTo>
                    <a:pt x="1256702" y="1148648"/>
                  </a:lnTo>
                  <a:lnTo>
                    <a:pt x="1236052" y="1153198"/>
                  </a:lnTo>
                  <a:lnTo>
                    <a:pt x="53187" y="1153198"/>
                  </a:lnTo>
                  <a:lnTo>
                    <a:pt x="32537" y="1148648"/>
                  </a:lnTo>
                  <a:lnTo>
                    <a:pt x="15625" y="1136261"/>
                  </a:lnTo>
                  <a:lnTo>
                    <a:pt x="4197" y="1117927"/>
                  </a:lnTo>
                  <a:lnTo>
                    <a:pt x="0" y="1095540"/>
                  </a:lnTo>
                  <a:lnTo>
                    <a:pt x="0" y="57658"/>
                  </a:lnTo>
                  <a:lnTo>
                    <a:pt x="4197" y="35270"/>
                  </a:lnTo>
                  <a:lnTo>
                    <a:pt x="15625" y="16937"/>
                  </a:lnTo>
                  <a:lnTo>
                    <a:pt x="32537" y="4549"/>
                  </a:lnTo>
                  <a:lnTo>
                    <a:pt x="53187" y="0"/>
                  </a:lnTo>
                  <a:close/>
                </a:path>
              </a:pathLst>
            </a:custGeom>
            <a:ln w="12700">
              <a:solidFill>
                <a:srgbClr val="009140"/>
              </a:solidFill>
            </a:ln>
          </p:spPr>
          <p:txBody>
            <a:bodyPr wrap="square" lIns="0" tIns="0" rIns="0" bIns="0" rtlCol="0"/>
            <a:lstStyle/>
            <a:p>
              <a:endParaRPr/>
            </a:p>
          </p:txBody>
        </p:sp>
        <p:sp>
          <p:nvSpPr>
            <p:cNvPr id="7" name="object 7"/>
            <p:cNvSpPr/>
            <p:nvPr/>
          </p:nvSpPr>
          <p:spPr>
            <a:xfrm>
              <a:off x="2261933" y="1657540"/>
              <a:ext cx="1085354" cy="814019"/>
            </a:xfrm>
            <a:prstGeom prst="rect">
              <a:avLst/>
            </a:prstGeom>
            <a:blipFill>
              <a:blip r:embed="rId3" cstate="print"/>
              <a:stretch>
                <a:fillRect/>
              </a:stretch>
            </a:blipFill>
          </p:spPr>
          <p:txBody>
            <a:bodyPr wrap="square" lIns="0" tIns="0" rIns="0" bIns="0" rtlCol="0"/>
            <a:lstStyle/>
            <a:p>
              <a:endParaRPr/>
            </a:p>
          </p:txBody>
        </p:sp>
      </p:grpSp>
      <p:sp>
        <p:nvSpPr>
          <p:cNvPr id="8" name="object 8"/>
          <p:cNvSpPr txBox="1"/>
          <p:nvPr/>
        </p:nvSpPr>
        <p:spPr>
          <a:xfrm>
            <a:off x="2174153" y="2491181"/>
            <a:ext cx="1261110" cy="246379"/>
          </a:xfrm>
          <a:prstGeom prst="rect">
            <a:avLst/>
          </a:prstGeom>
        </p:spPr>
        <p:txBody>
          <a:bodyPr vert="horz" wrap="square" lIns="0" tIns="12700" rIns="0" bIns="0" rtlCol="0">
            <a:spAutoFit/>
          </a:bodyPr>
          <a:lstStyle/>
          <a:p>
            <a:pPr algn="ctr">
              <a:lnSpc>
                <a:spcPts val="865"/>
              </a:lnSpc>
              <a:spcBef>
                <a:spcPts val="100"/>
              </a:spcBef>
            </a:pPr>
            <a:r>
              <a:rPr sz="750" b="1" dirty="0">
                <a:solidFill>
                  <a:srgbClr val="1F1A17"/>
                </a:solidFill>
                <a:latin typeface="Times New Roman"/>
                <a:cs typeface="Times New Roman"/>
              </a:rPr>
              <a:t>Gambar</a:t>
            </a:r>
            <a:r>
              <a:rPr sz="750" b="1" spc="-20" dirty="0">
                <a:solidFill>
                  <a:srgbClr val="1F1A17"/>
                </a:solidFill>
                <a:latin typeface="Times New Roman"/>
                <a:cs typeface="Times New Roman"/>
              </a:rPr>
              <a:t> </a:t>
            </a:r>
            <a:r>
              <a:rPr sz="750" b="1" dirty="0">
                <a:solidFill>
                  <a:srgbClr val="1F1A17"/>
                </a:solidFill>
                <a:latin typeface="Times New Roman"/>
                <a:cs typeface="Times New Roman"/>
              </a:rPr>
              <a:t>1.20</a:t>
            </a:r>
            <a:endParaRPr sz="750">
              <a:latin typeface="Times New Roman"/>
              <a:cs typeface="Times New Roman"/>
            </a:endParaRPr>
          </a:p>
          <a:p>
            <a:pPr algn="ctr">
              <a:lnSpc>
                <a:spcPts val="865"/>
              </a:lnSpc>
            </a:pPr>
            <a:r>
              <a:rPr sz="750" i="1" dirty="0">
                <a:solidFill>
                  <a:srgbClr val="1F1A17"/>
                </a:solidFill>
                <a:latin typeface="Times New Roman"/>
                <a:cs typeface="Times New Roman"/>
              </a:rPr>
              <a:t>Komputer</a:t>
            </a:r>
            <a:r>
              <a:rPr sz="750" i="1" spc="-25" dirty="0">
                <a:solidFill>
                  <a:srgbClr val="1F1A17"/>
                </a:solidFill>
                <a:latin typeface="Times New Roman"/>
                <a:cs typeface="Times New Roman"/>
              </a:rPr>
              <a:t> </a:t>
            </a:r>
            <a:r>
              <a:rPr sz="750" i="1" dirty="0">
                <a:solidFill>
                  <a:srgbClr val="1F1A17"/>
                </a:solidFill>
                <a:latin typeface="Times New Roman"/>
                <a:cs typeface="Times New Roman"/>
              </a:rPr>
              <a:t>Analog</a:t>
            </a:r>
            <a:endParaRPr sz="750">
              <a:latin typeface="Times New Roman"/>
              <a:cs typeface="Times New Roman"/>
            </a:endParaRPr>
          </a:p>
        </p:txBody>
      </p:sp>
      <p:sp>
        <p:nvSpPr>
          <p:cNvPr id="9" name="object 9"/>
          <p:cNvSpPr/>
          <p:nvPr/>
        </p:nvSpPr>
        <p:spPr>
          <a:xfrm>
            <a:off x="3957802" y="1673034"/>
            <a:ext cx="1085367" cy="814019"/>
          </a:xfrm>
          <a:prstGeom prst="rect">
            <a:avLst/>
          </a:prstGeom>
          <a:blipFill>
            <a:blip r:embed="rId4" cstate="print"/>
            <a:stretch>
              <a:fillRect/>
            </a:stretch>
          </a:blipFill>
        </p:spPr>
        <p:txBody>
          <a:bodyPr wrap="square" lIns="0" tIns="0" rIns="0" bIns="0" rtlCol="0"/>
          <a:lstStyle/>
          <a:p>
            <a:endParaRPr/>
          </a:p>
        </p:txBody>
      </p:sp>
      <p:sp>
        <p:nvSpPr>
          <p:cNvPr id="10" name="object 10"/>
          <p:cNvSpPr txBox="1"/>
          <p:nvPr/>
        </p:nvSpPr>
        <p:spPr>
          <a:xfrm>
            <a:off x="3870035" y="2491181"/>
            <a:ext cx="1261110" cy="246379"/>
          </a:xfrm>
          <a:prstGeom prst="rect">
            <a:avLst/>
          </a:prstGeom>
        </p:spPr>
        <p:txBody>
          <a:bodyPr vert="horz" wrap="square" lIns="0" tIns="12700" rIns="0" bIns="0" rtlCol="0">
            <a:spAutoFit/>
          </a:bodyPr>
          <a:lstStyle/>
          <a:p>
            <a:pPr marL="635" algn="ctr">
              <a:lnSpc>
                <a:spcPts val="865"/>
              </a:lnSpc>
              <a:spcBef>
                <a:spcPts val="100"/>
              </a:spcBef>
            </a:pPr>
            <a:r>
              <a:rPr sz="750" b="1" dirty="0">
                <a:solidFill>
                  <a:srgbClr val="1F1A17"/>
                </a:solidFill>
                <a:latin typeface="Times New Roman"/>
                <a:cs typeface="Times New Roman"/>
              </a:rPr>
              <a:t>Gambar</a:t>
            </a:r>
            <a:r>
              <a:rPr sz="750" b="1" spc="-20" dirty="0">
                <a:solidFill>
                  <a:srgbClr val="1F1A17"/>
                </a:solidFill>
                <a:latin typeface="Times New Roman"/>
                <a:cs typeface="Times New Roman"/>
              </a:rPr>
              <a:t> </a:t>
            </a:r>
            <a:r>
              <a:rPr sz="750" b="1" dirty="0">
                <a:solidFill>
                  <a:srgbClr val="1F1A17"/>
                </a:solidFill>
                <a:latin typeface="Times New Roman"/>
                <a:cs typeface="Times New Roman"/>
              </a:rPr>
              <a:t>1.21</a:t>
            </a:r>
            <a:endParaRPr sz="750">
              <a:latin typeface="Times New Roman"/>
              <a:cs typeface="Times New Roman"/>
            </a:endParaRPr>
          </a:p>
          <a:p>
            <a:pPr marL="635" algn="ctr">
              <a:lnSpc>
                <a:spcPts val="865"/>
              </a:lnSpc>
            </a:pPr>
            <a:r>
              <a:rPr sz="750" i="1" dirty="0">
                <a:solidFill>
                  <a:srgbClr val="1F1A17"/>
                </a:solidFill>
                <a:latin typeface="Times New Roman"/>
                <a:cs typeface="Times New Roman"/>
              </a:rPr>
              <a:t>Komputer</a:t>
            </a:r>
            <a:r>
              <a:rPr sz="750" i="1" spc="-10" dirty="0">
                <a:solidFill>
                  <a:srgbClr val="1F1A17"/>
                </a:solidFill>
                <a:latin typeface="Times New Roman"/>
                <a:cs typeface="Times New Roman"/>
              </a:rPr>
              <a:t> </a:t>
            </a:r>
            <a:r>
              <a:rPr sz="750" i="1" dirty="0">
                <a:solidFill>
                  <a:srgbClr val="1F1A17"/>
                </a:solidFill>
                <a:latin typeface="Times New Roman"/>
                <a:cs typeface="Times New Roman"/>
              </a:rPr>
              <a:t>Digital</a:t>
            </a:r>
            <a:endParaRPr sz="750">
              <a:latin typeface="Times New Roman"/>
              <a:cs typeface="Times New Roman"/>
            </a:endParaRPr>
          </a:p>
        </p:txBody>
      </p:sp>
      <p:sp>
        <p:nvSpPr>
          <p:cNvPr id="11" name="object 11"/>
          <p:cNvSpPr txBox="1"/>
          <p:nvPr/>
        </p:nvSpPr>
        <p:spPr>
          <a:xfrm>
            <a:off x="3065183" y="2751810"/>
            <a:ext cx="1122045" cy="132080"/>
          </a:xfrm>
          <a:prstGeom prst="rect">
            <a:avLst/>
          </a:prstGeom>
        </p:spPr>
        <p:txBody>
          <a:bodyPr vert="horz" wrap="square" lIns="0" tIns="12700" rIns="0" bIns="0" rtlCol="0">
            <a:spAutoFit/>
          </a:bodyPr>
          <a:lstStyle/>
          <a:p>
            <a:pPr marL="12700">
              <a:lnSpc>
                <a:spcPct val="100000"/>
              </a:lnSpc>
              <a:spcBef>
                <a:spcPts val="100"/>
              </a:spcBef>
            </a:pPr>
            <a:r>
              <a:rPr sz="700" i="1" dirty="0">
                <a:solidFill>
                  <a:srgbClr val="1F1A17"/>
                </a:solidFill>
                <a:latin typeface="Times New Roman"/>
                <a:cs typeface="Times New Roman"/>
              </a:rPr>
              <a:t>Sumber :</a:t>
            </a:r>
            <a:r>
              <a:rPr sz="700" i="1" spc="-80" dirty="0">
                <a:solidFill>
                  <a:srgbClr val="1F1A17"/>
                </a:solidFill>
                <a:latin typeface="Times New Roman"/>
                <a:cs typeface="Times New Roman"/>
              </a:rPr>
              <a:t> </a:t>
            </a:r>
            <a:r>
              <a:rPr sz="700" i="1" dirty="0">
                <a:solidFill>
                  <a:srgbClr val="1F1A17"/>
                </a:solidFill>
                <a:latin typeface="Times New Roman"/>
                <a:cs typeface="Times New Roman"/>
              </a:rPr>
              <a:t>images.altavista.com</a:t>
            </a:r>
            <a:endParaRPr sz="700">
              <a:latin typeface="Times New Roman"/>
              <a:cs typeface="Times New Roman"/>
            </a:endParaRPr>
          </a:p>
        </p:txBody>
      </p:sp>
      <p:sp>
        <p:nvSpPr>
          <p:cNvPr id="12" name="object 12"/>
          <p:cNvSpPr/>
          <p:nvPr/>
        </p:nvSpPr>
        <p:spPr>
          <a:xfrm>
            <a:off x="3855872" y="1601355"/>
            <a:ext cx="1289685" cy="1153795"/>
          </a:xfrm>
          <a:custGeom>
            <a:avLst/>
            <a:gdLst/>
            <a:ahLst/>
            <a:cxnLst/>
            <a:rect l="l" t="t" r="r" b="b"/>
            <a:pathLst>
              <a:path w="1289685" h="1153795">
                <a:moveTo>
                  <a:pt x="53187" y="0"/>
                </a:moveTo>
                <a:lnTo>
                  <a:pt x="1236052" y="0"/>
                </a:lnTo>
                <a:lnTo>
                  <a:pt x="1256707" y="4549"/>
                </a:lnTo>
                <a:lnTo>
                  <a:pt x="1273619" y="16937"/>
                </a:lnTo>
                <a:lnTo>
                  <a:pt x="1285044" y="35270"/>
                </a:lnTo>
                <a:lnTo>
                  <a:pt x="1289240" y="57658"/>
                </a:lnTo>
                <a:lnTo>
                  <a:pt x="1289240" y="1095540"/>
                </a:lnTo>
                <a:lnTo>
                  <a:pt x="1285042" y="1117927"/>
                </a:lnTo>
                <a:lnTo>
                  <a:pt x="1273614" y="1136261"/>
                </a:lnTo>
                <a:lnTo>
                  <a:pt x="1256702" y="1148648"/>
                </a:lnTo>
                <a:lnTo>
                  <a:pt x="1236052" y="1153198"/>
                </a:lnTo>
                <a:lnTo>
                  <a:pt x="53187" y="1153198"/>
                </a:lnTo>
                <a:lnTo>
                  <a:pt x="32537" y="1148648"/>
                </a:lnTo>
                <a:lnTo>
                  <a:pt x="15625" y="1136261"/>
                </a:lnTo>
                <a:lnTo>
                  <a:pt x="4197" y="1117927"/>
                </a:lnTo>
                <a:lnTo>
                  <a:pt x="0" y="1095540"/>
                </a:lnTo>
                <a:lnTo>
                  <a:pt x="0" y="57658"/>
                </a:lnTo>
                <a:lnTo>
                  <a:pt x="4197" y="35270"/>
                </a:lnTo>
                <a:lnTo>
                  <a:pt x="15625" y="16937"/>
                </a:lnTo>
                <a:lnTo>
                  <a:pt x="32537" y="4549"/>
                </a:lnTo>
                <a:lnTo>
                  <a:pt x="53187" y="0"/>
                </a:lnTo>
                <a:close/>
              </a:path>
            </a:pathLst>
          </a:custGeom>
          <a:ln w="12700">
            <a:solidFill>
              <a:srgbClr val="009140"/>
            </a:solidFill>
          </a:ln>
        </p:spPr>
        <p:txBody>
          <a:bodyPr wrap="square" lIns="0" tIns="0" rIns="0" bIns="0" rtlCol="0"/>
          <a:lstStyle/>
          <a:p>
            <a:endParaRPr/>
          </a:p>
        </p:txBody>
      </p:sp>
      <p:sp>
        <p:nvSpPr>
          <p:cNvPr id="13" name="object 13"/>
          <p:cNvSpPr txBox="1"/>
          <p:nvPr/>
        </p:nvSpPr>
        <p:spPr>
          <a:xfrm>
            <a:off x="769071" y="5098288"/>
            <a:ext cx="4867275" cy="2712720"/>
          </a:xfrm>
          <a:prstGeom prst="rect">
            <a:avLst/>
          </a:prstGeom>
        </p:spPr>
        <p:txBody>
          <a:bodyPr vert="horz" wrap="square" lIns="0" tIns="28575" rIns="0" bIns="0" rtlCol="0">
            <a:spAutoFit/>
          </a:bodyPr>
          <a:lstStyle/>
          <a:p>
            <a:pPr marL="1390650" marR="17145" algn="just">
              <a:lnSpc>
                <a:spcPts val="1220"/>
              </a:lnSpc>
              <a:spcBef>
                <a:spcPts val="225"/>
              </a:spcBef>
            </a:pPr>
            <a:r>
              <a:rPr sz="1100" dirty="0">
                <a:solidFill>
                  <a:srgbClr val="1F1A17"/>
                </a:solidFill>
                <a:latin typeface="Times New Roman"/>
                <a:cs typeface="Times New Roman"/>
              </a:rPr>
              <a:t>Pada</a:t>
            </a:r>
            <a:r>
              <a:rPr sz="1100" spc="-40" dirty="0">
                <a:solidFill>
                  <a:srgbClr val="1F1A17"/>
                </a:solidFill>
                <a:latin typeface="Times New Roman"/>
                <a:cs typeface="Times New Roman"/>
              </a:rPr>
              <a:t> </a:t>
            </a:r>
            <a:r>
              <a:rPr sz="1100" dirty="0">
                <a:solidFill>
                  <a:srgbClr val="1F1A17"/>
                </a:solidFill>
                <a:latin typeface="Times New Roman"/>
                <a:cs typeface="Times New Roman"/>
              </a:rPr>
              <a:t>subbab</a:t>
            </a:r>
            <a:r>
              <a:rPr sz="1100" spc="-35" dirty="0">
                <a:solidFill>
                  <a:srgbClr val="1F1A17"/>
                </a:solidFill>
                <a:latin typeface="Times New Roman"/>
                <a:cs typeface="Times New Roman"/>
              </a:rPr>
              <a:t> </a:t>
            </a:r>
            <a:r>
              <a:rPr sz="1100" dirty="0">
                <a:solidFill>
                  <a:srgbClr val="1F1A17"/>
                </a:solidFill>
                <a:latin typeface="Times New Roman"/>
                <a:cs typeface="Times New Roman"/>
              </a:rPr>
              <a:t>ini</a:t>
            </a:r>
            <a:r>
              <a:rPr sz="1100" spc="-40" dirty="0">
                <a:solidFill>
                  <a:srgbClr val="1F1A17"/>
                </a:solidFill>
                <a:latin typeface="Times New Roman"/>
                <a:cs typeface="Times New Roman"/>
              </a:rPr>
              <a:t> </a:t>
            </a:r>
            <a:r>
              <a:rPr sz="1100" dirty="0">
                <a:solidFill>
                  <a:srgbClr val="1F1A17"/>
                </a:solidFill>
                <a:latin typeface="Times New Roman"/>
                <a:cs typeface="Times New Roman"/>
              </a:rPr>
              <a:t>kita</a:t>
            </a:r>
            <a:r>
              <a:rPr sz="1100" spc="-40" dirty="0">
                <a:solidFill>
                  <a:srgbClr val="1F1A17"/>
                </a:solidFill>
                <a:latin typeface="Times New Roman"/>
                <a:cs typeface="Times New Roman"/>
              </a:rPr>
              <a:t> </a:t>
            </a:r>
            <a:r>
              <a:rPr sz="1100" dirty="0">
                <a:solidFill>
                  <a:srgbClr val="1F1A17"/>
                </a:solidFill>
                <a:latin typeface="Times New Roman"/>
                <a:cs typeface="Times New Roman"/>
              </a:rPr>
              <a:t>akan</a:t>
            </a:r>
            <a:r>
              <a:rPr sz="1100" spc="-35" dirty="0">
                <a:solidFill>
                  <a:srgbClr val="1F1A17"/>
                </a:solidFill>
                <a:latin typeface="Times New Roman"/>
                <a:cs typeface="Times New Roman"/>
              </a:rPr>
              <a:t> </a:t>
            </a:r>
            <a:r>
              <a:rPr sz="1100" dirty="0">
                <a:solidFill>
                  <a:srgbClr val="1F1A17"/>
                </a:solidFill>
                <a:latin typeface="Times New Roman"/>
                <a:cs typeface="Times New Roman"/>
              </a:rPr>
              <a:t>mempelajari</a:t>
            </a:r>
            <a:r>
              <a:rPr sz="1100" spc="-40" dirty="0">
                <a:solidFill>
                  <a:srgbClr val="1F1A17"/>
                </a:solidFill>
                <a:latin typeface="Times New Roman"/>
                <a:cs typeface="Times New Roman"/>
              </a:rPr>
              <a:t> </a:t>
            </a:r>
            <a:r>
              <a:rPr sz="1100" dirty="0">
                <a:solidFill>
                  <a:srgbClr val="1F1A17"/>
                </a:solidFill>
                <a:latin typeface="Times New Roman"/>
                <a:cs typeface="Times New Roman"/>
              </a:rPr>
              <a:t>tentang</a:t>
            </a:r>
            <a:r>
              <a:rPr sz="1100" spc="-45" dirty="0">
                <a:solidFill>
                  <a:srgbClr val="1F1A17"/>
                </a:solidFill>
                <a:latin typeface="Times New Roman"/>
                <a:cs typeface="Times New Roman"/>
              </a:rPr>
              <a:t> </a:t>
            </a:r>
            <a:r>
              <a:rPr sz="1100" dirty="0">
                <a:solidFill>
                  <a:srgbClr val="1F1A17"/>
                </a:solidFill>
                <a:latin typeface="Times New Roman"/>
                <a:cs typeface="Times New Roman"/>
              </a:rPr>
              <a:t>media</a:t>
            </a:r>
            <a:r>
              <a:rPr sz="1100" spc="-40" dirty="0">
                <a:solidFill>
                  <a:srgbClr val="1F1A17"/>
                </a:solidFill>
                <a:latin typeface="Times New Roman"/>
                <a:cs typeface="Times New Roman"/>
              </a:rPr>
              <a:t> </a:t>
            </a:r>
            <a:r>
              <a:rPr sz="1100" dirty="0">
                <a:solidFill>
                  <a:srgbClr val="1F1A17"/>
                </a:solidFill>
                <a:latin typeface="Times New Roman"/>
                <a:cs typeface="Times New Roman"/>
              </a:rPr>
              <a:t>jaringan  informasi. Saat ini media jaringan di bagi menjadi dua jenis  media,</a:t>
            </a:r>
            <a:r>
              <a:rPr sz="1100" spc="-125" dirty="0">
                <a:solidFill>
                  <a:srgbClr val="1F1A17"/>
                </a:solidFill>
                <a:latin typeface="Times New Roman"/>
                <a:cs typeface="Times New Roman"/>
              </a:rPr>
              <a:t> </a:t>
            </a:r>
            <a:r>
              <a:rPr sz="1100" dirty="0">
                <a:solidFill>
                  <a:srgbClr val="1F1A17"/>
                </a:solidFill>
                <a:latin typeface="Times New Roman"/>
                <a:cs typeface="Times New Roman"/>
              </a:rPr>
              <a:t>yaitu</a:t>
            </a:r>
            <a:r>
              <a:rPr sz="1100" spc="-114" dirty="0">
                <a:solidFill>
                  <a:srgbClr val="1F1A17"/>
                </a:solidFill>
                <a:latin typeface="Times New Roman"/>
                <a:cs typeface="Times New Roman"/>
              </a:rPr>
              <a:t> </a:t>
            </a:r>
            <a:r>
              <a:rPr sz="1100" dirty="0">
                <a:solidFill>
                  <a:srgbClr val="1F1A17"/>
                </a:solidFill>
                <a:latin typeface="Times New Roman"/>
                <a:cs typeface="Times New Roman"/>
              </a:rPr>
              <a:t>media</a:t>
            </a:r>
            <a:r>
              <a:rPr sz="1100" spc="-125" dirty="0">
                <a:solidFill>
                  <a:srgbClr val="1F1A17"/>
                </a:solidFill>
                <a:latin typeface="Times New Roman"/>
                <a:cs typeface="Times New Roman"/>
              </a:rPr>
              <a:t> </a:t>
            </a:r>
            <a:r>
              <a:rPr sz="1100" dirty="0">
                <a:solidFill>
                  <a:srgbClr val="1F1A17"/>
                </a:solidFill>
                <a:latin typeface="Times New Roman"/>
                <a:cs typeface="Times New Roman"/>
              </a:rPr>
              <a:t>kabel</a:t>
            </a:r>
            <a:r>
              <a:rPr sz="1100" spc="-120" dirty="0">
                <a:solidFill>
                  <a:srgbClr val="1F1A17"/>
                </a:solidFill>
                <a:latin typeface="Times New Roman"/>
                <a:cs typeface="Times New Roman"/>
              </a:rPr>
              <a:t> </a:t>
            </a:r>
            <a:r>
              <a:rPr sz="1100" dirty="0">
                <a:solidFill>
                  <a:srgbClr val="1F1A17"/>
                </a:solidFill>
                <a:latin typeface="Times New Roman"/>
                <a:cs typeface="Times New Roman"/>
              </a:rPr>
              <a:t>dan</a:t>
            </a:r>
            <a:r>
              <a:rPr sz="1100" spc="-114" dirty="0">
                <a:solidFill>
                  <a:srgbClr val="1F1A17"/>
                </a:solidFill>
                <a:latin typeface="Times New Roman"/>
                <a:cs typeface="Times New Roman"/>
              </a:rPr>
              <a:t> </a:t>
            </a:r>
            <a:r>
              <a:rPr sz="1100" dirty="0">
                <a:solidFill>
                  <a:srgbClr val="1F1A17"/>
                </a:solidFill>
                <a:latin typeface="Times New Roman"/>
                <a:cs typeface="Times New Roman"/>
              </a:rPr>
              <a:t>media</a:t>
            </a:r>
            <a:r>
              <a:rPr sz="1100" spc="-125" dirty="0">
                <a:solidFill>
                  <a:srgbClr val="1F1A17"/>
                </a:solidFill>
                <a:latin typeface="Times New Roman"/>
                <a:cs typeface="Times New Roman"/>
              </a:rPr>
              <a:t> </a:t>
            </a:r>
            <a:r>
              <a:rPr sz="1100" dirty="0">
                <a:solidFill>
                  <a:srgbClr val="1F1A17"/>
                </a:solidFill>
                <a:latin typeface="Times New Roman"/>
                <a:cs typeface="Times New Roman"/>
              </a:rPr>
              <a:t>nirkabel</a:t>
            </a:r>
            <a:r>
              <a:rPr sz="1100" spc="-120" dirty="0">
                <a:solidFill>
                  <a:srgbClr val="1F1A17"/>
                </a:solidFill>
                <a:latin typeface="Times New Roman"/>
                <a:cs typeface="Times New Roman"/>
              </a:rPr>
              <a:t> </a:t>
            </a:r>
            <a:r>
              <a:rPr sz="1100" dirty="0">
                <a:solidFill>
                  <a:srgbClr val="1F1A17"/>
                </a:solidFill>
                <a:latin typeface="Times New Roman"/>
                <a:cs typeface="Times New Roman"/>
              </a:rPr>
              <a:t>atau</a:t>
            </a:r>
            <a:r>
              <a:rPr sz="1100" spc="-120" dirty="0">
                <a:solidFill>
                  <a:srgbClr val="1F1A17"/>
                </a:solidFill>
                <a:latin typeface="Times New Roman"/>
                <a:cs typeface="Times New Roman"/>
              </a:rPr>
              <a:t> </a:t>
            </a:r>
            <a:r>
              <a:rPr sz="1100" dirty="0">
                <a:solidFill>
                  <a:srgbClr val="1F1A17"/>
                </a:solidFill>
                <a:latin typeface="Times New Roman"/>
                <a:cs typeface="Times New Roman"/>
              </a:rPr>
              <a:t>tanpa</a:t>
            </a:r>
            <a:r>
              <a:rPr sz="1100" spc="-120" dirty="0">
                <a:solidFill>
                  <a:srgbClr val="1F1A17"/>
                </a:solidFill>
                <a:latin typeface="Times New Roman"/>
                <a:cs typeface="Times New Roman"/>
              </a:rPr>
              <a:t> </a:t>
            </a:r>
            <a:r>
              <a:rPr sz="1100" dirty="0">
                <a:solidFill>
                  <a:srgbClr val="1F1A17"/>
                </a:solidFill>
                <a:latin typeface="Times New Roman"/>
                <a:cs typeface="Times New Roman"/>
              </a:rPr>
              <a:t>kabel.</a:t>
            </a:r>
            <a:endParaRPr sz="1100">
              <a:latin typeface="Times New Roman"/>
              <a:cs typeface="Times New Roman"/>
            </a:endParaRPr>
          </a:p>
          <a:p>
            <a:pPr marL="2667635" indent="-161925">
              <a:lnSpc>
                <a:spcPts val="1330"/>
              </a:lnSpc>
              <a:buAutoNum type="arabicPeriod"/>
              <a:tabLst>
                <a:tab pos="2668270" algn="l"/>
              </a:tabLst>
            </a:pPr>
            <a:r>
              <a:rPr sz="1200" spc="45" dirty="0">
                <a:solidFill>
                  <a:srgbClr val="1F1A17"/>
                </a:solidFill>
                <a:latin typeface="Arial"/>
                <a:cs typeface="Arial"/>
              </a:rPr>
              <a:t>Media</a:t>
            </a:r>
            <a:r>
              <a:rPr sz="1200" spc="-160" dirty="0">
                <a:solidFill>
                  <a:srgbClr val="1F1A17"/>
                </a:solidFill>
                <a:latin typeface="Arial"/>
                <a:cs typeface="Arial"/>
              </a:rPr>
              <a:t> </a:t>
            </a:r>
            <a:r>
              <a:rPr sz="1200" spc="45" dirty="0">
                <a:solidFill>
                  <a:srgbClr val="1F1A17"/>
                </a:solidFill>
                <a:latin typeface="Arial"/>
                <a:cs typeface="Arial"/>
              </a:rPr>
              <a:t>kabel</a:t>
            </a:r>
            <a:endParaRPr sz="1200">
              <a:latin typeface="Arial"/>
              <a:cs typeface="Arial"/>
            </a:endParaRPr>
          </a:p>
          <a:p>
            <a:pPr marL="2506345" marR="5080" algn="just">
              <a:lnSpc>
                <a:spcPts val="1220"/>
              </a:lnSpc>
              <a:spcBef>
                <a:spcPts val="70"/>
              </a:spcBef>
            </a:pPr>
            <a:r>
              <a:rPr sz="1100" dirty="0">
                <a:solidFill>
                  <a:srgbClr val="1F1A17"/>
                </a:solidFill>
                <a:latin typeface="Times New Roman"/>
                <a:cs typeface="Times New Roman"/>
              </a:rPr>
              <a:t>Media</a:t>
            </a:r>
            <a:r>
              <a:rPr sz="1100" spc="-135" dirty="0">
                <a:solidFill>
                  <a:srgbClr val="1F1A17"/>
                </a:solidFill>
                <a:latin typeface="Times New Roman"/>
                <a:cs typeface="Times New Roman"/>
              </a:rPr>
              <a:t> </a:t>
            </a:r>
            <a:r>
              <a:rPr sz="1100" dirty="0">
                <a:solidFill>
                  <a:srgbClr val="1F1A17"/>
                </a:solidFill>
                <a:latin typeface="Times New Roman"/>
                <a:cs typeface="Times New Roman"/>
              </a:rPr>
              <a:t>kabel</a:t>
            </a:r>
            <a:r>
              <a:rPr sz="1100" spc="-130" dirty="0">
                <a:solidFill>
                  <a:srgbClr val="1F1A17"/>
                </a:solidFill>
                <a:latin typeface="Times New Roman"/>
                <a:cs typeface="Times New Roman"/>
              </a:rPr>
              <a:t> </a:t>
            </a:r>
            <a:r>
              <a:rPr sz="1100" dirty="0">
                <a:solidFill>
                  <a:srgbClr val="1F1A17"/>
                </a:solidFill>
                <a:latin typeface="Times New Roman"/>
                <a:cs typeface="Times New Roman"/>
              </a:rPr>
              <a:t>mempunyai</a:t>
            </a:r>
            <a:r>
              <a:rPr sz="1100" spc="-130" dirty="0">
                <a:solidFill>
                  <a:srgbClr val="1F1A17"/>
                </a:solidFill>
                <a:latin typeface="Times New Roman"/>
                <a:cs typeface="Times New Roman"/>
              </a:rPr>
              <a:t> </a:t>
            </a:r>
            <a:r>
              <a:rPr sz="1100" dirty="0">
                <a:solidFill>
                  <a:srgbClr val="1F1A17"/>
                </a:solidFill>
                <a:latin typeface="Times New Roman"/>
                <a:cs typeface="Times New Roman"/>
              </a:rPr>
              <a:t>keunggulan</a:t>
            </a:r>
            <a:r>
              <a:rPr sz="1100" spc="-130" dirty="0">
                <a:solidFill>
                  <a:srgbClr val="1F1A17"/>
                </a:solidFill>
                <a:latin typeface="Times New Roman"/>
                <a:cs typeface="Times New Roman"/>
              </a:rPr>
              <a:t> </a:t>
            </a:r>
            <a:r>
              <a:rPr sz="1100" dirty="0">
                <a:solidFill>
                  <a:srgbClr val="1F1A17"/>
                </a:solidFill>
                <a:latin typeface="Times New Roman"/>
                <a:cs typeface="Times New Roman"/>
              </a:rPr>
              <a:t>yaitu  kondisi jaringan yang dibangun lebih  </a:t>
            </a:r>
            <a:r>
              <a:rPr sz="1100" spc="80" dirty="0">
                <a:solidFill>
                  <a:srgbClr val="1F1A17"/>
                </a:solidFill>
                <a:latin typeface="Times New Roman"/>
                <a:cs typeface="Times New Roman"/>
              </a:rPr>
              <a:t>andal </a:t>
            </a:r>
            <a:r>
              <a:rPr sz="1100" spc="65" dirty="0">
                <a:solidFill>
                  <a:srgbClr val="1F1A17"/>
                </a:solidFill>
                <a:latin typeface="Times New Roman"/>
                <a:cs typeface="Times New Roman"/>
              </a:rPr>
              <a:t>dan </a:t>
            </a:r>
            <a:r>
              <a:rPr sz="1100" spc="85" dirty="0">
                <a:solidFill>
                  <a:srgbClr val="1F1A17"/>
                </a:solidFill>
                <a:latin typeface="Times New Roman"/>
                <a:cs typeface="Times New Roman"/>
              </a:rPr>
              <a:t>kapasitas </a:t>
            </a:r>
            <a:r>
              <a:rPr sz="1100" spc="80" dirty="0">
                <a:solidFill>
                  <a:srgbClr val="1F1A17"/>
                </a:solidFill>
                <a:latin typeface="Times New Roman"/>
                <a:cs typeface="Times New Roman"/>
              </a:rPr>
              <a:t>kabel </a:t>
            </a:r>
            <a:r>
              <a:rPr sz="1100" spc="75" dirty="0">
                <a:solidFill>
                  <a:srgbClr val="1F1A17"/>
                </a:solidFill>
                <a:latin typeface="Times New Roman"/>
                <a:cs typeface="Times New Roman"/>
              </a:rPr>
              <a:t>yang  </a:t>
            </a:r>
            <a:r>
              <a:rPr sz="1100" dirty="0">
                <a:solidFill>
                  <a:srgbClr val="1F1A17"/>
                </a:solidFill>
                <a:latin typeface="Times New Roman"/>
                <a:cs typeface="Times New Roman"/>
              </a:rPr>
              <a:t>mendukung lebih</a:t>
            </a:r>
            <a:r>
              <a:rPr sz="1100" spc="-225" dirty="0">
                <a:solidFill>
                  <a:srgbClr val="1F1A17"/>
                </a:solidFill>
                <a:latin typeface="Times New Roman"/>
                <a:cs typeface="Times New Roman"/>
              </a:rPr>
              <a:t> </a:t>
            </a:r>
            <a:r>
              <a:rPr sz="1100" spc="-15" dirty="0">
                <a:solidFill>
                  <a:srgbClr val="1F1A17"/>
                </a:solidFill>
                <a:latin typeface="Times New Roman"/>
                <a:cs typeface="Times New Roman"/>
              </a:rPr>
              <a:t>besar.</a:t>
            </a:r>
            <a:endParaRPr sz="1100">
              <a:latin typeface="Times New Roman"/>
              <a:cs typeface="Times New Roman"/>
            </a:endParaRPr>
          </a:p>
          <a:p>
            <a:pPr marL="2643505" marR="350520" indent="-137795">
              <a:lnSpc>
                <a:spcPts val="1220"/>
              </a:lnSpc>
              <a:spcBef>
                <a:spcPts val="1210"/>
              </a:spcBef>
            </a:pPr>
            <a:r>
              <a:rPr sz="1100" dirty="0">
                <a:solidFill>
                  <a:srgbClr val="1F1A17"/>
                </a:solidFill>
                <a:latin typeface="Times New Roman"/>
                <a:cs typeface="Times New Roman"/>
              </a:rPr>
              <a:t>Media komunikasi kabel antara</a:t>
            </a:r>
            <a:r>
              <a:rPr sz="1100" spc="-100" dirty="0">
                <a:solidFill>
                  <a:srgbClr val="1F1A17"/>
                </a:solidFill>
                <a:latin typeface="Times New Roman"/>
                <a:cs typeface="Times New Roman"/>
              </a:rPr>
              <a:t> </a:t>
            </a:r>
            <a:r>
              <a:rPr sz="1100" dirty="0">
                <a:solidFill>
                  <a:srgbClr val="1F1A17"/>
                </a:solidFill>
                <a:latin typeface="Times New Roman"/>
                <a:cs typeface="Times New Roman"/>
              </a:rPr>
              <a:t>lain  sebagai berikut</a:t>
            </a:r>
            <a:r>
              <a:rPr sz="1100" spc="-10" dirty="0">
                <a:solidFill>
                  <a:srgbClr val="1F1A17"/>
                </a:solidFill>
                <a:latin typeface="Times New Roman"/>
                <a:cs typeface="Times New Roman"/>
              </a:rPr>
              <a:t> </a:t>
            </a:r>
            <a:r>
              <a:rPr sz="1100" dirty="0">
                <a:solidFill>
                  <a:srgbClr val="1F1A17"/>
                </a:solidFill>
                <a:latin typeface="Times New Roman"/>
                <a:cs typeface="Times New Roman"/>
              </a:rPr>
              <a:t>:</a:t>
            </a:r>
            <a:endParaRPr sz="1100">
              <a:latin typeface="Times New Roman"/>
              <a:cs typeface="Times New Roman"/>
            </a:endParaRPr>
          </a:p>
          <a:p>
            <a:pPr marL="2506345">
              <a:lnSpc>
                <a:spcPts val="1275"/>
              </a:lnSpc>
              <a:spcBef>
                <a:spcPts val="1090"/>
              </a:spcBef>
            </a:pPr>
            <a:r>
              <a:rPr sz="1100" b="1" dirty="0">
                <a:solidFill>
                  <a:srgbClr val="1F1A17"/>
                </a:solidFill>
                <a:latin typeface="Times New Roman"/>
                <a:cs typeface="Times New Roman"/>
              </a:rPr>
              <a:t>a.</a:t>
            </a:r>
            <a:r>
              <a:rPr sz="1100" b="1" spc="-114" dirty="0">
                <a:solidFill>
                  <a:srgbClr val="1F1A17"/>
                </a:solidFill>
                <a:latin typeface="Times New Roman"/>
                <a:cs typeface="Times New Roman"/>
              </a:rPr>
              <a:t> </a:t>
            </a:r>
            <a:r>
              <a:rPr sz="1100" b="1" dirty="0">
                <a:solidFill>
                  <a:srgbClr val="1F1A17"/>
                </a:solidFill>
                <a:latin typeface="Times New Roman"/>
                <a:cs typeface="Times New Roman"/>
              </a:rPr>
              <a:t>Kabel</a:t>
            </a:r>
            <a:r>
              <a:rPr sz="1100" b="1" spc="-114" dirty="0">
                <a:solidFill>
                  <a:srgbClr val="1F1A17"/>
                </a:solidFill>
                <a:latin typeface="Times New Roman"/>
                <a:cs typeface="Times New Roman"/>
              </a:rPr>
              <a:t> </a:t>
            </a:r>
            <a:r>
              <a:rPr sz="1100" b="1" i="1" spc="-10" dirty="0">
                <a:solidFill>
                  <a:srgbClr val="1F1A17"/>
                </a:solidFill>
                <a:latin typeface="Times New Roman"/>
                <a:cs typeface="Times New Roman"/>
              </a:rPr>
              <a:t>Twisted</a:t>
            </a:r>
            <a:r>
              <a:rPr sz="1100" b="1" i="1" spc="-110" dirty="0">
                <a:solidFill>
                  <a:srgbClr val="1F1A17"/>
                </a:solidFill>
                <a:latin typeface="Times New Roman"/>
                <a:cs typeface="Times New Roman"/>
              </a:rPr>
              <a:t> </a:t>
            </a:r>
            <a:r>
              <a:rPr sz="1100" b="1" i="1" dirty="0">
                <a:solidFill>
                  <a:srgbClr val="1F1A17"/>
                </a:solidFill>
                <a:latin typeface="Times New Roman"/>
                <a:cs typeface="Times New Roman"/>
              </a:rPr>
              <a:t>Pair</a:t>
            </a:r>
            <a:endParaRPr sz="1100">
              <a:latin typeface="Times New Roman"/>
              <a:cs typeface="Times New Roman"/>
            </a:endParaRPr>
          </a:p>
          <a:p>
            <a:pPr marL="2506345" algn="just">
              <a:lnSpc>
                <a:spcPts val="1275"/>
              </a:lnSpc>
            </a:pPr>
            <a:r>
              <a:rPr sz="1100" dirty="0">
                <a:solidFill>
                  <a:srgbClr val="1F1A17"/>
                </a:solidFill>
                <a:latin typeface="Tibetan Machine Uni"/>
                <a:cs typeface="Tibetan Machine Uni"/>
              </a:rPr>
              <a:t>Ø</a:t>
            </a:r>
            <a:r>
              <a:rPr sz="1100" spc="-495" dirty="0">
                <a:solidFill>
                  <a:srgbClr val="1F1A17"/>
                </a:solidFill>
                <a:latin typeface="Tibetan Machine Uni"/>
                <a:cs typeface="Tibetan Machine Uni"/>
              </a:rPr>
              <a:t> </a:t>
            </a:r>
            <a:r>
              <a:rPr sz="1100" dirty="0">
                <a:solidFill>
                  <a:srgbClr val="1F1A17"/>
                </a:solidFill>
                <a:latin typeface="Times New Roman"/>
                <a:cs typeface="Times New Roman"/>
              </a:rPr>
              <a:t>Banyak</a:t>
            </a:r>
            <a:r>
              <a:rPr sz="1100" spc="-125" dirty="0">
                <a:solidFill>
                  <a:srgbClr val="1F1A17"/>
                </a:solidFill>
                <a:latin typeface="Times New Roman"/>
                <a:cs typeface="Times New Roman"/>
              </a:rPr>
              <a:t> </a:t>
            </a:r>
            <a:r>
              <a:rPr sz="1100" dirty="0">
                <a:solidFill>
                  <a:srgbClr val="1F1A17"/>
                </a:solidFill>
                <a:latin typeface="Times New Roman"/>
                <a:cs typeface="Times New Roman"/>
              </a:rPr>
              <a:t>dikenal</a:t>
            </a:r>
            <a:r>
              <a:rPr sz="1100" spc="-125" dirty="0">
                <a:solidFill>
                  <a:srgbClr val="1F1A17"/>
                </a:solidFill>
                <a:latin typeface="Times New Roman"/>
                <a:cs typeface="Times New Roman"/>
              </a:rPr>
              <a:t> </a:t>
            </a:r>
            <a:r>
              <a:rPr sz="1100" dirty="0">
                <a:solidFill>
                  <a:srgbClr val="1F1A17"/>
                </a:solidFill>
                <a:latin typeface="Times New Roman"/>
                <a:cs typeface="Times New Roman"/>
              </a:rPr>
              <a:t>sebagai</a:t>
            </a:r>
            <a:r>
              <a:rPr sz="1100" spc="-120" dirty="0">
                <a:solidFill>
                  <a:srgbClr val="1F1A17"/>
                </a:solidFill>
                <a:latin typeface="Times New Roman"/>
                <a:cs typeface="Times New Roman"/>
              </a:rPr>
              <a:t> </a:t>
            </a:r>
            <a:r>
              <a:rPr sz="1100" dirty="0">
                <a:solidFill>
                  <a:srgbClr val="1F1A17"/>
                </a:solidFill>
                <a:latin typeface="Times New Roman"/>
                <a:cs typeface="Times New Roman"/>
              </a:rPr>
              <a:t>kabel</a:t>
            </a:r>
            <a:r>
              <a:rPr sz="1100" spc="-120" dirty="0">
                <a:solidFill>
                  <a:srgbClr val="1F1A17"/>
                </a:solidFill>
                <a:latin typeface="Times New Roman"/>
                <a:cs typeface="Times New Roman"/>
              </a:rPr>
              <a:t> </a:t>
            </a:r>
            <a:r>
              <a:rPr sz="1100" dirty="0">
                <a:solidFill>
                  <a:srgbClr val="1F1A17"/>
                </a:solidFill>
                <a:latin typeface="Times New Roman"/>
                <a:cs typeface="Times New Roman"/>
              </a:rPr>
              <a:t>jaringan.</a:t>
            </a:r>
            <a:endParaRPr sz="1100">
              <a:latin typeface="Times New Roman"/>
              <a:cs typeface="Times New Roman"/>
            </a:endParaRPr>
          </a:p>
          <a:p>
            <a:pPr marR="2566035" algn="ctr">
              <a:lnSpc>
                <a:spcPts val="980"/>
              </a:lnSpc>
              <a:spcBef>
                <a:spcPts val="150"/>
              </a:spcBef>
            </a:pPr>
            <a:r>
              <a:rPr sz="850" b="1" spc="-5" dirty="0">
                <a:solidFill>
                  <a:srgbClr val="1F1A17"/>
                </a:solidFill>
                <a:latin typeface="Times New Roman"/>
                <a:cs typeface="Times New Roman"/>
              </a:rPr>
              <a:t>Gambar</a:t>
            </a:r>
            <a:r>
              <a:rPr sz="850" b="1" spc="-25" dirty="0">
                <a:solidFill>
                  <a:srgbClr val="1F1A17"/>
                </a:solidFill>
                <a:latin typeface="Times New Roman"/>
                <a:cs typeface="Times New Roman"/>
              </a:rPr>
              <a:t> </a:t>
            </a:r>
            <a:r>
              <a:rPr sz="850" b="1" spc="-5" dirty="0">
                <a:solidFill>
                  <a:srgbClr val="1F1A17"/>
                </a:solidFill>
                <a:latin typeface="Times New Roman"/>
                <a:cs typeface="Times New Roman"/>
              </a:rPr>
              <a:t>1.22</a:t>
            </a:r>
            <a:endParaRPr sz="850">
              <a:latin typeface="Times New Roman"/>
              <a:cs typeface="Times New Roman"/>
            </a:endParaRPr>
          </a:p>
          <a:p>
            <a:pPr marR="2509520" algn="ctr">
              <a:lnSpc>
                <a:spcPts val="980"/>
              </a:lnSpc>
              <a:tabLst>
                <a:tab pos="756285" algn="l"/>
                <a:tab pos="2324100" algn="l"/>
              </a:tabLst>
            </a:pPr>
            <a:r>
              <a:rPr sz="850" i="1" u="sng" spc="-5" dirty="0">
                <a:solidFill>
                  <a:srgbClr val="1F1A17"/>
                </a:solidFill>
                <a:uFill>
                  <a:solidFill>
                    <a:srgbClr val="009140"/>
                  </a:solidFill>
                </a:uFill>
                <a:latin typeface="Times New Roman"/>
                <a:cs typeface="Times New Roman"/>
              </a:rPr>
              <a:t> 		</a:t>
            </a:r>
            <a:r>
              <a:rPr sz="850" i="1" u="sng" spc="-370" dirty="0">
                <a:solidFill>
                  <a:srgbClr val="1F1A17"/>
                </a:solidFill>
                <a:uFill>
                  <a:solidFill>
                    <a:srgbClr val="009140"/>
                  </a:solidFill>
                </a:uFill>
                <a:latin typeface="Times New Roman"/>
                <a:cs typeface="Times New Roman"/>
              </a:rPr>
              <a:t>Jaringan</a:t>
            </a:r>
            <a:r>
              <a:rPr sz="850" i="1" u="sng" spc="-5" dirty="0">
                <a:solidFill>
                  <a:srgbClr val="1F1A17"/>
                </a:solidFill>
                <a:uFill>
                  <a:solidFill>
                    <a:srgbClr val="009140"/>
                  </a:solidFill>
                </a:uFill>
                <a:latin typeface="Times New Roman"/>
                <a:cs typeface="Times New Roman"/>
              </a:rPr>
              <a:t> Internet</a:t>
            </a:r>
            <a:r>
              <a:rPr sz="850" i="1" u="sng" dirty="0">
                <a:solidFill>
                  <a:srgbClr val="1F1A17"/>
                </a:solidFill>
                <a:uFill>
                  <a:solidFill>
                    <a:srgbClr val="009140"/>
                  </a:solidFill>
                </a:uFill>
                <a:latin typeface="Times New Roman"/>
                <a:cs typeface="Times New Roman"/>
              </a:rPr>
              <a:t>	</a:t>
            </a:r>
            <a:endParaRPr sz="850">
              <a:latin typeface="Times New Roman"/>
              <a:cs typeface="Times New Roman"/>
            </a:endParaRPr>
          </a:p>
          <a:p>
            <a:pPr marL="835025">
              <a:lnSpc>
                <a:spcPct val="100000"/>
              </a:lnSpc>
              <a:spcBef>
                <a:spcPts val="860"/>
              </a:spcBef>
            </a:pPr>
            <a:r>
              <a:rPr sz="700" i="1" dirty="0">
                <a:solidFill>
                  <a:srgbClr val="1F1A17"/>
                </a:solidFill>
                <a:latin typeface="Times New Roman"/>
                <a:cs typeface="Times New Roman"/>
              </a:rPr>
              <a:t>Sumber :</a:t>
            </a:r>
            <a:r>
              <a:rPr sz="700" i="1" spc="-5" dirty="0">
                <a:solidFill>
                  <a:srgbClr val="1F1A17"/>
                </a:solidFill>
                <a:latin typeface="Times New Roman"/>
                <a:cs typeface="Times New Roman"/>
              </a:rPr>
              <a:t> </a:t>
            </a:r>
            <a:r>
              <a:rPr sz="700" i="1" dirty="0">
                <a:solidFill>
                  <a:srgbClr val="1F1A17"/>
                </a:solidFill>
                <a:latin typeface="Times New Roman"/>
                <a:cs typeface="Times New Roman"/>
              </a:rPr>
              <a:t>wikipedia.com</a:t>
            </a:r>
            <a:endParaRPr sz="700">
              <a:latin typeface="Times New Roman"/>
              <a:cs typeface="Times New Roman"/>
            </a:endParaRPr>
          </a:p>
        </p:txBody>
      </p:sp>
      <p:grpSp>
        <p:nvGrpSpPr>
          <p:cNvPr id="14" name="object 14"/>
          <p:cNvGrpSpPr/>
          <p:nvPr/>
        </p:nvGrpSpPr>
        <p:grpSpPr>
          <a:xfrm>
            <a:off x="1020597" y="4651680"/>
            <a:ext cx="4601845" cy="352425"/>
            <a:chOff x="1020597" y="4651680"/>
            <a:chExt cx="4601845" cy="352425"/>
          </a:xfrm>
        </p:grpSpPr>
        <p:sp>
          <p:nvSpPr>
            <p:cNvPr id="15" name="object 15"/>
            <p:cNvSpPr/>
            <p:nvPr/>
          </p:nvSpPr>
          <p:spPr>
            <a:xfrm>
              <a:off x="1124419" y="4658030"/>
              <a:ext cx="4491990" cy="339725"/>
            </a:xfrm>
            <a:custGeom>
              <a:avLst/>
              <a:gdLst/>
              <a:ahLst/>
              <a:cxnLst/>
              <a:rect l="l" t="t" r="r" b="b"/>
              <a:pathLst>
                <a:path w="4491990" h="339725">
                  <a:moveTo>
                    <a:pt x="0" y="339623"/>
                  </a:moveTo>
                  <a:lnTo>
                    <a:pt x="4491583" y="339623"/>
                  </a:lnTo>
                  <a:lnTo>
                    <a:pt x="4491583" y="0"/>
                  </a:lnTo>
                  <a:lnTo>
                    <a:pt x="0" y="0"/>
                  </a:lnTo>
                  <a:lnTo>
                    <a:pt x="0" y="339623"/>
                  </a:lnTo>
                  <a:close/>
                </a:path>
              </a:pathLst>
            </a:custGeom>
            <a:solidFill>
              <a:srgbClr val="E3F0D4"/>
            </a:solidFill>
          </p:spPr>
          <p:txBody>
            <a:bodyPr wrap="square" lIns="0" tIns="0" rIns="0" bIns="0" rtlCol="0"/>
            <a:lstStyle/>
            <a:p>
              <a:endParaRPr/>
            </a:p>
          </p:txBody>
        </p:sp>
        <p:sp>
          <p:nvSpPr>
            <p:cNvPr id="16" name="object 16"/>
            <p:cNvSpPr/>
            <p:nvPr/>
          </p:nvSpPr>
          <p:spPr>
            <a:xfrm>
              <a:off x="1026947" y="4658030"/>
              <a:ext cx="4589145" cy="339725"/>
            </a:xfrm>
            <a:custGeom>
              <a:avLst/>
              <a:gdLst/>
              <a:ahLst/>
              <a:cxnLst/>
              <a:rect l="l" t="t" r="r" b="b"/>
              <a:pathLst>
                <a:path w="4589145" h="339725">
                  <a:moveTo>
                    <a:pt x="0" y="0"/>
                  </a:moveTo>
                  <a:lnTo>
                    <a:pt x="4589056" y="0"/>
                  </a:lnTo>
                  <a:lnTo>
                    <a:pt x="4589056" y="339623"/>
                  </a:lnTo>
                  <a:lnTo>
                    <a:pt x="0" y="339623"/>
                  </a:lnTo>
                  <a:lnTo>
                    <a:pt x="0" y="0"/>
                  </a:lnTo>
                  <a:close/>
                </a:path>
              </a:pathLst>
            </a:custGeom>
            <a:ln w="12699">
              <a:solidFill>
                <a:srgbClr val="A1D4A3"/>
              </a:solidFill>
            </a:ln>
          </p:spPr>
          <p:txBody>
            <a:bodyPr wrap="square" lIns="0" tIns="0" rIns="0" bIns="0" rtlCol="0"/>
            <a:lstStyle/>
            <a:p>
              <a:endParaRPr/>
            </a:p>
          </p:txBody>
        </p:sp>
      </p:grpSp>
      <p:sp>
        <p:nvSpPr>
          <p:cNvPr id="17" name="object 17"/>
          <p:cNvSpPr txBox="1"/>
          <p:nvPr/>
        </p:nvSpPr>
        <p:spPr>
          <a:xfrm>
            <a:off x="1124419" y="4683391"/>
            <a:ext cx="4485640" cy="238760"/>
          </a:xfrm>
          <a:prstGeom prst="rect">
            <a:avLst/>
          </a:prstGeom>
        </p:spPr>
        <p:txBody>
          <a:bodyPr vert="horz" wrap="square" lIns="0" tIns="12700" rIns="0" bIns="0" rtlCol="0">
            <a:spAutoFit/>
          </a:bodyPr>
          <a:lstStyle/>
          <a:p>
            <a:pPr marL="217804">
              <a:lnSpc>
                <a:spcPct val="100000"/>
              </a:lnSpc>
              <a:spcBef>
                <a:spcPts val="100"/>
              </a:spcBef>
            </a:pPr>
            <a:r>
              <a:rPr sz="1400" spc="50" dirty="0">
                <a:solidFill>
                  <a:srgbClr val="1F1A17"/>
                </a:solidFill>
                <a:latin typeface="Arial"/>
                <a:cs typeface="Arial"/>
              </a:rPr>
              <a:t>Media </a:t>
            </a:r>
            <a:r>
              <a:rPr sz="1400" spc="75" dirty="0">
                <a:solidFill>
                  <a:srgbClr val="1F1A17"/>
                </a:solidFill>
                <a:latin typeface="Arial"/>
                <a:cs typeface="Arial"/>
              </a:rPr>
              <a:t>Jaringan</a:t>
            </a:r>
            <a:r>
              <a:rPr sz="1400" spc="-135" dirty="0">
                <a:solidFill>
                  <a:srgbClr val="1F1A17"/>
                </a:solidFill>
                <a:latin typeface="Arial"/>
                <a:cs typeface="Arial"/>
              </a:rPr>
              <a:t> </a:t>
            </a:r>
            <a:r>
              <a:rPr sz="1400" spc="70" dirty="0">
                <a:solidFill>
                  <a:srgbClr val="1F1A17"/>
                </a:solidFill>
                <a:latin typeface="Arial"/>
                <a:cs typeface="Arial"/>
              </a:rPr>
              <a:t>Informasi</a:t>
            </a:r>
            <a:endParaRPr sz="1400">
              <a:latin typeface="Arial"/>
              <a:cs typeface="Arial"/>
            </a:endParaRPr>
          </a:p>
        </p:txBody>
      </p:sp>
      <p:sp>
        <p:nvSpPr>
          <p:cNvPr id="18" name="object 18"/>
          <p:cNvSpPr txBox="1"/>
          <p:nvPr/>
        </p:nvSpPr>
        <p:spPr>
          <a:xfrm>
            <a:off x="720001" y="4614138"/>
            <a:ext cx="404495" cy="427990"/>
          </a:xfrm>
          <a:prstGeom prst="rect">
            <a:avLst/>
          </a:prstGeom>
          <a:solidFill>
            <a:srgbClr val="ABD4A8"/>
          </a:solidFill>
        </p:spPr>
        <p:txBody>
          <a:bodyPr vert="horz" wrap="square" lIns="0" tIns="17780" rIns="0" bIns="0" rtlCol="0">
            <a:spAutoFit/>
          </a:bodyPr>
          <a:lstStyle/>
          <a:p>
            <a:pPr marL="96520">
              <a:lnSpc>
                <a:spcPct val="100000"/>
              </a:lnSpc>
              <a:spcBef>
                <a:spcPts val="140"/>
              </a:spcBef>
            </a:pPr>
            <a:r>
              <a:rPr sz="2400" spc="40" dirty="0">
                <a:solidFill>
                  <a:srgbClr val="FFFFFF"/>
                </a:solidFill>
                <a:latin typeface="Arial"/>
                <a:cs typeface="Arial"/>
              </a:rPr>
              <a:t>D</a:t>
            </a:r>
            <a:endParaRPr sz="2400">
              <a:latin typeface="Arial"/>
              <a:cs typeface="Arial"/>
            </a:endParaRPr>
          </a:p>
        </p:txBody>
      </p:sp>
      <p:grpSp>
        <p:nvGrpSpPr>
          <p:cNvPr id="29" name="object 29"/>
          <p:cNvGrpSpPr/>
          <p:nvPr/>
        </p:nvGrpSpPr>
        <p:grpSpPr>
          <a:xfrm>
            <a:off x="734085" y="1960778"/>
            <a:ext cx="1372235" cy="2139315"/>
            <a:chOff x="734085" y="1960778"/>
            <a:chExt cx="1372235" cy="2139315"/>
          </a:xfrm>
        </p:grpSpPr>
        <p:sp>
          <p:nvSpPr>
            <p:cNvPr id="30" name="object 30"/>
            <p:cNvSpPr/>
            <p:nvPr/>
          </p:nvSpPr>
          <p:spPr>
            <a:xfrm>
              <a:off x="757935" y="2091232"/>
              <a:ext cx="1348295" cy="2008631"/>
            </a:xfrm>
            <a:prstGeom prst="rect">
              <a:avLst/>
            </a:prstGeom>
            <a:blipFill>
              <a:blip r:embed="rId5" cstate="print"/>
              <a:stretch>
                <a:fillRect/>
              </a:stretch>
            </a:blipFill>
          </p:spPr>
          <p:txBody>
            <a:bodyPr wrap="square" lIns="0" tIns="0" rIns="0" bIns="0" rtlCol="0"/>
            <a:lstStyle/>
            <a:p>
              <a:endParaRPr/>
            </a:p>
          </p:txBody>
        </p:sp>
        <p:sp>
          <p:nvSpPr>
            <p:cNvPr id="31" name="object 31"/>
            <p:cNvSpPr/>
            <p:nvPr/>
          </p:nvSpPr>
          <p:spPr>
            <a:xfrm>
              <a:off x="734085" y="2063432"/>
              <a:ext cx="1272540" cy="1932939"/>
            </a:xfrm>
            <a:custGeom>
              <a:avLst/>
              <a:gdLst/>
              <a:ahLst/>
              <a:cxnLst/>
              <a:rect l="l" t="t" r="r" b="b"/>
              <a:pathLst>
                <a:path w="1272539" h="1932939">
                  <a:moveTo>
                    <a:pt x="1245920" y="0"/>
                  </a:moveTo>
                  <a:lnTo>
                    <a:pt x="26047" y="0"/>
                  </a:lnTo>
                  <a:lnTo>
                    <a:pt x="15928" y="4239"/>
                  </a:lnTo>
                  <a:lnTo>
                    <a:pt x="7646" y="15782"/>
                  </a:lnTo>
                  <a:lnTo>
                    <a:pt x="2053" y="32864"/>
                  </a:lnTo>
                  <a:lnTo>
                    <a:pt x="0" y="53721"/>
                  </a:lnTo>
                  <a:lnTo>
                    <a:pt x="0" y="1878583"/>
                  </a:lnTo>
                  <a:lnTo>
                    <a:pt x="2062" y="1899447"/>
                  </a:lnTo>
                  <a:lnTo>
                    <a:pt x="7670" y="1916533"/>
                  </a:lnTo>
                  <a:lnTo>
                    <a:pt x="15955" y="1928077"/>
                  </a:lnTo>
                  <a:lnTo>
                    <a:pt x="26047" y="1932317"/>
                  </a:lnTo>
                  <a:lnTo>
                    <a:pt x="1245920" y="1932317"/>
                  </a:lnTo>
                  <a:lnTo>
                    <a:pt x="1256014" y="1928068"/>
                  </a:lnTo>
                  <a:lnTo>
                    <a:pt x="1264304" y="1916509"/>
                  </a:lnTo>
                  <a:lnTo>
                    <a:pt x="1269916" y="1899420"/>
                  </a:lnTo>
                  <a:lnTo>
                    <a:pt x="1271981" y="1878583"/>
                  </a:lnTo>
                  <a:lnTo>
                    <a:pt x="1271981" y="53721"/>
                  </a:lnTo>
                  <a:lnTo>
                    <a:pt x="1269925" y="32891"/>
                  </a:lnTo>
                  <a:lnTo>
                    <a:pt x="1264327" y="15806"/>
                  </a:lnTo>
                  <a:lnTo>
                    <a:pt x="1256041" y="4248"/>
                  </a:lnTo>
                  <a:lnTo>
                    <a:pt x="1245920" y="0"/>
                  </a:lnTo>
                  <a:close/>
                </a:path>
              </a:pathLst>
            </a:custGeom>
            <a:solidFill>
              <a:srgbClr val="F7F5D6"/>
            </a:solidFill>
          </p:spPr>
          <p:txBody>
            <a:bodyPr wrap="square" lIns="0" tIns="0" rIns="0" bIns="0" rtlCol="0"/>
            <a:lstStyle/>
            <a:p>
              <a:endParaRPr/>
            </a:p>
          </p:txBody>
        </p:sp>
        <p:sp>
          <p:nvSpPr>
            <p:cNvPr id="32" name="object 32"/>
            <p:cNvSpPr/>
            <p:nvPr/>
          </p:nvSpPr>
          <p:spPr>
            <a:xfrm>
              <a:off x="823899" y="1969465"/>
              <a:ext cx="1014031" cy="229717"/>
            </a:xfrm>
            <a:prstGeom prst="rect">
              <a:avLst/>
            </a:prstGeom>
            <a:blipFill>
              <a:blip r:embed="rId6" cstate="print"/>
              <a:stretch>
                <a:fillRect/>
              </a:stretch>
            </a:blipFill>
          </p:spPr>
          <p:txBody>
            <a:bodyPr wrap="square" lIns="0" tIns="0" rIns="0" bIns="0" rtlCol="0"/>
            <a:lstStyle/>
            <a:p>
              <a:endParaRPr/>
            </a:p>
          </p:txBody>
        </p:sp>
        <p:sp>
          <p:nvSpPr>
            <p:cNvPr id="33" name="object 33"/>
            <p:cNvSpPr/>
            <p:nvPr/>
          </p:nvSpPr>
          <p:spPr>
            <a:xfrm>
              <a:off x="809688" y="1960778"/>
              <a:ext cx="984250" cy="200025"/>
            </a:xfrm>
            <a:custGeom>
              <a:avLst/>
              <a:gdLst/>
              <a:ahLst/>
              <a:cxnLst/>
              <a:rect l="l" t="t" r="r" b="b"/>
              <a:pathLst>
                <a:path w="984250" h="200025">
                  <a:moveTo>
                    <a:pt x="954874" y="0"/>
                  </a:moveTo>
                  <a:lnTo>
                    <a:pt x="29184" y="0"/>
                  </a:lnTo>
                  <a:lnTo>
                    <a:pt x="17852" y="1576"/>
                  </a:lnTo>
                  <a:lnTo>
                    <a:pt x="8572" y="5868"/>
                  </a:lnTo>
                  <a:lnTo>
                    <a:pt x="2302" y="12221"/>
                  </a:lnTo>
                  <a:lnTo>
                    <a:pt x="0" y="19977"/>
                  </a:lnTo>
                  <a:lnTo>
                    <a:pt x="0" y="179768"/>
                  </a:lnTo>
                  <a:lnTo>
                    <a:pt x="2302" y="187524"/>
                  </a:lnTo>
                  <a:lnTo>
                    <a:pt x="8572" y="193876"/>
                  </a:lnTo>
                  <a:lnTo>
                    <a:pt x="17852" y="198169"/>
                  </a:lnTo>
                  <a:lnTo>
                    <a:pt x="29184" y="199745"/>
                  </a:lnTo>
                  <a:lnTo>
                    <a:pt x="954874" y="199745"/>
                  </a:lnTo>
                  <a:lnTo>
                    <a:pt x="966207" y="198169"/>
                  </a:lnTo>
                  <a:lnTo>
                    <a:pt x="975487" y="193876"/>
                  </a:lnTo>
                  <a:lnTo>
                    <a:pt x="981756" y="187524"/>
                  </a:lnTo>
                  <a:lnTo>
                    <a:pt x="984059" y="179768"/>
                  </a:lnTo>
                  <a:lnTo>
                    <a:pt x="984059" y="19977"/>
                  </a:lnTo>
                  <a:lnTo>
                    <a:pt x="981756" y="12221"/>
                  </a:lnTo>
                  <a:lnTo>
                    <a:pt x="975487" y="5868"/>
                  </a:lnTo>
                  <a:lnTo>
                    <a:pt x="966207" y="1576"/>
                  </a:lnTo>
                  <a:lnTo>
                    <a:pt x="954874" y="0"/>
                  </a:lnTo>
                  <a:close/>
                </a:path>
              </a:pathLst>
            </a:custGeom>
            <a:solidFill>
              <a:srgbClr val="CCE8ED"/>
            </a:solidFill>
          </p:spPr>
          <p:txBody>
            <a:bodyPr wrap="square" lIns="0" tIns="0" rIns="0" bIns="0" rtlCol="0"/>
            <a:lstStyle/>
            <a:p>
              <a:endParaRPr/>
            </a:p>
          </p:txBody>
        </p:sp>
      </p:grpSp>
      <p:sp>
        <p:nvSpPr>
          <p:cNvPr id="34" name="object 34"/>
          <p:cNvSpPr txBox="1"/>
          <p:nvPr/>
        </p:nvSpPr>
        <p:spPr>
          <a:xfrm>
            <a:off x="800600" y="1862388"/>
            <a:ext cx="1123315" cy="1945005"/>
          </a:xfrm>
          <a:prstGeom prst="rect">
            <a:avLst/>
          </a:prstGeom>
        </p:spPr>
        <p:txBody>
          <a:bodyPr vert="horz" wrap="square" lIns="0" tIns="108585" rIns="0" bIns="0" rtlCol="0">
            <a:spAutoFit/>
          </a:bodyPr>
          <a:lstStyle/>
          <a:p>
            <a:pPr marL="305435">
              <a:lnSpc>
                <a:spcPct val="100000"/>
              </a:lnSpc>
              <a:spcBef>
                <a:spcPts val="855"/>
              </a:spcBef>
            </a:pPr>
            <a:r>
              <a:rPr sz="1100" spc="35" dirty="0">
                <a:solidFill>
                  <a:srgbClr val="1F1A17"/>
                </a:solidFill>
                <a:latin typeface="Arial"/>
                <a:cs typeface="Arial"/>
              </a:rPr>
              <a:t>Soal</a:t>
            </a:r>
            <a:r>
              <a:rPr sz="1100" spc="-130" dirty="0">
                <a:solidFill>
                  <a:srgbClr val="1F1A17"/>
                </a:solidFill>
                <a:latin typeface="Arial"/>
                <a:cs typeface="Arial"/>
              </a:rPr>
              <a:t> </a:t>
            </a:r>
            <a:r>
              <a:rPr sz="1100" spc="40" dirty="0">
                <a:solidFill>
                  <a:srgbClr val="1F1A17"/>
                </a:solidFill>
                <a:latin typeface="Arial"/>
                <a:cs typeface="Arial"/>
              </a:rPr>
              <a:t>2</a:t>
            </a:r>
            <a:endParaRPr sz="1100">
              <a:latin typeface="Arial"/>
              <a:cs typeface="Arial"/>
            </a:endParaRPr>
          </a:p>
          <a:p>
            <a:pPr marL="12700" marR="160020">
              <a:lnSpc>
                <a:spcPts val="1220"/>
              </a:lnSpc>
              <a:spcBef>
                <a:spcPts val="875"/>
              </a:spcBef>
              <a:buAutoNum type="arabicPeriod"/>
              <a:tabLst>
                <a:tab pos="152400" algn="l"/>
              </a:tabLst>
            </a:pPr>
            <a:r>
              <a:rPr sz="1100" dirty="0">
                <a:latin typeface="Times New Roman"/>
                <a:cs typeface="Times New Roman"/>
              </a:rPr>
              <a:t>Sebutkan  penggolongan  komputer  berdasarkan</a:t>
            </a:r>
            <a:r>
              <a:rPr sz="1100" spc="-95" dirty="0">
                <a:latin typeface="Times New Roman"/>
                <a:cs typeface="Times New Roman"/>
              </a:rPr>
              <a:t> </a:t>
            </a:r>
            <a:r>
              <a:rPr sz="1100" dirty="0">
                <a:latin typeface="Times New Roman"/>
                <a:cs typeface="Times New Roman"/>
              </a:rPr>
              <a:t>data  yang</a:t>
            </a:r>
            <a:r>
              <a:rPr sz="1100" spc="-15" dirty="0">
                <a:latin typeface="Times New Roman"/>
                <a:cs typeface="Times New Roman"/>
              </a:rPr>
              <a:t> </a:t>
            </a:r>
            <a:r>
              <a:rPr sz="1100" dirty="0">
                <a:latin typeface="Times New Roman"/>
                <a:cs typeface="Times New Roman"/>
              </a:rPr>
              <a:t>diolah!</a:t>
            </a:r>
            <a:endParaRPr sz="1100">
              <a:latin typeface="Times New Roman"/>
              <a:cs typeface="Times New Roman"/>
            </a:endParaRPr>
          </a:p>
          <a:p>
            <a:pPr marL="152400" indent="-139700">
              <a:lnSpc>
                <a:spcPts val="1135"/>
              </a:lnSpc>
              <a:buAutoNum type="arabicPeriod"/>
              <a:tabLst>
                <a:tab pos="152400" algn="l"/>
              </a:tabLst>
            </a:pPr>
            <a:r>
              <a:rPr sz="1100" dirty="0">
                <a:latin typeface="Times New Roman"/>
                <a:cs typeface="Times New Roman"/>
              </a:rPr>
              <a:t>Sebutkan</a:t>
            </a:r>
            <a:endParaRPr sz="1100">
              <a:latin typeface="Times New Roman"/>
              <a:cs typeface="Times New Roman"/>
            </a:endParaRPr>
          </a:p>
          <a:p>
            <a:pPr marL="12700" marR="5080">
              <a:lnSpc>
                <a:spcPts val="1220"/>
              </a:lnSpc>
              <a:spcBef>
                <a:spcPts val="75"/>
              </a:spcBef>
            </a:pPr>
            <a:r>
              <a:rPr sz="1100" dirty="0">
                <a:latin typeface="Times New Roman"/>
                <a:cs typeface="Times New Roman"/>
              </a:rPr>
              <a:t>penggolongan  komputer  berdasarkan</a:t>
            </a:r>
            <a:r>
              <a:rPr sz="1100" spc="-100" dirty="0">
                <a:latin typeface="Times New Roman"/>
                <a:cs typeface="Times New Roman"/>
              </a:rPr>
              <a:t> </a:t>
            </a:r>
            <a:r>
              <a:rPr sz="1100" dirty="0">
                <a:latin typeface="Times New Roman"/>
                <a:cs typeface="Times New Roman"/>
              </a:rPr>
              <a:t>ukuran  dan</a:t>
            </a:r>
            <a:r>
              <a:rPr sz="1100" spc="-15" dirty="0">
                <a:latin typeface="Times New Roman"/>
                <a:cs typeface="Times New Roman"/>
              </a:rPr>
              <a:t> </a:t>
            </a:r>
            <a:r>
              <a:rPr sz="1100" dirty="0">
                <a:latin typeface="Times New Roman"/>
                <a:cs typeface="Times New Roman"/>
              </a:rPr>
              <a:t>kecepatan!</a:t>
            </a:r>
            <a:endParaRPr sz="110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088612" y="3333762"/>
            <a:ext cx="1514475" cy="1192530"/>
            <a:chOff x="4088612" y="3333762"/>
            <a:chExt cx="1514475" cy="1192530"/>
          </a:xfrm>
        </p:grpSpPr>
        <p:sp>
          <p:nvSpPr>
            <p:cNvPr id="3" name="object 3"/>
            <p:cNvSpPr/>
            <p:nvPr/>
          </p:nvSpPr>
          <p:spPr>
            <a:xfrm>
              <a:off x="4094962" y="3340112"/>
              <a:ext cx="1501775" cy="1179830"/>
            </a:xfrm>
            <a:custGeom>
              <a:avLst/>
              <a:gdLst/>
              <a:ahLst/>
              <a:cxnLst/>
              <a:rect l="l" t="t" r="r" b="b"/>
              <a:pathLst>
                <a:path w="1501775" h="1179829">
                  <a:moveTo>
                    <a:pt x="0" y="0"/>
                  </a:moveTo>
                  <a:lnTo>
                    <a:pt x="1501368" y="0"/>
                  </a:lnTo>
                  <a:lnTo>
                    <a:pt x="1501368" y="1179487"/>
                  </a:lnTo>
                  <a:lnTo>
                    <a:pt x="0" y="1179487"/>
                  </a:lnTo>
                  <a:lnTo>
                    <a:pt x="0" y="0"/>
                  </a:lnTo>
                  <a:close/>
                </a:path>
              </a:pathLst>
            </a:custGeom>
            <a:ln w="12700">
              <a:solidFill>
                <a:srgbClr val="0094DE"/>
              </a:solidFill>
            </a:ln>
          </p:spPr>
          <p:txBody>
            <a:bodyPr wrap="square" lIns="0" tIns="0" rIns="0" bIns="0" rtlCol="0"/>
            <a:lstStyle/>
            <a:p>
              <a:endParaRPr/>
            </a:p>
          </p:txBody>
        </p:sp>
        <p:sp>
          <p:nvSpPr>
            <p:cNvPr id="4" name="object 4"/>
            <p:cNvSpPr/>
            <p:nvPr/>
          </p:nvSpPr>
          <p:spPr>
            <a:xfrm>
              <a:off x="4171238" y="3404565"/>
              <a:ext cx="1359001" cy="1037450"/>
            </a:xfrm>
            <a:prstGeom prst="rect">
              <a:avLst/>
            </a:prstGeom>
            <a:blipFill>
              <a:blip r:embed="rId2" cstate="print"/>
              <a:stretch>
                <a:fillRect/>
              </a:stretch>
            </a:blipFill>
          </p:spPr>
          <p:txBody>
            <a:bodyPr wrap="square" lIns="0" tIns="0" rIns="0" bIns="0" rtlCol="0"/>
            <a:lstStyle/>
            <a:p>
              <a:endParaRPr/>
            </a:p>
          </p:txBody>
        </p:sp>
      </p:grpSp>
      <p:sp>
        <p:nvSpPr>
          <p:cNvPr id="5" name="object 5"/>
          <p:cNvSpPr txBox="1"/>
          <p:nvPr/>
        </p:nvSpPr>
        <p:spPr>
          <a:xfrm>
            <a:off x="707212" y="691908"/>
            <a:ext cx="3013075" cy="3323590"/>
          </a:xfrm>
          <a:prstGeom prst="rect">
            <a:avLst/>
          </a:prstGeom>
        </p:spPr>
        <p:txBody>
          <a:bodyPr vert="horz" wrap="square" lIns="0" tIns="12700" rIns="0" bIns="0" rtlCol="0">
            <a:spAutoFit/>
          </a:bodyPr>
          <a:lstStyle/>
          <a:p>
            <a:pPr marL="154305" indent="-142240">
              <a:lnSpc>
                <a:spcPts val="1385"/>
              </a:lnSpc>
              <a:spcBef>
                <a:spcPts val="100"/>
              </a:spcBef>
              <a:buSzPct val="109090"/>
              <a:buFont typeface="Tibetan Machine Uni"/>
              <a:buChar char="Ø"/>
              <a:tabLst>
                <a:tab pos="154940" algn="l"/>
              </a:tabLst>
            </a:pPr>
            <a:r>
              <a:rPr sz="1100" spc="-5" dirty="0">
                <a:solidFill>
                  <a:srgbClr val="1F1A17"/>
                </a:solidFill>
                <a:latin typeface="Times New Roman"/>
                <a:cs typeface="Times New Roman"/>
              </a:rPr>
              <a:t>Harganya</a:t>
            </a:r>
            <a:r>
              <a:rPr sz="1100" spc="-114" dirty="0">
                <a:solidFill>
                  <a:srgbClr val="1F1A17"/>
                </a:solidFill>
                <a:latin typeface="Times New Roman"/>
                <a:cs typeface="Times New Roman"/>
              </a:rPr>
              <a:t> </a:t>
            </a:r>
            <a:r>
              <a:rPr sz="1100" dirty="0">
                <a:solidFill>
                  <a:srgbClr val="1F1A17"/>
                </a:solidFill>
                <a:latin typeface="Times New Roman"/>
                <a:cs typeface="Times New Roman"/>
              </a:rPr>
              <a:t>relatif</a:t>
            </a:r>
            <a:r>
              <a:rPr sz="1100" spc="-114" dirty="0">
                <a:solidFill>
                  <a:srgbClr val="1F1A17"/>
                </a:solidFill>
                <a:latin typeface="Times New Roman"/>
                <a:cs typeface="Times New Roman"/>
              </a:rPr>
              <a:t> </a:t>
            </a:r>
            <a:r>
              <a:rPr sz="1100" dirty="0">
                <a:solidFill>
                  <a:srgbClr val="1F1A17"/>
                </a:solidFill>
                <a:latin typeface="Times New Roman"/>
                <a:cs typeface="Times New Roman"/>
              </a:rPr>
              <a:t>lebih</a:t>
            </a:r>
            <a:r>
              <a:rPr sz="1100" spc="-110" dirty="0">
                <a:solidFill>
                  <a:srgbClr val="1F1A17"/>
                </a:solidFill>
                <a:latin typeface="Times New Roman"/>
                <a:cs typeface="Times New Roman"/>
              </a:rPr>
              <a:t> </a:t>
            </a:r>
            <a:r>
              <a:rPr sz="1100" dirty="0">
                <a:solidFill>
                  <a:srgbClr val="1F1A17"/>
                </a:solidFill>
                <a:latin typeface="Times New Roman"/>
                <a:cs typeface="Times New Roman"/>
              </a:rPr>
              <a:t>murah.</a:t>
            </a:r>
            <a:endParaRPr sz="1100">
              <a:latin typeface="Times New Roman"/>
              <a:cs typeface="Times New Roman"/>
            </a:endParaRPr>
          </a:p>
          <a:p>
            <a:pPr marL="154305" indent="-142240">
              <a:lnSpc>
                <a:spcPts val="1330"/>
              </a:lnSpc>
              <a:buSzPct val="109090"/>
              <a:buFont typeface="Tibetan Machine Uni"/>
              <a:buChar char="Ø"/>
              <a:tabLst>
                <a:tab pos="154940" algn="l"/>
              </a:tabLst>
            </a:pPr>
            <a:r>
              <a:rPr sz="1100" dirty="0">
                <a:solidFill>
                  <a:srgbClr val="1F1A17"/>
                </a:solidFill>
                <a:latin typeface="Times New Roman"/>
                <a:cs typeface="Times New Roman"/>
              </a:rPr>
              <a:t>Digunakan</a:t>
            </a:r>
            <a:r>
              <a:rPr sz="1100" spc="-125" dirty="0">
                <a:solidFill>
                  <a:srgbClr val="1F1A17"/>
                </a:solidFill>
                <a:latin typeface="Times New Roman"/>
                <a:cs typeface="Times New Roman"/>
              </a:rPr>
              <a:t> </a:t>
            </a:r>
            <a:r>
              <a:rPr sz="1100" dirty="0">
                <a:solidFill>
                  <a:srgbClr val="1F1A17"/>
                </a:solidFill>
                <a:latin typeface="Times New Roman"/>
                <a:cs typeface="Times New Roman"/>
              </a:rPr>
              <a:t>untuk</a:t>
            </a:r>
            <a:r>
              <a:rPr sz="1100" spc="-125" dirty="0">
                <a:solidFill>
                  <a:srgbClr val="1F1A17"/>
                </a:solidFill>
                <a:latin typeface="Times New Roman"/>
                <a:cs typeface="Times New Roman"/>
              </a:rPr>
              <a:t> </a:t>
            </a:r>
            <a:r>
              <a:rPr sz="1100" dirty="0">
                <a:solidFill>
                  <a:srgbClr val="1F1A17"/>
                </a:solidFill>
                <a:latin typeface="Times New Roman"/>
                <a:cs typeface="Times New Roman"/>
              </a:rPr>
              <a:t>jarak-jarak</a:t>
            </a:r>
            <a:r>
              <a:rPr sz="1100" spc="-130" dirty="0">
                <a:solidFill>
                  <a:srgbClr val="1F1A17"/>
                </a:solidFill>
                <a:latin typeface="Times New Roman"/>
                <a:cs typeface="Times New Roman"/>
              </a:rPr>
              <a:t> </a:t>
            </a:r>
            <a:r>
              <a:rPr sz="1100" dirty="0">
                <a:solidFill>
                  <a:srgbClr val="1F1A17"/>
                </a:solidFill>
                <a:latin typeface="Times New Roman"/>
                <a:cs typeface="Times New Roman"/>
              </a:rPr>
              <a:t>yang</a:t>
            </a:r>
            <a:r>
              <a:rPr sz="1100" spc="-125" dirty="0">
                <a:solidFill>
                  <a:srgbClr val="1F1A17"/>
                </a:solidFill>
                <a:latin typeface="Times New Roman"/>
                <a:cs typeface="Times New Roman"/>
              </a:rPr>
              <a:t> </a:t>
            </a:r>
            <a:r>
              <a:rPr sz="1100" dirty="0">
                <a:solidFill>
                  <a:srgbClr val="1F1A17"/>
                </a:solidFill>
                <a:latin typeface="Times New Roman"/>
                <a:cs typeface="Times New Roman"/>
              </a:rPr>
              <a:t>tidak</a:t>
            </a:r>
            <a:r>
              <a:rPr sz="1100" spc="-125" dirty="0">
                <a:solidFill>
                  <a:srgbClr val="1F1A17"/>
                </a:solidFill>
                <a:latin typeface="Times New Roman"/>
                <a:cs typeface="Times New Roman"/>
              </a:rPr>
              <a:t> </a:t>
            </a:r>
            <a:r>
              <a:rPr sz="1100" dirty="0">
                <a:solidFill>
                  <a:srgbClr val="1F1A17"/>
                </a:solidFill>
                <a:latin typeface="Times New Roman"/>
                <a:cs typeface="Times New Roman"/>
              </a:rPr>
              <a:t>terlalu</a:t>
            </a:r>
            <a:r>
              <a:rPr sz="1100" spc="-130" dirty="0">
                <a:solidFill>
                  <a:srgbClr val="1F1A17"/>
                </a:solidFill>
                <a:latin typeface="Times New Roman"/>
                <a:cs typeface="Times New Roman"/>
              </a:rPr>
              <a:t> </a:t>
            </a:r>
            <a:r>
              <a:rPr sz="1100" dirty="0">
                <a:solidFill>
                  <a:srgbClr val="1F1A17"/>
                </a:solidFill>
                <a:latin typeface="Times New Roman"/>
                <a:cs typeface="Times New Roman"/>
              </a:rPr>
              <a:t>jauh.</a:t>
            </a:r>
            <a:endParaRPr sz="1100">
              <a:latin typeface="Times New Roman"/>
              <a:cs typeface="Times New Roman"/>
            </a:endParaRPr>
          </a:p>
          <a:p>
            <a:pPr marL="154305" indent="-142240">
              <a:lnSpc>
                <a:spcPts val="1330"/>
              </a:lnSpc>
              <a:buSzPct val="109090"/>
              <a:buFont typeface="Tibetan Machine Uni"/>
              <a:buChar char="Ø"/>
              <a:tabLst>
                <a:tab pos="154940" algn="l"/>
              </a:tabLst>
            </a:pPr>
            <a:r>
              <a:rPr sz="1100" dirty="0">
                <a:solidFill>
                  <a:srgbClr val="1F1A17"/>
                </a:solidFill>
                <a:latin typeface="Times New Roman"/>
                <a:cs typeface="Times New Roman"/>
              </a:rPr>
              <a:t>Mudah</a:t>
            </a:r>
            <a:r>
              <a:rPr sz="1100" spc="-114" dirty="0">
                <a:solidFill>
                  <a:srgbClr val="1F1A17"/>
                </a:solidFill>
                <a:latin typeface="Times New Roman"/>
                <a:cs typeface="Times New Roman"/>
              </a:rPr>
              <a:t> </a:t>
            </a:r>
            <a:r>
              <a:rPr sz="1100" dirty="0">
                <a:solidFill>
                  <a:srgbClr val="1F1A17"/>
                </a:solidFill>
                <a:latin typeface="Times New Roman"/>
                <a:cs typeface="Times New Roman"/>
              </a:rPr>
              <a:t>terpengaruh</a:t>
            </a:r>
            <a:r>
              <a:rPr sz="1100" spc="-114" dirty="0">
                <a:solidFill>
                  <a:srgbClr val="1F1A17"/>
                </a:solidFill>
                <a:latin typeface="Times New Roman"/>
                <a:cs typeface="Times New Roman"/>
              </a:rPr>
              <a:t> </a:t>
            </a:r>
            <a:r>
              <a:rPr sz="1100" dirty="0">
                <a:solidFill>
                  <a:srgbClr val="1F1A17"/>
                </a:solidFill>
                <a:latin typeface="Times New Roman"/>
                <a:cs typeface="Times New Roman"/>
              </a:rPr>
              <a:t>oleh</a:t>
            </a:r>
            <a:r>
              <a:rPr sz="1100" spc="-114" dirty="0">
                <a:solidFill>
                  <a:srgbClr val="1F1A17"/>
                </a:solidFill>
                <a:latin typeface="Times New Roman"/>
                <a:cs typeface="Times New Roman"/>
              </a:rPr>
              <a:t> </a:t>
            </a:r>
            <a:r>
              <a:rPr sz="1100" dirty="0">
                <a:solidFill>
                  <a:srgbClr val="1F1A17"/>
                </a:solidFill>
                <a:latin typeface="Times New Roman"/>
                <a:cs typeface="Times New Roman"/>
              </a:rPr>
              <a:t>gangguan.</a:t>
            </a:r>
            <a:endParaRPr sz="1100">
              <a:latin typeface="Times New Roman"/>
              <a:cs typeface="Times New Roman"/>
            </a:endParaRPr>
          </a:p>
          <a:p>
            <a:pPr marL="133350" marR="351790" indent="-121285">
              <a:lnSpc>
                <a:spcPts val="1230"/>
              </a:lnSpc>
              <a:spcBef>
                <a:spcPts val="160"/>
              </a:spcBef>
              <a:buSzPct val="109090"/>
              <a:buFont typeface="Tibetan Machine Uni"/>
              <a:buChar char="Ø"/>
              <a:tabLst>
                <a:tab pos="154940" algn="l"/>
              </a:tabLst>
            </a:pPr>
            <a:r>
              <a:rPr sz="1100" dirty="0">
                <a:solidFill>
                  <a:srgbClr val="1F1A17"/>
                </a:solidFill>
                <a:latin typeface="Times New Roman"/>
                <a:cs typeface="Times New Roman"/>
              </a:rPr>
              <a:t>Kecepatan</a:t>
            </a:r>
            <a:r>
              <a:rPr sz="1100" spc="-135" dirty="0">
                <a:solidFill>
                  <a:srgbClr val="1F1A17"/>
                </a:solidFill>
                <a:latin typeface="Times New Roman"/>
                <a:cs typeface="Times New Roman"/>
              </a:rPr>
              <a:t> </a:t>
            </a:r>
            <a:r>
              <a:rPr sz="1100" dirty="0">
                <a:solidFill>
                  <a:srgbClr val="1F1A17"/>
                </a:solidFill>
                <a:latin typeface="Times New Roman"/>
                <a:cs typeface="Times New Roman"/>
              </a:rPr>
              <a:t>data</a:t>
            </a:r>
            <a:r>
              <a:rPr sz="1100" spc="-135" dirty="0">
                <a:solidFill>
                  <a:srgbClr val="1F1A17"/>
                </a:solidFill>
                <a:latin typeface="Times New Roman"/>
                <a:cs typeface="Times New Roman"/>
              </a:rPr>
              <a:t> </a:t>
            </a:r>
            <a:r>
              <a:rPr sz="1100" dirty="0">
                <a:solidFill>
                  <a:srgbClr val="1F1A17"/>
                </a:solidFill>
                <a:latin typeface="Times New Roman"/>
                <a:cs typeface="Times New Roman"/>
              </a:rPr>
              <a:t>yang</a:t>
            </a:r>
            <a:r>
              <a:rPr sz="1100" spc="-130" dirty="0">
                <a:solidFill>
                  <a:srgbClr val="1F1A17"/>
                </a:solidFill>
                <a:latin typeface="Times New Roman"/>
                <a:cs typeface="Times New Roman"/>
              </a:rPr>
              <a:t> </a:t>
            </a:r>
            <a:r>
              <a:rPr sz="1100" dirty="0">
                <a:solidFill>
                  <a:srgbClr val="1F1A17"/>
                </a:solidFill>
                <a:latin typeface="Times New Roman"/>
                <a:cs typeface="Times New Roman"/>
              </a:rPr>
              <a:t>dapat</a:t>
            </a:r>
            <a:r>
              <a:rPr sz="1100" spc="-130" dirty="0">
                <a:solidFill>
                  <a:srgbClr val="1F1A17"/>
                </a:solidFill>
                <a:latin typeface="Times New Roman"/>
                <a:cs typeface="Times New Roman"/>
              </a:rPr>
              <a:t> </a:t>
            </a:r>
            <a:r>
              <a:rPr sz="1100" dirty="0">
                <a:solidFill>
                  <a:srgbClr val="1F1A17"/>
                </a:solidFill>
                <a:latin typeface="Times New Roman"/>
                <a:cs typeface="Times New Roman"/>
              </a:rPr>
              <a:t>didukung</a:t>
            </a:r>
            <a:r>
              <a:rPr sz="1100" spc="-130" dirty="0">
                <a:solidFill>
                  <a:srgbClr val="1F1A17"/>
                </a:solidFill>
                <a:latin typeface="Times New Roman"/>
                <a:cs typeface="Times New Roman"/>
              </a:rPr>
              <a:t> </a:t>
            </a:r>
            <a:r>
              <a:rPr sz="1100" dirty="0">
                <a:solidFill>
                  <a:srgbClr val="1F1A17"/>
                </a:solidFill>
                <a:latin typeface="Times New Roman"/>
                <a:cs typeface="Times New Roman"/>
              </a:rPr>
              <a:t>terbatas,  10-16</a:t>
            </a:r>
            <a:r>
              <a:rPr sz="1100" spc="-114" dirty="0">
                <a:solidFill>
                  <a:srgbClr val="1F1A17"/>
                </a:solidFill>
                <a:latin typeface="Times New Roman"/>
                <a:cs typeface="Times New Roman"/>
              </a:rPr>
              <a:t> </a:t>
            </a:r>
            <a:r>
              <a:rPr sz="1100" spc="-5" dirty="0">
                <a:solidFill>
                  <a:srgbClr val="1F1A17"/>
                </a:solidFill>
                <a:latin typeface="Times New Roman"/>
                <a:cs typeface="Times New Roman"/>
              </a:rPr>
              <a:t>Mbps.</a:t>
            </a:r>
            <a:endParaRPr sz="1100">
              <a:latin typeface="Times New Roman"/>
              <a:cs typeface="Times New Roman"/>
            </a:endParaRPr>
          </a:p>
          <a:p>
            <a:pPr marL="12700">
              <a:lnSpc>
                <a:spcPts val="1275"/>
              </a:lnSpc>
              <a:spcBef>
                <a:spcPts val="1095"/>
              </a:spcBef>
            </a:pPr>
            <a:r>
              <a:rPr sz="1100" b="1" spc="-5" dirty="0">
                <a:solidFill>
                  <a:srgbClr val="1F1A17"/>
                </a:solidFill>
                <a:latin typeface="Times New Roman"/>
                <a:cs typeface="Times New Roman"/>
              </a:rPr>
              <a:t>b. </a:t>
            </a:r>
            <a:r>
              <a:rPr sz="1100" b="1" dirty="0">
                <a:solidFill>
                  <a:srgbClr val="1F1A17"/>
                </a:solidFill>
                <a:latin typeface="Times New Roman"/>
                <a:cs typeface="Times New Roman"/>
              </a:rPr>
              <a:t>Kabel</a:t>
            </a:r>
            <a:r>
              <a:rPr sz="1100" b="1" spc="-225" dirty="0">
                <a:solidFill>
                  <a:srgbClr val="1F1A17"/>
                </a:solidFill>
                <a:latin typeface="Times New Roman"/>
                <a:cs typeface="Times New Roman"/>
              </a:rPr>
              <a:t> </a:t>
            </a:r>
            <a:r>
              <a:rPr sz="1100" b="1" i="1" dirty="0">
                <a:solidFill>
                  <a:srgbClr val="1F1A17"/>
                </a:solidFill>
                <a:latin typeface="Times New Roman"/>
                <a:cs typeface="Times New Roman"/>
              </a:rPr>
              <a:t>Coaxial</a:t>
            </a:r>
            <a:endParaRPr sz="1100">
              <a:latin typeface="Times New Roman"/>
              <a:cs typeface="Times New Roman"/>
            </a:endParaRPr>
          </a:p>
          <a:p>
            <a:pPr marL="144145" indent="-132080">
              <a:lnSpc>
                <a:spcPts val="1220"/>
              </a:lnSpc>
              <a:buFont typeface="Tibetan Machine Uni"/>
              <a:buChar char="Ø"/>
              <a:tabLst>
                <a:tab pos="144780" algn="l"/>
              </a:tabLst>
            </a:pPr>
            <a:r>
              <a:rPr sz="1100" dirty="0">
                <a:solidFill>
                  <a:srgbClr val="1F1A17"/>
                </a:solidFill>
                <a:latin typeface="Times New Roman"/>
                <a:cs typeface="Times New Roman"/>
              </a:rPr>
              <a:t>Umumnya</a:t>
            </a:r>
            <a:r>
              <a:rPr sz="1100" spc="-114" dirty="0">
                <a:solidFill>
                  <a:srgbClr val="1F1A17"/>
                </a:solidFill>
                <a:latin typeface="Times New Roman"/>
                <a:cs typeface="Times New Roman"/>
              </a:rPr>
              <a:t> </a:t>
            </a:r>
            <a:r>
              <a:rPr sz="1100" dirty="0">
                <a:solidFill>
                  <a:srgbClr val="1F1A17"/>
                </a:solidFill>
                <a:latin typeface="Times New Roman"/>
                <a:cs typeface="Times New Roman"/>
              </a:rPr>
              <a:t>digunakan</a:t>
            </a:r>
            <a:r>
              <a:rPr sz="1100" spc="-110" dirty="0">
                <a:solidFill>
                  <a:srgbClr val="1F1A17"/>
                </a:solidFill>
                <a:latin typeface="Times New Roman"/>
                <a:cs typeface="Times New Roman"/>
              </a:rPr>
              <a:t> </a:t>
            </a:r>
            <a:r>
              <a:rPr sz="1100" dirty="0">
                <a:solidFill>
                  <a:srgbClr val="1F1A17"/>
                </a:solidFill>
                <a:latin typeface="Times New Roman"/>
                <a:cs typeface="Times New Roman"/>
              </a:rPr>
              <a:t>pada</a:t>
            </a:r>
            <a:r>
              <a:rPr sz="1100" spc="-114" dirty="0">
                <a:solidFill>
                  <a:srgbClr val="1F1A17"/>
                </a:solidFill>
                <a:latin typeface="Times New Roman"/>
                <a:cs typeface="Times New Roman"/>
              </a:rPr>
              <a:t> </a:t>
            </a:r>
            <a:r>
              <a:rPr sz="1100" dirty="0">
                <a:solidFill>
                  <a:srgbClr val="1F1A17"/>
                </a:solidFill>
                <a:latin typeface="Times New Roman"/>
                <a:cs typeface="Times New Roman"/>
              </a:rPr>
              <a:t>televisi.</a:t>
            </a:r>
            <a:endParaRPr sz="1100">
              <a:latin typeface="Times New Roman"/>
              <a:cs typeface="Times New Roman"/>
            </a:endParaRPr>
          </a:p>
          <a:p>
            <a:pPr marL="154305" indent="-142240">
              <a:lnSpc>
                <a:spcPts val="1335"/>
              </a:lnSpc>
              <a:buSzPct val="109090"/>
              <a:buFont typeface="Tibetan Machine Uni"/>
              <a:buChar char="Ø"/>
              <a:tabLst>
                <a:tab pos="154940" algn="l"/>
              </a:tabLst>
            </a:pPr>
            <a:r>
              <a:rPr sz="1100" dirty="0">
                <a:solidFill>
                  <a:srgbClr val="1F1A17"/>
                </a:solidFill>
                <a:latin typeface="Times New Roman"/>
                <a:cs typeface="Times New Roman"/>
              </a:rPr>
              <a:t>Digunakan</a:t>
            </a:r>
            <a:r>
              <a:rPr sz="1100" spc="-114" dirty="0">
                <a:solidFill>
                  <a:srgbClr val="1F1A17"/>
                </a:solidFill>
                <a:latin typeface="Times New Roman"/>
                <a:cs typeface="Times New Roman"/>
              </a:rPr>
              <a:t> </a:t>
            </a:r>
            <a:r>
              <a:rPr sz="1100" dirty="0">
                <a:solidFill>
                  <a:srgbClr val="1F1A17"/>
                </a:solidFill>
                <a:latin typeface="Times New Roman"/>
                <a:cs typeface="Times New Roman"/>
              </a:rPr>
              <a:t>untuk</a:t>
            </a:r>
            <a:r>
              <a:rPr sz="1100" spc="-114" dirty="0">
                <a:solidFill>
                  <a:srgbClr val="1F1A17"/>
                </a:solidFill>
                <a:latin typeface="Times New Roman"/>
                <a:cs typeface="Times New Roman"/>
              </a:rPr>
              <a:t> </a:t>
            </a:r>
            <a:r>
              <a:rPr sz="1100" dirty="0">
                <a:solidFill>
                  <a:srgbClr val="1F1A17"/>
                </a:solidFill>
                <a:latin typeface="Times New Roman"/>
                <a:cs typeface="Times New Roman"/>
              </a:rPr>
              <a:t>jarak</a:t>
            </a:r>
            <a:r>
              <a:rPr sz="1100" spc="-114" dirty="0">
                <a:solidFill>
                  <a:srgbClr val="1F1A17"/>
                </a:solidFill>
                <a:latin typeface="Times New Roman"/>
                <a:cs typeface="Times New Roman"/>
              </a:rPr>
              <a:t> </a:t>
            </a:r>
            <a:r>
              <a:rPr sz="1100" dirty="0">
                <a:solidFill>
                  <a:srgbClr val="1F1A17"/>
                </a:solidFill>
                <a:latin typeface="Times New Roman"/>
                <a:cs typeface="Times New Roman"/>
              </a:rPr>
              <a:t>yang</a:t>
            </a:r>
            <a:r>
              <a:rPr sz="1100" spc="-114" dirty="0">
                <a:solidFill>
                  <a:srgbClr val="1F1A17"/>
                </a:solidFill>
                <a:latin typeface="Times New Roman"/>
                <a:cs typeface="Times New Roman"/>
              </a:rPr>
              <a:t> </a:t>
            </a:r>
            <a:r>
              <a:rPr sz="1100" dirty="0">
                <a:solidFill>
                  <a:srgbClr val="1F1A17"/>
                </a:solidFill>
                <a:latin typeface="Times New Roman"/>
                <a:cs typeface="Times New Roman"/>
              </a:rPr>
              <a:t>relatif</a:t>
            </a:r>
            <a:r>
              <a:rPr sz="1100" spc="-120" dirty="0">
                <a:solidFill>
                  <a:srgbClr val="1F1A17"/>
                </a:solidFill>
                <a:latin typeface="Times New Roman"/>
                <a:cs typeface="Times New Roman"/>
              </a:rPr>
              <a:t> </a:t>
            </a:r>
            <a:r>
              <a:rPr sz="1100" dirty="0">
                <a:solidFill>
                  <a:srgbClr val="1F1A17"/>
                </a:solidFill>
                <a:latin typeface="Times New Roman"/>
                <a:cs typeface="Times New Roman"/>
              </a:rPr>
              <a:t>lebih</a:t>
            </a:r>
            <a:r>
              <a:rPr sz="1100" spc="-110" dirty="0">
                <a:solidFill>
                  <a:srgbClr val="1F1A17"/>
                </a:solidFill>
                <a:latin typeface="Times New Roman"/>
                <a:cs typeface="Times New Roman"/>
              </a:rPr>
              <a:t> </a:t>
            </a:r>
            <a:r>
              <a:rPr sz="1100" dirty="0">
                <a:solidFill>
                  <a:srgbClr val="1F1A17"/>
                </a:solidFill>
                <a:latin typeface="Times New Roman"/>
                <a:cs typeface="Times New Roman"/>
              </a:rPr>
              <a:t>jauh.</a:t>
            </a:r>
            <a:endParaRPr sz="1100">
              <a:latin typeface="Times New Roman"/>
              <a:cs typeface="Times New Roman"/>
            </a:endParaRPr>
          </a:p>
          <a:p>
            <a:pPr marL="154305" indent="-142240">
              <a:lnSpc>
                <a:spcPts val="1330"/>
              </a:lnSpc>
              <a:buSzPct val="109090"/>
              <a:buFont typeface="Tibetan Machine Uni"/>
              <a:buChar char="Ø"/>
              <a:tabLst>
                <a:tab pos="154940" algn="l"/>
              </a:tabLst>
            </a:pPr>
            <a:r>
              <a:rPr sz="1100" dirty="0">
                <a:solidFill>
                  <a:srgbClr val="1F1A17"/>
                </a:solidFill>
                <a:latin typeface="Times New Roman"/>
                <a:cs typeface="Times New Roman"/>
              </a:rPr>
              <a:t>Kecepatan</a:t>
            </a:r>
            <a:r>
              <a:rPr sz="1100" spc="-120" dirty="0">
                <a:solidFill>
                  <a:srgbClr val="1F1A17"/>
                </a:solidFill>
                <a:latin typeface="Times New Roman"/>
                <a:cs typeface="Times New Roman"/>
              </a:rPr>
              <a:t> </a:t>
            </a:r>
            <a:r>
              <a:rPr sz="1100" dirty="0">
                <a:solidFill>
                  <a:srgbClr val="1F1A17"/>
                </a:solidFill>
                <a:latin typeface="Times New Roman"/>
                <a:cs typeface="Times New Roman"/>
              </a:rPr>
              <a:t>data</a:t>
            </a:r>
            <a:r>
              <a:rPr sz="1100" spc="-114" dirty="0">
                <a:solidFill>
                  <a:srgbClr val="1F1A17"/>
                </a:solidFill>
                <a:latin typeface="Times New Roman"/>
                <a:cs typeface="Times New Roman"/>
              </a:rPr>
              <a:t> </a:t>
            </a:r>
            <a:r>
              <a:rPr sz="1100" dirty="0">
                <a:solidFill>
                  <a:srgbClr val="1F1A17"/>
                </a:solidFill>
                <a:latin typeface="Times New Roman"/>
                <a:cs typeface="Times New Roman"/>
              </a:rPr>
              <a:t>lebih</a:t>
            </a:r>
            <a:r>
              <a:rPr sz="1100" spc="-110" dirty="0">
                <a:solidFill>
                  <a:srgbClr val="1F1A17"/>
                </a:solidFill>
                <a:latin typeface="Times New Roman"/>
                <a:cs typeface="Times New Roman"/>
              </a:rPr>
              <a:t> </a:t>
            </a:r>
            <a:r>
              <a:rPr sz="1100" dirty="0">
                <a:solidFill>
                  <a:srgbClr val="1F1A17"/>
                </a:solidFill>
                <a:latin typeface="Times New Roman"/>
                <a:cs typeface="Times New Roman"/>
              </a:rPr>
              <a:t>tinggi,</a:t>
            </a:r>
            <a:r>
              <a:rPr sz="1100" spc="-114" dirty="0">
                <a:solidFill>
                  <a:srgbClr val="1F1A17"/>
                </a:solidFill>
                <a:latin typeface="Times New Roman"/>
                <a:cs typeface="Times New Roman"/>
              </a:rPr>
              <a:t> </a:t>
            </a:r>
            <a:r>
              <a:rPr sz="1100" dirty="0">
                <a:solidFill>
                  <a:srgbClr val="1F1A17"/>
                </a:solidFill>
                <a:latin typeface="Times New Roman"/>
                <a:cs typeface="Times New Roman"/>
              </a:rPr>
              <a:t>30</a:t>
            </a:r>
            <a:r>
              <a:rPr sz="1100" spc="-110" dirty="0">
                <a:solidFill>
                  <a:srgbClr val="1F1A17"/>
                </a:solidFill>
                <a:latin typeface="Times New Roman"/>
                <a:cs typeface="Times New Roman"/>
              </a:rPr>
              <a:t> </a:t>
            </a:r>
            <a:r>
              <a:rPr sz="1100" spc="-5" dirty="0">
                <a:solidFill>
                  <a:srgbClr val="1F1A17"/>
                </a:solidFill>
                <a:latin typeface="Times New Roman"/>
                <a:cs typeface="Times New Roman"/>
              </a:rPr>
              <a:t>Mbps.</a:t>
            </a:r>
            <a:endParaRPr sz="1100">
              <a:latin typeface="Times New Roman"/>
              <a:cs typeface="Times New Roman"/>
            </a:endParaRPr>
          </a:p>
          <a:p>
            <a:pPr marL="154305" indent="-142240">
              <a:lnSpc>
                <a:spcPts val="1330"/>
              </a:lnSpc>
              <a:buSzPct val="109090"/>
              <a:buFont typeface="Tibetan Machine Uni"/>
              <a:buChar char="Ø"/>
              <a:tabLst>
                <a:tab pos="154940" algn="l"/>
              </a:tabLst>
            </a:pPr>
            <a:r>
              <a:rPr sz="1100" spc="-5" dirty="0">
                <a:solidFill>
                  <a:srgbClr val="1F1A17"/>
                </a:solidFill>
                <a:latin typeface="Times New Roman"/>
                <a:cs typeface="Times New Roman"/>
              </a:rPr>
              <a:t>Harga</a:t>
            </a:r>
            <a:r>
              <a:rPr sz="1100" spc="-114" dirty="0">
                <a:solidFill>
                  <a:srgbClr val="1F1A17"/>
                </a:solidFill>
                <a:latin typeface="Times New Roman"/>
                <a:cs typeface="Times New Roman"/>
              </a:rPr>
              <a:t> </a:t>
            </a:r>
            <a:r>
              <a:rPr sz="1100" dirty="0">
                <a:solidFill>
                  <a:srgbClr val="1F1A17"/>
                </a:solidFill>
                <a:latin typeface="Times New Roman"/>
                <a:cs typeface="Times New Roman"/>
              </a:rPr>
              <a:t>relatif</a:t>
            </a:r>
            <a:r>
              <a:rPr sz="1100" spc="-114" dirty="0">
                <a:solidFill>
                  <a:srgbClr val="1F1A17"/>
                </a:solidFill>
                <a:latin typeface="Times New Roman"/>
                <a:cs typeface="Times New Roman"/>
              </a:rPr>
              <a:t> </a:t>
            </a:r>
            <a:r>
              <a:rPr sz="1100" dirty="0">
                <a:solidFill>
                  <a:srgbClr val="1F1A17"/>
                </a:solidFill>
                <a:latin typeface="Times New Roman"/>
                <a:cs typeface="Times New Roman"/>
              </a:rPr>
              <a:t>tidak</a:t>
            </a:r>
            <a:r>
              <a:rPr sz="1100" spc="-110" dirty="0">
                <a:solidFill>
                  <a:srgbClr val="1F1A17"/>
                </a:solidFill>
                <a:latin typeface="Times New Roman"/>
                <a:cs typeface="Times New Roman"/>
              </a:rPr>
              <a:t> </a:t>
            </a:r>
            <a:r>
              <a:rPr sz="1100" dirty="0">
                <a:solidFill>
                  <a:srgbClr val="1F1A17"/>
                </a:solidFill>
                <a:latin typeface="Times New Roman"/>
                <a:cs typeface="Times New Roman"/>
              </a:rPr>
              <a:t>mahal.</a:t>
            </a:r>
            <a:endParaRPr sz="1100">
              <a:latin typeface="Times New Roman"/>
              <a:cs typeface="Times New Roman"/>
            </a:endParaRPr>
          </a:p>
          <a:p>
            <a:pPr marL="154305" indent="-142240">
              <a:lnSpc>
                <a:spcPts val="1385"/>
              </a:lnSpc>
              <a:buSzPct val="109090"/>
              <a:buFont typeface="Tibetan Machine Uni"/>
              <a:buChar char="Ø"/>
              <a:tabLst>
                <a:tab pos="154940" algn="l"/>
              </a:tabLst>
            </a:pPr>
            <a:r>
              <a:rPr sz="1100" dirty="0">
                <a:solidFill>
                  <a:srgbClr val="1F1A17"/>
                </a:solidFill>
                <a:latin typeface="Times New Roman"/>
                <a:cs typeface="Times New Roman"/>
              </a:rPr>
              <a:t>Ukuran</a:t>
            </a:r>
            <a:r>
              <a:rPr sz="1100" spc="-114" dirty="0">
                <a:solidFill>
                  <a:srgbClr val="1F1A17"/>
                </a:solidFill>
                <a:latin typeface="Times New Roman"/>
                <a:cs typeface="Times New Roman"/>
              </a:rPr>
              <a:t> </a:t>
            </a:r>
            <a:r>
              <a:rPr sz="1100" dirty="0">
                <a:solidFill>
                  <a:srgbClr val="1F1A17"/>
                </a:solidFill>
                <a:latin typeface="Times New Roman"/>
                <a:cs typeface="Times New Roman"/>
              </a:rPr>
              <a:t>lebih</a:t>
            </a:r>
            <a:r>
              <a:rPr sz="1100" spc="-110" dirty="0">
                <a:solidFill>
                  <a:srgbClr val="1F1A17"/>
                </a:solidFill>
                <a:latin typeface="Times New Roman"/>
                <a:cs typeface="Times New Roman"/>
              </a:rPr>
              <a:t> </a:t>
            </a:r>
            <a:r>
              <a:rPr sz="1100" dirty="0">
                <a:solidFill>
                  <a:srgbClr val="1F1A17"/>
                </a:solidFill>
                <a:latin typeface="Times New Roman"/>
                <a:cs typeface="Times New Roman"/>
              </a:rPr>
              <a:t>besar</a:t>
            </a:r>
            <a:r>
              <a:rPr sz="1100" spc="-114" dirty="0">
                <a:solidFill>
                  <a:srgbClr val="1F1A17"/>
                </a:solidFill>
                <a:latin typeface="Times New Roman"/>
                <a:cs typeface="Times New Roman"/>
              </a:rPr>
              <a:t> </a:t>
            </a:r>
            <a:r>
              <a:rPr sz="1100" dirty="0">
                <a:solidFill>
                  <a:srgbClr val="1F1A17"/>
                </a:solidFill>
                <a:latin typeface="Times New Roman"/>
                <a:cs typeface="Times New Roman"/>
              </a:rPr>
              <a:t>dari</a:t>
            </a:r>
            <a:r>
              <a:rPr sz="1100" spc="-114" dirty="0">
                <a:solidFill>
                  <a:srgbClr val="1F1A17"/>
                </a:solidFill>
                <a:latin typeface="Times New Roman"/>
                <a:cs typeface="Times New Roman"/>
              </a:rPr>
              <a:t> </a:t>
            </a:r>
            <a:r>
              <a:rPr sz="1100" i="1" spc="-15" dirty="0">
                <a:solidFill>
                  <a:srgbClr val="1F1A17"/>
                </a:solidFill>
                <a:latin typeface="Times New Roman"/>
                <a:cs typeface="Times New Roman"/>
              </a:rPr>
              <a:t>Twisted</a:t>
            </a:r>
            <a:r>
              <a:rPr sz="1100" i="1" spc="-110" dirty="0">
                <a:solidFill>
                  <a:srgbClr val="1F1A17"/>
                </a:solidFill>
                <a:latin typeface="Times New Roman"/>
                <a:cs typeface="Times New Roman"/>
              </a:rPr>
              <a:t> </a:t>
            </a:r>
            <a:r>
              <a:rPr sz="1100" i="1" dirty="0">
                <a:solidFill>
                  <a:srgbClr val="1F1A17"/>
                </a:solidFill>
                <a:latin typeface="Times New Roman"/>
                <a:cs typeface="Times New Roman"/>
              </a:rPr>
              <a:t>Pair</a:t>
            </a:r>
            <a:r>
              <a:rPr sz="1100" dirty="0">
                <a:solidFill>
                  <a:srgbClr val="1F1A17"/>
                </a:solidFill>
                <a:latin typeface="Times New Roman"/>
                <a:cs typeface="Times New Roman"/>
              </a:rPr>
              <a:t>.</a:t>
            </a:r>
            <a:endParaRPr sz="1100">
              <a:latin typeface="Times New Roman"/>
              <a:cs typeface="Times New Roman"/>
            </a:endParaRPr>
          </a:p>
          <a:p>
            <a:pPr marL="12700" algn="just">
              <a:lnSpc>
                <a:spcPts val="1275"/>
              </a:lnSpc>
              <a:spcBef>
                <a:spcPts val="1110"/>
              </a:spcBef>
            </a:pPr>
            <a:r>
              <a:rPr sz="1100" b="1" dirty="0">
                <a:solidFill>
                  <a:srgbClr val="1F1A17"/>
                </a:solidFill>
                <a:latin typeface="Times New Roman"/>
                <a:cs typeface="Times New Roman"/>
              </a:rPr>
              <a:t>c.</a:t>
            </a:r>
            <a:r>
              <a:rPr sz="1100" b="1" spc="-114" dirty="0">
                <a:solidFill>
                  <a:srgbClr val="1F1A17"/>
                </a:solidFill>
                <a:latin typeface="Times New Roman"/>
                <a:cs typeface="Times New Roman"/>
              </a:rPr>
              <a:t> </a:t>
            </a:r>
            <a:r>
              <a:rPr sz="1100" b="1" dirty="0">
                <a:solidFill>
                  <a:srgbClr val="1F1A17"/>
                </a:solidFill>
                <a:latin typeface="Times New Roman"/>
                <a:cs typeface="Times New Roman"/>
              </a:rPr>
              <a:t>Kabel</a:t>
            </a:r>
            <a:r>
              <a:rPr sz="1100" b="1" spc="-114" dirty="0">
                <a:solidFill>
                  <a:srgbClr val="1F1A17"/>
                </a:solidFill>
                <a:latin typeface="Times New Roman"/>
                <a:cs typeface="Times New Roman"/>
              </a:rPr>
              <a:t> </a:t>
            </a:r>
            <a:r>
              <a:rPr sz="1100" b="1" i="1" dirty="0">
                <a:solidFill>
                  <a:srgbClr val="1F1A17"/>
                </a:solidFill>
                <a:latin typeface="Times New Roman"/>
                <a:cs typeface="Times New Roman"/>
              </a:rPr>
              <a:t>Fiber</a:t>
            </a:r>
            <a:r>
              <a:rPr sz="1100" b="1" i="1" spc="-110" dirty="0">
                <a:solidFill>
                  <a:srgbClr val="1F1A17"/>
                </a:solidFill>
                <a:latin typeface="Times New Roman"/>
                <a:cs typeface="Times New Roman"/>
              </a:rPr>
              <a:t> </a:t>
            </a:r>
            <a:r>
              <a:rPr sz="1100" b="1" i="1" dirty="0">
                <a:solidFill>
                  <a:srgbClr val="1F1A17"/>
                </a:solidFill>
                <a:latin typeface="Times New Roman"/>
                <a:cs typeface="Times New Roman"/>
              </a:rPr>
              <a:t>Optic</a:t>
            </a:r>
            <a:endParaRPr sz="1100">
              <a:latin typeface="Times New Roman"/>
              <a:cs typeface="Times New Roman"/>
            </a:endParaRPr>
          </a:p>
          <a:p>
            <a:pPr marL="144145" indent="-132080" algn="just">
              <a:lnSpc>
                <a:spcPts val="1220"/>
              </a:lnSpc>
              <a:buFont typeface="Tibetan Machine Uni"/>
              <a:buChar char="Ø"/>
              <a:tabLst>
                <a:tab pos="144780" algn="l"/>
              </a:tabLst>
            </a:pPr>
            <a:r>
              <a:rPr sz="1100" spc="-5" dirty="0">
                <a:solidFill>
                  <a:srgbClr val="1F1A17"/>
                </a:solidFill>
                <a:latin typeface="Times New Roman"/>
                <a:cs typeface="Times New Roman"/>
              </a:rPr>
              <a:t>Harga</a:t>
            </a:r>
            <a:r>
              <a:rPr sz="1100" spc="-114" dirty="0">
                <a:solidFill>
                  <a:srgbClr val="1F1A17"/>
                </a:solidFill>
                <a:latin typeface="Times New Roman"/>
                <a:cs typeface="Times New Roman"/>
              </a:rPr>
              <a:t> </a:t>
            </a:r>
            <a:r>
              <a:rPr sz="1100" dirty="0">
                <a:solidFill>
                  <a:srgbClr val="1F1A17"/>
                </a:solidFill>
                <a:latin typeface="Times New Roman"/>
                <a:cs typeface="Times New Roman"/>
              </a:rPr>
              <a:t>relatif</a:t>
            </a:r>
            <a:r>
              <a:rPr sz="1100" spc="-114" dirty="0">
                <a:solidFill>
                  <a:srgbClr val="1F1A17"/>
                </a:solidFill>
                <a:latin typeface="Times New Roman"/>
                <a:cs typeface="Times New Roman"/>
              </a:rPr>
              <a:t> </a:t>
            </a:r>
            <a:r>
              <a:rPr sz="1100" dirty="0">
                <a:solidFill>
                  <a:srgbClr val="1F1A17"/>
                </a:solidFill>
                <a:latin typeface="Times New Roman"/>
                <a:cs typeface="Times New Roman"/>
              </a:rPr>
              <a:t>masih</a:t>
            </a:r>
            <a:r>
              <a:rPr sz="1100" spc="-110" dirty="0">
                <a:solidFill>
                  <a:srgbClr val="1F1A17"/>
                </a:solidFill>
                <a:latin typeface="Times New Roman"/>
                <a:cs typeface="Times New Roman"/>
              </a:rPr>
              <a:t> </a:t>
            </a:r>
            <a:r>
              <a:rPr sz="1100" dirty="0">
                <a:solidFill>
                  <a:srgbClr val="1F1A17"/>
                </a:solidFill>
                <a:latin typeface="Times New Roman"/>
                <a:cs typeface="Times New Roman"/>
              </a:rPr>
              <a:t>mahal.</a:t>
            </a:r>
            <a:endParaRPr sz="1100">
              <a:latin typeface="Times New Roman"/>
              <a:cs typeface="Times New Roman"/>
            </a:endParaRPr>
          </a:p>
          <a:p>
            <a:pPr marL="12700" marR="1008380" algn="just">
              <a:lnSpc>
                <a:spcPts val="1330"/>
              </a:lnSpc>
              <a:spcBef>
                <a:spcPts val="85"/>
              </a:spcBef>
              <a:buSzPct val="109090"/>
              <a:buFont typeface="Tibetan Machine Uni"/>
              <a:buChar char="Ø"/>
              <a:tabLst>
                <a:tab pos="154940" algn="l"/>
              </a:tabLst>
            </a:pPr>
            <a:r>
              <a:rPr sz="1100" dirty="0">
                <a:solidFill>
                  <a:srgbClr val="1F1A17"/>
                </a:solidFill>
                <a:latin typeface="Times New Roman"/>
                <a:cs typeface="Times New Roman"/>
              </a:rPr>
              <a:t>Digunakan</a:t>
            </a:r>
            <a:r>
              <a:rPr sz="1100" spc="-135" dirty="0">
                <a:solidFill>
                  <a:srgbClr val="1F1A17"/>
                </a:solidFill>
                <a:latin typeface="Times New Roman"/>
                <a:cs typeface="Times New Roman"/>
              </a:rPr>
              <a:t> </a:t>
            </a:r>
            <a:r>
              <a:rPr sz="1100" dirty="0">
                <a:solidFill>
                  <a:srgbClr val="1F1A17"/>
                </a:solidFill>
                <a:latin typeface="Times New Roman"/>
                <a:cs typeface="Times New Roman"/>
              </a:rPr>
              <a:t>untuk</a:t>
            </a:r>
            <a:r>
              <a:rPr sz="1100" spc="-135" dirty="0">
                <a:solidFill>
                  <a:srgbClr val="1F1A17"/>
                </a:solidFill>
                <a:latin typeface="Times New Roman"/>
                <a:cs typeface="Times New Roman"/>
              </a:rPr>
              <a:t> </a:t>
            </a:r>
            <a:r>
              <a:rPr sz="1100" dirty="0">
                <a:solidFill>
                  <a:srgbClr val="1F1A17"/>
                </a:solidFill>
                <a:latin typeface="Times New Roman"/>
                <a:cs typeface="Times New Roman"/>
              </a:rPr>
              <a:t>jarak</a:t>
            </a:r>
            <a:r>
              <a:rPr sz="1100" spc="-135" dirty="0">
                <a:solidFill>
                  <a:srgbClr val="1F1A17"/>
                </a:solidFill>
                <a:latin typeface="Times New Roman"/>
                <a:cs typeface="Times New Roman"/>
              </a:rPr>
              <a:t> </a:t>
            </a:r>
            <a:r>
              <a:rPr sz="1100" dirty="0">
                <a:solidFill>
                  <a:srgbClr val="1F1A17"/>
                </a:solidFill>
                <a:latin typeface="Times New Roman"/>
                <a:cs typeface="Times New Roman"/>
              </a:rPr>
              <a:t>yang</a:t>
            </a:r>
            <a:r>
              <a:rPr sz="1100" spc="-135" dirty="0">
                <a:solidFill>
                  <a:srgbClr val="1F1A17"/>
                </a:solidFill>
                <a:latin typeface="Times New Roman"/>
                <a:cs typeface="Times New Roman"/>
              </a:rPr>
              <a:t> </a:t>
            </a:r>
            <a:r>
              <a:rPr sz="1100" dirty="0">
                <a:solidFill>
                  <a:srgbClr val="1F1A17"/>
                </a:solidFill>
                <a:latin typeface="Times New Roman"/>
                <a:cs typeface="Times New Roman"/>
              </a:rPr>
              <a:t>jauh.  </a:t>
            </a:r>
            <a:r>
              <a:rPr sz="1200" dirty="0">
                <a:solidFill>
                  <a:srgbClr val="1F1A17"/>
                </a:solidFill>
                <a:latin typeface="Tibetan Machine Uni"/>
                <a:cs typeface="Tibetan Machine Uni"/>
              </a:rPr>
              <a:t>Ø</a:t>
            </a:r>
            <a:r>
              <a:rPr sz="1200" spc="-555" dirty="0">
                <a:solidFill>
                  <a:srgbClr val="1F1A17"/>
                </a:solidFill>
                <a:latin typeface="Tibetan Machine Uni"/>
                <a:cs typeface="Tibetan Machine Uni"/>
              </a:rPr>
              <a:t> </a:t>
            </a:r>
            <a:r>
              <a:rPr sz="1100" dirty="0">
                <a:solidFill>
                  <a:srgbClr val="1F1A17"/>
                </a:solidFill>
                <a:latin typeface="Times New Roman"/>
                <a:cs typeface="Times New Roman"/>
              </a:rPr>
              <a:t>Kecepatan</a:t>
            </a:r>
            <a:r>
              <a:rPr sz="1100" spc="-130" dirty="0">
                <a:solidFill>
                  <a:srgbClr val="1F1A17"/>
                </a:solidFill>
                <a:latin typeface="Times New Roman"/>
                <a:cs typeface="Times New Roman"/>
              </a:rPr>
              <a:t> </a:t>
            </a:r>
            <a:r>
              <a:rPr sz="1100" dirty="0">
                <a:solidFill>
                  <a:srgbClr val="1F1A17"/>
                </a:solidFill>
                <a:latin typeface="Times New Roman"/>
                <a:cs typeface="Times New Roman"/>
              </a:rPr>
              <a:t>data</a:t>
            </a:r>
            <a:r>
              <a:rPr sz="1100" spc="-125" dirty="0">
                <a:solidFill>
                  <a:srgbClr val="1F1A17"/>
                </a:solidFill>
                <a:latin typeface="Times New Roman"/>
                <a:cs typeface="Times New Roman"/>
              </a:rPr>
              <a:t> </a:t>
            </a:r>
            <a:r>
              <a:rPr sz="1100" dirty="0">
                <a:solidFill>
                  <a:srgbClr val="1F1A17"/>
                </a:solidFill>
                <a:latin typeface="Times New Roman"/>
                <a:cs typeface="Times New Roman"/>
              </a:rPr>
              <a:t>tinggi,</a:t>
            </a:r>
            <a:r>
              <a:rPr sz="1100" spc="-125" dirty="0">
                <a:solidFill>
                  <a:srgbClr val="1F1A17"/>
                </a:solidFill>
                <a:latin typeface="Times New Roman"/>
                <a:cs typeface="Times New Roman"/>
              </a:rPr>
              <a:t> </a:t>
            </a:r>
            <a:r>
              <a:rPr sz="1100" dirty="0">
                <a:solidFill>
                  <a:srgbClr val="1F1A17"/>
                </a:solidFill>
                <a:latin typeface="Times New Roman"/>
                <a:cs typeface="Times New Roman"/>
              </a:rPr>
              <a:t>100</a:t>
            </a:r>
            <a:r>
              <a:rPr sz="1100" spc="-120" dirty="0">
                <a:solidFill>
                  <a:srgbClr val="1F1A17"/>
                </a:solidFill>
                <a:latin typeface="Times New Roman"/>
                <a:cs typeface="Times New Roman"/>
              </a:rPr>
              <a:t> </a:t>
            </a:r>
            <a:r>
              <a:rPr sz="1100" spc="-5" dirty="0">
                <a:solidFill>
                  <a:srgbClr val="1F1A17"/>
                </a:solidFill>
                <a:latin typeface="Times New Roman"/>
                <a:cs typeface="Times New Roman"/>
              </a:rPr>
              <a:t>Mbps.  </a:t>
            </a:r>
            <a:r>
              <a:rPr sz="1200" dirty="0">
                <a:solidFill>
                  <a:srgbClr val="1F1A17"/>
                </a:solidFill>
                <a:latin typeface="Tibetan Machine Uni"/>
                <a:cs typeface="Tibetan Machine Uni"/>
              </a:rPr>
              <a:t>Ø</a:t>
            </a:r>
            <a:r>
              <a:rPr sz="1200" spc="-545" dirty="0">
                <a:solidFill>
                  <a:srgbClr val="1F1A17"/>
                </a:solidFill>
                <a:latin typeface="Tibetan Machine Uni"/>
                <a:cs typeface="Tibetan Machine Uni"/>
              </a:rPr>
              <a:t> </a:t>
            </a:r>
            <a:r>
              <a:rPr sz="1100" dirty="0">
                <a:solidFill>
                  <a:srgbClr val="1F1A17"/>
                </a:solidFill>
                <a:latin typeface="Times New Roman"/>
                <a:cs typeface="Times New Roman"/>
              </a:rPr>
              <a:t>Ukurannya</a:t>
            </a:r>
            <a:r>
              <a:rPr sz="1100" spc="-114" dirty="0">
                <a:solidFill>
                  <a:srgbClr val="1F1A17"/>
                </a:solidFill>
                <a:latin typeface="Times New Roman"/>
                <a:cs typeface="Times New Roman"/>
              </a:rPr>
              <a:t> </a:t>
            </a:r>
            <a:r>
              <a:rPr sz="1100" dirty="0">
                <a:solidFill>
                  <a:srgbClr val="1F1A17"/>
                </a:solidFill>
                <a:latin typeface="Times New Roman"/>
                <a:cs typeface="Times New Roman"/>
              </a:rPr>
              <a:t>relatif</a:t>
            </a:r>
            <a:r>
              <a:rPr sz="1100" spc="-120" dirty="0">
                <a:solidFill>
                  <a:srgbClr val="1F1A17"/>
                </a:solidFill>
                <a:latin typeface="Times New Roman"/>
                <a:cs typeface="Times New Roman"/>
              </a:rPr>
              <a:t> </a:t>
            </a:r>
            <a:r>
              <a:rPr sz="1100" dirty="0">
                <a:solidFill>
                  <a:srgbClr val="1F1A17"/>
                </a:solidFill>
                <a:latin typeface="Times New Roman"/>
                <a:cs typeface="Times New Roman"/>
              </a:rPr>
              <a:t>kecil.</a:t>
            </a:r>
            <a:endParaRPr sz="1100">
              <a:latin typeface="Times New Roman"/>
              <a:cs typeface="Times New Roman"/>
            </a:endParaRPr>
          </a:p>
          <a:p>
            <a:pPr marL="154305" indent="-142240" algn="just">
              <a:lnSpc>
                <a:spcPts val="1255"/>
              </a:lnSpc>
              <a:buSzPct val="109090"/>
              <a:buFont typeface="Tibetan Machine Uni"/>
              <a:buChar char="Ø"/>
              <a:tabLst>
                <a:tab pos="154940" algn="l"/>
              </a:tabLst>
            </a:pPr>
            <a:r>
              <a:rPr sz="1100" dirty="0">
                <a:solidFill>
                  <a:srgbClr val="1F1A17"/>
                </a:solidFill>
                <a:latin typeface="Times New Roman"/>
                <a:cs typeface="Times New Roman"/>
              </a:rPr>
              <a:t>Sulit</a:t>
            </a:r>
            <a:r>
              <a:rPr sz="1100" spc="-114" dirty="0">
                <a:solidFill>
                  <a:srgbClr val="1F1A17"/>
                </a:solidFill>
                <a:latin typeface="Times New Roman"/>
                <a:cs typeface="Times New Roman"/>
              </a:rPr>
              <a:t> </a:t>
            </a:r>
            <a:r>
              <a:rPr sz="1100" dirty="0">
                <a:solidFill>
                  <a:srgbClr val="1F1A17"/>
                </a:solidFill>
                <a:latin typeface="Times New Roman"/>
                <a:cs typeface="Times New Roman"/>
              </a:rPr>
              <a:t>dipengaruhi</a:t>
            </a:r>
            <a:r>
              <a:rPr sz="1100" spc="-114" dirty="0">
                <a:solidFill>
                  <a:srgbClr val="1F1A17"/>
                </a:solidFill>
                <a:latin typeface="Times New Roman"/>
                <a:cs typeface="Times New Roman"/>
              </a:rPr>
              <a:t> </a:t>
            </a:r>
            <a:r>
              <a:rPr sz="1100" dirty="0">
                <a:solidFill>
                  <a:srgbClr val="1F1A17"/>
                </a:solidFill>
                <a:latin typeface="Times New Roman"/>
                <a:cs typeface="Times New Roman"/>
              </a:rPr>
              <a:t>gangguan.</a:t>
            </a:r>
            <a:endParaRPr sz="1100">
              <a:latin typeface="Times New Roman"/>
              <a:cs typeface="Times New Roman"/>
            </a:endParaRPr>
          </a:p>
          <a:p>
            <a:pPr marL="154305" indent="-142240" algn="just">
              <a:lnSpc>
                <a:spcPts val="1385"/>
              </a:lnSpc>
              <a:buSzPct val="109090"/>
              <a:buFont typeface="Tibetan Machine Uni"/>
              <a:buChar char="Ø"/>
              <a:tabLst>
                <a:tab pos="154940" algn="l"/>
              </a:tabLst>
            </a:pPr>
            <a:r>
              <a:rPr sz="1100" dirty="0">
                <a:solidFill>
                  <a:srgbClr val="1F1A17"/>
                </a:solidFill>
                <a:latin typeface="Times New Roman"/>
                <a:cs typeface="Times New Roman"/>
              </a:rPr>
              <a:t>Instalasi relatif</a:t>
            </a:r>
            <a:r>
              <a:rPr sz="1100" spc="-229" dirty="0">
                <a:solidFill>
                  <a:srgbClr val="1F1A17"/>
                </a:solidFill>
                <a:latin typeface="Times New Roman"/>
                <a:cs typeface="Times New Roman"/>
              </a:rPr>
              <a:t> </a:t>
            </a:r>
            <a:r>
              <a:rPr sz="1100" dirty="0">
                <a:solidFill>
                  <a:srgbClr val="1F1A17"/>
                </a:solidFill>
                <a:latin typeface="Times New Roman"/>
                <a:cs typeface="Times New Roman"/>
              </a:rPr>
              <a:t>sulit.</a:t>
            </a:r>
            <a:endParaRPr sz="1100">
              <a:latin typeface="Times New Roman"/>
              <a:cs typeface="Times New Roman"/>
            </a:endParaRPr>
          </a:p>
        </p:txBody>
      </p:sp>
      <p:sp>
        <p:nvSpPr>
          <p:cNvPr id="6" name="object 6"/>
          <p:cNvSpPr txBox="1"/>
          <p:nvPr/>
        </p:nvSpPr>
        <p:spPr>
          <a:xfrm>
            <a:off x="707071" y="4757013"/>
            <a:ext cx="3496310" cy="2419350"/>
          </a:xfrm>
          <a:prstGeom prst="rect">
            <a:avLst/>
          </a:prstGeom>
        </p:spPr>
        <p:txBody>
          <a:bodyPr vert="horz" wrap="square" lIns="0" tIns="12700" rIns="0" bIns="0" rtlCol="0">
            <a:spAutoFit/>
          </a:bodyPr>
          <a:lstStyle/>
          <a:p>
            <a:pPr marL="12700">
              <a:lnSpc>
                <a:spcPts val="1385"/>
              </a:lnSpc>
              <a:spcBef>
                <a:spcPts val="100"/>
              </a:spcBef>
            </a:pPr>
            <a:r>
              <a:rPr sz="1200" spc="40" dirty="0">
                <a:solidFill>
                  <a:srgbClr val="1F1A17"/>
                </a:solidFill>
                <a:latin typeface="Arial"/>
                <a:cs typeface="Arial"/>
              </a:rPr>
              <a:t>2.</a:t>
            </a:r>
            <a:r>
              <a:rPr sz="1200" spc="140" dirty="0">
                <a:solidFill>
                  <a:srgbClr val="1F1A17"/>
                </a:solidFill>
                <a:latin typeface="Arial"/>
                <a:cs typeface="Arial"/>
              </a:rPr>
              <a:t> </a:t>
            </a:r>
            <a:r>
              <a:rPr sz="1200" spc="45" dirty="0">
                <a:solidFill>
                  <a:srgbClr val="1F1A17"/>
                </a:solidFill>
                <a:latin typeface="Arial"/>
                <a:cs typeface="Arial"/>
              </a:rPr>
              <a:t>Media</a:t>
            </a:r>
            <a:r>
              <a:rPr sz="1200" spc="-155" dirty="0">
                <a:solidFill>
                  <a:srgbClr val="1F1A17"/>
                </a:solidFill>
                <a:latin typeface="Arial"/>
                <a:cs typeface="Arial"/>
              </a:rPr>
              <a:t> </a:t>
            </a:r>
            <a:r>
              <a:rPr sz="1200" spc="35" dirty="0">
                <a:solidFill>
                  <a:srgbClr val="1F1A17"/>
                </a:solidFill>
                <a:latin typeface="Arial"/>
                <a:cs typeface="Arial"/>
              </a:rPr>
              <a:t>Tanpa</a:t>
            </a:r>
            <a:r>
              <a:rPr sz="1200" spc="-160" dirty="0">
                <a:solidFill>
                  <a:srgbClr val="1F1A17"/>
                </a:solidFill>
                <a:latin typeface="Arial"/>
                <a:cs typeface="Arial"/>
              </a:rPr>
              <a:t> </a:t>
            </a:r>
            <a:r>
              <a:rPr sz="1200" spc="55" dirty="0">
                <a:solidFill>
                  <a:srgbClr val="1F1A17"/>
                </a:solidFill>
                <a:latin typeface="Arial"/>
                <a:cs typeface="Arial"/>
              </a:rPr>
              <a:t>Kabel</a:t>
            </a:r>
            <a:r>
              <a:rPr sz="1200" spc="-155" dirty="0">
                <a:solidFill>
                  <a:srgbClr val="1F1A17"/>
                </a:solidFill>
                <a:latin typeface="Arial"/>
                <a:cs typeface="Arial"/>
              </a:rPr>
              <a:t> </a:t>
            </a:r>
            <a:r>
              <a:rPr sz="1200" spc="50" dirty="0">
                <a:solidFill>
                  <a:srgbClr val="1F1A17"/>
                </a:solidFill>
                <a:latin typeface="Arial"/>
                <a:cs typeface="Arial"/>
              </a:rPr>
              <a:t>(Nirkabel)</a:t>
            </a:r>
            <a:endParaRPr sz="1200">
              <a:latin typeface="Arial"/>
              <a:cs typeface="Arial"/>
            </a:endParaRPr>
          </a:p>
          <a:p>
            <a:pPr marL="12700" marR="5080" algn="just">
              <a:lnSpc>
                <a:spcPts val="1220"/>
              </a:lnSpc>
              <a:spcBef>
                <a:spcPts val="70"/>
              </a:spcBef>
            </a:pPr>
            <a:r>
              <a:rPr sz="1100" dirty="0">
                <a:solidFill>
                  <a:srgbClr val="1F1A17"/>
                </a:solidFill>
                <a:latin typeface="Times New Roman"/>
                <a:cs typeface="Times New Roman"/>
              </a:rPr>
              <a:t>Komunikasi menggunakan media tanpa kabel dapat melalui  media ruang hampa udara dalam area yang luas. Bentuk  komunikasi data menggunakan media tanpa kabel misalnya  pemancaran sinyal elektromagnetik oleh satelit luar angkasa,  </a:t>
            </a:r>
            <a:r>
              <a:rPr sz="1100" spc="100" dirty="0">
                <a:solidFill>
                  <a:srgbClr val="1F1A17"/>
                </a:solidFill>
                <a:latin typeface="Times New Roman"/>
                <a:cs typeface="Times New Roman"/>
              </a:rPr>
              <a:t>penggunaan </a:t>
            </a:r>
            <a:r>
              <a:rPr sz="1100" i="1" spc="100" dirty="0">
                <a:solidFill>
                  <a:srgbClr val="1F1A17"/>
                </a:solidFill>
                <a:latin typeface="Times New Roman"/>
                <a:cs typeface="Times New Roman"/>
              </a:rPr>
              <a:t>handphone </a:t>
            </a:r>
            <a:r>
              <a:rPr sz="1100" spc="90" dirty="0">
                <a:solidFill>
                  <a:srgbClr val="1F1A17"/>
                </a:solidFill>
                <a:latin typeface="Times New Roman"/>
                <a:cs typeface="Times New Roman"/>
              </a:rPr>
              <a:t>untuk </a:t>
            </a:r>
            <a:r>
              <a:rPr sz="1100" spc="100" dirty="0">
                <a:solidFill>
                  <a:srgbClr val="1F1A17"/>
                </a:solidFill>
                <a:latin typeface="Times New Roman"/>
                <a:cs typeface="Times New Roman"/>
              </a:rPr>
              <a:t>mengirim </a:t>
            </a:r>
            <a:r>
              <a:rPr sz="1100" spc="95" dirty="0">
                <a:solidFill>
                  <a:srgbClr val="1F1A17"/>
                </a:solidFill>
                <a:latin typeface="Times New Roman"/>
                <a:cs typeface="Times New Roman"/>
              </a:rPr>
              <a:t>sinyal  </a:t>
            </a:r>
            <a:r>
              <a:rPr sz="1100" dirty="0">
                <a:solidFill>
                  <a:srgbClr val="1F1A17"/>
                </a:solidFill>
                <a:latin typeface="Times New Roman"/>
                <a:cs typeface="Times New Roman"/>
              </a:rPr>
              <a:t>elektromagnetik, dan penggunaan bluetooth untuk transfer  data.</a:t>
            </a:r>
            <a:r>
              <a:rPr sz="1100" spc="-125" dirty="0">
                <a:solidFill>
                  <a:srgbClr val="1F1A17"/>
                </a:solidFill>
                <a:latin typeface="Times New Roman"/>
                <a:cs typeface="Times New Roman"/>
              </a:rPr>
              <a:t> </a:t>
            </a:r>
            <a:r>
              <a:rPr sz="1100" dirty="0">
                <a:solidFill>
                  <a:srgbClr val="1F1A17"/>
                </a:solidFill>
                <a:latin typeface="Times New Roman"/>
                <a:cs typeface="Times New Roman"/>
              </a:rPr>
              <a:t>Media</a:t>
            </a:r>
            <a:r>
              <a:rPr sz="1100" spc="-120" dirty="0">
                <a:solidFill>
                  <a:srgbClr val="1F1A17"/>
                </a:solidFill>
                <a:latin typeface="Times New Roman"/>
                <a:cs typeface="Times New Roman"/>
              </a:rPr>
              <a:t> </a:t>
            </a:r>
            <a:r>
              <a:rPr sz="1100" dirty="0">
                <a:solidFill>
                  <a:srgbClr val="1F1A17"/>
                </a:solidFill>
                <a:latin typeface="Times New Roman"/>
                <a:cs typeface="Times New Roman"/>
              </a:rPr>
              <a:t>komunikasi</a:t>
            </a:r>
            <a:r>
              <a:rPr sz="1100" spc="-120" dirty="0">
                <a:solidFill>
                  <a:srgbClr val="1F1A17"/>
                </a:solidFill>
                <a:latin typeface="Times New Roman"/>
                <a:cs typeface="Times New Roman"/>
              </a:rPr>
              <a:t> </a:t>
            </a:r>
            <a:r>
              <a:rPr sz="1100" dirty="0">
                <a:solidFill>
                  <a:srgbClr val="1F1A17"/>
                </a:solidFill>
                <a:latin typeface="Times New Roman"/>
                <a:cs typeface="Times New Roman"/>
              </a:rPr>
              <a:t>tanpa</a:t>
            </a:r>
            <a:r>
              <a:rPr sz="1100" spc="-120" dirty="0">
                <a:solidFill>
                  <a:srgbClr val="1F1A17"/>
                </a:solidFill>
                <a:latin typeface="Times New Roman"/>
                <a:cs typeface="Times New Roman"/>
              </a:rPr>
              <a:t> </a:t>
            </a:r>
            <a:r>
              <a:rPr sz="1100" dirty="0">
                <a:solidFill>
                  <a:srgbClr val="1F1A17"/>
                </a:solidFill>
                <a:latin typeface="Times New Roman"/>
                <a:cs typeface="Times New Roman"/>
              </a:rPr>
              <a:t>kabel</a:t>
            </a:r>
            <a:r>
              <a:rPr sz="1100" spc="-120" dirty="0">
                <a:solidFill>
                  <a:srgbClr val="1F1A17"/>
                </a:solidFill>
                <a:latin typeface="Times New Roman"/>
                <a:cs typeface="Times New Roman"/>
              </a:rPr>
              <a:t> </a:t>
            </a:r>
            <a:r>
              <a:rPr sz="1100" dirty="0">
                <a:solidFill>
                  <a:srgbClr val="1F1A17"/>
                </a:solidFill>
                <a:latin typeface="Times New Roman"/>
                <a:cs typeface="Times New Roman"/>
              </a:rPr>
              <a:t>antara</a:t>
            </a:r>
            <a:r>
              <a:rPr sz="1100" spc="-125" dirty="0">
                <a:solidFill>
                  <a:srgbClr val="1F1A17"/>
                </a:solidFill>
                <a:latin typeface="Times New Roman"/>
                <a:cs typeface="Times New Roman"/>
              </a:rPr>
              <a:t> </a:t>
            </a:r>
            <a:r>
              <a:rPr sz="1100" dirty="0">
                <a:solidFill>
                  <a:srgbClr val="1F1A17"/>
                </a:solidFill>
                <a:latin typeface="Times New Roman"/>
                <a:cs typeface="Times New Roman"/>
              </a:rPr>
              <a:t>lain</a:t>
            </a:r>
            <a:r>
              <a:rPr sz="1100" spc="-120" dirty="0">
                <a:solidFill>
                  <a:srgbClr val="1F1A17"/>
                </a:solidFill>
                <a:latin typeface="Times New Roman"/>
                <a:cs typeface="Times New Roman"/>
              </a:rPr>
              <a:t> </a:t>
            </a:r>
            <a:r>
              <a:rPr sz="1100" dirty="0">
                <a:solidFill>
                  <a:srgbClr val="1F1A17"/>
                </a:solidFill>
                <a:latin typeface="Times New Roman"/>
                <a:cs typeface="Times New Roman"/>
              </a:rPr>
              <a:t>sebagai</a:t>
            </a:r>
            <a:r>
              <a:rPr sz="1100" spc="-125" dirty="0">
                <a:solidFill>
                  <a:srgbClr val="1F1A17"/>
                </a:solidFill>
                <a:latin typeface="Times New Roman"/>
                <a:cs typeface="Times New Roman"/>
              </a:rPr>
              <a:t> </a:t>
            </a:r>
            <a:r>
              <a:rPr sz="1100" dirty="0">
                <a:solidFill>
                  <a:srgbClr val="1F1A17"/>
                </a:solidFill>
                <a:latin typeface="Times New Roman"/>
                <a:cs typeface="Times New Roman"/>
              </a:rPr>
              <a:t>berikut.</a:t>
            </a:r>
            <a:endParaRPr sz="1100">
              <a:latin typeface="Times New Roman"/>
              <a:cs typeface="Times New Roman"/>
            </a:endParaRPr>
          </a:p>
          <a:p>
            <a:pPr marL="12700">
              <a:lnSpc>
                <a:spcPts val="1275"/>
              </a:lnSpc>
              <a:spcBef>
                <a:spcPts val="1080"/>
              </a:spcBef>
            </a:pPr>
            <a:r>
              <a:rPr sz="1100" b="1" dirty="0">
                <a:solidFill>
                  <a:srgbClr val="1F1A17"/>
                </a:solidFill>
                <a:latin typeface="Times New Roman"/>
                <a:cs typeface="Times New Roman"/>
              </a:rPr>
              <a:t>a.</a:t>
            </a:r>
            <a:r>
              <a:rPr sz="1100" b="1" spc="-120" dirty="0">
                <a:solidFill>
                  <a:srgbClr val="1F1A17"/>
                </a:solidFill>
                <a:latin typeface="Times New Roman"/>
                <a:cs typeface="Times New Roman"/>
              </a:rPr>
              <a:t> </a:t>
            </a:r>
            <a:r>
              <a:rPr sz="1100" b="1" dirty="0">
                <a:solidFill>
                  <a:srgbClr val="1F1A17"/>
                </a:solidFill>
                <a:latin typeface="Times New Roman"/>
                <a:cs typeface="Times New Roman"/>
              </a:rPr>
              <a:t>Gelombang</a:t>
            </a:r>
            <a:r>
              <a:rPr sz="1100" b="1" spc="-110" dirty="0">
                <a:solidFill>
                  <a:srgbClr val="1F1A17"/>
                </a:solidFill>
                <a:latin typeface="Times New Roman"/>
                <a:cs typeface="Times New Roman"/>
              </a:rPr>
              <a:t> </a:t>
            </a:r>
            <a:r>
              <a:rPr sz="1100" b="1" spc="-5" dirty="0">
                <a:solidFill>
                  <a:srgbClr val="1F1A17"/>
                </a:solidFill>
                <a:latin typeface="Times New Roman"/>
                <a:cs typeface="Times New Roman"/>
              </a:rPr>
              <a:t>mikro</a:t>
            </a:r>
            <a:r>
              <a:rPr sz="1100" b="1" spc="-110" dirty="0">
                <a:solidFill>
                  <a:srgbClr val="1F1A17"/>
                </a:solidFill>
                <a:latin typeface="Times New Roman"/>
                <a:cs typeface="Times New Roman"/>
              </a:rPr>
              <a:t> </a:t>
            </a:r>
            <a:r>
              <a:rPr sz="1100" b="1" spc="-5" dirty="0">
                <a:solidFill>
                  <a:srgbClr val="1F1A17"/>
                </a:solidFill>
                <a:latin typeface="Times New Roman"/>
                <a:cs typeface="Times New Roman"/>
              </a:rPr>
              <a:t>(</a:t>
            </a:r>
            <a:r>
              <a:rPr sz="1100" b="1" i="1" spc="-5" dirty="0">
                <a:solidFill>
                  <a:srgbClr val="1F1A17"/>
                </a:solidFill>
                <a:latin typeface="Times New Roman"/>
                <a:cs typeface="Times New Roman"/>
              </a:rPr>
              <a:t>microwave</a:t>
            </a:r>
            <a:r>
              <a:rPr sz="1100" b="1" spc="-5" dirty="0">
                <a:solidFill>
                  <a:srgbClr val="1F1A17"/>
                </a:solidFill>
                <a:latin typeface="Times New Roman"/>
                <a:cs typeface="Times New Roman"/>
              </a:rPr>
              <a:t>)</a:t>
            </a:r>
            <a:endParaRPr sz="1100">
              <a:latin typeface="Times New Roman"/>
              <a:cs typeface="Times New Roman"/>
            </a:endParaRPr>
          </a:p>
          <a:p>
            <a:pPr marL="165100" marR="753110" indent="-153035">
              <a:lnSpc>
                <a:spcPts val="1220"/>
              </a:lnSpc>
              <a:spcBef>
                <a:spcPts val="80"/>
              </a:spcBef>
              <a:buFont typeface="Tibetan Machine Uni"/>
              <a:buChar char="Ø"/>
              <a:tabLst>
                <a:tab pos="158750" algn="l"/>
              </a:tabLst>
            </a:pPr>
            <a:r>
              <a:rPr sz="1100" dirty="0">
                <a:solidFill>
                  <a:srgbClr val="1F1A17"/>
                </a:solidFill>
                <a:latin typeface="Times New Roman"/>
                <a:cs typeface="Times New Roman"/>
              </a:rPr>
              <a:t>Merupakan gelombang elektromagnetik yang  menggunakan frekuensi</a:t>
            </a:r>
            <a:r>
              <a:rPr sz="1100" spc="-10" dirty="0">
                <a:solidFill>
                  <a:srgbClr val="1F1A17"/>
                </a:solidFill>
                <a:latin typeface="Times New Roman"/>
                <a:cs typeface="Times New Roman"/>
              </a:rPr>
              <a:t> </a:t>
            </a:r>
            <a:r>
              <a:rPr sz="1100" dirty="0">
                <a:solidFill>
                  <a:srgbClr val="1F1A17"/>
                </a:solidFill>
                <a:latin typeface="Times New Roman"/>
                <a:cs typeface="Times New Roman"/>
              </a:rPr>
              <a:t>tinggi.</a:t>
            </a:r>
            <a:endParaRPr sz="1100">
              <a:latin typeface="Times New Roman"/>
              <a:cs typeface="Times New Roman"/>
            </a:endParaRPr>
          </a:p>
          <a:p>
            <a:pPr marL="154305" indent="-142240">
              <a:lnSpc>
                <a:spcPts val="1255"/>
              </a:lnSpc>
              <a:buSzPct val="109090"/>
              <a:buFont typeface="Tibetan Machine Uni"/>
              <a:buChar char="Ø"/>
              <a:tabLst>
                <a:tab pos="154940" algn="l"/>
              </a:tabLst>
            </a:pPr>
            <a:r>
              <a:rPr sz="1100" dirty="0">
                <a:solidFill>
                  <a:srgbClr val="1F1A17"/>
                </a:solidFill>
                <a:latin typeface="Times New Roman"/>
                <a:cs typeface="Times New Roman"/>
              </a:rPr>
              <a:t>Jarak</a:t>
            </a:r>
            <a:r>
              <a:rPr sz="1100" spc="-114" dirty="0">
                <a:solidFill>
                  <a:srgbClr val="1F1A17"/>
                </a:solidFill>
                <a:latin typeface="Times New Roman"/>
                <a:cs typeface="Times New Roman"/>
              </a:rPr>
              <a:t> </a:t>
            </a:r>
            <a:r>
              <a:rPr sz="1100" dirty="0">
                <a:solidFill>
                  <a:srgbClr val="1F1A17"/>
                </a:solidFill>
                <a:latin typeface="Times New Roman"/>
                <a:cs typeface="Times New Roman"/>
              </a:rPr>
              <a:t>transmisinya</a:t>
            </a:r>
            <a:r>
              <a:rPr sz="1100" spc="-114" dirty="0">
                <a:solidFill>
                  <a:srgbClr val="1F1A17"/>
                </a:solidFill>
                <a:latin typeface="Times New Roman"/>
                <a:cs typeface="Times New Roman"/>
              </a:rPr>
              <a:t> </a:t>
            </a:r>
            <a:r>
              <a:rPr sz="1100" dirty="0">
                <a:solidFill>
                  <a:srgbClr val="1F1A17"/>
                </a:solidFill>
                <a:latin typeface="Times New Roman"/>
                <a:cs typeface="Times New Roman"/>
              </a:rPr>
              <a:t>terbatas</a:t>
            </a:r>
            <a:r>
              <a:rPr sz="1100" spc="-120" dirty="0">
                <a:solidFill>
                  <a:srgbClr val="1F1A17"/>
                </a:solidFill>
                <a:latin typeface="Times New Roman"/>
                <a:cs typeface="Times New Roman"/>
              </a:rPr>
              <a:t> </a:t>
            </a:r>
            <a:r>
              <a:rPr sz="1100" dirty="0">
                <a:solidFill>
                  <a:srgbClr val="1F1A17"/>
                </a:solidFill>
                <a:latin typeface="Times New Roman"/>
                <a:cs typeface="Times New Roman"/>
              </a:rPr>
              <a:t>antara</a:t>
            </a:r>
            <a:r>
              <a:rPr sz="1100" spc="-114" dirty="0">
                <a:solidFill>
                  <a:srgbClr val="1F1A17"/>
                </a:solidFill>
                <a:latin typeface="Times New Roman"/>
                <a:cs typeface="Times New Roman"/>
              </a:rPr>
              <a:t> </a:t>
            </a:r>
            <a:r>
              <a:rPr sz="1100" dirty="0">
                <a:solidFill>
                  <a:srgbClr val="1F1A17"/>
                </a:solidFill>
                <a:latin typeface="Times New Roman"/>
                <a:cs typeface="Times New Roman"/>
              </a:rPr>
              <a:t>20-30</a:t>
            </a:r>
            <a:r>
              <a:rPr sz="1100" spc="-110" dirty="0">
                <a:solidFill>
                  <a:srgbClr val="1F1A17"/>
                </a:solidFill>
                <a:latin typeface="Times New Roman"/>
                <a:cs typeface="Times New Roman"/>
              </a:rPr>
              <a:t> </a:t>
            </a:r>
            <a:r>
              <a:rPr sz="1100" dirty="0">
                <a:solidFill>
                  <a:srgbClr val="1F1A17"/>
                </a:solidFill>
                <a:latin typeface="Times New Roman"/>
                <a:cs typeface="Times New Roman"/>
              </a:rPr>
              <a:t>km.</a:t>
            </a:r>
            <a:endParaRPr sz="1100">
              <a:latin typeface="Times New Roman"/>
              <a:cs typeface="Times New Roman"/>
            </a:endParaRPr>
          </a:p>
          <a:p>
            <a:pPr marL="154305" indent="-142240">
              <a:lnSpc>
                <a:spcPts val="1330"/>
              </a:lnSpc>
              <a:buSzPct val="109090"/>
              <a:buFont typeface="Tibetan Machine Uni"/>
              <a:buChar char="Ø"/>
              <a:tabLst>
                <a:tab pos="154940" algn="l"/>
              </a:tabLst>
            </a:pPr>
            <a:r>
              <a:rPr sz="1100" dirty="0">
                <a:solidFill>
                  <a:srgbClr val="1F1A17"/>
                </a:solidFill>
                <a:latin typeface="Times New Roman"/>
                <a:cs typeface="Times New Roman"/>
              </a:rPr>
              <a:t>Kecepatan</a:t>
            </a:r>
            <a:r>
              <a:rPr sz="1100" spc="-120" dirty="0">
                <a:solidFill>
                  <a:srgbClr val="1F1A17"/>
                </a:solidFill>
                <a:latin typeface="Times New Roman"/>
                <a:cs typeface="Times New Roman"/>
              </a:rPr>
              <a:t> </a:t>
            </a:r>
            <a:r>
              <a:rPr sz="1100" dirty="0">
                <a:solidFill>
                  <a:srgbClr val="1F1A17"/>
                </a:solidFill>
                <a:latin typeface="Times New Roman"/>
                <a:cs typeface="Times New Roman"/>
              </a:rPr>
              <a:t>hingga</a:t>
            </a:r>
            <a:r>
              <a:rPr sz="1100" spc="-110" dirty="0">
                <a:solidFill>
                  <a:srgbClr val="1F1A17"/>
                </a:solidFill>
                <a:latin typeface="Times New Roman"/>
                <a:cs typeface="Times New Roman"/>
              </a:rPr>
              <a:t> </a:t>
            </a:r>
            <a:r>
              <a:rPr sz="1100" dirty="0">
                <a:solidFill>
                  <a:srgbClr val="1F1A17"/>
                </a:solidFill>
                <a:latin typeface="Times New Roman"/>
                <a:cs typeface="Times New Roman"/>
              </a:rPr>
              <a:t>50</a:t>
            </a:r>
            <a:r>
              <a:rPr sz="1100" spc="-110" dirty="0">
                <a:solidFill>
                  <a:srgbClr val="1F1A17"/>
                </a:solidFill>
                <a:latin typeface="Times New Roman"/>
                <a:cs typeface="Times New Roman"/>
              </a:rPr>
              <a:t> </a:t>
            </a:r>
            <a:r>
              <a:rPr sz="1100" spc="-5" dirty="0">
                <a:solidFill>
                  <a:srgbClr val="1F1A17"/>
                </a:solidFill>
                <a:latin typeface="Times New Roman"/>
                <a:cs typeface="Times New Roman"/>
              </a:rPr>
              <a:t>Mbps.</a:t>
            </a:r>
            <a:endParaRPr sz="1100">
              <a:latin typeface="Times New Roman"/>
              <a:cs typeface="Times New Roman"/>
            </a:endParaRPr>
          </a:p>
          <a:p>
            <a:pPr marL="154305" indent="-142240">
              <a:lnSpc>
                <a:spcPts val="1385"/>
              </a:lnSpc>
              <a:buSzPct val="109090"/>
              <a:buFont typeface="Tibetan Machine Uni"/>
              <a:buChar char="Ø"/>
              <a:tabLst>
                <a:tab pos="154940" algn="l"/>
              </a:tabLst>
            </a:pPr>
            <a:r>
              <a:rPr sz="1100" dirty="0">
                <a:solidFill>
                  <a:srgbClr val="1F1A17"/>
                </a:solidFill>
                <a:latin typeface="Times New Roman"/>
                <a:cs typeface="Times New Roman"/>
              </a:rPr>
              <a:t>Digunakan pada</a:t>
            </a:r>
            <a:r>
              <a:rPr sz="1100" spc="-225" dirty="0">
                <a:solidFill>
                  <a:srgbClr val="1F1A17"/>
                </a:solidFill>
                <a:latin typeface="Times New Roman"/>
                <a:cs typeface="Times New Roman"/>
              </a:rPr>
              <a:t> </a:t>
            </a:r>
            <a:r>
              <a:rPr sz="1100" spc="-15" dirty="0">
                <a:solidFill>
                  <a:srgbClr val="1F1A17"/>
                </a:solidFill>
                <a:latin typeface="Times New Roman"/>
                <a:cs typeface="Times New Roman"/>
              </a:rPr>
              <a:t>radar.</a:t>
            </a:r>
            <a:endParaRPr sz="1100">
              <a:latin typeface="Times New Roman"/>
              <a:cs typeface="Times New Roman"/>
            </a:endParaRPr>
          </a:p>
        </p:txBody>
      </p:sp>
      <p:sp>
        <p:nvSpPr>
          <p:cNvPr id="15" name="object 15"/>
          <p:cNvSpPr/>
          <p:nvPr/>
        </p:nvSpPr>
        <p:spPr>
          <a:xfrm>
            <a:off x="4249051" y="2147151"/>
            <a:ext cx="1262151" cy="946607"/>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4317660" y="824725"/>
            <a:ext cx="1175952" cy="976215"/>
          </a:xfrm>
          <a:prstGeom prst="rect">
            <a:avLst/>
          </a:prstGeom>
          <a:blipFill>
            <a:blip r:embed="rId4" cstate="print"/>
            <a:stretch>
              <a:fillRect/>
            </a:stretch>
          </a:blipFill>
        </p:spPr>
        <p:txBody>
          <a:bodyPr wrap="square" lIns="0" tIns="0" rIns="0" bIns="0" rtlCol="0"/>
          <a:lstStyle/>
          <a:p>
            <a:endParaRPr/>
          </a:p>
        </p:txBody>
      </p:sp>
      <p:sp>
        <p:nvSpPr>
          <p:cNvPr id="17" name="object 17"/>
          <p:cNvSpPr txBox="1"/>
          <p:nvPr/>
        </p:nvSpPr>
        <p:spPr>
          <a:xfrm>
            <a:off x="4094962" y="770191"/>
            <a:ext cx="1501775" cy="1179830"/>
          </a:xfrm>
          <a:prstGeom prst="rect">
            <a:avLst/>
          </a:prstGeom>
          <a:ln w="12700">
            <a:solidFill>
              <a:srgbClr val="0094DE"/>
            </a:solidFill>
          </a:ln>
        </p:spPr>
        <p:txBody>
          <a:bodyPr vert="horz" wrap="square" lIns="0" tIns="0" rIns="0" bIns="0" rtlCol="0">
            <a:spAutoFit/>
          </a:bodyPr>
          <a:lstStyle/>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spcBef>
                <a:spcPts val="40"/>
              </a:spcBef>
            </a:pPr>
            <a:endParaRPr sz="900">
              <a:latin typeface="Times New Roman"/>
              <a:cs typeface="Times New Roman"/>
            </a:endParaRPr>
          </a:p>
          <a:p>
            <a:pPr marL="467995" algn="ctr">
              <a:lnSpc>
                <a:spcPts val="980"/>
              </a:lnSpc>
            </a:pPr>
            <a:r>
              <a:rPr sz="850" b="1" spc="-5" dirty="0">
                <a:solidFill>
                  <a:srgbClr val="1F1A17"/>
                </a:solidFill>
                <a:latin typeface="Times New Roman"/>
                <a:cs typeface="Times New Roman"/>
              </a:rPr>
              <a:t>Gambar</a:t>
            </a:r>
            <a:r>
              <a:rPr sz="850" b="1" spc="-95" dirty="0">
                <a:solidFill>
                  <a:srgbClr val="1F1A17"/>
                </a:solidFill>
                <a:latin typeface="Times New Roman"/>
                <a:cs typeface="Times New Roman"/>
              </a:rPr>
              <a:t> </a:t>
            </a:r>
            <a:r>
              <a:rPr sz="850" b="1" spc="-5" dirty="0">
                <a:solidFill>
                  <a:srgbClr val="1F1A17"/>
                </a:solidFill>
                <a:latin typeface="Times New Roman"/>
                <a:cs typeface="Times New Roman"/>
              </a:rPr>
              <a:t>1.23</a:t>
            </a:r>
            <a:endParaRPr sz="850">
              <a:latin typeface="Times New Roman"/>
              <a:cs typeface="Times New Roman"/>
            </a:endParaRPr>
          </a:p>
          <a:p>
            <a:pPr marL="467995" algn="ctr">
              <a:lnSpc>
                <a:spcPts val="980"/>
              </a:lnSpc>
            </a:pPr>
            <a:r>
              <a:rPr sz="850" spc="-5" dirty="0">
                <a:solidFill>
                  <a:srgbClr val="1F1A17"/>
                </a:solidFill>
                <a:latin typeface="Times New Roman"/>
                <a:cs typeface="Times New Roman"/>
              </a:rPr>
              <a:t>Kabel</a:t>
            </a:r>
            <a:r>
              <a:rPr sz="850" spc="-75" dirty="0">
                <a:solidFill>
                  <a:srgbClr val="1F1A17"/>
                </a:solidFill>
                <a:latin typeface="Times New Roman"/>
                <a:cs typeface="Times New Roman"/>
              </a:rPr>
              <a:t> </a:t>
            </a:r>
            <a:r>
              <a:rPr sz="850" spc="-15" dirty="0">
                <a:solidFill>
                  <a:srgbClr val="1F1A17"/>
                </a:solidFill>
                <a:latin typeface="Times New Roman"/>
                <a:cs typeface="Times New Roman"/>
              </a:rPr>
              <a:t>Twisted</a:t>
            </a:r>
            <a:endParaRPr sz="850">
              <a:latin typeface="Times New Roman"/>
              <a:cs typeface="Times New Roman"/>
            </a:endParaRPr>
          </a:p>
          <a:p>
            <a:pPr marL="462280" algn="ctr">
              <a:lnSpc>
                <a:spcPct val="100000"/>
              </a:lnSpc>
              <a:spcBef>
                <a:spcPts val="80"/>
              </a:spcBef>
            </a:pPr>
            <a:r>
              <a:rPr sz="700" i="1" dirty="0">
                <a:solidFill>
                  <a:srgbClr val="1F1A17"/>
                </a:solidFill>
                <a:latin typeface="Times New Roman"/>
                <a:cs typeface="Times New Roman"/>
              </a:rPr>
              <a:t>Sumber :</a:t>
            </a:r>
            <a:r>
              <a:rPr sz="700" i="1" spc="-55" dirty="0">
                <a:solidFill>
                  <a:srgbClr val="1F1A17"/>
                </a:solidFill>
                <a:latin typeface="Times New Roman"/>
                <a:cs typeface="Times New Roman"/>
              </a:rPr>
              <a:t> </a:t>
            </a:r>
            <a:r>
              <a:rPr sz="700" i="1" dirty="0">
                <a:solidFill>
                  <a:srgbClr val="1F1A17"/>
                </a:solidFill>
                <a:latin typeface="Times New Roman"/>
                <a:cs typeface="Times New Roman"/>
              </a:rPr>
              <a:t>electric-part.com</a:t>
            </a:r>
            <a:endParaRPr sz="700">
              <a:latin typeface="Times New Roman"/>
              <a:cs typeface="Times New Roman"/>
            </a:endParaRPr>
          </a:p>
        </p:txBody>
      </p:sp>
      <p:sp>
        <p:nvSpPr>
          <p:cNvPr id="18" name="object 18"/>
          <p:cNvSpPr txBox="1"/>
          <p:nvPr/>
        </p:nvSpPr>
        <p:spPr>
          <a:xfrm>
            <a:off x="4094962" y="2060003"/>
            <a:ext cx="1501775" cy="1179830"/>
          </a:xfrm>
          <a:prstGeom prst="rect">
            <a:avLst/>
          </a:prstGeom>
          <a:ln w="12700">
            <a:solidFill>
              <a:srgbClr val="0094DE"/>
            </a:solidFill>
          </a:ln>
        </p:spPr>
        <p:txBody>
          <a:bodyPr vert="horz" wrap="square" lIns="0" tIns="0" rIns="0" bIns="0" rtlCol="0">
            <a:spAutoFit/>
          </a:bodyPr>
          <a:lstStyle/>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spcBef>
                <a:spcPts val="10"/>
              </a:spcBef>
            </a:pPr>
            <a:endParaRPr sz="950">
              <a:latin typeface="Times New Roman"/>
              <a:cs typeface="Times New Roman"/>
            </a:endParaRPr>
          </a:p>
          <a:p>
            <a:pPr marL="448309" algn="ctr">
              <a:lnSpc>
                <a:spcPts val="980"/>
              </a:lnSpc>
            </a:pPr>
            <a:r>
              <a:rPr sz="850" b="1" spc="-5" dirty="0">
                <a:solidFill>
                  <a:srgbClr val="1F1A17"/>
                </a:solidFill>
                <a:latin typeface="Times New Roman"/>
                <a:cs typeface="Times New Roman"/>
              </a:rPr>
              <a:t>Gambar</a:t>
            </a:r>
            <a:r>
              <a:rPr sz="850" b="1" spc="-95" dirty="0">
                <a:solidFill>
                  <a:srgbClr val="1F1A17"/>
                </a:solidFill>
                <a:latin typeface="Times New Roman"/>
                <a:cs typeface="Times New Roman"/>
              </a:rPr>
              <a:t> </a:t>
            </a:r>
            <a:r>
              <a:rPr sz="850" b="1" spc="-5" dirty="0">
                <a:solidFill>
                  <a:srgbClr val="1F1A17"/>
                </a:solidFill>
                <a:latin typeface="Times New Roman"/>
                <a:cs typeface="Times New Roman"/>
              </a:rPr>
              <a:t>1.24</a:t>
            </a:r>
            <a:endParaRPr sz="850">
              <a:latin typeface="Times New Roman"/>
              <a:cs typeface="Times New Roman"/>
            </a:endParaRPr>
          </a:p>
          <a:p>
            <a:pPr marL="448309" algn="ctr">
              <a:lnSpc>
                <a:spcPts val="980"/>
              </a:lnSpc>
            </a:pPr>
            <a:r>
              <a:rPr sz="850" spc="-5" dirty="0">
                <a:solidFill>
                  <a:srgbClr val="1F1A17"/>
                </a:solidFill>
                <a:latin typeface="Times New Roman"/>
                <a:cs typeface="Times New Roman"/>
              </a:rPr>
              <a:t>Kabel</a:t>
            </a:r>
            <a:r>
              <a:rPr sz="850" spc="-70" dirty="0">
                <a:solidFill>
                  <a:srgbClr val="1F1A17"/>
                </a:solidFill>
                <a:latin typeface="Times New Roman"/>
                <a:cs typeface="Times New Roman"/>
              </a:rPr>
              <a:t> </a:t>
            </a:r>
            <a:r>
              <a:rPr sz="850" spc="-5" dirty="0">
                <a:solidFill>
                  <a:srgbClr val="1F1A17"/>
                </a:solidFill>
                <a:latin typeface="Times New Roman"/>
                <a:cs typeface="Times New Roman"/>
              </a:rPr>
              <a:t>Coaxial</a:t>
            </a:r>
            <a:endParaRPr sz="850">
              <a:latin typeface="Times New Roman"/>
              <a:cs typeface="Times New Roman"/>
            </a:endParaRPr>
          </a:p>
          <a:p>
            <a:pPr marL="443230" algn="ctr">
              <a:lnSpc>
                <a:spcPct val="100000"/>
              </a:lnSpc>
              <a:spcBef>
                <a:spcPts val="80"/>
              </a:spcBef>
            </a:pPr>
            <a:r>
              <a:rPr sz="700" i="1" dirty="0">
                <a:solidFill>
                  <a:srgbClr val="1F1A17"/>
                </a:solidFill>
                <a:latin typeface="Times New Roman"/>
                <a:cs typeface="Times New Roman"/>
              </a:rPr>
              <a:t>Sumber :</a:t>
            </a:r>
            <a:r>
              <a:rPr sz="700" i="1" spc="-50" dirty="0">
                <a:solidFill>
                  <a:srgbClr val="1F1A17"/>
                </a:solidFill>
                <a:latin typeface="Times New Roman"/>
                <a:cs typeface="Times New Roman"/>
              </a:rPr>
              <a:t> </a:t>
            </a:r>
            <a:r>
              <a:rPr sz="700" i="1" dirty="0">
                <a:solidFill>
                  <a:srgbClr val="1F1A17"/>
                </a:solidFill>
                <a:latin typeface="Times New Roman"/>
                <a:cs typeface="Times New Roman"/>
              </a:rPr>
              <a:t>electric-part.com</a:t>
            </a:r>
            <a:endParaRPr sz="700">
              <a:latin typeface="Times New Roman"/>
              <a:cs typeface="Times New Roman"/>
            </a:endParaRPr>
          </a:p>
        </p:txBody>
      </p:sp>
      <p:sp>
        <p:nvSpPr>
          <p:cNvPr id="19" name="object 19"/>
          <p:cNvSpPr txBox="1"/>
          <p:nvPr/>
        </p:nvSpPr>
        <p:spPr>
          <a:xfrm>
            <a:off x="4418622" y="4516310"/>
            <a:ext cx="986155" cy="390525"/>
          </a:xfrm>
          <a:prstGeom prst="rect">
            <a:avLst/>
          </a:prstGeom>
        </p:spPr>
        <p:txBody>
          <a:bodyPr vert="horz" wrap="square" lIns="0" tIns="12065" rIns="0" bIns="0" rtlCol="0">
            <a:spAutoFit/>
          </a:bodyPr>
          <a:lstStyle/>
          <a:p>
            <a:pPr marL="5080" algn="ctr">
              <a:lnSpc>
                <a:spcPts val="980"/>
              </a:lnSpc>
              <a:spcBef>
                <a:spcPts val="95"/>
              </a:spcBef>
            </a:pPr>
            <a:r>
              <a:rPr sz="850" b="1" spc="-5" dirty="0">
                <a:solidFill>
                  <a:srgbClr val="1F1A17"/>
                </a:solidFill>
                <a:latin typeface="Times New Roman"/>
                <a:cs typeface="Times New Roman"/>
              </a:rPr>
              <a:t>Gambar</a:t>
            </a:r>
            <a:r>
              <a:rPr sz="850" b="1" spc="-30" dirty="0">
                <a:solidFill>
                  <a:srgbClr val="1F1A17"/>
                </a:solidFill>
                <a:latin typeface="Times New Roman"/>
                <a:cs typeface="Times New Roman"/>
              </a:rPr>
              <a:t> </a:t>
            </a:r>
            <a:r>
              <a:rPr sz="850" b="1" spc="-5" dirty="0">
                <a:solidFill>
                  <a:srgbClr val="1F1A17"/>
                </a:solidFill>
                <a:latin typeface="Times New Roman"/>
                <a:cs typeface="Times New Roman"/>
              </a:rPr>
              <a:t>1.25</a:t>
            </a:r>
            <a:endParaRPr sz="850">
              <a:latin typeface="Times New Roman"/>
              <a:cs typeface="Times New Roman"/>
            </a:endParaRPr>
          </a:p>
          <a:p>
            <a:pPr marL="5080" algn="ctr">
              <a:lnSpc>
                <a:spcPts val="980"/>
              </a:lnSpc>
            </a:pPr>
            <a:r>
              <a:rPr sz="850" spc="-5" dirty="0">
                <a:solidFill>
                  <a:srgbClr val="1F1A17"/>
                </a:solidFill>
                <a:latin typeface="Times New Roman"/>
                <a:cs typeface="Times New Roman"/>
              </a:rPr>
              <a:t>Kabel Fiber</a:t>
            </a:r>
            <a:r>
              <a:rPr sz="850" spc="-25" dirty="0">
                <a:solidFill>
                  <a:srgbClr val="1F1A17"/>
                </a:solidFill>
                <a:latin typeface="Times New Roman"/>
                <a:cs typeface="Times New Roman"/>
              </a:rPr>
              <a:t> </a:t>
            </a:r>
            <a:r>
              <a:rPr sz="850" spc="-5" dirty="0">
                <a:solidFill>
                  <a:srgbClr val="1F1A17"/>
                </a:solidFill>
                <a:latin typeface="Times New Roman"/>
                <a:cs typeface="Times New Roman"/>
              </a:rPr>
              <a:t>Optik</a:t>
            </a:r>
            <a:endParaRPr sz="850">
              <a:latin typeface="Times New Roman"/>
              <a:cs typeface="Times New Roman"/>
            </a:endParaRPr>
          </a:p>
          <a:p>
            <a:pPr algn="ctr">
              <a:lnSpc>
                <a:spcPct val="100000"/>
              </a:lnSpc>
              <a:spcBef>
                <a:spcPts val="75"/>
              </a:spcBef>
            </a:pPr>
            <a:r>
              <a:rPr sz="700" i="1" dirty="0">
                <a:solidFill>
                  <a:srgbClr val="1F1A17"/>
                </a:solidFill>
                <a:latin typeface="Times New Roman"/>
                <a:cs typeface="Times New Roman"/>
              </a:rPr>
              <a:t>Sumber :</a:t>
            </a:r>
            <a:r>
              <a:rPr sz="700" i="1" spc="-80" dirty="0">
                <a:solidFill>
                  <a:srgbClr val="1F1A17"/>
                </a:solidFill>
                <a:latin typeface="Times New Roman"/>
                <a:cs typeface="Times New Roman"/>
              </a:rPr>
              <a:t> </a:t>
            </a:r>
            <a:r>
              <a:rPr sz="700" i="1" dirty="0">
                <a:solidFill>
                  <a:srgbClr val="1F1A17"/>
                </a:solidFill>
                <a:latin typeface="Times New Roman"/>
                <a:cs typeface="Times New Roman"/>
              </a:rPr>
              <a:t>electric-part.com</a:t>
            </a:r>
            <a:endParaRPr sz="70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147163" y="722312"/>
            <a:ext cx="3491229" cy="4671695"/>
          </a:xfrm>
          <a:prstGeom prst="rect">
            <a:avLst/>
          </a:prstGeom>
        </p:spPr>
        <p:txBody>
          <a:bodyPr vert="horz" wrap="square" lIns="0" tIns="12700" rIns="0" bIns="0" rtlCol="0">
            <a:spAutoFit/>
          </a:bodyPr>
          <a:lstStyle/>
          <a:p>
            <a:pPr marL="12700" algn="just">
              <a:lnSpc>
                <a:spcPts val="1270"/>
              </a:lnSpc>
              <a:spcBef>
                <a:spcPts val="100"/>
              </a:spcBef>
            </a:pPr>
            <a:r>
              <a:rPr sz="1100" b="1" spc="-5" dirty="0">
                <a:solidFill>
                  <a:srgbClr val="1F1A17"/>
                </a:solidFill>
                <a:latin typeface="Times New Roman"/>
                <a:cs typeface="Times New Roman"/>
              </a:rPr>
              <a:t>b. </a:t>
            </a:r>
            <a:r>
              <a:rPr sz="1100" b="1" dirty="0">
                <a:solidFill>
                  <a:srgbClr val="1F1A17"/>
                </a:solidFill>
                <a:latin typeface="Times New Roman"/>
                <a:cs typeface="Times New Roman"/>
              </a:rPr>
              <a:t>Gelombang</a:t>
            </a:r>
            <a:r>
              <a:rPr sz="1100" b="1" spc="-220" dirty="0">
                <a:solidFill>
                  <a:srgbClr val="1F1A17"/>
                </a:solidFill>
                <a:latin typeface="Times New Roman"/>
                <a:cs typeface="Times New Roman"/>
              </a:rPr>
              <a:t> </a:t>
            </a:r>
            <a:r>
              <a:rPr sz="1100" b="1" dirty="0">
                <a:solidFill>
                  <a:srgbClr val="1F1A17"/>
                </a:solidFill>
                <a:latin typeface="Times New Roman"/>
                <a:cs typeface="Times New Roman"/>
              </a:rPr>
              <a:t>Radio</a:t>
            </a:r>
            <a:endParaRPr sz="1100">
              <a:latin typeface="Times New Roman"/>
              <a:cs typeface="Times New Roman"/>
            </a:endParaRPr>
          </a:p>
          <a:p>
            <a:pPr marL="12700" marR="5080" algn="just">
              <a:lnSpc>
                <a:spcPts val="1220"/>
              </a:lnSpc>
              <a:spcBef>
                <a:spcPts val="70"/>
              </a:spcBef>
            </a:pPr>
            <a:r>
              <a:rPr sz="1100" spc="50" dirty="0">
                <a:solidFill>
                  <a:srgbClr val="1F1A17"/>
                </a:solidFill>
                <a:latin typeface="Times New Roman"/>
                <a:cs typeface="Times New Roman"/>
              </a:rPr>
              <a:t>Gelombang </a:t>
            </a:r>
            <a:r>
              <a:rPr sz="1100" spc="45" dirty="0">
                <a:solidFill>
                  <a:srgbClr val="1F1A17"/>
                </a:solidFill>
                <a:latin typeface="Times New Roman"/>
                <a:cs typeface="Times New Roman"/>
              </a:rPr>
              <a:t>radio </a:t>
            </a:r>
            <a:r>
              <a:rPr sz="1100" spc="50" dirty="0">
                <a:solidFill>
                  <a:srgbClr val="1F1A17"/>
                </a:solidFill>
                <a:latin typeface="Times New Roman"/>
                <a:cs typeface="Times New Roman"/>
              </a:rPr>
              <a:t>adalah </a:t>
            </a:r>
            <a:r>
              <a:rPr sz="1100" spc="45" dirty="0">
                <a:solidFill>
                  <a:srgbClr val="1F1A17"/>
                </a:solidFill>
                <a:latin typeface="Times New Roman"/>
                <a:cs typeface="Times New Roman"/>
              </a:rPr>
              <a:t>satu </a:t>
            </a:r>
            <a:r>
              <a:rPr sz="1100" spc="50" dirty="0">
                <a:solidFill>
                  <a:srgbClr val="1F1A17"/>
                </a:solidFill>
                <a:latin typeface="Times New Roman"/>
                <a:cs typeface="Times New Roman"/>
              </a:rPr>
              <a:t>bentuk </a:t>
            </a:r>
            <a:r>
              <a:rPr sz="1100" spc="45" dirty="0">
                <a:solidFill>
                  <a:srgbClr val="1F1A17"/>
                </a:solidFill>
                <a:latin typeface="Times New Roman"/>
                <a:cs typeface="Times New Roman"/>
              </a:rPr>
              <a:t>dari </a:t>
            </a:r>
            <a:r>
              <a:rPr sz="1100" spc="60" dirty="0">
                <a:solidFill>
                  <a:srgbClr val="1F1A17"/>
                </a:solidFill>
                <a:latin typeface="Times New Roman"/>
                <a:cs typeface="Times New Roman"/>
              </a:rPr>
              <a:t>radiasi  </a:t>
            </a:r>
            <a:r>
              <a:rPr sz="1100" dirty="0">
                <a:solidFill>
                  <a:srgbClr val="1F1A17"/>
                </a:solidFill>
                <a:latin typeface="Times New Roman"/>
                <a:cs typeface="Times New Roman"/>
              </a:rPr>
              <a:t>elektromagnetik, dan terbentuk ketika objek bermuatan listrik  dimodulasi (dinaikkan frekuensinya) pada frekuensi yang  terdapat dalam frekuensi gelombang radio (RF) dalam suatu  spektrum</a:t>
            </a:r>
            <a:r>
              <a:rPr sz="1100" spc="-114" dirty="0">
                <a:solidFill>
                  <a:srgbClr val="1F1A17"/>
                </a:solidFill>
                <a:latin typeface="Times New Roman"/>
                <a:cs typeface="Times New Roman"/>
              </a:rPr>
              <a:t> </a:t>
            </a:r>
            <a:r>
              <a:rPr sz="1100" dirty="0">
                <a:solidFill>
                  <a:srgbClr val="1F1A17"/>
                </a:solidFill>
                <a:latin typeface="Times New Roman"/>
                <a:cs typeface="Times New Roman"/>
              </a:rPr>
              <a:t>elektromagnetik.</a:t>
            </a:r>
            <a:endParaRPr sz="1100">
              <a:latin typeface="Times New Roman"/>
              <a:cs typeface="Times New Roman"/>
            </a:endParaRPr>
          </a:p>
          <a:p>
            <a:pPr marL="12700" algn="just">
              <a:lnSpc>
                <a:spcPts val="1150"/>
              </a:lnSpc>
            </a:pPr>
            <a:r>
              <a:rPr sz="1100" dirty="0">
                <a:solidFill>
                  <a:srgbClr val="1F1A17"/>
                </a:solidFill>
                <a:latin typeface="Tibetan Machine Uni"/>
                <a:cs typeface="Tibetan Machine Uni"/>
              </a:rPr>
              <a:t>Ø</a:t>
            </a:r>
            <a:r>
              <a:rPr sz="1100" spc="-484" dirty="0">
                <a:solidFill>
                  <a:srgbClr val="1F1A17"/>
                </a:solidFill>
                <a:latin typeface="Tibetan Machine Uni"/>
                <a:cs typeface="Tibetan Machine Uni"/>
              </a:rPr>
              <a:t> </a:t>
            </a:r>
            <a:r>
              <a:rPr sz="1100" dirty="0">
                <a:solidFill>
                  <a:srgbClr val="1F1A17"/>
                </a:solidFill>
                <a:latin typeface="Times New Roman"/>
                <a:cs typeface="Times New Roman"/>
              </a:rPr>
              <a:t>Frekuensi</a:t>
            </a:r>
            <a:r>
              <a:rPr sz="1100" spc="-110" dirty="0">
                <a:solidFill>
                  <a:srgbClr val="1F1A17"/>
                </a:solidFill>
                <a:latin typeface="Times New Roman"/>
                <a:cs typeface="Times New Roman"/>
              </a:rPr>
              <a:t> </a:t>
            </a:r>
            <a:r>
              <a:rPr sz="1100" dirty="0">
                <a:solidFill>
                  <a:srgbClr val="1F1A17"/>
                </a:solidFill>
                <a:latin typeface="Times New Roman"/>
                <a:cs typeface="Times New Roman"/>
              </a:rPr>
              <a:t>berkisar</a:t>
            </a:r>
            <a:r>
              <a:rPr sz="1100" spc="-110" dirty="0">
                <a:solidFill>
                  <a:srgbClr val="1F1A17"/>
                </a:solidFill>
                <a:latin typeface="Times New Roman"/>
                <a:cs typeface="Times New Roman"/>
              </a:rPr>
              <a:t> </a:t>
            </a:r>
            <a:r>
              <a:rPr sz="1100" dirty="0">
                <a:solidFill>
                  <a:srgbClr val="1F1A17"/>
                </a:solidFill>
                <a:latin typeface="Times New Roman"/>
                <a:cs typeface="Times New Roman"/>
              </a:rPr>
              <a:t>antara</a:t>
            </a:r>
            <a:r>
              <a:rPr sz="1100" spc="-114" dirty="0">
                <a:solidFill>
                  <a:srgbClr val="1F1A17"/>
                </a:solidFill>
                <a:latin typeface="Times New Roman"/>
                <a:cs typeface="Times New Roman"/>
              </a:rPr>
              <a:t> </a:t>
            </a:r>
            <a:r>
              <a:rPr sz="1100" dirty="0">
                <a:solidFill>
                  <a:srgbClr val="1F1A17"/>
                </a:solidFill>
                <a:latin typeface="Times New Roman"/>
                <a:cs typeface="Times New Roman"/>
              </a:rPr>
              <a:t>3</a:t>
            </a:r>
            <a:endParaRPr sz="1100">
              <a:latin typeface="Times New Roman"/>
              <a:cs typeface="Times New Roman"/>
            </a:endParaRPr>
          </a:p>
          <a:p>
            <a:pPr marL="12700" algn="just">
              <a:lnSpc>
                <a:spcPts val="1340"/>
              </a:lnSpc>
            </a:pPr>
            <a:r>
              <a:rPr sz="1200" spc="-5" dirty="0">
                <a:solidFill>
                  <a:srgbClr val="1F1A17"/>
                </a:solidFill>
                <a:latin typeface="Tibetan Machine Uni"/>
                <a:cs typeface="Tibetan Machine Uni"/>
              </a:rPr>
              <a:t>Ø</a:t>
            </a:r>
            <a:r>
              <a:rPr sz="1100" spc="-5" dirty="0">
                <a:solidFill>
                  <a:srgbClr val="1F1A17"/>
                </a:solidFill>
                <a:latin typeface="Times New Roman"/>
                <a:cs typeface="Times New Roman"/>
              </a:rPr>
              <a:t>Khz</a:t>
            </a:r>
            <a:r>
              <a:rPr sz="1100" spc="-114" dirty="0">
                <a:solidFill>
                  <a:srgbClr val="1F1A17"/>
                </a:solidFill>
                <a:latin typeface="Times New Roman"/>
                <a:cs typeface="Times New Roman"/>
              </a:rPr>
              <a:t> </a:t>
            </a:r>
            <a:r>
              <a:rPr sz="1100" dirty="0">
                <a:solidFill>
                  <a:srgbClr val="1F1A17"/>
                </a:solidFill>
                <a:latin typeface="Times New Roman"/>
                <a:cs typeface="Times New Roman"/>
              </a:rPr>
              <a:t>sampai</a:t>
            </a:r>
            <a:r>
              <a:rPr sz="1100" spc="-110" dirty="0">
                <a:solidFill>
                  <a:srgbClr val="1F1A17"/>
                </a:solidFill>
                <a:latin typeface="Times New Roman"/>
                <a:cs typeface="Times New Roman"/>
              </a:rPr>
              <a:t> </a:t>
            </a:r>
            <a:r>
              <a:rPr sz="1100" dirty="0">
                <a:solidFill>
                  <a:srgbClr val="1F1A17"/>
                </a:solidFill>
                <a:latin typeface="Times New Roman"/>
                <a:cs typeface="Times New Roman"/>
              </a:rPr>
              <a:t>dengan</a:t>
            </a:r>
            <a:r>
              <a:rPr sz="1100" spc="-110" dirty="0">
                <a:solidFill>
                  <a:srgbClr val="1F1A17"/>
                </a:solidFill>
                <a:latin typeface="Times New Roman"/>
                <a:cs typeface="Times New Roman"/>
              </a:rPr>
              <a:t> </a:t>
            </a:r>
            <a:r>
              <a:rPr sz="1100" dirty="0">
                <a:solidFill>
                  <a:srgbClr val="1F1A17"/>
                </a:solidFill>
                <a:latin typeface="Times New Roman"/>
                <a:cs typeface="Times New Roman"/>
              </a:rPr>
              <a:t>3</a:t>
            </a:r>
            <a:r>
              <a:rPr sz="1100" spc="-110" dirty="0">
                <a:solidFill>
                  <a:srgbClr val="1F1A17"/>
                </a:solidFill>
                <a:latin typeface="Times New Roman"/>
                <a:cs typeface="Times New Roman"/>
              </a:rPr>
              <a:t> </a:t>
            </a:r>
            <a:r>
              <a:rPr sz="1100" dirty="0">
                <a:solidFill>
                  <a:srgbClr val="1F1A17"/>
                </a:solidFill>
                <a:latin typeface="Times New Roman"/>
                <a:cs typeface="Times New Roman"/>
              </a:rPr>
              <a:t>Ghz.</a:t>
            </a:r>
            <a:endParaRPr sz="1100">
              <a:latin typeface="Times New Roman"/>
              <a:cs typeface="Times New Roman"/>
            </a:endParaRPr>
          </a:p>
          <a:p>
            <a:pPr marL="133350" marR="13970" indent="-121285" algn="just">
              <a:lnSpc>
                <a:spcPts val="1230"/>
              </a:lnSpc>
              <a:spcBef>
                <a:spcPts val="165"/>
              </a:spcBef>
            </a:pPr>
            <a:r>
              <a:rPr sz="1200" spc="-5" dirty="0">
                <a:solidFill>
                  <a:srgbClr val="1F1A17"/>
                </a:solidFill>
                <a:latin typeface="Tibetan Machine Uni"/>
                <a:cs typeface="Tibetan Machine Uni"/>
              </a:rPr>
              <a:t>Ø</a:t>
            </a:r>
            <a:r>
              <a:rPr sz="1100" spc="-5" dirty="0">
                <a:solidFill>
                  <a:srgbClr val="1F1A17"/>
                </a:solidFill>
                <a:latin typeface="Times New Roman"/>
                <a:cs typeface="Times New Roman"/>
              </a:rPr>
              <a:t>Dapat</a:t>
            </a:r>
            <a:r>
              <a:rPr sz="1100" spc="-105" dirty="0">
                <a:solidFill>
                  <a:srgbClr val="1F1A17"/>
                </a:solidFill>
                <a:latin typeface="Times New Roman"/>
                <a:cs typeface="Times New Roman"/>
              </a:rPr>
              <a:t> </a:t>
            </a:r>
            <a:r>
              <a:rPr sz="1100" dirty="0">
                <a:solidFill>
                  <a:srgbClr val="1F1A17"/>
                </a:solidFill>
                <a:latin typeface="Times New Roman"/>
                <a:cs typeface="Times New Roman"/>
              </a:rPr>
              <a:t>digunakan</a:t>
            </a:r>
            <a:r>
              <a:rPr sz="1100" spc="-105" dirty="0">
                <a:solidFill>
                  <a:srgbClr val="1F1A17"/>
                </a:solidFill>
                <a:latin typeface="Times New Roman"/>
                <a:cs typeface="Times New Roman"/>
              </a:rPr>
              <a:t> </a:t>
            </a:r>
            <a:r>
              <a:rPr sz="1100" dirty="0">
                <a:solidFill>
                  <a:srgbClr val="1F1A17"/>
                </a:solidFill>
                <a:latin typeface="Times New Roman"/>
                <a:cs typeface="Times New Roman"/>
              </a:rPr>
              <a:t>untuk</a:t>
            </a:r>
            <a:r>
              <a:rPr sz="1100" spc="-105" dirty="0">
                <a:solidFill>
                  <a:srgbClr val="1F1A17"/>
                </a:solidFill>
                <a:latin typeface="Times New Roman"/>
                <a:cs typeface="Times New Roman"/>
              </a:rPr>
              <a:t> </a:t>
            </a:r>
            <a:r>
              <a:rPr sz="1100" dirty="0">
                <a:solidFill>
                  <a:srgbClr val="1F1A17"/>
                </a:solidFill>
                <a:latin typeface="Times New Roman"/>
                <a:cs typeface="Times New Roman"/>
              </a:rPr>
              <a:t>mengirim</a:t>
            </a:r>
            <a:r>
              <a:rPr sz="1100" spc="-105" dirty="0">
                <a:solidFill>
                  <a:srgbClr val="1F1A17"/>
                </a:solidFill>
                <a:latin typeface="Times New Roman"/>
                <a:cs typeface="Times New Roman"/>
              </a:rPr>
              <a:t> </a:t>
            </a:r>
            <a:r>
              <a:rPr sz="1100" dirty="0">
                <a:solidFill>
                  <a:srgbClr val="1F1A17"/>
                </a:solidFill>
                <a:latin typeface="Times New Roman"/>
                <a:cs typeface="Times New Roman"/>
              </a:rPr>
              <a:t>data</a:t>
            </a:r>
            <a:r>
              <a:rPr sz="1100" spc="-105" dirty="0">
                <a:solidFill>
                  <a:srgbClr val="1F1A17"/>
                </a:solidFill>
                <a:latin typeface="Times New Roman"/>
                <a:cs typeface="Times New Roman"/>
              </a:rPr>
              <a:t> </a:t>
            </a:r>
            <a:r>
              <a:rPr sz="1100" dirty="0">
                <a:solidFill>
                  <a:srgbClr val="1F1A17"/>
                </a:solidFill>
                <a:latin typeface="Times New Roman"/>
                <a:cs typeface="Times New Roman"/>
              </a:rPr>
              <a:t>maupun</a:t>
            </a:r>
            <a:r>
              <a:rPr sz="1100" spc="-105" dirty="0">
                <a:solidFill>
                  <a:srgbClr val="1F1A17"/>
                </a:solidFill>
                <a:latin typeface="Times New Roman"/>
                <a:cs typeface="Times New Roman"/>
              </a:rPr>
              <a:t> </a:t>
            </a:r>
            <a:r>
              <a:rPr sz="1100" dirty="0">
                <a:solidFill>
                  <a:srgbClr val="1F1A17"/>
                </a:solidFill>
                <a:latin typeface="Times New Roman"/>
                <a:cs typeface="Times New Roman"/>
              </a:rPr>
              <a:t>suara</a:t>
            </a:r>
            <a:r>
              <a:rPr sz="1100" spc="-105" dirty="0">
                <a:solidFill>
                  <a:srgbClr val="1F1A17"/>
                </a:solidFill>
                <a:latin typeface="Times New Roman"/>
                <a:cs typeface="Times New Roman"/>
              </a:rPr>
              <a:t> </a:t>
            </a:r>
            <a:r>
              <a:rPr sz="1100" dirty="0">
                <a:solidFill>
                  <a:srgbClr val="1F1A17"/>
                </a:solidFill>
                <a:latin typeface="Times New Roman"/>
                <a:cs typeface="Times New Roman"/>
              </a:rPr>
              <a:t>melalui  udara.</a:t>
            </a:r>
            <a:endParaRPr sz="1100">
              <a:latin typeface="Times New Roman"/>
              <a:cs typeface="Times New Roman"/>
            </a:endParaRPr>
          </a:p>
          <a:p>
            <a:pPr marL="12700" algn="just">
              <a:lnSpc>
                <a:spcPts val="1330"/>
              </a:lnSpc>
            </a:pPr>
            <a:r>
              <a:rPr sz="1200" spc="-5" dirty="0">
                <a:solidFill>
                  <a:srgbClr val="1F1A17"/>
                </a:solidFill>
                <a:latin typeface="Tibetan Machine Uni"/>
                <a:cs typeface="Tibetan Machine Uni"/>
              </a:rPr>
              <a:t>Ø</a:t>
            </a:r>
            <a:r>
              <a:rPr sz="1100" spc="-5" dirty="0">
                <a:solidFill>
                  <a:srgbClr val="1F1A17"/>
                </a:solidFill>
                <a:latin typeface="Times New Roman"/>
                <a:cs typeface="Times New Roman"/>
              </a:rPr>
              <a:t>Digunakan</a:t>
            </a:r>
            <a:r>
              <a:rPr sz="1100" spc="-114" dirty="0">
                <a:solidFill>
                  <a:srgbClr val="1F1A17"/>
                </a:solidFill>
                <a:latin typeface="Times New Roman"/>
                <a:cs typeface="Times New Roman"/>
              </a:rPr>
              <a:t> </a:t>
            </a:r>
            <a:r>
              <a:rPr sz="1100" dirty="0">
                <a:solidFill>
                  <a:srgbClr val="1F1A17"/>
                </a:solidFill>
                <a:latin typeface="Times New Roman"/>
                <a:cs typeface="Times New Roman"/>
              </a:rPr>
              <a:t>dalam</a:t>
            </a:r>
            <a:r>
              <a:rPr sz="1100" spc="-114" dirty="0">
                <a:solidFill>
                  <a:srgbClr val="1F1A17"/>
                </a:solidFill>
                <a:latin typeface="Times New Roman"/>
                <a:cs typeface="Times New Roman"/>
              </a:rPr>
              <a:t> </a:t>
            </a:r>
            <a:r>
              <a:rPr sz="1100" dirty="0">
                <a:solidFill>
                  <a:srgbClr val="1F1A17"/>
                </a:solidFill>
                <a:latin typeface="Times New Roman"/>
                <a:cs typeface="Times New Roman"/>
              </a:rPr>
              <a:t>komunikasi</a:t>
            </a:r>
            <a:r>
              <a:rPr sz="1100" spc="-110" dirty="0">
                <a:solidFill>
                  <a:srgbClr val="1F1A17"/>
                </a:solidFill>
                <a:latin typeface="Times New Roman"/>
                <a:cs typeface="Times New Roman"/>
              </a:rPr>
              <a:t> </a:t>
            </a:r>
            <a:r>
              <a:rPr sz="1100" dirty="0">
                <a:solidFill>
                  <a:srgbClr val="1F1A17"/>
                </a:solidFill>
                <a:latin typeface="Times New Roman"/>
                <a:cs typeface="Times New Roman"/>
              </a:rPr>
              <a:t>hand</a:t>
            </a:r>
            <a:r>
              <a:rPr sz="1100" spc="-110" dirty="0">
                <a:solidFill>
                  <a:srgbClr val="1F1A17"/>
                </a:solidFill>
                <a:latin typeface="Times New Roman"/>
                <a:cs typeface="Times New Roman"/>
              </a:rPr>
              <a:t> </a:t>
            </a:r>
            <a:r>
              <a:rPr sz="1100" dirty="0">
                <a:solidFill>
                  <a:srgbClr val="1F1A17"/>
                </a:solidFill>
                <a:latin typeface="Times New Roman"/>
                <a:cs typeface="Times New Roman"/>
              </a:rPr>
              <a:t>phone.</a:t>
            </a:r>
            <a:endParaRPr sz="1100">
              <a:latin typeface="Times New Roman"/>
              <a:cs typeface="Times New Roman"/>
            </a:endParaRPr>
          </a:p>
          <a:p>
            <a:pPr marL="33655">
              <a:lnSpc>
                <a:spcPts val="1275"/>
              </a:lnSpc>
              <a:spcBef>
                <a:spcPts val="1110"/>
              </a:spcBef>
            </a:pPr>
            <a:r>
              <a:rPr sz="1100" b="1" dirty="0">
                <a:solidFill>
                  <a:srgbClr val="1F1A17"/>
                </a:solidFill>
                <a:latin typeface="Times New Roman"/>
                <a:cs typeface="Times New Roman"/>
              </a:rPr>
              <a:t>c.</a:t>
            </a:r>
            <a:r>
              <a:rPr sz="1100" b="1" spc="-114" dirty="0">
                <a:solidFill>
                  <a:srgbClr val="1F1A17"/>
                </a:solidFill>
                <a:latin typeface="Times New Roman"/>
                <a:cs typeface="Times New Roman"/>
              </a:rPr>
              <a:t> </a:t>
            </a:r>
            <a:r>
              <a:rPr sz="1100" b="1" dirty="0">
                <a:solidFill>
                  <a:srgbClr val="1F1A17"/>
                </a:solidFill>
                <a:latin typeface="Times New Roman"/>
                <a:cs typeface="Times New Roman"/>
              </a:rPr>
              <a:t>Inframerah</a:t>
            </a:r>
            <a:endParaRPr sz="1100">
              <a:latin typeface="Times New Roman"/>
              <a:cs typeface="Times New Roman"/>
            </a:endParaRPr>
          </a:p>
          <a:p>
            <a:pPr marL="144145" indent="-132080">
              <a:lnSpc>
                <a:spcPts val="1230"/>
              </a:lnSpc>
              <a:buFont typeface="Tibetan Machine Uni"/>
              <a:buChar char="Ø"/>
              <a:tabLst>
                <a:tab pos="144780" algn="l"/>
              </a:tabLst>
            </a:pPr>
            <a:r>
              <a:rPr sz="1100" dirty="0">
                <a:solidFill>
                  <a:srgbClr val="1F1A17"/>
                </a:solidFill>
                <a:latin typeface="Times New Roman"/>
                <a:cs typeface="Times New Roman"/>
              </a:rPr>
              <a:t>Digunakan</a:t>
            </a:r>
            <a:r>
              <a:rPr sz="1100" spc="-114" dirty="0">
                <a:solidFill>
                  <a:srgbClr val="1F1A17"/>
                </a:solidFill>
                <a:latin typeface="Times New Roman"/>
                <a:cs typeface="Times New Roman"/>
              </a:rPr>
              <a:t> </a:t>
            </a:r>
            <a:r>
              <a:rPr sz="1100" dirty="0">
                <a:solidFill>
                  <a:srgbClr val="1F1A17"/>
                </a:solidFill>
                <a:latin typeface="Times New Roman"/>
                <a:cs typeface="Times New Roman"/>
              </a:rPr>
              <a:t>untuk</a:t>
            </a:r>
            <a:r>
              <a:rPr sz="1100" spc="-110" dirty="0">
                <a:solidFill>
                  <a:srgbClr val="1F1A17"/>
                </a:solidFill>
                <a:latin typeface="Times New Roman"/>
                <a:cs typeface="Times New Roman"/>
              </a:rPr>
              <a:t> </a:t>
            </a:r>
            <a:r>
              <a:rPr sz="1100" dirty="0">
                <a:solidFill>
                  <a:srgbClr val="1F1A17"/>
                </a:solidFill>
                <a:latin typeface="Times New Roman"/>
                <a:cs typeface="Times New Roman"/>
              </a:rPr>
              <a:t>komunikasi</a:t>
            </a:r>
            <a:r>
              <a:rPr sz="1100" spc="-114" dirty="0">
                <a:solidFill>
                  <a:srgbClr val="1F1A17"/>
                </a:solidFill>
                <a:latin typeface="Times New Roman"/>
                <a:cs typeface="Times New Roman"/>
              </a:rPr>
              <a:t> </a:t>
            </a:r>
            <a:r>
              <a:rPr sz="1100" dirty="0">
                <a:solidFill>
                  <a:srgbClr val="1F1A17"/>
                </a:solidFill>
                <a:latin typeface="Times New Roman"/>
                <a:cs typeface="Times New Roman"/>
              </a:rPr>
              <a:t>jarak</a:t>
            </a:r>
            <a:r>
              <a:rPr sz="1100" spc="-114" dirty="0">
                <a:solidFill>
                  <a:srgbClr val="1F1A17"/>
                </a:solidFill>
                <a:latin typeface="Times New Roman"/>
                <a:cs typeface="Times New Roman"/>
              </a:rPr>
              <a:t> </a:t>
            </a:r>
            <a:r>
              <a:rPr sz="1100" dirty="0">
                <a:solidFill>
                  <a:srgbClr val="1F1A17"/>
                </a:solidFill>
                <a:latin typeface="Times New Roman"/>
                <a:cs typeface="Times New Roman"/>
              </a:rPr>
              <a:t>dekat.</a:t>
            </a:r>
            <a:endParaRPr sz="1100">
              <a:latin typeface="Times New Roman"/>
              <a:cs typeface="Times New Roman"/>
            </a:endParaRPr>
          </a:p>
          <a:p>
            <a:pPr marL="12700">
              <a:lnSpc>
                <a:spcPts val="1340"/>
              </a:lnSpc>
            </a:pPr>
            <a:r>
              <a:rPr sz="1200" spc="-5" dirty="0">
                <a:solidFill>
                  <a:srgbClr val="1F1A17"/>
                </a:solidFill>
                <a:latin typeface="Tibetan Machine Uni"/>
                <a:cs typeface="Tibetan Machine Uni"/>
              </a:rPr>
              <a:t>Ø</a:t>
            </a:r>
            <a:r>
              <a:rPr sz="1100" spc="-5" dirty="0">
                <a:solidFill>
                  <a:srgbClr val="1F1A17"/>
                </a:solidFill>
                <a:latin typeface="Times New Roman"/>
                <a:cs typeface="Times New Roman"/>
              </a:rPr>
              <a:t>Kecepatan</a:t>
            </a:r>
            <a:r>
              <a:rPr sz="1100" spc="-120" dirty="0">
                <a:solidFill>
                  <a:srgbClr val="1F1A17"/>
                </a:solidFill>
                <a:latin typeface="Times New Roman"/>
                <a:cs typeface="Times New Roman"/>
              </a:rPr>
              <a:t> </a:t>
            </a:r>
            <a:r>
              <a:rPr sz="1100" dirty="0">
                <a:solidFill>
                  <a:srgbClr val="1F1A17"/>
                </a:solidFill>
                <a:latin typeface="Times New Roman"/>
                <a:cs typeface="Times New Roman"/>
              </a:rPr>
              <a:t>mencapai</a:t>
            </a:r>
            <a:r>
              <a:rPr sz="1100" spc="-114" dirty="0">
                <a:solidFill>
                  <a:srgbClr val="1F1A17"/>
                </a:solidFill>
                <a:latin typeface="Times New Roman"/>
                <a:cs typeface="Times New Roman"/>
              </a:rPr>
              <a:t> </a:t>
            </a:r>
            <a:r>
              <a:rPr sz="1100" dirty="0">
                <a:solidFill>
                  <a:srgbClr val="1F1A17"/>
                </a:solidFill>
                <a:latin typeface="Times New Roman"/>
                <a:cs typeface="Times New Roman"/>
              </a:rPr>
              <a:t>4</a:t>
            </a:r>
            <a:r>
              <a:rPr sz="1100" spc="-110" dirty="0">
                <a:solidFill>
                  <a:srgbClr val="1F1A17"/>
                </a:solidFill>
                <a:latin typeface="Times New Roman"/>
                <a:cs typeface="Times New Roman"/>
              </a:rPr>
              <a:t> </a:t>
            </a:r>
            <a:r>
              <a:rPr sz="1100" spc="-5" dirty="0">
                <a:solidFill>
                  <a:srgbClr val="1F1A17"/>
                </a:solidFill>
                <a:latin typeface="Times New Roman"/>
                <a:cs typeface="Times New Roman"/>
              </a:rPr>
              <a:t>Mbps.</a:t>
            </a:r>
            <a:endParaRPr sz="1100">
              <a:latin typeface="Times New Roman"/>
              <a:cs typeface="Times New Roman"/>
            </a:endParaRPr>
          </a:p>
          <a:p>
            <a:pPr marL="12700">
              <a:lnSpc>
                <a:spcPts val="1330"/>
              </a:lnSpc>
            </a:pPr>
            <a:r>
              <a:rPr sz="1200" spc="-5" dirty="0">
                <a:solidFill>
                  <a:srgbClr val="1F1A17"/>
                </a:solidFill>
                <a:latin typeface="Tibetan Machine Uni"/>
                <a:cs typeface="Tibetan Machine Uni"/>
              </a:rPr>
              <a:t>Ø</a:t>
            </a:r>
            <a:r>
              <a:rPr sz="1100" spc="-5" dirty="0">
                <a:solidFill>
                  <a:srgbClr val="1F1A17"/>
                </a:solidFill>
                <a:latin typeface="Times New Roman"/>
                <a:cs typeface="Times New Roman"/>
              </a:rPr>
              <a:t>Digunakan</a:t>
            </a:r>
            <a:r>
              <a:rPr sz="1100" spc="-114" dirty="0">
                <a:solidFill>
                  <a:srgbClr val="1F1A17"/>
                </a:solidFill>
                <a:latin typeface="Times New Roman"/>
                <a:cs typeface="Times New Roman"/>
              </a:rPr>
              <a:t> </a:t>
            </a:r>
            <a:r>
              <a:rPr sz="1100" dirty="0">
                <a:solidFill>
                  <a:srgbClr val="1F1A17"/>
                </a:solidFill>
                <a:latin typeface="Times New Roman"/>
                <a:cs typeface="Times New Roman"/>
              </a:rPr>
              <a:t>pada</a:t>
            </a:r>
            <a:r>
              <a:rPr sz="1100" spc="-110" dirty="0">
                <a:solidFill>
                  <a:srgbClr val="1F1A17"/>
                </a:solidFill>
                <a:latin typeface="Times New Roman"/>
                <a:cs typeface="Times New Roman"/>
              </a:rPr>
              <a:t> </a:t>
            </a:r>
            <a:r>
              <a:rPr sz="1100" dirty="0">
                <a:solidFill>
                  <a:srgbClr val="1F1A17"/>
                </a:solidFill>
                <a:latin typeface="Times New Roman"/>
                <a:cs typeface="Times New Roman"/>
              </a:rPr>
              <a:t>remote</a:t>
            </a:r>
            <a:r>
              <a:rPr sz="1100" spc="-114" dirty="0">
                <a:solidFill>
                  <a:srgbClr val="1F1A17"/>
                </a:solidFill>
                <a:latin typeface="Times New Roman"/>
                <a:cs typeface="Times New Roman"/>
              </a:rPr>
              <a:t> </a:t>
            </a:r>
            <a:r>
              <a:rPr sz="1100" dirty="0">
                <a:solidFill>
                  <a:srgbClr val="1F1A17"/>
                </a:solidFill>
                <a:latin typeface="Times New Roman"/>
                <a:cs typeface="Times New Roman"/>
              </a:rPr>
              <a:t>control</a:t>
            </a:r>
            <a:r>
              <a:rPr sz="1100" spc="-110" dirty="0">
                <a:solidFill>
                  <a:srgbClr val="1F1A17"/>
                </a:solidFill>
                <a:latin typeface="Times New Roman"/>
                <a:cs typeface="Times New Roman"/>
              </a:rPr>
              <a:t> </a:t>
            </a:r>
            <a:r>
              <a:rPr sz="1100" dirty="0">
                <a:solidFill>
                  <a:srgbClr val="1F1A17"/>
                </a:solidFill>
                <a:latin typeface="Times New Roman"/>
                <a:cs typeface="Times New Roman"/>
              </a:rPr>
              <a:t>televisi.</a:t>
            </a:r>
            <a:endParaRPr sz="1100">
              <a:latin typeface="Times New Roman"/>
              <a:cs typeface="Times New Roman"/>
            </a:endParaRPr>
          </a:p>
          <a:p>
            <a:pPr marL="12700">
              <a:lnSpc>
                <a:spcPts val="1385"/>
              </a:lnSpc>
            </a:pPr>
            <a:r>
              <a:rPr sz="1200" spc="-5" dirty="0">
                <a:solidFill>
                  <a:srgbClr val="1F1A17"/>
                </a:solidFill>
                <a:latin typeface="Tibetan Machine Uni"/>
                <a:cs typeface="Tibetan Machine Uni"/>
              </a:rPr>
              <a:t>Ø</a:t>
            </a:r>
            <a:r>
              <a:rPr sz="1100" spc="-5" dirty="0">
                <a:solidFill>
                  <a:srgbClr val="1F1A17"/>
                </a:solidFill>
                <a:latin typeface="Times New Roman"/>
                <a:cs typeface="Times New Roman"/>
              </a:rPr>
              <a:t>Untuk</a:t>
            </a:r>
            <a:r>
              <a:rPr sz="1100" spc="-114" dirty="0">
                <a:solidFill>
                  <a:srgbClr val="1F1A17"/>
                </a:solidFill>
                <a:latin typeface="Times New Roman"/>
                <a:cs typeface="Times New Roman"/>
              </a:rPr>
              <a:t> </a:t>
            </a:r>
            <a:r>
              <a:rPr sz="1100" dirty="0">
                <a:solidFill>
                  <a:srgbClr val="1F1A17"/>
                </a:solidFill>
                <a:latin typeface="Times New Roman"/>
                <a:cs typeface="Times New Roman"/>
              </a:rPr>
              <a:t>menghubungkan</a:t>
            </a:r>
            <a:r>
              <a:rPr sz="1100" spc="-114" dirty="0">
                <a:solidFill>
                  <a:srgbClr val="1F1A17"/>
                </a:solidFill>
                <a:latin typeface="Times New Roman"/>
                <a:cs typeface="Times New Roman"/>
              </a:rPr>
              <a:t> </a:t>
            </a:r>
            <a:r>
              <a:rPr sz="1100" dirty="0">
                <a:solidFill>
                  <a:srgbClr val="1F1A17"/>
                </a:solidFill>
                <a:latin typeface="Times New Roman"/>
                <a:cs typeface="Times New Roman"/>
              </a:rPr>
              <a:t>mouse</a:t>
            </a:r>
            <a:r>
              <a:rPr sz="1100" spc="-110" dirty="0">
                <a:solidFill>
                  <a:srgbClr val="1F1A17"/>
                </a:solidFill>
                <a:latin typeface="Times New Roman"/>
                <a:cs typeface="Times New Roman"/>
              </a:rPr>
              <a:t> </a:t>
            </a:r>
            <a:r>
              <a:rPr sz="1100" dirty="0">
                <a:solidFill>
                  <a:srgbClr val="1F1A17"/>
                </a:solidFill>
                <a:latin typeface="Times New Roman"/>
                <a:cs typeface="Times New Roman"/>
              </a:rPr>
              <a:t>tanpa</a:t>
            </a:r>
            <a:r>
              <a:rPr sz="1100" spc="-120" dirty="0">
                <a:solidFill>
                  <a:srgbClr val="1F1A17"/>
                </a:solidFill>
                <a:latin typeface="Times New Roman"/>
                <a:cs typeface="Times New Roman"/>
              </a:rPr>
              <a:t> </a:t>
            </a:r>
            <a:r>
              <a:rPr sz="1100" dirty="0">
                <a:solidFill>
                  <a:srgbClr val="1F1A17"/>
                </a:solidFill>
                <a:latin typeface="Times New Roman"/>
                <a:cs typeface="Times New Roman"/>
              </a:rPr>
              <a:t>kabel</a:t>
            </a:r>
            <a:r>
              <a:rPr sz="1100" spc="-114" dirty="0">
                <a:solidFill>
                  <a:srgbClr val="1F1A17"/>
                </a:solidFill>
                <a:latin typeface="Times New Roman"/>
                <a:cs typeface="Times New Roman"/>
              </a:rPr>
              <a:t> </a:t>
            </a:r>
            <a:r>
              <a:rPr sz="1100" dirty="0">
                <a:solidFill>
                  <a:srgbClr val="1F1A17"/>
                </a:solidFill>
                <a:latin typeface="Times New Roman"/>
                <a:cs typeface="Times New Roman"/>
              </a:rPr>
              <a:t>ke</a:t>
            </a:r>
            <a:r>
              <a:rPr sz="1100" spc="-114" dirty="0">
                <a:solidFill>
                  <a:srgbClr val="1F1A17"/>
                </a:solidFill>
                <a:latin typeface="Times New Roman"/>
                <a:cs typeface="Times New Roman"/>
              </a:rPr>
              <a:t> </a:t>
            </a:r>
            <a:r>
              <a:rPr sz="1100" spc="-10" dirty="0">
                <a:solidFill>
                  <a:srgbClr val="1F1A17"/>
                </a:solidFill>
                <a:latin typeface="Times New Roman"/>
                <a:cs typeface="Times New Roman"/>
              </a:rPr>
              <a:t>Komputer.</a:t>
            </a:r>
            <a:endParaRPr sz="1100">
              <a:latin typeface="Times New Roman"/>
              <a:cs typeface="Times New Roman"/>
            </a:endParaRPr>
          </a:p>
          <a:p>
            <a:pPr marL="638810">
              <a:lnSpc>
                <a:spcPts val="1275"/>
              </a:lnSpc>
              <a:spcBef>
                <a:spcPts val="1110"/>
              </a:spcBef>
            </a:pPr>
            <a:r>
              <a:rPr sz="1100" b="1" spc="-5" dirty="0">
                <a:solidFill>
                  <a:srgbClr val="1F1A17"/>
                </a:solidFill>
                <a:latin typeface="Times New Roman"/>
                <a:cs typeface="Times New Roman"/>
              </a:rPr>
              <a:t>d.</a:t>
            </a:r>
            <a:r>
              <a:rPr sz="1100" b="1" spc="-114" dirty="0">
                <a:solidFill>
                  <a:srgbClr val="1F1A17"/>
                </a:solidFill>
                <a:latin typeface="Times New Roman"/>
                <a:cs typeface="Times New Roman"/>
              </a:rPr>
              <a:t> </a:t>
            </a:r>
            <a:r>
              <a:rPr sz="1100" b="1" i="1" dirty="0">
                <a:solidFill>
                  <a:srgbClr val="1F1A17"/>
                </a:solidFill>
                <a:latin typeface="Times New Roman"/>
                <a:cs typeface="Times New Roman"/>
              </a:rPr>
              <a:t>Bluetooth</a:t>
            </a:r>
            <a:endParaRPr sz="1100">
              <a:latin typeface="Times New Roman"/>
              <a:cs typeface="Times New Roman"/>
            </a:endParaRPr>
          </a:p>
          <a:p>
            <a:pPr marL="737235" marR="13970" indent="-119380">
              <a:lnSpc>
                <a:spcPts val="1220"/>
              </a:lnSpc>
              <a:spcBef>
                <a:spcPts val="80"/>
              </a:spcBef>
            </a:pPr>
            <a:r>
              <a:rPr sz="1100" spc="-5" dirty="0">
                <a:solidFill>
                  <a:srgbClr val="1F1A17"/>
                </a:solidFill>
                <a:latin typeface="Tibetan Machine Uni"/>
                <a:cs typeface="Tibetan Machine Uni"/>
              </a:rPr>
              <a:t>Ø</a:t>
            </a:r>
            <a:r>
              <a:rPr sz="1100" spc="-5" dirty="0">
                <a:solidFill>
                  <a:srgbClr val="1F1A17"/>
                </a:solidFill>
                <a:latin typeface="Times New Roman"/>
                <a:cs typeface="Times New Roman"/>
              </a:rPr>
              <a:t>Digunakan </a:t>
            </a:r>
            <a:r>
              <a:rPr sz="1100" dirty="0">
                <a:solidFill>
                  <a:srgbClr val="1F1A17"/>
                </a:solidFill>
                <a:latin typeface="Times New Roman"/>
                <a:cs typeface="Times New Roman"/>
              </a:rPr>
              <a:t>pada perangkat </a:t>
            </a:r>
            <a:r>
              <a:rPr sz="1100" i="1" dirty="0">
                <a:solidFill>
                  <a:srgbClr val="1F1A17"/>
                </a:solidFill>
                <a:latin typeface="Times New Roman"/>
                <a:cs typeface="Times New Roman"/>
              </a:rPr>
              <a:t>handphone </a:t>
            </a:r>
            <a:r>
              <a:rPr sz="1100" dirty="0">
                <a:solidFill>
                  <a:srgbClr val="1F1A17"/>
                </a:solidFill>
                <a:latin typeface="Times New Roman"/>
                <a:cs typeface="Times New Roman"/>
              </a:rPr>
              <a:t>untuk  pertukaran</a:t>
            </a:r>
            <a:r>
              <a:rPr sz="1100" spc="-120" dirty="0">
                <a:solidFill>
                  <a:srgbClr val="1F1A17"/>
                </a:solidFill>
                <a:latin typeface="Times New Roman"/>
                <a:cs typeface="Times New Roman"/>
              </a:rPr>
              <a:t> </a:t>
            </a:r>
            <a:r>
              <a:rPr sz="1100" dirty="0">
                <a:solidFill>
                  <a:srgbClr val="1F1A17"/>
                </a:solidFill>
                <a:latin typeface="Times New Roman"/>
                <a:cs typeface="Times New Roman"/>
              </a:rPr>
              <a:t>data.</a:t>
            </a:r>
            <a:endParaRPr sz="1100">
              <a:latin typeface="Times New Roman"/>
              <a:cs typeface="Times New Roman"/>
            </a:endParaRPr>
          </a:p>
          <a:p>
            <a:pPr marL="739140" marR="15875" indent="-121285">
              <a:lnSpc>
                <a:spcPts val="1230"/>
              </a:lnSpc>
              <a:spcBef>
                <a:spcPts val="100"/>
              </a:spcBef>
            </a:pPr>
            <a:r>
              <a:rPr sz="1200" dirty="0">
                <a:solidFill>
                  <a:srgbClr val="1F1A17"/>
                </a:solidFill>
                <a:latin typeface="Tibetan Machine Uni"/>
                <a:cs typeface="Tibetan Machine Uni"/>
              </a:rPr>
              <a:t>Ø</a:t>
            </a:r>
            <a:r>
              <a:rPr sz="1100" dirty="0">
                <a:solidFill>
                  <a:srgbClr val="1F1A17"/>
                </a:solidFill>
                <a:latin typeface="Times New Roman"/>
                <a:cs typeface="Times New Roman"/>
              </a:rPr>
              <a:t>Juga </a:t>
            </a:r>
            <a:r>
              <a:rPr sz="1100" spc="5" dirty="0">
                <a:solidFill>
                  <a:srgbClr val="1F1A17"/>
                </a:solidFill>
                <a:latin typeface="Times New Roman"/>
                <a:cs typeface="Times New Roman"/>
              </a:rPr>
              <a:t>digunakan untuk membentuk jaringan </a:t>
            </a:r>
            <a:r>
              <a:rPr sz="1100" spc="285" dirty="0">
                <a:solidFill>
                  <a:srgbClr val="1F1A17"/>
                </a:solidFill>
                <a:latin typeface="Times New Roman"/>
                <a:cs typeface="Times New Roman"/>
              </a:rPr>
              <a:t> </a:t>
            </a:r>
            <a:r>
              <a:rPr sz="1100" spc="-10" dirty="0">
                <a:solidFill>
                  <a:srgbClr val="1F1A17"/>
                </a:solidFill>
                <a:latin typeface="Times New Roman"/>
                <a:cs typeface="Times New Roman"/>
              </a:rPr>
              <a:t>komputer.</a:t>
            </a:r>
            <a:endParaRPr sz="1100">
              <a:latin typeface="Times New Roman"/>
              <a:cs typeface="Times New Roman"/>
            </a:endParaRPr>
          </a:p>
          <a:p>
            <a:pPr marL="617855">
              <a:lnSpc>
                <a:spcPts val="1330"/>
              </a:lnSpc>
            </a:pPr>
            <a:r>
              <a:rPr sz="1200" spc="-5" dirty="0">
                <a:solidFill>
                  <a:srgbClr val="1F1A17"/>
                </a:solidFill>
                <a:latin typeface="Tibetan Machine Uni"/>
                <a:cs typeface="Tibetan Machine Uni"/>
              </a:rPr>
              <a:t>Ø</a:t>
            </a:r>
            <a:r>
              <a:rPr sz="1100" spc="-5" dirty="0">
                <a:solidFill>
                  <a:srgbClr val="1F1A17"/>
                </a:solidFill>
                <a:latin typeface="Times New Roman"/>
                <a:cs typeface="Times New Roman"/>
              </a:rPr>
              <a:t>Prinsip</a:t>
            </a:r>
            <a:r>
              <a:rPr sz="1100" spc="-114" dirty="0">
                <a:solidFill>
                  <a:srgbClr val="1F1A17"/>
                </a:solidFill>
                <a:latin typeface="Times New Roman"/>
                <a:cs typeface="Times New Roman"/>
              </a:rPr>
              <a:t> </a:t>
            </a:r>
            <a:r>
              <a:rPr sz="1100" dirty="0">
                <a:solidFill>
                  <a:srgbClr val="1F1A17"/>
                </a:solidFill>
                <a:latin typeface="Times New Roman"/>
                <a:cs typeface="Times New Roman"/>
              </a:rPr>
              <a:t>kerjanya</a:t>
            </a:r>
            <a:r>
              <a:rPr sz="1100" spc="-120" dirty="0">
                <a:solidFill>
                  <a:srgbClr val="1F1A17"/>
                </a:solidFill>
                <a:latin typeface="Times New Roman"/>
                <a:cs typeface="Times New Roman"/>
              </a:rPr>
              <a:t> </a:t>
            </a:r>
            <a:r>
              <a:rPr sz="1100" dirty="0">
                <a:solidFill>
                  <a:srgbClr val="1F1A17"/>
                </a:solidFill>
                <a:latin typeface="Times New Roman"/>
                <a:cs typeface="Times New Roman"/>
              </a:rPr>
              <a:t>berdasarkan</a:t>
            </a:r>
            <a:r>
              <a:rPr sz="1100" spc="-114" dirty="0">
                <a:solidFill>
                  <a:srgbClr val="1F1A17"/>
                </a:solidFill>
                <a:latin typeface="Times New Roman"/>
                <a:cs typeface="Times New Roman"/>
              </a:rPr>
              <a:t> </a:t>
            </a:r>
            <a:r>
              <a:rPr sz="1100" dirty="0">
                <a:solidFill>
                  <a:srgbClr val="1F1A17"/>
                </a:solidFill>
                <a:latin typeface="Times New Roman"/>
                <a:cs typeface="Times New Roman"/>
              </a:rPr>
              <a:t>jaringan</a:t>
            </a:r>
            <a:r>
              <a:rPr sz="1100" spc="-120" dirty="0">
                <a:solidFill>
                  <a:srgbClr val="1F1A17"/>
                </a:solidFill>
                <a:latin typeface="Times New Roman"/>
                <a:cs typeface="Times New Roman"/>
              </a:rPr>
              <a:t> </a:t>
            </a:r>
            <a:r>
              <a:rPr sz="1100" spc="-10" dirty="0">
                <a:solidFill>
                  <a:srgbClr val="1F1A17"/>
                </a:solidFill>
                <a:latin typeface="Times New Roman"/>
                <a:cs typeface="Times New Roman"/>
              </a:rPr>
              <a:t>komputer.</a:t>
            </a:r>
            <a:endParaRPr sz="1100">
              <a:latin typeface="Times New Roman"/>
              <a:cs typeface="Times New Roman"/>
            </a:endParaRPr>
          </a:p>
          <a:p>
            <a:pPr marL="617855">
              <a:lnSpc>
                <a:spcPts val="1275"/>
              </a:lnSpc>
              <a:spcBef>
                <a:spcPts val="1115"/>
              </a:spcBef>
            </a:pPr>
            <a:r>
              <a:rPr sz="1100" b="1" dirty="0">
                <a:solidFill>
                  <a:srgbClr val="1F1A17"/>
                </a:solidFill>
                <a:latin typeface="Times New Roman"/>
                <a:cs typeface="Times New Roman"/>
              </a:rPr>
              <a:t>e.</a:t>
            </a:r>
            <a:r>
              <a:rPr sz="1100" b="1" spc="-114" dirty="0">
                <a:solidFill>
                  <a:srgbClr val="1F1A17"/>
                </a:solidFill>
                <a:latin typeface="Times New Roman"/>
                <a:cs typeface="Times New Roman"/>
              </a:rPr>
              <a:t> </a:t>
            </a:r>
            <a:r>
              <a:rPr sz="1100" b="1" dirty="0">
                <a:solidFill>
                  <a:srgbClr val="1F1A17"/>
                </a:solidFill>
                <a:latin typeface="Times New Roman"/>
                <a:cs typeface="Times New Roman"/>
              </a:rPr>
              <a:t>Satelit</a:t>
            </a:r>
            <a:endParaRPr sz="1100">
              <a:latin typeface="Times New Roman"/>
              <a:cs typeface="Times New Roman"/>
            </a:endParaRPr>
          </a:p>
          <a:p>
            <a:pPr marL="617855">
              <a:lnSpc>
                <a:spcPts val="1230"/>
              </a:lnSpc>
            </a:pPr>
            <a:r>
              <a:rPr sz="1100" spc="-5" dirty="0">
                <a:solidFill>
                  <a:srgbClr val="1F1A17"/>
                </a:solidFill>
                <a:latin typeface="Tibetan Machine Uni"/>
                <a:cs typeface="Tibetan Machine Uni"/>
              </a:rPr>
              <a:t>Ø</a:t>
            </a:r>
            <a:r>
              <a:rPr sz="1100" spc="-5" dirty="0">
                <a:solidFill>
                  <a:srgbClr val="1F1A17"/>
                </a:solidFill>
                <a:latin typeface="Times New Roman"/>
                <a:cs typeface="Times New Roman"/>
              </a:rPr>
              <a:t>Digunakan</a:t>
            </a:r>
            <a:r>
              <a:rPr sz="1100" spc="-114" dirty="0">
                <a:solidFill>
                  <a:srgbClr val="1F1A17"/>
                </a:solidFill>
                <a:latin typeface="Times New Roman"/>
                <a:cs typeface="Times New Roman"/>
              </a:rPr>
              <a:t> </a:t>
            </a:r>
            <a:r>
              <a:rPr sz="1100" dirty="0">
                <a:solidFill>
                  <a:srgbClr val="1F1A17"/>
                </a:solidFill>
                <a:latin typeface="Times New Roman"/>
                <a:cs typeface="Times New Roman"/>
              </a:rPr>
              <a:t>untuk</a:t>
            </a:r>
            <a:r>
              <a:rPr sz="1100" spc="-110" dirty="0">
                <a:solidFill>
                  <a:srgbClr val="1F1A17"/>
                </a:solidFill>
                <a:latin typeface="Times New Roman"/>
                <a:cs typeface="Times New Roman"/>
              </a:rPr>
              <a:t> </a:t>
            </a:r>
            <a:r>
              <a:rPr sz="1100" dirty="0">
                <a:solidFill>
                  <a:srgbClr val="1F1A17"/>
                </a:solidFill>
                <a:latin typeface="Times New Roman"/>
                <a:cs typeface="Times New Roman"/>
              </a:rPr>
              <a:t>komunikasi</a:t>
            </a:r>
            <a:r>
              <a:rPr sz="1100" spc="-114" dirty="0">
                <a:solidFill>
                  <a:srgbClr val="1F1A17"/>
                </a:solidFill>
                <a:latin typeface="Times New Roman"/>
                <a:cs typeface="Times New Roman"/>
              </a:rPr>
              <a:t> </a:t>
            </a:r>
            <a:r>
              <a:rPr sz="1100" dirty="0">
                <a:solidFill>
                  <a:srgbClr val="1F1A17"/>
                </a:solidFill>
                <a:latin typeface="Times New Roman"/>
                <a:cs typeface="Times New Roman"/>
              </a:rPr>
              <a:t>jarak</a:t>
            </a:r>
            <a:r>
              <a:rPr sz="1100" spc="-110" dirty="0">
                <a:solidFill>
                  <a:srgbClr val="1F1A17"/>
                </a:solidFill>
                <a:latin typeface="Times New Roman"/>
                <a:cs typeface="Times New Roman"/>
              </a:rPr>
              <a:t> </a:t>
            </a:r>
            <a:r>
              <a:rPr sz="1100" dirty="0">
                <a:solidFill>
                  <a:srgbClr val="1F1A17"/>
                </a:solidFill>
                <a:latin typeface="Times New Roman"/>
                <a:cs typeface="Times New Roman"/>
              </a:rPr>
              <a:t>jauh.</a:t>
            </a:r>
            <a:endParaRPr sz="1100">
              <a:latin typeface="Times New Roman"/>
              <a:cs typeface="Times New Roman"/>
            </a:endParaRPr>
          </a:p>
          <a:p>
            <a:pPr marL="739140" marR="13970" indent="-121285">
              <a:lnSpc>
                <a:spcPts val="1230"/>
              </a:lnSpc>
              <a:spcBef>
                <a:spcPts val="170"/>
              </a:spcBef>
            </a:pPr>
            <a:r>
              <a:rPr sz="1200" spc="-5" dirty="0">
                <a:solidFill>
                  <a:srgbClr val="1F1A17"/>
                </a:solidFill>
                <a:latin typeface="Tibetan Machine Uni"/>
                <a:cs typeface="Tibetan Machine Uni"/>
              </a:rPr>
              <a:t>Ø</a:t>
            </a:r>
            <a:r>
              <a:rPr sz="1100" spc="-5" dirty="0">
                <a:solidFill>
                  <a:srgbClr val="1F1A17"/>
                </a:solidFill>
                <a:latin typeface="Times New Roman"/>
                <a:cs typeface="Times New Roman"/>
              </a:rPr>
              <a:t>Digunakan </a:t>
            </a:r>
            <a:r>
              <a:rPr sz="1100" dirty="0">
                <a:solidFill>
                  <a:srgbClr val="1F1A17"/>
                </a:solidFill>
                <a:latin typeface="Times New Roman"/>
                <a:cs typeface="Times New Roman"/>
              </a:rPr>
              <a:t>pada siaran televisi dan akses mesin  </a:t>
            </a:r>
            <a:r>
              <a:rPr sz="1100" spc="-35" dirty="0">
                <a:solidFill>
                  <a:srgbClr val="1F1A17"/>
                </a:solidFill>
                <a:latin typeface="Times New Roman"/>
                <a:cs typeface="Times New Roman"/>
              </a:rPr>
              <a:t>ATM.</a:t>
            </a:r>
            <a:endParaRPr sz="1100">
              <a:latin typeface="Times New Roman"/>
              <a:cs typeface="Times New Roman"/>
            </a:endParaRPr>
          </a:p>
        </p:txBody>
      </p:sp>
      <p:sp>
        <p:nvSpPr>
          <p:cNvPr id="3" name="object 3"/>
          <p:cNvSpPr txBox="1"/>
          <p:nvPr/>
        </p:nvSpPr>
        <p:spPr>
          <a:xfrm>
            <a:off x="1216620" y="5395722"/>
            <a:ext cx="961390" cy="132080"/>
          </a:xfrm>
          <a:prstGeom prst="rect">
            <a:avLst/>
          </a:prstGeom>
        </p:spPr>
        <p:txBody>
          <a:bodyPr vert="horz" wrap="square" lIns="0" tIns="12700" rIns="0" bIns="0" rtlCol="0">
            <a:spAutoFit/>
          </a:bodyPr>
          <a:lstStyle/>
          <a:p>
            <a:pPr marL="12700">
              <a:lnSpc>
                <a:spcPct val="100000"/>
              </a:lnSpc>
              <a:spcBef>
                <a:spcPts val="100"/>
              </a:spcBef>
            </a:pPr>
            <a:r>
              <a:rPr sz="700" i="1" dirty="0">
                <a:solidFill>
                  <a:srgbClr val="1F1A17"/>
                </a:solidFill>
                <a:latin typeface="Times New Roman"/>
                <a:cs typeface="Times New Roman"/>
              </a:rPr>
              <a:t>Sumber :</a:t>
            </a:r>
            <a:r>
              <a:rPr sz="700" i="1" spc="-80" dirty="0">
                <a:solidFill>
                  <a:srgbClr val="1F1A17"/>
                </a:solidFill>
                <a:latin typeface="Times New Roman"/>
                <a:cs typeface="Times New Roman"/>
              </a:rPr>
              <a:t> </a:t>
            </a:r>
            <a:r>
              <a:rPr sz="700" i="1" dirty="0">
                <a:solidFill>
                  <a:srgbClr val="1F1A17"/>
                </a:solidFill>
                <a:latin typeface="Times New Roman"/>
                <a:cs typeface="Times New Roman"/>
              </a:rPr>
              <a:t>satellite-net.com</a:t>
            </a:r>
            <a:endParaRPr sz="700">
              <a:latin typeface="Times New Roman"/>
              <a:cs typeface="Times New Roman"/>
            </a:endParaRPr>
          </a:p>
        </p:txBody>
      </p:sp>
      <p:sp>
        <p:nvSpPr>
          <p:cNvPr id="4" name="object 4"/>
          <p:cNvSpPr/>
          <p:nvPr/>
        </p:nvSpPr>
        <p:spPr>
          <a:xfrm>
            <a:off x="720001" y="3673652"/>
            <a:ext cx="1954530" cy="1695450"/>
          </a:xfrm>
          <a:custGeom>
            <a:avLst/>
            <a:gdLst/>
            <a:ahLst/>
            <a:cxnLst/>
            <a:rect l="l" t="t" r="r" b="b"/>
            <a:pathLst>
              <a:path w="1954530" h="1695450">
                <a:moveTo>
                  <a:pt x="97713" y="0"/>
                </a:moveTo>
                <a:lnTo>
                  <a:pt x="1856486" y="0"/>
                </a:lnTo>
                <a:lnTo>
                  <a:pt x="1894428" y="3302"/>
                </a:lnTo>
                <a:lnTo>
                  <a:pt x="1925497" y="12295"/>
                </a:lnTo>
                <a:lnTo>
                  <a:pt x="1946490" y="25604"/>
                </a:lnTo>
                <a:lnTo>
                  <a:pt x="1954199" y="41859"/>
                </a:lnTo>
                <a:lnTo>
                  <a:pt x="1954199" y="1653552"/>
                </a:lnTo>
                <a:lnTo>
                  <a:pt x="1946490" y="1669806"/>
                </a:lnTo>
                <a:lnTo>
                  <a:pt x="1925497" y="1683116"/>
                </a:lnTo>
                <a:lnTo>
                  <a:pt x="1894428" y="1692109"/>
                </a:lnTo>
                <a:lnTo>
                  <a:pt x="1856486" y="1695411"/>
                </a:lnTo>
                <a:lnTo>
                  <a:pt x="97713" y="1695411"/>
                </a:lnTo>
                <a:lnTo>
                  <a:pt x="59771" y="1692109"/>
                </a:lnTo>
                <a:lnTo>
                  <a:pt x="28702" y="1683116"/>
                </a:lnTo>
                <a:lnTo>
                  <a:pt x="7709" y="1669806"/>
                </a:lnTo>
                <a:lnTo>
                  <a:pt x="0" y="1653552"/>
                </a:lnTo>
                <a:lnTo>
                  <a:pt x="0" y="41859"/>
                </a:lnTo>
                <a:lnTo>
                  <a:pt x="7709" y="25604"/>
                </a:lnTo>
                <a:lnTo>
                  <a:pt x="28702" y="12295"/>
                </a:lnTo>
                <a:lnTo>
                  <a:pt x="59771" y="3302"/>
                </a:lnTo>
                <a:lnTo>
                  <a:pt x="97713" y="0"/>
                </a:lnTo>
                <a:close/>
              </a:path>
            </a:pathLst>
          </a:custGeom>
          <a:ln w="12700">
            <a:solidFill>
              <a:srgbClr val="009140"/>
            </a:solidFill>
          </a:ln>
        </p:spPr>
        <p:txBody>
          <a:bodyPr wrap="square" lIns="0" tIns="0" rIns="0" bIns="0" rtlCol="0"/>
          <a:lstStyle/>
          <a:p>
            <a:endParaRPr/>
          </a:p>
        </p:txBody>
      </p:sp>
      <p:sp>
        <p:nvSpPr>
          <p:cNvPr id="5" name="object 5"/>
          <p:cNvSpPr txBox="1"/>
          <p:nvPr/>
        </p:nvSpPr>
        <p:spPr>
          <a:xfrm>
            <a:off x="1401495" y="5102783"/>
            <a:ext cx="593725" cy="260350"/>
          </a:xfrm>
          <a:prstGeom prst="rect">
            <a:avLst/>
          </a:prstGeom>
        </p:spPr>
        <p:txBody>
          <a:bodyPr vert="horz" wrap="square" lIns="0" tIns="12700" rIns="0" bIns="0" rtlCol="0">
            <a:spAutoFit/>
          </a:bodyPr>
          <a:lstStyle/>
          <a:p>
            <a:pPr algn="ctr">
              <a:lnSpc>
                <a:spcPts val="925"/>
              </a:lnSpc>
              <a:spcBef>
                <a:spcPts val="100"/>
              </a:spcBef>
            </a:pPr>
            <a:r>
              <a:rPr sz="800" b="1" dirty="0">
                <a:solidFill>
                  <a:srgbClr val="1F1A17"/>
                </a:solidFill>
                <a:latin typeface="Times New Roman"/>
                <a:cs typeface="Times New Roman"/>
              </a:rPr>
              <a:t>Gambar</a:t>
            </a:r>
            <a:r>
              <a:rPr sz="800" b="1" spc="-80" dirty="0">
                <a:solidFill>
                  <a:srgbClr val="1F1A17"/>
                </a:solidFill>
                <a:latin typeface="Times New Roman"/>
                <a:cs typeface="Times New Roman"/>
              </a:rPr>
              <a:t> </a:t>
            </a:r>
            <a:r>
              <a:rPr sz="800" b="1" dirty="0">
                <a:solidFill>
                  <a:srgbClr val="1F1A17"/>
                </a:solidFill>
                <a:latin typeface="Times New Roman"/>
                <a:cs typeface="Times New Roman"/>
              </a:rPr>
              <a:t>1.26</a:t>
            </a:r>
            <a:endParaRPr sz="800">
              <a:latin typeface="Times New Roman"/>
              <a:cs typeface="Times New Roman"/>
            </a:endParaRPr>
          </a:p>
          <a:p>
            <a:pPr algn="ctr">
              <a:lnSpc>
                <a:spcPts val="925"/>
              </a:lnSpc>
            </a:pPr>
            <a:r>
              <a:rPr sz="800" i="1" dirty="0">
                <a:solidFill>
                  <a:srgbClr val="1F1A17"/>
                </a:solidFill>
                <a:latin typeface="Times New Roman"/>
                <a:cs typeface="Times New Roman"/>
              </a:rPr>
              <a:t>Satelit</a:t>
            </a:r>
            <a:endParaRPr sz="800">
              <a:latin typeface="Times New Roman"/>
              <a:cs typeface="Times New Roman"/>
            </a:endParaRPr>
          </a:p>
        </p:txBody>
      </p:sp>
      <p:grpSp>
        <p:nvGrpSpPr>
          <p:cNvPr id="6" name="object 6"/>
          <p:cNvGrpSpPr/>
          <p:nvPr/>
        </p:nvGrpSpPr>
        <p:grpSpPr>
          <a:xfrm>
            <a:off x="1546072" y="6118301"/>
            <a:ext cx="3481704" cy="1132205"/>
            <a:chOff x="1546072" y="6118301"/>
            <a:chExt cx="3481704" cy="1132205"/>
          </a:xfrm>
        </p:grpSpPr>
        <p:sp>
          <p:nvSpPr>
            <p:cNvPr id="7" name="object 7"/>
            <p:cNvSpPr/>
            <p:nvPr/>
          </p:nvSpPr>
          <p:spPr>
            <a:xfrm>
              <a:off x="1569529" y="6232283"/>
              <a:ext cx="3457740" cy="1017930"/>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546072" y="6215507"/>
              <a:ext cx="3400425" cy="960755"/>
            </a:xfrm>
            <a:custGeom>
              <a:avLst/>
              <a:gdLst/>
              <a:ahLst/>
              <a:cxnLst/>
              <a:rect l="l" t="t" r="r" b="b"/>
              <a:pathLst>
                <a:path w="3400425" h="960754">
                  <a:moveTo>
                    <a:pt x="3372230" y="0"/>
                  </a:moveTo>
                  <a:lnTo>
                    <a:pt x="27876" y="0"/>
                  </a:lnTo>
                  <a:lnTo>
                    <a:pt x="17053" y="3789"/>
                  </a:lnTo>
                  <a:lnTo>
                    <a:pt x="8189" y="14108"/>
                  </a:lnTo>
                  <a:lnTo>
                    <a:pt x="2200" y="29376"/>
                  </a:lnTo>
                  <a:lnTo>
                    <a:pt x="0" y="48018"/>
                  </a:lnTo>
                  <a:lnTo>
                    <a:pt x="0" y="912304"/>
                  </a:lnTo>
                  <a:lnTo>
                    <a:pt x="2200" y="930946"/>
                  </a:lnTo>
                  <a:lnTo>
                    <a:pt x="8189" y="946215"/>
                  </a:lnTo>
                  <a:lnTo>
                    <a:pt x="17053" y="956533"/>
                  </a:lnTo>
                  <a:lnTo>
                    <a:pt x="27876" y="960323"/>
                  </a:lnTo>
                  <a:lnTo>
                    <a:pt x="3372230" y="960323"/>
                  </a:lnTo>
                  <a:lnTo>
                    <a:pt x="3383053" y="956533"/>
                  </a:lnTo>
                  <a:lnTo>
                    <a:pt x="3391917" y="946215"/>
                  </a:lnTo>
                  <a:lnTo>
                    <a:pt x="3397907" y="930946"/>
                  </a:lnTo>
                  <a:lnTo>
                    <a:pt x="3400107" y="912304"/>
                  </a:lnTo>
                  <a:lnTo>
                    <a:pt x="3400107" y="48018"/>
                  </a:lnTo>
                  <a:lnTo>
                    <a:pt x="3397907" y="29376"/>
                  </a:lnTo>
                  <a:lnTo>
                    <a:pt x="3391917" y="14108"/>
                  </a:lnTo>
                  <a:lnTo>
                    <a:pt x="3383053" y="3789"/>
                  </a:lnTo>
                  <a:lnTo>
                    <a:pt x="3372230" y="0"/>
                  </a:lnTo>
                  <a:close/>
                </a:path>
              </a:pathLst>
            </a:custGeom>
            <a:solidFill>
              <a:srgbClr val="F7F5D6"/>
            </a:solidFill>
          </p:spPr>
          <p:txBody>
            <a:bodyPr wrap="square" lIns="0" tIns="0" rIns="0" bIns="0" rtlCol="0"/>
            <a:lstStyle/>
            <a:p>
              <a:endParaRPr/>
            </a:p>
          </p:txBody>
        </p:sp>
        <p:sp>
          <p:nvSpPr>
            <p:cNvPr id="9" name="object 9"/>
            <p:cNvSpPr/>
            <p:nvPr/>
          </p:nvSpPr>
          <p:spPr>
            <a:xfrm>
              <a:off x="1693760" y="6126988"/>
              <a:ext cx="1014031" cy="229717"/>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679549" y="6118301"/>
              <a:ext cx="984250" cy="200025"/>
            </a:xfrm>
            <a:custGeom>
              <a:avLst/>
              <a:gdLst/>
              <a:ahLst/>
              <a:cxnLst/>
              <a:rect l="l" t="t" r="r" b="b"/>
              <a:pathLst>
                <a:path w="984250" h="200025">
                  <a:moveTo>
                    <a:pt x="954874" y="0"/>
                  </a:moveTo>
                  <a:lnTo>
                    <a:pt x="29184" y="0"/>
                  </a:lnTo>
                  <a:lnTo>
                    <a:pt x="17852" y="1576"/>
                  </a:lnTo>
                  <a:lnTo>
                    <a:pt x="8572" y="5868"/>
                  </a:lnTo>
                  <a:lnTo>
                    <a:pt x="2302" y="12221"/>
                  </a:lnTo>
                  <a:lnTo>
                    <a:pt x="0" y="19977"/>
                  </a:lnTo>
                  <a:lnTo>
                    <a:pt x="0" y="179768"/>
                  </a:lnTo>
                  <a:lnTo>
                    <a:pt x="2302" y="187524"/>
                  </a:lnTo>
                  <a:lnTo>
                    <a:pt x="8572" y="193876"/>
                  </a:lnTo>
                  <a:lnTo>
                    <a:pt x="17852" y="198169"/>
                  </a:lnTo>
                  <a:lnTo>
                    <a:pt x="29184" y="199745"/>
                  </a:lnTo>
                  <a:lnTo>
                    <a:pt x="954874" y="199745"/>
                  </a:lnTo>
                  <a:lnTo>
                    <a:pt x="966212" y="198169"/>
                  </a:lnTo>
                  <a:lnTo>
                    <a:pt x="975491" y="193876"/>
                  </a:lnTo>
                  <a:lnTo>
                    <a:pt x="981758" y="187524"/>
                  </a:lnTo>
                  <a:lnTo>
                    <a:pt x="984059" y="179768"/>
                  </a:lnTo>
                  <a:lnTo>
                    <a:pt x="984059" y="19977"/>
                  </a:lnTo>
                  <a:lnTo>
                    <a:pt x="981758" y="12221"/>
                  </a:lnTo>
                  <a:lnTo>
                    <a:pt x="975491" y="5868"/>
                  </a:lnTo>
                  <a:lnTo>
                    <a:pt x="966212" y="1576"/>
                  </a:lnTo>
                  <a:lnTo>
                    <a:pt x="954874" y="0"/>
                  </a:lnTo>
                  <a:close/>
                </a:path>
              </a:pathLst>
            </a:custGeom>
            <a:solidFill>
              <a:srgbClr val="CCE8ED"/>
            </a:solidFill>
          </p:spPr>
          <p:txBody>
            <a:bodyPr wrap="square" lIns="0" tIns="0" rIns="0" bIns="0" rtlCol="0"/>
            <a:lstStyle/>
            <a:p>
              <a:endParaRPr/>
            </a:p>
          </p:txBody>
        </p:sp>
      </p:grpSp>
      <p:sp>
        <p:nvSpPr>
          <p:cNvPr id="11" name="object 11"/>
          <p:cNvSpPr txBox="1"/>
          <p:nvPr/>
        </p:nvSpPr>
        <p:spPr>
          <a:xfrm>
            <a:off x="1615939" y="6115773"/>
            <a:ext cx="3260725" cy="935355"/>
          </a:xfrm>
          <a:prstGeom prst="rect">
            <a:avLst/>
          </a:prstGeom>
        </p:spPr>
        <p:txBody>
          <a:bodyPr vert="horz" wrap="square" lIns="0" tIns="12700" rIns="0" bIns="0" rtlCol="0">
            <a:spAutoFit/>
          </a:bodyPr>
          <a:lstStyle/>
          <a:p>
            <a:pPr marL="262890">
              <a:lnSpc>
                <a:spcPct val="100000"/>
              </a:lnSpc>
              <a:spcBef>
                <a:spcPts val="100"/>
              </a:spcBef>
            </a:pPr>
            <a:r>
              <a:rPr sz="1100" spc="45" dirty="0">
                <a:solidFill>
                  <a:srgbClr val="1F1A17"/>
                </a:solidFill>
                <a:latin typeface="Arial"/>
                <a:cs typeface="Arial"/>
              </a:rPr>
              <a:t>Diskusi</a:t>
            </a:r>
            <a:r>
              <a:rPr sz="1100" spc="-40" dirty="0">
                <a:solidFill>
                  <a:srgbClr val="1F1A17"/>
                </a:solidFill>
                <a:latin typeface="Arial"/>
                <a:cs typeface="Arial"/>
              </a:rPr>
              <a:t> </a:t>
            </a:r>
            <a:r>
              <a:rPr sz="1100" spc="40" dirty="0">
                <a:solidFill>
                  <a:srgbClr val="1F1A17"/>
                </a:solidFill>
                <a:latin typeface="Arial"/>
                <a:cs typeface="Arial"/>
              </a:rPr>
              <a:t>5</a:t>
            </a:r>
            <a:endParaRPr sz="1100">
              <a:latin typeface="Arial"/>
              <a:cs typeface="Arial"/>
            </a:endParaRPr>
          </a:p>
          <a:p>
            <a:pPr marL="12700" marR="5080" algn="just">
              <a:lnSpc>
                <a:spcPts val="1220"/>
              </a:lnSpc>
              <a:spcBef>
                <a:spcPts val="990"/>
              </a:spcBef>
            </a:pPr>
            <a:r>
              <a:rPr sz="1100" dirty="0">
                <a:solidFill>
                  <a:srgbClr val="1F1A17"/>
                </a:solidFill>
                <a:latin typeface="Times New Roman"/>
                <a:cs typeface="Times New Roman"/>
              </a:rPr>
              <a:t>Dari</a:t>
            </a:r>
            <a:r>
              <a:rPr sz="1100" spc="-40" dirty="0">
                <a:solidFill>
                  <a:srgbClr val="1F1A17"/>
                </a:solidFill>
                <a:latin typeface="Times New Roman"/>
                <a:cs typeface="Times New Roman"/>
              </a:rPr>
              <a:t> </a:t>
            </a:r>
            <a:r>
              <a:rPr sz="1100" dirty="0">
                <a:solidFill>
                  <a:srgbClr val="1F1A17"/>
                </a:solidFill>
                <a:latin typeface="Times New Roman"/>
                <a:cs typeface="Times New Roman"/>
              </a:rPr>
              <a:t>beberapa</a:t>
            </a:r>
            <a:r>
              <a:rPr sz="1100" spc="-40" dirty="0">
                <a:solidFill>
                  <a:srgbClr val="1F1A17"/>
                </a:solidFill>
                <a:latin typeface="Times New Roman"/>
                <a:cs typeface="Times New Roman"/>
              </a:rPr>
              <a:t> </a:t>
            </a:r>
            <a:r>
              <a:rPr sz="1100" dirty="0">
                <a:solidFill>
                  <a:srgbClr val="1F1A17"/>
                </a:solidFill>
                <a:latin typeface="Times New Roman"/>
                <a:cs typeface="Times New Roman"/>
              </a:rPr>
              <a:t>contoh</a:t>
            </a:r>
            <a:r>
              <a:rPr sz="1100" spc="-40" dirty="0">
                <a:solidFill>
                  <a:srgbClr val="1F1A17"/>
                </a:solidFill>
                <a:latin typeface="Times New Roman"/>
                <a:cs typeface="Times New Roman"/>
              </a:rPr>
              <a:t> </a:t>
            </a:r>
            <a:r>
              <a:rPr sz="1100" dirty="0">
                <a:solidFill>
                  <a:srgbClr val="1F1A17"/>
                </a:solidFill>
                <a:latin typeface="Times New Roman"/>
                <a:cs typeface="Times New Roman"/>
              </a:rPr>
              <a:t>media</a:t>
            </a:r>
            <a:r>
              <a:rPr sz="1100" spc="-35" dirty="0">
                <a:solidFill>
                  <a:srgbClr val="1F1A17"/>
                </a:solidFill>
                <a:latin typeface="Times New Roman"/>
                <a:cs typeface="Times New Roman"/>
              </a:rPr>
              <a:t> </a:t>
            </a:r>
            <a:r>
              <a:rPr sz="1100" dirty="0">
                <a:solidFill>
                  <a:srgbClr val="1F1A17"/>
                </a:solidFill>
                <a:latin typeface="Times New Roman"/>
                <a:cs typeface="Times New Roman"/>
              </a:rPr>
              <a:t>jaringan</a:t>
            </a:r>
            <a:r>
              <a:rPr sz="1100" spc="-40" dirty="0">
                <a:solidFill>
                  <a:srgbClr val="1F1A17"/>
                </a:solidFill>
                <a:latin typeface="Times New Roman"/>
                <a:cs typeface="Times New Roman"/>
              </a:rPr>
              <a:t> </a:t>
            </a:r>
            <a:r>
              <a:rPr sz="1100" dirty="0">
                <a:solidFill>
                  <a:srgbClr val="1F1A17"/>
                </a:solidFill>
                <a:latin typeface="Times New Roman"/>
                <a:cs typeface="Times New Roman"/>
              </a:rPr>
              <a:t>informasi</a:t>
            </a:r>
            <a:r>
              <a:rPr sz="1100" spc="-40" dirty="0">
                <a:solidFill>
                  <a:srgbClr val="1F1A17"/>
                </a:solidFill>
                <a:latin typeface="Times New Roman"/>
                <a:cs typeface="Times New Roman"/>
              </a:rPr>
              <a:t> </a:t>
            </a:r>
            <a:r>
              <a:rPr sz="1100" dirty="0">
                <a:solidFill>
                  <a:srgbClr val="1F1A17"/>
                </a:solidFill>
                <a:latin typeface="Times New Roman"/>
                <a:cs typeface="Times New Roman"/>
              </a:rPr>
              <a:t>yang</a:t>
            </a:r>
            <a:r>
              <a:rPr sz="1100" spc="-35" dirty="0">
                <a:solidFill>
                  <a:srgbClr val="1F1A17"/>
                </a:solidFill>
                <a:latin typeface="Times New Roman"/>
                <a:cs typeface="Times New Roman"/>
              </a:rPr>
              <a:t> </a:t>
            </a:r>
            <a:r>
              <a:rPr sz="1100" dirty="0">
                <a:solidFill>
                  <a:srgbClr val="1F1A17"/>
                </a:solidFill>
                <a:latin typeface="Times New Roman"/>
                <a:cs typeface="Times New Roman"/>
              </a:rPr>
              <a:t>telah  diterangkan, media apa saja yang pernah kamu gunakan?  Diskusikan cara penggunaan media tersebut, kemudian  prentasikan di depan kelas</a:t>
            </a:r>
            <a:r>
              <a:rPr sz="1100" spc="-180" dirty="0">
                <a:solidFill>
                  <a:srgbClr val="1F1A17"/>
                </a:solidFill>
                <a:latin typeface="Times New Roman"/>
                <a:cs typeface="Times New Roman"/>
              </a:rPr>
              <a:t> </a:t>
            </a:r>
            <a:r>
              <a:rPr sz="1100" dirty="0">
                <a:solidFill>
                  <a:srgbClr val="1F1A17"/>
                </a:solidFill>
                <a:latin typeface="Times New Roman"/>
                <a:cs typeface="Times New Roman"/>
              </a:rPr>
              <a:t>mu.</a:t>
            </a:r>
            <a:endParaRPr sz="1100">
              <a:latin typeface="Times New Roman"/>
              <a:cs typeface="Times New Roman"/>
            </a:endParaRPr>
          </a:p>
        </p:txBody>
      </p:sp>
      <p:grpSp>
        <p:nvGrpSpPr>
          <p:cNvPr id="22" name="object 22"/>
          <p:cNvGrpSpPr/>
          <p:nvPr/>
        </p:nvGrpSpPr>
        <p:grpSpPr>
          <a:xfrm>
            <a:off x="783780" y="3730891"/>
            <a:ext cx="1866264" cy="1395730"/>
            <a:chOff x="783780" y="3730891"/>
            <a:chExt cx="1866264" cy="1395730"/>
          </a:xfrm>
        </p:grpSpPr>
        <p:sp>
          <p:nvSpPr>
            <p:cNvPr id="23" name="object 23"/>
            <p:cNvSpPr/>
            <p:nvPr/>
          </p:nvSpPr>
          <p:spPr>
            <a:xfrm>
              <a:off x="783780" y="3730891"/>
              <a:ext cx="1865896" cy="1395374"/>
            </a:xfrm>
            <a:prstGeom prst="rect">
              <a:avLst/>
            </a:prstGeom>
            <a:blipFill>
              <a:blip r:embed="rId4" cstate="print"/>
              <a:stretch>
                <a:fillRect/>
              </a:stretch>
            </a:blipFill>
          </p:spPr>
          <p:txBody>
            <a:bodyPr wrap="square" lIns="0" tIns="0" rIns="0" bIns="0" rtlCol="0"/>
            <a:lstStyle/>
            <a:p>
              <a:endParaRPr/>
            </a:p>
          </p:txBody>
        </p:sp>
        <p:sp>
          <p:nvSpPr>
            <p:cNvPr id="24" name="object 24"/>
            <p:cNvSpPr/>
            <p:nvPr/>
          </p:nvSpPr>
          <p:spPr>
            <a:xfrm>
              <a:off x="1443012" y="3741877"/>
              <a:ext cx="467359" cy="428625"/>
            </a:xfrm>
            <a:custGeom>
              <a:avLst/>
              <a:gdLst/>
              <a:ahLst/>
              <a:cxnLst/>
              <a:rect l="l" t="t" r="r" b="b"/>
              <a:pathLst>
                <a:path w="467360" h="428625">
                  <a:moveTo>
                    <a:pt x="233476" y="0"/>
                  </a:moveTo>
                  <a:lnTo>
                    <a:pt x="280526" y="4353"/>
                  </a:lnTo>
                  <a:lnTo>
                    <a:pt x="324350" y="16840"/>
                  </a:lnTo>
                  <a:lnTo>
                    <a:pt x="364009" y="36597"/>
                  </a:lnTo>
                  <a:lnTo>
                    <a:pt x="398564" y="62761"/>
                  </a:lnTo>
                  <a:lnTo>
                    <a:pt x="427075" y="94471"/>
                  </a:lnTo>
                  <a:lnTo>
                    <a:pt x="448603" y="130864"/>
                  </a:lnTo>
                  <a:lnTo>
                    <a:pt x="462209" y="171077"/>
                  </a:lnTo>
                  <a:lnTo>
                    <a:pt x="466953" y="214249"/>
                  </a:lnTo>
                  <a:lnTo>
                    <a:pt x="462209" y="257423"/>
                  </a:lnTo>
                  <a:lnTo>
                    <a:pt x="448603" y="297638"/>
                  </a:lnTo>
                  <a:lnTo>
                    <a:pt x="427075" y="334031"/>
                  </a:lnTo>
                  <a:lnTo>
                    <a:pt x="398564" y="365740"/>
                  </a:lnTo>
                  <a:lnTo>
                    <a:pt x="364009" y="391904"/>
                  </a:lnTo>
                  <a:lnTo>
                    <a:pt x="324350" y="411659"/>
                  </a:lnTo>
                  <a:lnTo>
                    <a:pt x="280526" y="424144"/>
                  </a:lnTo>
                  <a:lnTo>
                    <a:pt x="233476" y="428498"/>
                  </a:lnTo>
                  <a:lnTo>
                    <a:pt x="186427" y="424144"/>
                  </a:lnTo>
                  <a:lnTo>
                    <a:pt x="142603" y="411659"/>
                  </a:lnTo>
                  <a:lnTo>
                    <a:pt x="102944" y="391904"/>
                  </a:lnTo>
                  <a:lnTo>
                    <a:pt x="68389" y="365740"/>
                  </a:lnTo>
                  <a:lnTo>
                    <a:pt x="39878" y="334031"/>
                  </a:lnTo>
                  <a:lnTo>
                    <a:pt x="18349" y="297638"/>
                  </a:lnTo>
                  <a:lnTo>
                    <a:pt x="4744" y="257423"/>
                  </a:lnTo>
                  <a:lnTo>
                    <a:pt x="0" y="214249"/>
                  </a:lnTo>
                  <a:lnTo>
                    <a:pt x="4744" y="171077"/>
                  </a:lnTo>
                  <a:lnTo>
                    <a:pt x="18349" y="130864"/>
                  </a:lnTo>
                  <a:lnTo>
                    <a:pt x="39878" y="94471"/>
                  </a:lnTo>
                  <a:lnTo>
                    <a:pt x="68389" y="62761"/>
                  </a:lnTo>
                  <a:lnTo>
                    <a:pt x="102944" y="36597"/>
                  </a:lnTo>
                  <a:lnTo>
                    <a:pt x="142603" y="16840"/>
                  </a:lnTo>
                  <a:lnTo>
                    <a:pt x="186427" y="4353"/>
                  </a:lnTo>
                  <a:lnTo>
                    <a:pt x="233476" y="0"/>
                  </a:lnTo>
                  <a:close/>
                </a:path>
              </a:pathLst>
            </a:custGeom>
            <a:ln w="12700">
              <a:solidFill>
                <a:srgbClr val="FFFFFF"/>
              </a:solidFill>
            </a:ln>
          </p:spPr>
          <p:txBody>
            <a:bodyPr wrap="square" lIns="0" tIns="0" rIns="0" bIns="0" rtlCol="0"/>
            <a:lstStyle/>
            <a:p>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85161" y="769670"/>
            <a:ext cx="5180965" cy="5659120"/>
            <a:chOff x="685161" y="769670"/>
            <a:chExt cx="5180965" cy="5659120"/>
          </a:xfrm>
        </p:grpSpPr>
        <p:sp>
          <p:nvSpPr>
            <p:cNvPr id="3" name="object 3"/>
            <p:cNvSpPr/>
            <p:nvPr/>
          </p:nvSpPr>
          <p:spPr>
            <a:xfrm>
              <a:off x="685161" y="778637"/>
              <a:ext cx="5180629" cy="564971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20001" y="769670"/>
              <a:ext cx="4896485" cy="5360670"/>
            </a:xfrm>
            <a:custGeom>
              <a:avLst/>
              <a:gdLst/>
              <a:ahLst/>
              <a:cxnLst/>
              <a:rect l="l" t="t" r="r" b="b"/>
              <a:pathLst>
                <a:path w="4896485" h="5360670">
                  <a:moveTo>
                    <a:pt x="4689500" y="0"/>
                  </a:moveTo>
                  <a:lnTo>
                    <a:pt x="206514" y="0"/>
                  </a:lnTo>
                  <a:lnTo>
                    <a:pt x="169519" y="5374"/>
                  </a:lnTo>
                  <a:lnTo>
                    <a:pt x="134648" y="20860"/>
                  </a:lnTo>
                  <a:lnTo>
                    <a:pt x="102495" y="45500"/>
                  </a:lnTo>
                  <a:lnTo>
                    <a:pt x="73656" y="78339"/>
                  </a:lnTo>
                  <a:lnTo>
                    <a:pt x="48727" y="118420"/>
                  </a:lnTo>
                  <a:lnTo>
                    <a:pt x="28301" y="164785"/>
                  </a:lnTo>
                  <a:lnTo>
                    <a:pt x="12975" y="216480"/>
                  </a:lnTo>
                  <a:lnTo>
                    <a:pt x="3342" y="272546"/>
                  </a:lnTo>
                  <a:lnTo>
                    <a:pt x="0" y="332028"/>
                  </a:lnTo>
                  <a:lnTo>
                    <a:pt x="0" y="5028488"/>
                  </a:lnTo>
                  <a:lnTo>
                    <a:pt x="3343" y="5087970"/>
                  </a:lnTo>
                  <a:lnTo>
                    <a:pt x="12978" y="5144037"/>
                  </a:lnTo>
                  <a:lnTo>
                    <a:pt x="28307" y="5195731"/>
                  </a:lnTo>
                  <a:lnTo>
                    <a:pt x="48735" y="5242097"/>
                  </a:lnTo>
                  <a:lnTo>
                    <a:pt x="73667" y="5282178"/>
                  </a:lnTo>
                  <a:lnTo>
                    <a:pt x="102506" y="5315016"/>
                  </a:lnTo>
                  <a:lnTo>
                    <a:pt x="134658" y="5339657"/>
                  </a:lnTo>
                  <a:lnTo>
                    <a:pt x="169526" y="5355143"/>
                  </a:lnTo>
                  <a:lnTo>
                    <a:pt x="206514" y="5360517"/>
                  </a:lnTo>
                  <a:lnTo>
                    <a:pt x="4689500" y="5360517"/>
                  </a:lnTo>
                  <a:lnTo>
                    <a:pt x="4761349" y="5339652"/>
                  </a:lnTo>
                  <a:lnTo>
                    <a:pt x="4793499" y="5315008"/>
                  </a:lnTo>
                  <a:lnTo>
                    <a:pt x="4822337" y="5282165"/>
                  </a:lnTo>
                  <a:lnTo>
                    <a:pt x="4847267" y="5242081"/>
                  </a:lnTo>
                  <a:lnTo>
                    <a:pt x="4867695" y="5195714"/>
                  </a:lnTo>
                  <a:lnTo>
                    <a:pt x="4883024" y="5144022"/>
                  </a:lnTo>
                  <a:lnTo>
                    <a:pt x="4892658" y="5087960"/>
                  </a:lnTo>
                  <a:lnTo>
                    <a:pt x="4896002" y="5028488"/>
                  </a:lnTo>
                  <a:lnTo>
                    <a:pt x="4896002" y="332028"/>
                  </a:lnTo>
                  <a:lnTo>
                    <a:pt x="4892659" y="272556"/>
                  </a:lnTo>
                  <a:lnTo>
                    <a:pt x="4883028" y="216495"/>
                  </a:lnTo>
                  <a:lnTo>
                    <a:pt x="4867703" y="164802"/>
                  </a:lnTo>
                  <a:lnTo>
                    <a:pt x="4847280" y="118435"/>
                  </a:lnTo>
                  <a:lnTo>
                    <a:pt x="4822352" y="78352"/>
                  </a:lnTo>
                  <a:lnTo>
                    <a:pt x="4793516" y="45509"/>
                  </a:lnTo>
                  <a:lnTo>
                    <a:pt x="4761365" y="20864"/>
                  </a:lnTo>
                  <a:lnTo>
                    <a:pt x="4726495" y="5375"/>
                  </a:lnTo>
                  <a:lnTo>
                    <a:pt x="4689500" y="0"/>
                  </a:lnTo>
                  <a:close/>
                </a:path>
              </a:pathLst>
            </a:custGeom>
            <a:solidFill>
              <a:srgbClr val="E6EDED"/>
            </a:solidFill>
          </p:spPr>
          <p:txBody>
            <a:bodyPr wrap="square" lIns="0" tIns="0" rIns="0" bIns="0" rtlCol="0"/>
            <a:lstStyle/>
            <a:p>
              <a:endParaRPr/>
            </a:p>
          </p:txBody>
        </p:sp>
        <p:sp>
          <p:nvSpPr>
            <p:cNvPr id="5" name="object 5"/>
            <p:cNvSpPr/>
            <p:nvPr/>
          </p:nvSpPr>
          <p:spPr>
            <a:xfrm>
              <a:off x="922388" y="855713"/>
              <a:ext cx="1540510" cy="271145"/>
            </a:xfrm>
            <a:custGeom>
              <a:avLst/>
              <a:gdLst/>
              <a:ahLst/>
              <a:cxnLst/>
              <a:rect l="l" t="t" r="r" b="b"/>
              <a:pathLst>
                <a:path w="1540510" h="271144">
                  <a:moveTo>
                    <a:pt x="1457452" y="0"/>
                  </a:moveTo>
                  <a:lnTo>
                    <a:pt x="83070" y="0"/>
                  </a:lnTo>
                  <a:lnTo>
                    <a:pt x="50813" y="5342"/>
                  </a:lnTo>
                  <a:lnTo>
                    <a:pt x="24399" y="19889"/>
                  </a:lnTo>
                  <a:lnTo>
                    <a:pt x="6553" y="41421"/>
                  </a:lnTo>
                  <a:lnTo>
                    <a:pt x="0" y="67716"/>
                  </a:lnTo>
                  <a:lnTo>
                    <a:pt x="0" y="203161"/>
                  </a:lnTo>
                  <a:lnTo>
                    <a:pt x="6555" y="229457"/>
                  </a:lnTo>
                  <a:lnTo>
                    <a:pt x="24404" y="250988"/>
                  </a:lnTo>
                  <a:lnTo>
                    <a:pt x="50818" y="265535"/>
                  </a:lnTo>
                  <a:lnTo>
                    <a:pt x="83070" y="270878"/>
                  </a:lnTo>
                  <a:lnTo>
                    <a:pt x="1457452" y="270878"/>
                  </a:lnTo>
                  <a:lnTo>
                    <a:pt x="1489701" y="265535"/>
                  </a:lnTo>
                  <a:lnTo>
                    <a:pt x="1516111" y="250988"/>
                  </a:lnTo>
                  <a:lnTo>
                    <a:pt x="1533956" y="229457"/>
                  </a:lnTo>
                  <a:lnTo>
                    <a:pt x="1540510" y="203161"/>
                  </a:lnTo>
                  <a:lnTo>
                    <a:pt x="1540510" y="67716"/>
                  </a:lnTo>
                  <a:lnTo>
                    <a:pt x="1533956" y="41426"/>
                  </a:lnTo>
                  <a:lnTo>
                    <a:pt x="1516111" y="19894"/>
                  </a:lnTo>
                  <a:lnTo>
                    <a:pt x="1489701" y="5344"/>
                  </a:lnTo>
                  <a:lnTo>
                    <a:pt x="1457452" y="0"/>
                  </a:lnTo>
                  <a:close/>
                </a:path>
              </a:pathLst>
            </a:custGeom>
            <a:solidFill>
              <a:srgbClr val="E87817"/>
            </a:solidFill>
          </p:spPr>
          <p:txBody>
            <a:bodyPr wrap="square" lIns="0" tIns="0" rIns="0" bIns="0" rtlCol="0"/>
            <a:lstStyle/>
            <a:p>
              <a:endParaRPr/>
            </a:p>
          </p:txBody>
        </p:sp>
      </p:grpSp>
      <p:sp>
        <p:nvSpPr>
          <p:cNvPr id="6" name="object 6"/>
          <p:cNvSpPr txBox="1"/>
          <p:nvPr/>
        </p:nvSpPr>
        <p:spPr>
          <a:xfrm>
            <a:off x="952195" y="847979"/>
            <a:ext cx="4392930" cy="5018405"/>
          </a:xfrm>
          <a:prstGeom prst="rect">
            <a:avLst/>
          </a:prstGeom>
        </p:spPr>
        <p:txBody>
          <a:bodyPr vert="horz" wrap="square" lIns="0" tIns="12700" rIns="0" bIns="0" rtlCol="0">
            <a:spAutoFit/>
          </a:bodyPr>
          <a:lstStyle/>
          <a:p>
            <a:pPr marL="57150">
              <a:lnSpc>
                <a:spcPct val="100000"/>
              </a:lnSpc>
              <a:spcBef>
                <a:spcPts val="100"/>
              </a:spcBef>
            </a:pPr>
            <a:r>
              <a:rPr sz="1600" spc="50" dirty="0">
                <a:solidFill>
                  <a:srgbClr val="FFFFFF"/>
                </a:solidFill>
                <a:latin typeface="Arial"/>
                <a:cs typeface="Arial"/>
              </a:rPr>
              <a:t>RANGKUMAN</a:t>
            </a:r>
            <a:endParaRPr sz="1600">
              <a:latin typeface="Arial"/>
              <a:cs typeface="Arial"/>
            </a:endParaRPr>
          </a:p>
          <a:p>
            <a:pPr marL="174625" marR="5080" indent="-162560">
              <a:lnSpc>
                <a:spcPts val="1230"/>
              </a:lnSpc>
              <a:spcBef>
                <a:spcPts val="1295"/>
              </a:spcBef>
              <a:buSzPct val="109090"/>
              <a:buFont typeface="Tibetan Machine Uni"/>
              <a:buChar char="Ø"/>
              <a:tabLst>
                <a:tab pos="172085" algn="l"/>
              </a:tabLst>
            </a:pPr>
            <a:r>
              <a:rPr sz="1100" spc="-10" dirty="0">
                <a:latin typeface="Times New Roman"/>
                <a:cs typeface="Times New Roman"/>
              </a:rPr>
              <a:t>Teknologi </a:t>
            </a:r>
            <a:r>
              <a:rPr sz="1100" dirty="0">
                <a:latin typeface="Times New Roman"/>
                <a:cs typeface="Times New Roman"/>
              </a:rPr>
              <a:t>komunikasi dan informasi merupakan cara untuk</a:t>
            </a:r>
            <a:r>
              <a:rPr sz="1100" spc="-75" dirty="0">
                <a:latin typeface="Times New Roman"/>
                <a:cs typeface="Times New Roman"/>
              </a:rPr>
              <a:t> </a:t>
            </a:r>
            <a:r>
              <a:rPr sz="1100" dirty="0">
                <a:latin typeface="Times New Roman"/>
                <a:cs typeface="Times New Roman"/>
              </a:rPr>
              <a:t>mempermudah  orang untuk berkomunikasi dengan</a:t>
            </a:r>
            <a:r>
              <a:rPr sz="1100" spc="-10" dirty="0">
                <a:latin typeface="Times New Roman"/>
                <a:cs typeface="Times New Roman"/>
              </a:rPr>
              <a:t> </a:t>
            </a:r>
            <a:r>
              <a:rPr sz="1100" dirty="0">
                <a:latin typeface="Times New Roman"/>
                <a:cs typeface="Times New Roman"/>
              </a:rPr>
              <a:t>sesamanya.</a:t>
            </a:r>
            <a:endParaRPr sz="1100">
              <a:latin typeface="Times New Roman"/>
              <a:cs typeface="Times New Roman"/>
            </a:endParaRPr>
          </a:p>
          <a:p>
            <a:pPr marL="171450" marR="394335" indent="-159385">
              <a:lnSpc>
                <a:spcPts val="1230"/>
              </a:lnSpc>
              <a:spcBef>
                <a:spcPts val="90"/>
              </a:spcBef>
              <a:buSzPct val="109090"/>
              <a:buFont typeface="Tibetan Machine Uni"/>
              <a:buChar char="Ø"/>
              <a:tabLst>
                <a:tab pos="172085" algn="l"/>
              </a:tabLst>
            </a:pPr>
            <a:r>
              <a:rPr sz="1100" dirty="0">
                <a:latin typeface="Times New Roman"/>
                <a:cs typeface="Times New Roman"/>
              </a:rPr>
              <a:t>Dalam teknologi informasi dan komunikasi terdapat dua aspek</a:t>
            </a:r>
            <a:r>
              <a:rPr sz="1100" spc="-95" dirty="0">
                <a:latin typeface="Times New Roman"/>
                <a:cs typeface="Times New Roman"/>
              </a:rPr>
              <a:t> </a:t>
            </a:r>
            <a:r>
              <a:rPr sz="1100" dirty="0">
                <a:latin typeface="Times New Roman"/>
                <a:cs typeface="Times New Roman"/>
              </a:rPr>
              <a:t>yaitu  teknologi informasi dan teknologi</a:t>
            </a:r>
            <a:r>
              <a:rPr sz="1100" spc="-15" dirty="0">
                <a:latin typeface="Times New Roman"/>
                <a:cs typeface="Times New Roman"/>
              </a:rPr>
              <a:t> </a:t>
            </a:r>
            <a:r>
              <a:rPr sz="1100" dirty="0">
                <a:latin typeface="Times New Roman"/>
                <a:cs typeface="Times New Roman"/>
              </a:rPr>
              <a:t>komunikasi.</a:t>
            </a:r>
            <a:endParaRPr sz="1100">
              <a:latin typeface="Times New Roman"/>
              <a:cs typeface="Times New Roman"/>
            </a:endParaRPr>
          </a:p>
          <a:p>
            <a:pPr marL="171450" indent="-159385">
              <a:lnSpc>
                <a:spcPts val="1260"/>
              </a:lnSpc>
              <a:buSzPct val="109090"/>
              <a:buFont typeface="Tibetan Machine Uni"/>
              <a:buChar char="Ø"/>
              <a:tabLst>
                <a:tab pos="168910" algn="l"/>
              </a:tabLst>
            </a:pPr>
            <a:r>
              <a:rPr sz="1100" dirty="0">
                <a:latin typeface="Times New Roman"/>
                <a:cs typeface="Times New Roman"/>
              </a:rPr>
              <a:t>Peralatan teknologi informasi merupakan peralatan yang digunakan</a:t>
            </a:r>
            <a:r>
              <a:rPr sz="1100" spc="-70" dirty="0">
                <a:latin typeface="Times New Roman"/>
                <a:cs typeface="Times New Roman"/>
              </a:rPr>
              <a:t> </a:t>
            </a:r>
            <a:r>
              <a:rPr sz="1100" dirty="0">
                <a:latin typeface="Times New Roman"/>
                <a:cs typeface="Times New Roman"/>
              </a:rPr>
              <a:t>untuk</a:t>
            </a:r>
            <a:endParaRPr sz="1100">
              <a:latin typeface="Times New Roman"/>
              <a:cs typeface="Times New Roman"/>
            </a:endParaRPr>
          </a:p>
          <a:p>
            <a:pPr marL="171450" marR="89535">
              <a:lnSpc>
                <a:spcPts val="1220"/>
              </a:lnSpc>
              <a:spcBef>
                <a:spcPts val="70"/>
              </a:spcBef>
            </a:pPr>
            <a:r>
              <a:rPr sz="1100" dirty="0">
                <a:latin typeface="Times New Roman"/>
                <a:cs typeface="Times New Roman"/>
              </a:rPr>
              <a:t>menyampaikan informasi, contohnya </a:t>
            </a:r>
            <a:r>
              <a:rPr sz="1100" spc="-10" dirty="0">
                <a:latin typeface="Times New Roman"/>
                <a:cs typeface="Times New Roman"/>
              </a:rPr>
              <a:t>komputer, </a:t>
            </a:r>
            <a:r>
              <a:rPr sz="1100" dirty="0">
                <a:latin typeface="Times New Roman"/>
                <a:cs typeface="Times New Roman"/>
              </a:rPr>
              <a:t>faximili, radio, televisi,  LCD (</a:t>
            </a:r>
            <a:r>
              <a:rPr sz="1100" i="1" dirty="0">
                <a:latin typeface="Times New Roman"/>
                <a:cs typeface="Times New Roman"/>
              </a:rPr>
              <a:t>Liquid Crystal Display</a:t>
            </a:r>
            <a:r>
              <a:rPr sz="1100" dirty="0">
                <a:latin typeface="Times New Roman"/>
                <a:cs typeface="Times New Roman"/>
              </a:rPr>
              <a:t>) </a:t>
            </a:r>
            <a:r>
              <a:rPr sz="1100" spc="-5" dirty="0">
                <a:latin typeface="Times New Roman"/>
                <a:cs typeface="Times New Roman"/>
              </a:rPr>
              <a:t>Proyektor, </a:t>
            </a:r>
            <a:r>
              <a:rPr sz="1100" dirty="0">
                <a:latin typeface="Times New Roman"/>
                <a:cs typeface="Times New Roman"/>
              </a:rPr>
              <a:t>internet dan masih banyak</a:t>
            </a:r>
            <a:r>
              <a:rPr sz="1100" spc="-90" dirty="0">
                <a:latin typeface="Times New Roman"/>
                <a:cs typeface="Times New Roman"/>
              </a:rPr>
              <a:t> </a:t>
            </a:r>
            <a:r>
              <a:rPr sz="1100" dirty="0">
                <a:latin typeface="Times New Roman"/>
                <a:cs typeface="Times New Roman"/>
              </a:rPr>
              <a:t>lagi.</a:t>
            </a:r>
            <a:endParaRPr sz="1100">
              <a:latin typeface="Times New Roman"/>
              <a:cs typeface="Times New Roman"/>
            </a:endParaRPr>
          </a:p>
          <a:p>
            <a:pPr marL="174625" indent="-162560">
              <a:lnSpc>
                <a:spcPts val="1260"/>
              </a:lnSpc>
              <a:buSzPct val="109090"/>
              <a:buFont typeface="Tibetan Machine Uni"/>
              <a:buChar char="Ø"/>
              <a:tabLst>
                <a:tab pos="172085" algn="l"/>
              </a:tabLst>
            </a:pPr>
            <a:r>
              <a:rPr sz="1100" dirty="0">
                <a:latin typeface="Times New Roman"/>
                <a:cs typeface="Times New Roman"/>
              </a:rPr>
              <a:t>Peralatan teknologi komunikasi merupakan peralatan yang</a:t>
            </a:r>
            <a:r>
              <a:rPr sz="1100" spc="-40" dirty="0">
                <a:latin typeface="Times New Roman"/>
                <a:cs typeface="Times New Roman"/>
              </a:rPr>
              <a:t> </a:t>
            </a:r>
            <a:r>
              <a:rPr sz="1100" dirty="0">
                <a:latin typeface="Times New Roman"/>
                <a:cs typeface="Times New Roman"/>
              </a:rPr>
              <a:t>digunakan</a:t>
            </a:r>
            <a:endParaRPr sz="1100">
              <a:latin typeface="Times New Roman"/>
              <a:cs typeface="Times New Roman"/>
            </a:endParaRPr>
          </a:p>
          <a:p>
            <a:pPr marL="174625" marR="403225">
              <a:lnSpc>
                <a:spcPts val="1220"/>
              </a:lnSpc>
              <a:spcBef>
                <a:spcPts val="70"/>
              </a:spcBef>
            </a:pPr>
            <a:r>
              <a:rPr sz="1100" dirty="0">
                <a:latin typeface="Times New Roman"/>
                <a:cs typeface="Times New Roman"/>
              </a:rPr>
              <a:t>untuk melakukan interaksi langsung dengan sesamanya, contohnya  telegraf, satelit, modem, telepon, handphone dan masih banyak</a:t>
            </a:r>
            <a:r>
              <a:rPr sz="1100" spc="-95" dirty="0">
                <a:latin typeface="Times New Roman"/>
                <a:cs typeface="Times New Roman"/>
              </a:rPr>
              <a:t> </a:t>
            </a:r>
            <a:r>
              <a:rPr sz="1100" dirty="0">
                <a:latin typeface="Times New Roman"/>
                <a:cs typeface="Times New Roman"/>
              </a:rPr>
              <a:t>lagi.</a:t>
            </a:r>
            <a:endParaRPr sz="1100">
              <a:latin typeface="Times New Roman"/>
              <a:cs typeface="Times New Roman"/>
            </a:endParaRPr>
          </a:p>
          <a:p>
            <a:pPr marL="178435" marR="200660" indent="-166370">
              <a:lnSpc>
                <a:spcPts val="1230"/>
              </a:lnSpc>
              <a:spcBef>
                <a:spcPts val="85"/>
              </a:spcBef>
              <a:buSzPct val="109090"/>
              <a:buFont typeface="Tibetan Machine Uni"/>
              <a:buChar char="Ø"/>
              <a:tabLst>
                <a:tab pos="172085" algn="l"/>
              </a:tabLst>
            </a:pPr>
            <a:r>
              <a:rPr sz="1100" dirty="0">
                <a:latin typeface="Times New Roman"/>
                <a:cs typeface="Times New Roman"/>
              </a:rPr>
              <a:t>Komputer digolongkan berdasarkan kemampuan mengolah data</a:t>
            </a:r>
            <a:r>
              <a:rPr sz="1100" spc="-100" dirty="0">
                <a:latin typeface="Times New Roman"/>
                <a:cs typeface="Times New Roman"/>
              </a:rPr>
              <a:t> </a:t>
            </a:r>
            <a:r>
              <a:rPr sz="1100" dirty="0">
                <a:latin typeface="Times New Roman"/>
                <a:cs typeface="Times New Roman"/>
              </a:rPr>
              <a:t>beserta  bentuk fisik dan berdasarkan jenis data yang</a:t>
            </a:r>
            <a:r>
              <a:rPr sz="1100" spc="-20" dirty="0">
                <a:latin typeface="Times New Roman"/>
                <a:cs typeface="Times New Roman"/>
              </a:rPr>
              <a:t> </a:t>
            </a:r>
            <a:r>
              <a:rPr sz="1100" dirty="0">
                <a:latin typeface="Times New Roman"/>
                <a:cs typeface="Times New Roman"/>
              </a:rPr>
              <a:t>diolah.</a:t>
            </a:r>
            <a:endParaRPr sz="1100">
              <a:latin typeface="Times New Roman"/>
              <a:cs typeface="Times New Roman"/>
            </a:endParaRPr>
          </a:p>
          <a:p>
            <a:pPr marL="161925" indent="-149860">
              <a:lnSpc>
                <a:spcPts val="1200"/>
              </a:lnSpc>
              <a:buSzPct val="104545"/>
              <a:buFont typeface="Tibetan Machine Uni"/>
              <a:buChar char="Ø"/>
              <a:tabLst>
                <a:tab pos="164465" algn="l"/>
              </a:tabLst>
            </a:pPr>
            <a:r>
              <a:rPr sz="1100" dirty="0">
                <a:solidFill>
                  <a:srgbClr val="1F1A17"/>
                </a:solidFill>
                <a:latin typeface="Times New Roman"/>
                <a:cs typeface="Times New Roman"/>
              </a:rPr>
              <a:t>Penggolongan komputer berdasarkan kemampuan pengolahan data</a:t>
            </a:r>
            <a:r>
              <a:rPr sz="1100" spc="-45" dirty="0">
                <a:solidFill>
                  <a:srgbClr val="1F1A17"/>
                </a:solidFill>
                <a:latin typeface="Times New Roman"/>
                <a:cs typeface="Times New Roman"/>
              </a:rPr>
              <a:t> </a:t>
            </a:r>
            <a:r>
              <a:rPr sz="1100" dirty="0">
                <a:solidFill>
                  <a:srgbClr val="1F1A17"/>
                </a:solidFill>
                <a:latin typeface="Times New Roman"/>
                <a:cs typeface="Times New Roman"/>
              </a:rPr>
              <a:t>dan</a:t>
            </a:r>
            <a:endParaRPr sz="1100">
              <a:latin typeface="Times New Roman"/>
              <a:cs typeface="Times New Roman"/>
            </a:endParaRPr>
          </a:p>
          <a:p>
            <a:pPr marL="161925" marR="346075" indent="-635">
              <a:lnSpc>
                <a:spcPts val="1220"/>
              </a:lnSpc>
              <a:spcBef>
                <a:spcPts val="70"/>
              </a:spcBef>
            </a:pPr>
            <a:r>
              <a:rPr sz="1100" dirty="0">
                <a:solidFill>
                  <a:srgbClr val="1F1A17"/>
                </a:solidFill>
                <a:latin typeface="Times New Roman"/>
                <a:cs typeface="Times New Roman"/>
              </a:rPr>
              <a:t>bentuk fisiknya, dibagi menjadi beberapa jenis seperti</a:t>
            </a:r>
            <a:r>
              <a:rPr sz="1100" spc="-105" dirty="0">
                <a:solidFill>
                  <a:srgbClr val="1F1A17"/>
                </a:solidFill>
                <a:latin typeface="Times New Roman"/>
                <a:cs typeface="Times New Roman"/>
              </a:rPr>
              <a:t> </a:t>
            </a:r>
            <a:r>
              <a:rPr sz="1100" i="1" dirty="0">
                <a:solidFill>
                  <a:srgbClr val="1F1A17"/>
                </a:solidFill>
                <a:latin typeface="Times New Roman"/>
                <a:cs typeface="Times New Roman"/>
              </a:rPr>
              <a:t>Minicomputer</a:t>
            </a:r>
            <a:r>
              <a:rPr sz="1100" dirty="0">
                <a:solidFill>
                  <a:srgbClr val="1F1A17"/>
                </a:solidFill>
                <a:latin typeface="Times New Roman"/>
                <a:cs typeface="Times New Roman"/>
              </a:rPr>
              <a:t>,  </a:t>
            </a:r>
            <a:r>
              <a:rPr sz="1100" i="1" dirty="0">
                <a:solidFill>
                  <a:srgbClr val="1F1A17"/>
                </a:solidFill>
                <a:latin typeface="Times New Roman"/>
                <a:cs typeface="Times New Roman"/>
              </a:rPr>
              <a:t>Mainframe</a:t>
            </a:r>
            <a:r>
              <a:rPr sz="1100" dirty="0">
                <a:solidFill>
                  <a:srgbClr val="1F1A17"/>
                </a:solidFill>
                <a:latin typeface="Times New Roman"/>
                <a:cs typeface="Times New Roman"/>
              </a:rPr>
              <a:t>, </a:t>
            </a:r>
            <a:r>
              <a:rPr sz="1100" i="1" dirty="0">
                <a:solidFill>
                  <a:srgbClr val="1F1A17"/>
                </a:solidFill>
                <a:latin typeface="Times New Roman"/>
                <a:cs typeface="Times New Roman"/>
              </a:rPr>
              <a:t>Personal Computer </a:t>
            </a:r>
            <a:r>
              <a:rPr sz="1100" dirty="0">
                <a:solidFill>
                  <a:srgbClr val="1F1A17"/>
                </a:solidFill>
                <a:latin typeface="Times New Roman"/>
                <a:cs typeface="Times New Roman"/>
              </a:rPr>
              <a:t>atau </a:t>
            </a:r>
            <a:r>
              <a:rPr sz="1100" i="1" spc="-5" dirty="0">
                <a:solidFill>
                  <a:srgbClr val="1F1A17"/>
                </a:solidFill>
                <a:latin typeface="Times New Roman"/>
                <a:cs typeface="Times New Roman"/>
              </a:rPr>
              <a:t>Microcomputer </a:t>
            </a:r>
            <a:r>
              <a:rPr sz="1100" dirty="0">
                <a:solidFill>
                  <a:srgbClr val="1F1A17"/>
                </a:solidFill>
                <a:latin typeface="Times New Roman"/>
                <a:cs typeface="Times New Roman"/>
              </a:rPr>
              <a:t>dan Komputer  Portable.</a:t>
            </a:r>
            <a:endParaRPr sz="1100">
              <a:latin typeface="Times New Roman"/>
              <a:cs typeface="Times New Roman"/>
            </a:endParaRPr>
          </a:p>
          <a:p>
            <a:pPr marL="170180" marR="19050" indent="-158115">
              <a:lnSpc>
                <a:spcPts val="1230"/>
              </a:lnSpc>
              <a:spcBef>
                <a:spcPts val="85"/>
              </a:spcBef>
              <a:buSzPct val="109090"/>
              <a:buFont typeface="Tibetan Machine Uni"/>
              <a:buChar char="Ø"/>
              <a:tabLst>
                <a:tab pos="172085" algn="l"/>
              </a:tabLst>
            </a:pPr>
            <a:r>
              <a:rPr sz="1100" dirty="0">
                <a:solidFill>
                  <a:srgbClr val="1F1A17"/>
                </a:solidFill>
                <a:latin typeface="Times New Roman"/>
                <a:cs typeface="Times New Roman"/>
              </a:rPr>
              <a:t>Penggolongan komputer berdasarkan jenis data yang diolah dapat dibagi  menjadi tiga yaitu komputer analog, komputer digital dan komputer</a:t>
            </a:r>
            <a:r>
              <a:rPr sz="1100" spc="-95" dirty="0">
                <a:solidFill>
                  <a:srgbClr val="1F1A17"/>
                </a:solidFill>
                <a:latin typeface="Times New Roman"/>
                <a:cs typeface="Times New Roman"/>
              </a:rPr>
              <a:t> </a:t>
            </a:r>
            <a:r>
              <a:rPr sz="1100" dirty="0">
                <a:solidFill>
                  <a:srgbClr val="1F1A17"/>
                </a:solidFill>
                <a:latin typeface="Times New Roman"/>
                <a:cs typeface="Times New Roman"/>
              </a:rPr>
              <a:t>hibrid.</a:t>
            </a:r>
            <a:endParaRPr sz="1100">
              <a:latin typeface="Times New Roman"/>
              <a:cs typeface="Times New Roman"/>
            </a:endParaRPr>
          </a:p>
          <a:p>
            <a:pPr marL="170180" indent="-158115">
              <a:lnSpc>
                <a:spcPts val="1260"/>
              </a:lnSpc>
              <a:buSzPct val="109090"/>
              <a:buFont typeface="Tibetan Machine Uni"/>
              <a:buChar char="Ø"/>
              <a:tabLst>
                <a:tab pos="172085" algn="l"/>
              </a:tabLst>
            </a:pPr>
            <a:r>
              <a:rPr sz="1100" dirty="0">
                <a:solidFill>
                  <a:srgbClr val="1F1A17"/>
                </a:solidFill>
                <a:latin typeface="Times New Roman"/>
                <a:cs typeface="Times New Roman"/>
              </a:rPr>
              <a:t>Pada media jaringan informasi terdapat dua jenis media jaringan,</a:t>
            </a:r>
            <a:r>
              <a:rPr sz="1100" spc="-55" dirty="0">
                <a:solidFill>
                  <a:srgbClr val="1F1A17"/>
                </a:solidFill>
                <a:latin typeface="Times New Roman"/>
                <a:cs typeface="Times New Roman"/>
              </a:rPr>
              <a:t> </a:t>
            </a:r>
            <a:r>
              <a:rPr sz="1100" dirty="0">
                <a:solidFill>
                  <a:srgbClr val="1F1A17"/>
                </a:solidFill>
                <a:latin typeface="Times New Roman"/>
                <a:cs typeface="Times New Roman"/>
              </a:rPr>
              <a:t>yaitu</a:t>
            </a:r>
            <a:endParaRPr sz="1100">
              <a:latin typeface="Times New Roman"/>
              <a:cs typeface="Times New Roman"/>
            </a:endParaRPr>
          </a:p>
          <a:p>
            <a:pPr marL="170180" marR="434975">
              <a:lnSpc>
                <a:spcPts val="1220"/>
              </a:lnSpc>
              <a:spcBef>
                <a:spcPts val="70"/>
              </a:spcBef>
            </a:pPr>
            <a:r>
              <a:rPr sz="1100" dirty="0">
                <a:solidFill>
                  <a:srgbClr val="1F1A17"/>
                </a:solidFill>
                <a:latin typeface="Times New Roman"/>
                <a:cs typeface="Times New Roman"/>
              </a:rPr>
              <a:t>media kabel dan media tanpa kabel atau sering disebut juga</a:t>
            </a:r>
            <a:r>
              <a:rPr sz="1100" spc="-95" dirty="0">
                <a:solidFill>
                  <a:srgbClr val="1F1A17"/>
                </a:solidFill>
                <a:latin typeface="Times New Roman"/>
                <a:cs typeface="Times New Roman"/>
              </a:rPr>
              <a:t> </a:t>
            </a:r>
            <a:r>
              <a:rPr sz="1100" dirty="0">
                <a:solidFill>
                  <a:srgbClr val="1F1A17"/>
                </a:solidFill>
                <a:latin typeface="Times New Roman"/>
                <a:cs typeface="Times New Roman"/>
              </a:rPr>
              <a:t>sebagai  Nirkabel.</a:t>
            </a:r>
            <a:endParaRPr sz="1100">
              <a:latin typeface="Times New Roman"/>
              <a:cs typeface="Times New Roman"/>
            </a:endParaRPr>
          </a:p>
          <a:p>
            <a:pPr marL="158115" marR="34925" indent="-146050">
              <a:lnSpc>
                <a:spcPts val="1220"/>
              </a:lnSpc>
              <a:spcBef>
                <a:spcPts val="5"/>
              </a:spcBef>
              <a:buFont typeface="Tibetan Machine Uni"/>
              <a:buChar char="Ø"/>
              <a:tabLst>
                <a:tab pos="158750" algn="l"/>
              </a:tabLst>
            </a:pPr>
            <a:r>
              <a:rPr sz="1100" dirty="0">
                <a:solidFill>
                  <a:srgbClr val="1F1A17"/>
                </a:solidFill>
                <a:latin typeface="Times New Roman"/>
                <a:cs typeface="Times New Roman"/>
              </a:rPr>
              <a:t>Media kabel mempunyai keunggulan yaitu kondisi jaringan yang</a:t>
            </a:r>
            <a:r>
              <a:rPr sz="1100" spc="-100" dirty="0">
                <a:solidFill>
                  <a:srgbClr val="1F1A17"/>
                </a:solidFill>
                <a:latin typeface="Times New Roman"/>
                <a:cs typeface="Times New Roman"/>
              </a:rPr>
              <a:t> </a:t>
            </a:r>
            <a:r>
              <a:rPr sz="1100" dirty="0">
                <a:solidFill>
                  <a:srgbClr val="1F1A17"/>
                </a:solidFill>
                <a:latin typeface="Times New Roman"/>
                <a:cs typeface="Times New Roman"/>
              </a:rPr>
              <a:t>dibangun  lebih andal dan kapasitas kabel yang mendukung lebih</a:t>
            </a:r>
            <a:r>
              <a:rPr sz="1100" spc="-20" dirty="0">
                <a:solidFill>
                  <a:srgbClr val="1F1A17"/>
                </a:solidFill>
                <a:latin typeface="Times New Roman"/>
                <a:cs typeface="Times New Roman"/>
              </a:rPr>
              <a:t> </a:t>
            </a:r>
            <a:r>
              <a:rPr sz="1100" spc="-15" dirty="0">
                <a:solidFill>
                  <a:srgbClr val="1F1A17"/>
                </a:solidFill>
                <a:latin typeface="Times New Roman"/>
                <a:cs typeface="Times New Roman"/>
              </a:rPr>
              <a:t>besar.</a:t>
            </a:r>
            <a:endParaRPr sz="1100">
              <a:latin typeface="Times New Roman"/>
              <a:cs typeface="Times New Roman"/>
            </a:endParaRPr>
          </a:p>
          <a:p>
            <a:pPr marL="150495" indent="-138430">
              <a:lnSpc>
                <a:spcPts val="1150"/>
              </a:lnSpc>
              <a:buFont typeface="Tibetan Machine Uni"/>
              <a:buChar char="Ø"/>
              <a:tabLst>
                <a:tab pos="151130" algn="l"/>
              </a:tabLst>
            </a:pPr>
            <a:r>
              <a:rPr sz="1100" dirty="0">
                <a:solidFill>
                  <a:srgbClr val="1F1A17"/>
                </a:solidFill>
                <a:latin typeface="Times New Roman"/>
                <a:cs typeface="Times New Roman"/>
              </a:rPr>
              <a:t>Ada beberapa jenis media kabel, yaitu Kabel </a:t>
            </a:r>
            <a:r>
              <a:rPr sz="1100" i="1" spc="-15" dirty="0">
                <a:solidFill>
                  <a:srgbClr val="1F1A17"/>
                </a:solidFill>
                <a:latin typeface="Times New Roman"/>
                <a:cs typeface="Times New Roman"/>
              </a:rPr>
              <a:t>Twisted </a:t>
            </a:r>
            <a:r>
              <a:rPr sz="1100" i="1" dirty="0">
                <a:solidFill>
                  <a:srgbClr val="1F1A17"/>
                </a:solidFill>
                <a:latin typeface="Times New Roman"/>
                <a:cs typeface="Times New Roman"/>
              </a:rPr>
              <a:t>Pair</a:t>
            </a:r>
            <a:r>
              <a:rPr sz="1100" dirty="0">
                <a:solidFill>
                  <a:srgbClr val="1F1A17"/>
                </a:solidFill>
                <a:latin typeface="Times New Roman"/>
                <a:cs typeface="Times New Roman"/>
              </a:rPr>
              <a:t>, Kabel</a:t>
            </a:r>
            <a:r>
              <a:rPr sz="1100" spc="-55" dirty="0">
                <a:solidFill>
                  <a:srgbClr val="1F1A17"/>
                </a:solidFill>
                <a:latin typeface="Times New Roman"/>
                <a:cs typeface="Times New Roman"/>
              </a:rPr>
              <a:t> </a:t>
            </a:r>
            <a:r>
              <a:rPr sz="1100" i="1" dirty="0">
                <a:solidFill>
                  <a:srgbClr val="1F1A17"/>
                </a:solidFill>
                <a:latin typeface="Times New Roman"/>
                <a:cs typeface="Times New Roman"/>
              </a:rPr>
              <a:t>Coaxial</a:t>
            </a:r>
            <a:endParaRPr sz="1100">
              <a:latin typeface="Times New Roman"/>
              <a:cs typeface="Times New Roman"/>
            </a:endParaRPr>
          </a:p>
          <a:p>
            <a:pPr marL="154940">
              <a:lnSpc>
                <a:spcPts val="1225"/>
              </a:lnSpc>
            </a:pPr>
            <a:r>
              <a:rPr sz="1100" dirty="0">
                <a:solidFill>
                  <a:srgbClr val="1F1A17"/>
                </a:solidFill>
                <a:latin typeface="Times New Roman"/>
                <a:cs typeface="Times New Roman"/>
              </a:rPr>
              <a:t>dan Kabel </a:t>
            </a:r>
            <a:r>
              <a:rPr sz="1100" i="1" dirty="0">
                <a:solidFill>
                  <a:srgbClr val="1F1A17"/>
                </a:solidFill>
                <a:latin typeface="Times New Roman"/>
                <a:cs typeface="Times New Roman"/>
              </a:rPr>
              <a:t>Fiber</a:t>
            </a:r>
            <a:r>
              <a:rPr sz="1100" i="1" spc="-10" dirty="0">
                <a:solidFill>
                  <a:srgbClr val="1F1A17"/>
                </a:solidFill>
                <a:latin typeface="Times New Roman"/>
                <a:cs typeface="Times New Roman"/>
              </a:rPr>
              <a:t> </a:t>
            </a:r>
            <a:r>
              <a:rPr sz="1100" i="1" spc="-5" dirty="0">
                <a:solidFill>
                  <a:srgbClr val="1F1A17"/>
                </a:solidFill>
                <a:latin typeface="Times New Roman"/>
                <a:cs typeface="Times New Roman"/>
              </a:rPr>
              <a:t>Optic</a:t>
            </a:r>
            <a:r>
              <a:rPr sz="1100" spc="-5" dirty="0">
                <a:solidFill>
                  <a:srgbClr val="1F1A17"/>
                </a:solidFill>
                <a:latin typeface="Times New Roman"/>
                <a:cs typeface="Times New Roman"/>
              </a:rPr>
              <a:t>.</a:t>
            </a:r>
            <a:endParaRPr sz="1100">
              <a:latin typeface="Times New Roman"/>
              <a:cs typeface="Times New Roman"/>
            </a:endParaRPr>
          </a:p>
          <a:p>
            <a:pPr marL="154940" marR="241300" indent="-142875">
              <a:lnSpc>
                <a:spcPts val="1220"/>
              </a:lnSpc>
              <a:spcBef>
                <a:spcPts val="80"/>
              </a:spcBef>
              <a:buFont typeface="Tibetan Machine Uni"/>
              <a:buChar char="Ø"/>
              <a:tabLst>
                <a:tab pos="158750" algn="l"/>
              </a:tabLst>
            </a:pPr>
            <a:r>
              <a:rPr sz="1100" dirty="0">
                <a:solidFill>
                  <a:srgbClr val="1F1A17"/>
                </a:solidFill>
                <a:latin typeface="Times New Roman"/>
                <a:cs typeface="Times New Roman"/>
              </a:rPr>
              <a:t>Media tanpa kabel dapat melalui media ruang hampa udara dalam area  yang</a:t>
            </a:r>
            <a:r>
              <a:rPr sz="1100" spc="-5" dirty="0">
                <a:solidFill>
                  <a:srgbClr val="1F1A17"/>
                </a:solidFill>
                <a:latin typeface="Times New Roman"/>
                <a:cs typeface="Times New Roman"/>
              </a:rPr>
              <a:t> </a:t>
            </a:r>
            <a:r>
              <a:rPr sz="1100" dirty="0">
                <a:solidFill>
                  <a:srgbClr val="1F1A17"/>
                </a:solidFill>
                <a:latin typeface="Times New Roman"/>
                <a:cs typeface="Times New Roman"/>
              </a:rPr>
              <a:t>luas.</a:t>
            </a:r>
            <a:endParaRPr sz="1100">
              <a:latin typeface="Times New Roman"/>
              <a:cs typeface="Times New Roman"/>
            </a:endParaRPr>
          </a:p>
          <a:p>
            <a:pPr marL="155575" marR="153670" indent="-143510">
              <a:lnSpc>
                <a:spcPts val="1220"/>
              </a:lnSpc>
              <a:spcBef>
                <a:spcPts val="5"/>
              </a:spcBef>
              <a:buFont typeface="Tibetan Machine Uni"/>
              <a:buChar char="Ø"/>
              <a:tabLst>
                <a:tab pos="158750" algn="l"/>
              </a:tabLst>
            </a:pPr>
            <a:r>
              <a:rPr sz="1100" dirty="0">
                <a:solidFill>
                  <a:srgbClr val="1F1A17"/>
                </a:solidFill>
                <a:latin typeface="Times New Roman"/>
                <a:cs typeface="Times New Roman"/>
              </a:rPr>
              <a:t>Contoh dari media tanpa kabel ini, yaitu Gelombang mikro</a:t>
            </a:r>
            <a:r>
              <a:rPr sz="1100" spc="-85" dirty="0">
                <a:solidFill>
                  <a:srgbClr val="1F1A17"/>
                </a:solidFill>
                <a:latin typeface="Times New Roman"/>
                <a:cs typeface="Times New Roman"/>
              </a:rPr>
              <a:t> </a:t>
            </a:r>
            <a:r>
              <a:rPr sz="1100" spc="-5" dirty="0">
                <a:solidFill>
                  <a:srgbClr val="1F1A17"/>
                </a:solidFill>
                <a:latin typeface="Times New Roman"/>
                <a:cs typeface="Times New Roman"/>
              </a:rPr>
              <a:t>(</a:t>
            </a:r>
            <a:r>
              <a:rPr sz="1100" i="1" spc="-5" dirty="0">
                <a:solidFill>
                  <a:srgbClr val="1F1A17"/>
                </a:solidFill>
                <a:latin typeface="Times New Roman"/>
                <a:cs typeface="Times New Roman"/>
              </a:rPr>
              <a:t>microwave</a:t>
            </a:r>
            <a:r>
              <a:rPr sz="1100" spc="-5" dirty="0">
                <a:solidFill>
                  <a:srgbClr val="1F1A17"/>
                </a:solidFill>
                <a:latin typeface="Times New Roman"/>
                <a:cs typeface="Times New Roman"/>
              </a:rPr>
              <a:t>),  </a:t>
            </a:r>
            <a:r>
              <a:rPr sz="1100" dirty="0">
                <a:solidFill>
                  <a:srgbClr val="1F1A17"/>
                </a:solidFill>
                <a:latin typeface="Times New Roman"/>
                <a:cs typeface="Times New Roman"/>
              </a:rPr>
              <a:t>Gelombang Radio, Inframerah, </a:t>
            </a:r>
            <a:r>
              <a:rPr sz="1100" i="1" dirty="0">
                <a:solidFill>
                  <a:srgbClr val="1F1A17"/>
                </a:solidFill>
                <a:latin typeface="Times New Roman"/>
                <a:cs typeface="Times New Roman"/>
              </a:rPr>
              <a:t>Bluetooth </a:t>
            </a:r>
            <a:r>
              <a:rPr sz="1100" dirty="0">
                <a:solidFill>
                  <a:srgbClr val="1F1A17"/>
                </a:solidFill>
                <a:latin typeface="Times New Roman"/>
                <a:cs typeface="Times New Roman"/>
              </a:rPr>
              <a:t>dan</a:t>
            </a:r>
            <a:r>
              <a:rPr sz="1100" spc="-25" dirty="0">
                <a:solidFill>
                  <a:srgbClr val="1F1A17"/>
                </a:solidFill>
                <a:latin typeface="Times New Roman"/>
                <a:cs typeface="Times New Roman"/>
              </a:rPr>
              <a:t> </a:t>
            </a:r>
            <a:r>
              <a:rPr sz="1100" dirty="0">
                <a:solidFill>
                  <a:srgbClr val="1F1A17"/>
                </a:solidFill>
                <a:latin typeface="Times New Roman"/>
                <a:cs typeface="Times New Roman"/>
              </a:rPr>
              <a:t>Satelit.</a:t>
            </a:r>
            <a:endParaRPr sz="110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54278" y="769670"/>
            <a:ext cx="4823460" cy="7581900"/>
            <a:chOff x="854278" y="769670"/>
            <a:chExt cx="4823460" cy="7581900"/>
          </a:xfrm>
        </p:grpSpPr>
        <p:sp>
          <p:nvSpPr>
            <p:cNvPr id="3" name="object 3"/>
            <p:cNvSpPr/>
            <p:nvPr/>
          </p:nvSpPr>
          <p:spPr>
            <a:xfrm>
              <a:off x="854278" y="896734"/>
              <a:ext cx="4823282" cy="745422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900010" y="873328"/>
              <a:ext cx="4550410" cy="7181215"/>
            </a:xfrm>
            <a:custGeom>
              <a:avLst/>
              <a:gdLst/>
              <a:ahLst/>
              <a:cxnLst/>
              <a:rect l="l" t="t" r="r" b="b"/>
              <a:pathLst>
                <a:path w="4550410" h="7181215">
                  <a:moveTo>
                    <a:pt x="4425353" y="0"/>
                  </a:moveTo>
                  <a:lnTo>
                    <a:pt x="118821" y="0"/>
                  </a:lnTo>
                  <a:lnTo>
                    <a:pt x="93178" y="15353"/>
                  </a:lnTo>
                  <a:lnTo>
                    <a:pt x="48587" y="80334"/>
                  </a:lnTo>
                  <a:lnTo>
                    <a:pt x="30625" y="127386"/>
                  </a:lnTo>
                  <a:lnTo>
                    <a:pt x="16211" y="182427"/>
                  </a:lnTo>
                  <a:lnTo>
                    <a:pt x="5838" y="244170"/>
                  </a:lnTo>
                  <a:lnTo>
                    <a:pt x="0" y="311327"/>
                  </a:lnTo>
                  <a:lnTo>
                    <a:pt x="0" y="6859485"/>
                  </a:lnTo>
                  <a:lnTo>
                    <a:pt x="4639" y="6921753"/>
                  </a:lnTo>
                  <a:lnTo>
                    <a:pt x="13172" y="6979697"/>
                  </a:lnTo>
                  <a:lnTo>
                    <a:pt x="25217" y="7032323"/>
                  </a:lnTo>
                  <a:lnTo>
                    <a:pt x="40397" y="7078638"/>
                  </a:lnTo>
                  <a:lnTo>
                    <a:pt x="58331" y="7117648"/>
                  </a:lnTo>
                  <a:lnTo>
                    <a:pt x="100945" y="7169777"/>
                  </a:lnTo>
                  <a:lnTo>
                    <a:pt x="124866" y="7180910"/>
                  </a:lnTo>
                  <a:lnTo>
                    <a:pt x="124866" y="7181215"/>
                  </a:lnTo>
                  <a:lnTo>
                    <a:pt x="4424603" y="7181215"/>
                  </a:lnTo>
                  <a:lnTo>
                    <a:pt x="4424603" y="7179970"/>
                  </a:lnTo>
                  <a:lnTo>
                    <a:pt x="4448820" y="7168633"/>
                  </a:lnTo>
                  <a:lnTo>
                    <a:pt x="4491873" y="7115384"/>
                  </a:lnTo>
                  <a:lnTo>
                    <a:pt x="4509920" y="7075535"/>
                  </a:lnTo>
                  <a:lnTo>
                    <a:pt x="4525124" y="7028245"/>
                  </a:lnTo>
                  <a:lnTo>
                    <a:pt x="4537091" y="6974548"/>
                  </a:lnTo>
                  <a:lnTo>
                    <a:pt x="4545426" y="6915474"/>
                  </a:lnTo>
                  <a:lnTo>
                    <a:pt x="4549736" y="6852056"/>
                  </a:lnTo>
                  <a:lnTo>
                    <a:pt x="4550283" y="6852056"/>
                  </a:lnTo>
                  <a:lnTo>
                    <a:pt x="4550283" y="324129"/>
                  </a:lnTo>
                  <a:lnTo>
                    <a:pt x="4545780" y="261393"/>
                  </a:lnTo>
                  <a:lnTo>
                    <a:pt x="4537331" y="202989"/>
                  </a:lnTo>
                  <a:lnTo>
                    <a:pt x="4525320" y="149925"/>
                  </a:lnTo>
                  <a:lnTo>
                    <a:pt x="4510135" y="103209"/>
                  </a:lnTo>
                  <a:lnTo>
                    <a:pt x="4492159" y="63850"/>
                  </a:lnTo>
                  <a:lnTo>
                    <a:pt x="4449382" y="11237"/>
                  </a:lnTo>
                  <a:lnTo>
                    <a:pt x="4425353" y="0"/>
                  </a:lnTo>
                  <a:close/>
                </a:path>
              </a:pathLst>
            </a:custGeom>
            <a:solidFill>
              <a:srgbClr val="F7EBD1"/>
            </a:solidFill>
          </p:spPr>
          <p:txBody>
            <a:bodyPr wrap="square" lIns="0" tIns="0" rIns="0" bIns="0" rtlCol="0"/>
            <a:lstStyle/>
            <a:p>
              <a:endParaRPr/>
            </a:p>
          </p:txBody>
        </p:sp>
        <p:sp>
          <p:nvSpPr>
            <p:cNvPr id="5" name="object 5"/>
            <p:cNvSpPr/>
            <p:nvPr/>
          </p:nvSpPr>
          <p:spPr>
            <a:xfrm>
              <a:off x="1093342" y="778345"/>
              <a:ext cx="1014031" cy="22971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079144" y="769670"/>
              <a:ext cx="984250" cy="200025"/>
            </a:xfrm>
            <a:custGeom>
              <a:avLst/>
              <a:gdLst/>
              <a:ahLst/>
              <a:cxnLst/>
              <a:rect l="l" t="t" r="r" b="b"/>
              <a:pathLst>
                <a:path w="984250" h="200025">
                  <a:moveTo>
                    <a:pt x="954874" y="0"/>
                  </a:moveTo>
                  <a:lnTo>
                    <a:pt x="29184" y="0"/>
                  </a:lnTo>
                  <a:lnTo>
                    <a:pt x="17852" y="1576"/>
                  </a:lnTo>
                  <a:lnTo>
                    <a:pt x="8572" y="5868"/>
                  </a:lnTo>
                  <a:lnTo>
                    <a:pt x="2302" y="12221"/>
                  </a:lnTo>
                  <a:lnTo>
                    <a:pt x="0" y="19977"/>
                  </a:lnTo>
                  <a:lnTo>
                    <a:pt x="0" y="179781"/>
                  </a:lnTo>
                  <a:lnTo>
                    <a:pt x="2302" y="187535"/>
                  </a:lnTo>
                  <a:lnTo>
                    <a:pt x="8572" y="193882"/>
                  </a:lnTo>
                  <a:lnTo>
                    <a:pt x="17852" y="198170"/>
                  </a:lnTo>
                  <a:lnTo>
                    <a:pt x="29184" y="199745"/>
                  </a:lnTo>
                  <a:lnTo>
                    <a:pt x="954874" y="199745"/>
                  </a:lnTo>
                  <a:lnTo>
                    <a:pt x="966209" y="198170"/>
                  </a:lnTo>
                  <a:lnTo>
                    <a:pt x="975493" y="193882"/>
                  </a:lnTo>
                  <a:lnTo>
                    <a:pt x="981767" y="187535"/>
                  </a:lnTo>
                  <a:lnTo>
                    <a:pt x="984072" y="179781"/>
                  </a:lnTo>
                  <a:lnTo>
                    <a:pt x="984072" y="19977"/>
                  </a:lnTo>
                  <a:lnTo>
                    <a:pt x="981767" y="12221"/>
                  </a:lnTo>
                  <a:lnTo>
                    <a:pt x="975493" y="5868"/>
                  </a:lnTo>
                  <a:lnTo>
                    <a:pt x="966209" y="1576"/>
                  </a:lnTo>
                  <a:lnTo>
                    <a:pt x="954874" y="0"/>
                  </a:lnTo>
                  <a:close/>
                </a:path>
              </a:pathLst>
            </a:custGeom>
            <a:solidFill>
              <a:srgbClr val="CCE8ED"/>
            </a:solidFill>
          </p:spPr>
          <p:txBody>
            <a:bodyPr wrap="square" lIns="0" tIns="0" rIns="0" bIns="0" rtlCol="0"/>
            <a:lstStyle/>
            <a:p>
              <a:endParaRPr/>
            </a:p>
          </p:txBody>
        </p:sp>
      </p:grpSp>
      <p:sp>
        <p:nvSpPr>
          <p:cNvPr id="7" name="object 7"/>
          <p:cNvSpPr txBox="1"/>
          <p:nvPr/>
        </p:nvSpPr>
        <p:spPr>
          <a:xfrm>
            <a:off x="3860431" y="2387219"/>
            <a:ext cx="900430" cy="135255"/>
          </a:xfrm>
          <a:prstGeom prst="rect">
            <a:avLst/>
          </a:prstGeom>
        </p:spPr>
        <p:txBody>
          <a:bodyPr vert="horz" wrap="square" lIns="0" tIns="1905" rIns="0" bIns="0" rtlCol="0">
            <a:spAutoFit/>
          </a:bodyPr>
          <a:lstStyle/>
          <a:p>
            <a:pPr>
              <a:lnSpc>
                <a:spcPct val="100000"/>
              </a:lnSpc>
              <a:spcBef>
                <a:spcPts val="15"/>
              </a:spcBef>
            </a:pPr>
            <a:r>
              <a:rPr sz="800" i="1" dirty="0">
                <a:solidFill>
                  <a:srgbClr val="1F1A17"/>
                </a:solidFill>
                <a:latin typeface="Times New Roman"/>
                <a:cs typeface="Times New Roman"/>
              </a:rPr>
              <a:t>Sumber :</a:t>
            </a:r>
            <a:r>
              <a:rPr sz="800" i="1" spc="-100" dirty="0">
                <a:solidFill>
                  <a:srgbClr val="1F1A17"/>
                </a:solidFill>
                <a:latin typeface="Times New Roman"/>
                <a:cs typeface="Times New Roman"/>
              </a:rPr>
              <a:t> </a:t>
            </a:r>
            <a:r>
              <a:rPr sz="800" i="1" dirty="0">
                <a:solidFill>
                  <a:srgbClr val="1F1A17"/>
                </a:solidFill>
                <a:latin typeface="Times New Roman"/>
                <a:cs typeface="Times New Roman"/>
              </a:rPr>
              <a:t>kompas.com</a:t>
            </a:r>
            <a:endParaRPr sz="800">
              <a:latin typeface="Times New Roman"/>
              <a:cs typeface="Times New Roman"/>
            </a:endParaRPr>
          </a:p>
        </p:txBody>
      </p:sp>
      <p:grpSp>
        <p:nvGrpSpPr>
          <p:cNvPr id="8" name="object 8"/>
          <p:cNvGrpSpPr/>
          <p:nvPr/>
        </p:nvGrpSpPr>
        <p:grpSpPr>
          <a:xfrm>
            <a:off x="-825" y="1482458"/>
            <a:ext cx="5240655" cy="7112634"/>
            <a:chOff x="-825" y="1482458"/>
            <a:chExt cx="5240655" cy="7112634"/>
          </a:xfrm>
        </p:grpSpPr>
        <p:sp>
          <p:nvSpPr>
            <p:cNvPr id="9" name="object 9"/>
            <p:cNvSpPr/>
            <p:nvPr/>
          </p:nvSpPr>
          <p:spPr>
            <a:xfrm>
              <a:off x="3420033" y="1574114"/>
              <a:ext cx="1737042" cy="1780628"/>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3344125" y="1488808"/>
              <a:ext cx="1889125" cy="1951355"/>
            </a:xfrm>
            <a:custGeom>
              <a:avLst/>
              <a:gdLst/>
              <a:ahLst/>
              <a:cxnLst/>
              <a:rect l="l" t="t" r="r" b="b"/>
              <a:pathLst>
                <a:path w="1889125" h="1951354">
                  <a:moveTo>
                    <a:pt x="0" y="0"/>
                  </a:moveTo>
                  <a:lnTo>
                    <a:pt x="1888845" y="0"/>
                  </a:lnTo>
                  <a:lnTo>
                    <a:pt x="1888845" y="1951240"/>
                  </a:lnTo>
                  <a:lnTo>
                    <a:pt x="0" y="1951240"/>
                  </a:lnTo>
                  <a:lnTo>
                    <a:pt x="0" y="0"/>
                  </a:lnTo>
                  <a:close/>
                </a:path>
              </a:pathLst>
            </a:custGeom>
            <a:ln w="12700">
              <a:solidFill>
                <a:srgbClr val="009140"/>
              </a:solidFill>
            </a:ln>
          </p:spPr>
          <p:txBody>
            <a:bodyPr wrap="square" lIns="0" tIns="0" rIns="0" bIns="0" rtlCol="0"/>
            <a:lstStyle/>
            <a:p>
              <a:endParaRPr/>
            </a:p>
          </p:txBody>
        </p:sp>
        <p:sp>
          <p:nvSpPr>
            <p:cNvPr id="11" name="object 11"/>
            <p:cNvSpPr/>
            <p:nvPr/>
          </p:nvSpPr>
          <p:spPr>
            <a:xfrm>
              <a:off x="761" y="8343252"/>
              <a:ext cx="1046480" cy="250190"/>
            </a:xfrm>
            <a:custGeom>
              <a:avLst/>
              <a:gdLst/>
              <a:ahLst/>
              <a:cxnLst/>
              <a:rect l="l" t="t" r="r" b="b"/>
              <a:pathLst>
                <a:path w="1046480" h="250190">
                  <a:moveTo>
                    <a:pt x="1046175" y="0"/>
                  </a:moveTo>
                  <a:lnTo>
                    <a:pt x="0" y="0"/>
                  </a:lnTo>
                  <a:lnTo>
                    <a:pt x="0" y="249961"/>
                  </a:lnTo>
                  <a:lnTo>
                    <a:pt x="1046175" y="249961"/>
                  </a:lnTo>
                  <a:lnTo>
                    <a:pt x="1046175" y="0"/>
                  </a:lnTo>
                  <a:close/>
                </a:path>
              </a:pathLst>
            </a:custGeom>
            <a:solidFill>
              <a:srgbClr val="291770"/>
            </a:solidFill>
          </p:spPr>
          <p:txBody>
            <a:bodyPr wrap="square" lIns="0" tIns="0" rIns="0" bIns="0" rtlCol="0"/>
            <a:lstStyle/>
            <a:p>
              <a:endParaRPr/>
            </a:p>
          </p:txBody>
        </p:sp>
        <p:sp>
          <p:nvSpPr>
            <p:cNvPr id="12" name="object 12"/>
            <p:cNvSpPr/>
            <p:nvPr/>
          </p:nvSpPr>
          <p:spPr>
            <a:xfrm>
              <a:off x="761" y="8343252"/>
              <a:ext cx="1046480" cy="250190"/>
            </a:xfrm>
            <a:custGeom>
              <a:avLst/>
              <a:gdLst/>
              <a:ahLst/>
              <a:cxnLst/>
              <a:rect l="l" t="t" r="r" b="b"/>
              <a:pathLst>
                <a:path w="1046480" h="250190">
                  <a:moveTo>
                    <a:pt x="1046175" y="0"/>
                  </a:moveTo>
                  <a:lnTo>
                    <a:pt x="0" y="0"/>
                  </a:lnTo>
                </a:path>
                <a:path w="1046480" h="250190">
                  <a:moveTo>
                    <a:pt x="0" y="249961"/>
                  </a:moveTo>
                  <a:lnTo>
                    <a:pt x="1046175" y="249961"/>
                  </a:lnTo>
                  <a:lnTo>
                    <a:pt x="1046175" y="0"/>
                  </a:lnTo>
                </a:path>
              </a:pathLst>
            </a:custGeom>
            <a:ln w="3175">
              <a:solidFill>
                <a:srgbClr val="1F1A17"/>
              </a:solidFill>
            </a:ln>
          </p:spPr>
          <p:txBody>
            <a:bodyPr wrap="square" lIns="0" tIns="0" rIns="0" bIns="0" rtlCol="0"/>
            <a:lstStyle/>
            <a:p>
              <a:endParaRPr/>
            </a:p>
          </p:txBody>
        </p:sp>
        <p:sp>
          <p:nvSpPr>
            <p:cNvPr id="13" name="object 13"/>
            <p:cNvSpPr/>
            <p:nvPr/>
          </p:nvSpPr>
          <p:spPr>
            <a:xfrm>
              <a:off x="1067053" y="8345195"/>
              <a:ext cx="64769" cy="248285"/>
            </a:xfrm>
            <a:custGeom>
              <a:avLst/>
              <a:gdLst/>
              <a:ahLst/>
              <a:cxnLst/>
              <a:rect l="l" t="t" r="r" b="b"/>
              <a:pathLst>
                <a:path w="64769" h="248284">
                  <a:moveTo>
                    <a:pt x="64401" y="0"/>
                  </a:moveTo>
                  <a:lnTo>
                    <a:pt x="0" y="0"/>
                  </a:lnTo>
                  <a:lnTo>
                    <a:pt x="0" y="248018"/>
                  </a:lnTo>
                  <a:lnTo>
                    <a:pt x="64401" y="248018"/>
                  </a:lnTo>
                  <a:lnTo>
                    <a:pt x="64401" y="0"/>
                  </a:lnTo>
                  <a:close/>
                </a:path>
              </a:pathLst>
            </a:custGeom>
            <a:solidFill>
              <a:srgbClr val="291770"/>
            </a:solidFill>
          </p:spPr>
          <p:txBody>
            <a:bodyPr wrap="square" lIns="0" tIns="0" rIns="0" bIns="0" rtlCol="0"/>
            <a:lstStyle/>
            <a:p>
              <a:endParaRPr/>
            </a:p>
          </p:txBody>
        </p:sp>
        <p:sp>
          <p:nvSpPr>
            <p:cNvPr id="14" name="object 14"/>
            <p:cNvSpPr/>
            <p:nvPr/>
          </p:nvSpPr>
          <p:spPr>
            <a:xfrm>
              <a:off x="1067053" y="8345195"/>
              <a:ext cx="64769" cy="248285"/>
            </a:xfrm>
            <a:custGeom>
              <a:avLst/>
              <a:gdLst/>
              <a:ahLst/>
              <a:cxnLst/>
              <a:rect l="l" t="t" r="r" b="b"/>
              <a:pathLst>
                <a:path w="64769" h="248284">
                  <a:moveTo>
                    <a:pt x="64401" y="0"/>
                  </a:moveTo>
                  <a:lnTo>
                    <a:pt x="0" y="0"/>
                  </a:lnTo>
                  <a:lnTo>
                    <a:pt x="0" y="248018"/>
                  </a:lnTo>
                  <a:lnTo>
                    <a:pt x="64401" y="248018"/>
                  </a:lnTo>
                  <a:lnTo>
                    <a:pt x="64401" y="0"/>
                  </a:lnTo>
                  <a:close/>
                </a:path>
              </a:pathLst>
            </a:custGeom>
            <a:ln w="3175">
              <a:solidFill>
                <a:srgbClr val="ABA8A8"/>
              </a:solidFill>
            </a:ln>
          </p:spPr>
          <p:txBody>
            <a:bodyPr wrap="square" lIns="0" tIns="0" rIns="0" bIns="0" rtlCol="0"/>
            <a:lstStyle/>
            <a:p>
              <a:endParaRPr/>
            </a:p>
          </p:txBody>
        </p:sp>
      </p:grpSp>
      <p:sp>
        <p:nvSpPr>
          <p:cNvPr id="20" name="object 20"/>
          <p:cNvSpPr txBox="1"/>
          <p:nvPr/>
        </p:nvSpPr>
        <p:spPr>
          <a:xfrm>
            <a:off x="1096594" y="694625"/>
            <a:ext cx="4157345" cy="6832600"/>
          </a:xfrm>
          <a:prstGeom prst="rect">
            <a:avLst/>
          </a:prstGeom>
        </p:spPr>
        <p:txBody>
          <a:bodyPr vert="horz" wrap="square" lIns="0" tIns="85090" rIns="0" bIns="0" rtlCol="0">
            <a:spAutoFit/>
          </a:bodyPr>
          <a:lstStyle/>
          <a:p>
            <a:pPr marL="86995" algn="just">
              <a:lnSpc>
                <a:spcPct val="100000"/>
              </a:lnSpc>
              <a:spcBef>
                <a:spcPts val="670"/>
              </a:spcBef>
            </a:pPr>
            <a:r>
              <a:rPr sz="1100" spc="40" dirty="0">
                <a:solidFill>
                  <a:srgbClr val="1F1A17"/>
                </a:solidFill>
                <a:latin typeface="Arial"/>
                <a:cs typeface="Arial"/>
              </a:rPr>
              <a:t>Sekilas</a:t>
            </a:r>
            <a:r>
              <a:rPr sz="1100" spc="-40" dirty="0">
                <a:solidFill>
                  <a:srgbClr val="1F1A17"/>
                </a:solidFill>
                <a:latin typeface="Arial"/>
                <a:cs typeface="Arial"/>
              </a:rPr>
              <a:t> </a:t>
            </a:r>
            <a:r>
              <a:rPr sz="1100" spc="45" dirty="0">
                <a:solidFill>
                  <a:srgbClr val="1F1A17"/>
                </a:solidFill>
                <a:latin typeface="Arial"/>
                <a:cs typeface="Arial"/>
              </a:rPr>
              <a:t>Info</a:t>
            </a:r>
            <a:endParaRPr sz="1100">
              <a:latin typeface="Arial"/>
              <a:cs typeface="Arial"/>
            </a:endParaRPr>
          </a:p>
          <a:p>
            <a:pPr marL="8890" algn="ctr">
              <a:lnSpc>
                <a:spcPct val="100000"/>
              </a:lnSpc>
              <a:spcBef>
                <a:spcPts val="830"/>
              </a:spcBef>
            </a:pPr>
            <a:r>
              <a:rPr sz="1600" spc="25" dirty="0">
                <a:solidFill>
                  <a:srgbClr val="1F1A17"/>
                </a:solidFill>
                <a:latin typeface="Arial"/>
                <a:cs typeface="Arial"/>
              </a:rPr>
              <a:t>ASIMO, </a:t>
            </a:r>
            <a:r>
              <a:rPr sz="1600" spc="70" dirty="0">
                <a:solidFill>
                  <a:srgbClr val="1F1A17"/>
                </a:solidFill>
                <a:latin typeface="Arial"/>
                <a:cs typeface="Arial"/>
              </a:rPr>
              <a:t>si </a:t>
            </a:r>
            <a:r>
              <a:rPr sz="1600" spc="15" dirty="0">
                <a:solidFill>
                  <a:srgbClr val="1F1A17"/>
                </a:solidFill>
                <a:latin typeface="Arial"/>
                <a:cs typeface="Arial"/>
              </a:rPr>
              <a:t>ROBOT</a:t>
            </a:r>
            <a:r>
              <a:rPr sz="1600" spc="-245" dirty="0">
                <a:solidFill>
                  <a:srgbClr val="1F1A17"/>
                </a:solidFill>
                <a:latin typeface="Arial"/>
                <a:cs typeface="Arial"/>
              </a:rPr>
              <a:t> </a:t>
            </a:r>
            <a:r>
              <a:rPr sz="1600" spc="35" dirty="0">
                <a:solidFill>
                  <a:srgbClr val="1F1A17"/>
                </a:solidFill>
                <a:latin typeface="Arial"/>
                <a:cs typeface="Arial"/>
              </a:rPr>
              <a:t>HONDA</a:t>
            </a:r>
            <a:endParaRPr sz="1600">
              <a:latin typeface="Arial"/>
              <a:cs typeface="Arial"/>
            </a:endParaRPr>
          </a:p>
          <a:p>
            <a:pPr marL="12700" marR="1934845" algn="just">
              <a:lnSpc>
                <a:spcPts val="1220"/>
              </a:lnSpc>
              <a:spcBef>
                <a:spcPts val="1455"/>
              </a:spcBef>
            </a:pPr>
            <a:r>
              <a:rPr sz="1100" dirty="0">
                <a:latin typeface="Times New Roman"/>
                <a:cs typeface="Times New Roman"/>
              </a:rPr>
              <a:t>Popularitas</a:t>
            </a:r>
            <a:r>
              <a:rPr sz="1100" spc="-220" dirty="0">
                <a:latin typeface="Times New Roman"/>
                <a:cs typeface="Times New Roman"/>
              </a:rPr>
              <a:t> </a:t>
            </a:r>
            <a:r>
              <a:rPr sz="1100" dirty="0">
                <a:latin typeface="Times New Roman"/>
                <a:cs typeface="Times New Roman"/>
              </a:rPr>
              <a:t>Asimo, robot buatan Honda  </a:t>
            </a:r>
            <a:r>
              <a:rPr sz="1100" spc="-10" dirty="0">
                <a:latin typeface="Times New Roman"/>
                <a:cs typeface="Times New Roman"/>
              </a:rPr>
              <a:t>Motor, </a:t>
            </a:r>
            <a:r>
              <a:rPr sz="1100" dirty="0">
                <a:latin typeface="Times New Roman"/>
                <a:cs typeface="Times New Roman"/>
              </a:rPr>
              <a:t>Jepang yang dapat berjalan  dengan 2 kaki dan melakukan aksi  layaknya manusia mulai tersaingi.</a:t>
            </a:r>
            <a:r>
              <a:rPr sz="1100" spc="-35" dirty="0">
                <a:latin typeface="Times New Roman"/>
                <a:cs typeface="Times New Roman"/>
              </a:rPr>
              <a:t> </a:t>
            </a:r>
            <a:r>
              <a:rPr sz="1100" dirty="0">
                <a:latin typeface="Times New Roman"/>
                <a:cs typeface="Times New Roman"/>
              </a:rPr>
              <a:t>Para  pembuat</a:t>
            </a:r>
            <a:r>
              <a:rPr sz="1100" spc="-70" dirty="0">
                <a:latin typeface="Times New Roman"/>
                <a:cs typeface="Times New Roman"/>
              </a:rPr>
              <a:t> </a:t>
            </a:r>
            <a:r>
              <a:rPr sz="1100" dirty="0">
                <a:latin typeface="Times New Roman"/>
                <a:cs typeface="Times New Roman"/>
              </a:rPr>
              <a:t>robot</a:t>
            </a:r>
            <a:r>
              <a:rPr sz="1100" spc="-70" dirty="0">
                <a:latin typeface="Times New Roman"/>
                <a:cs typeface="Times New Roman"/>
              </a:rPr>
              <a:t> </a:t>
            </a:r>
            <a:r>
              <a:rPr sz="1100" dirty="0">
                <a:latin typeface="Times New Roman"/>
                <a:cs typeface="Times New Roman"/>
              </a:rPr>
              <a:t>humanoid</a:t>
            </a:r>
            <a:r>
              <a:rPr sz="1100" spc="-70" dirty="0">
                <a:latin typeface="Times New Roman"/>
                <a:cs typeface="Times New Roman"/>
              </a:rPr>
              <a:t> </a:t>
            </a:r>
            <a:r>
              <a:rPr sz="1100" dirty="0">
                <a:latin typeface="Times New Roman"/>
                <a:cs typeface="Times New Roman"/>
              </a:rPr>
              <a:t>di</a:t>
            </a:r>
            <a:r>
              <a:rPr sz="1100" spc="-70" dirty="0">
                <a:latin typeface="Times New Roman"/>
                <a:cs typeface="Times New Roman"/>
              </a:rPr>
              <a:t> </a:t>
            </a:r>
            <a:r>
              <a:rPr sz="1100" dirty="0">
                <a:latin typeface="Times New Roman"/>
                <a:cs typeface="Times New Roman"/>
              </a:rPr>
              <a:t>Korsel</a:t>
            </a:r>
            <a:r>
              <a:rPr sz="1100" spc="-70" dirty="0">
                <a:latin typeface="Times New Roman"/>
                <a:cs typeface="Times New Roman"/>
              </a:rPr>
              <a:t> </a:t>
            </a:r>
            <a:r>
              <a:rPr sz="1100" dirty="0">
                <a:latin typeface="Times New Roman"/>
                <a:cs typeface="Times New Roman"/>
              </a:rPr>
              <a:t>juga  telah menciptakan robot yang juga  memiliki kemampuan seperti</a:t>
            </a:r>
            <a:r>
              <a:rPr sz="1100" spc="80" dirty="0">
                <a:latin typeface="Times New Roman"/>
                <a:cs typeface="Times New Roman"/>
              </a:rPr>
              <a:t> </a:t>
            </a:r>
            <a:r>
              <a:rPr sz="1100" dirty="0">
                <a:latin typeface="Times New Roman"/>
                <a:cs typeface="Times New Roman"/>
              </a:rPr>
              <a:t>Asimo.</a:t>
            </a:r>
            <a:endParaRPr sz="1100">
              <a:latin typeface="Times New Roman"/>
              <a:cs typeface="Times New Roman"/>
            </a:endParaRPr>
          </a:p>
          <a:p>
            <a:pPr marL="12700" marR="1931670" algn="just">
              <a:lnSpc>
                <a:spcPts val="1220"/>
              </a:lnSpc>
              <a:spcBef>
                <a:spcPts val="1205"/>
              </a:spcBef>
            </a:pPr>
            <a:r>
              <a:rPr sz="1100" dirty="0">
                <a:latin typeface="Times New Roman"/>
                <a:cs typeface="Times New Roman"/>
              </a:rPr>
              <a:t>Robot yang diberi nama Mahru dan  Hubo</a:t>
            </a:r>
            <a:r>
              <a:rPr sz="1100" spc="-100" dirty="0">
                <a:latin typeface="Times New Roman"/>
                <a:cs typeface="Times New Roman"/>
              </a:rPr>
              <a:t> </a:t>
            </a:r>
            <a:r>
              <a:rPr sz="1100" dirty="0">
                <a:latin typeface="Times New Roman"/>
                <a:cs typeface="Times New Roman"/>
              </a:rPr>
              <a:t>berjalan</a:t>
            </a:r>
            <a:r>
              <a:rPr sz="1100" spc="-100" dirty="0">
                <a:latin typeface="Times New Roman"/>
                <a:cs typeface="Times New Roman"/>
              </a:rPr>
              <a:t> </a:t>
            </a:r>
            <a:r>
              <a:rPr sz="1100" dirty="0">
                <a:latin typeface="Times New Roman"/>
                <a:cs typeface="Times New Roman"/>
              </a:rPr>
              <a:t>dengan</a:t>
            </a:r>
            <a:r>
              <a:rPr sz="1100" spc="-100" dirty="0">
                <a:latin typeface="Times New Roman"/>
                <a:cs typeface="Times New Roman"/>
              </a:rPr>
              <a:t> </a:t>
            </a:r>
            <a:r>
              <a:rPr sz="1100" dirty="0">
                <a:latin typeface="Times New Roman"/>
                <a:cs typeface="Times New Roman"/>
              </a:rPr>
              <a:t>2</a:t>
            </a:r>
            <a:r>
              <a:rPr sz="1100" spc="-95" dirty="0">
                <a:latin typeface="Times New Roman"/>
                <a:cs typeface="Times New Roman"/>
              </a:rPr>
              <a:t> </a:t>
            </a:r>
            <a:r>
              <a:rPr sz="1100" dirty="0">
                <a:latin typeface="Times New Roman"/>
                <a:cs typeface="Times New Roman"/>
              </a:rPr>
              <a:t>kaki.</a:t>
            </a:r>
            <a:r>
              <a:rPr sz="1100" spc="-100" dirty="0">
                <a:latin typeface="Times New Roman"/>
                <a:cs typeface="Times New Roman"/>
              </a:rPr>
              <a:t> </a:t>
            </a:r>
            <a:r>
              <a:rPr sz="1100" dirty="0">
                <a:latin typeface="Times New Roman"/>
                <a:cs typeface="Times New Roman"/>
              </a:rPr>
              <a:t>Keduanya  </a:t>
            </a:r>
            <a:r>
              <a:rPr sz="1100" spc="20" dirty="0">
                <a:latin typeface="Times New Roman"/>
                <a:cs typeface="Times New Roman"/>
              </a:rPr>
              <a:t>mendemonstrasikan </a:t>
            </a:r>
            <a:r>
              <a:rPr sz="1100" spc="25" dirty="0">
                <a:latin typeface="Times New Roman"/>
                <a:cs typeface="Times New Roman"/>
              </a:rPr>
              <a:t>kemampuannya  </a:t>
            </a:r>
            <a:r>
              <a:rPr sz="1100" spc="10" dirty="0">
                <a:latin typeface="Times New Roman"/>
                <a:cs typeface="Times New Roman"/>
              </a:rPr>
              <a:t>untuk berdansa saat </a:t>
            </a:r>
            <a:r>
              <a:rPr sz="1100" spc="15" dirty="0">
                <a:latin typeface="Times New Roman"/>
                <a:cs typeface="Times New Roman"/>
              </a:rPr>
              <a:t>diperkenalkan  </a:t>
            </a:r>
            <a:r>
              <a:rPr sz="1100" dirty="0">
                <a:latin typeface="Times New Roman"/>
                <a:cs typeface="Times New Roman"/>
              </a:rPr>
              <a:t>kepalanya dapat </a:t>
            </a:r>
            <a:r>
              <a:rPr sz="1100" spc="-5" dirty="0">
                <a:latin typeface="Times New Roman"/>
                <a:cs typeface="Times New Roman"/>
              </a:rPr>
              <a:t>bergerak </a:t>
            </a:r>
            <a:r>
              <a:rPr sz="1100" dirty="0">
                <a:latin typeface="Times New Roman"/>
                <a:cs typeface="Times New Roman"/>
              </a:rPr>
              <a:t>bebas</a:t>
            </a:r>
            <a:r>
              <a:rPr sz="1100" spc="-210" dirty="0">
                <a:latin typeface="Times New Roman"/>
                <a:cs typeface="Times New Roman"/>
              </a:rPr>
              <a:t> </a:t>
            </a:r>
            <a:r>
              <a:rPr sz="1100" dirty="0">
                <a:latin typeface="Times New Roman"/>
                <a:cs typeface="Times New Roman"/>
              </a:rPr>
              <a:t>bahkan  saat</a:t>
            </a:r>
            <a:r>
              <a:rPr sz="1100" spc="-114" dirty="0">
                <a:latin typeface="Times New Roman"/>
                <a:cs typeface="Times New Roman"/>
              </a:rPr>
              <a:t> </a:t>
            </a:r>
            <a:r>
              <a:rPr sz="1100" dirty="0">
                <a:latin typeface="Times New Roman"/>
                <a:cs typeface="Times New Roman"/>
              </a:rPr>
              <a:t>berjalan.</a:t>
            </a:r>
            <a:endParaRPr sz="1100">
              <a:latin typeface="Times New Roman"/>
              <a:cs typeface="Times New Roman"/>
            </a:endParaRPr>
          </a:p>
          <a:p>
            <a:pPr>
              <a:lnSpc>
                <a:spcPct val="100000"/>
              </a:lnSpc>
              <a:spcBef>
                <a:spcPts val="55"/>
              </a:spcBef>
            </a:pPr>
            <a:endParaRPr sz="1800">
              <a:latin typeface="Times New Roman"/>
              <a:cs typeface="Times New Roman"/>
            </a:endParaRPr>
          </a:p>
          <a:p>
            <a:pPr marL="12700" marR="5080" algn="just">
              <a:lnSpc>
                <a:spcPts val="1220"/>
              </a:lnSpc>
            </a:pPr>
            <a:r>
              <a:rPr sz="1100" spc="-10" dirty="0">
                <a:latin typeface="Times New Roman"/>
                <a:cs typeface="Times New Roman"/>
              </a:rPr>
              <a:t>Tidak</a:t>
            </a:r>
            <a:r>
              <a:rPr sz="1100" spc="-95" dirty="0">
                <a:latin typeface="Times New Roman"/>
                <a:cs typeface="Times New Roman"/>
              </a:rPr>
              <a:t> </a:t>
            </a:r>
            <a:r>
              <a:rPr sz="1100" dirty="0">
                <a:latin typeface="Times New Roman"/>
                <a:cs typeface="Times New Roman"/>
              </a:rPr>
              <a:t>seperti</a:t>
            </a:r>
            <a:r>
              <a:rPr sz="1100" spc="-150" dirty="0">
                <a:latin typeface="Times New Roman"/>
                <a:cs typeface="Times New Roman"/>
              </a:rPr>
              <a:t> </a:t>
            </a:r>
            <a:r>
              <a:rPr sz="1100" dirty="0">
                <a:latin typeface="Times New Roman"/>
                <a:cs typeface="Times New Roman"/>
              </a:rPr>
              <a:t>Asimo</a:t>
            </a:r>
            <a:r>
              <a:rPr sz="1100" spc="-95" dirty="0">
                <a:latin typeface="Times New Roman"/>
                <a:cs typeface="Times New Roman"/>
              </a:rPr>
              <a:t> </a:t>
            </a:r>
            <a:r>
              <a:rPr sz="1100" dirty="0">
                <a:latin typeface="Times New Roman"/>
                <a:cs typeface="Times New Roman"/>
              </a:rPr>
              <a:t>yang</a:t>
            </a:r>
            <a:r>
              <a:rPr sz="1100" spc="-95" dirty="0">
                <a:latin typeface="Times New Roman"/>
                <a:cs typeface="Times New Roman"/>
              </a:rPr>
              <a:t> </a:t>
            </a:r>
            <a:r>
              <a:rPr sz="1100" dirty="0">
                <a:latin typeface="Times New Roman"/>
                <a:cs typeface="Times New Roman"/>
              </a:rPr>
              <a:t>tanpa</a:t>
            </a:r>
            <a:r>
              <a:rPr sz="1100" spc="-95" dirty="0">
                <a:latin typeface="Times New Roman"/>
                <a:cs typeface="Times New Roman"/>
              </a:rPr>
              <a:t> </a:t>
            </a:r>
            <a:r>
              <a:rPr sz="1100" dirty="0">
                <a:latin typeface="Times New Roman"/>
                <a:cs typeface="Times New Roman"/>
              </a:rPr>
              <a:t>wajah,</a:t>
            </a:r>
            <a:r>
              <a:rPr sz="1100" spc="-90" dirty="0">
                <a:latin typeface="Times New Roman"/>
                <a:cs typeface="Times New Roman"/>
              </a:rPr>
              <a:t> </a:t>
            </a:r>
            <a:r>
              <a:rPr sz="1100" dirty="0">
                <a:latin typeface="Times New Roman"/>
                <a:cs typeface="Times New Roman"/>
              </a:rPr>
              <a:t>Mahru</a:t>
            </a:r>
            <a:r>
              <a:rPr sz="1100" spc="-95" dirty="0">
                <a:latin typeface="Times New Roman"/>
                <a:cs typeface="Times New Roman"/>
              </a:rPr>
              <a:t> </a:t>
            </a:r>
            <a:r>
              <a:rPr sz="1100" dirty="0">
                <a:latin typeface="Times New Roman"/>
                <a:cs typeface="Times New Roman"/>
              </a:rPr>
              <a:t>bahkan</a:t>
            </a:r>
            <a:r>
              <a:rPr sz="1100" spc="-95" dirty="0">
                <a:latin typeface="Times New Roman"/>
                <a:cs typeface="Times New Roman"/>
              </a:rPr>
              <a:t> </a:t>
            </a:r>
            <a:r>
              <a:rPr sz="1100" dirty="0">
                <a:latin typeface="Times New Roman"/>
                <a:cs typeface="Times New Roman"/>
              </a:rPr>
              <a:t>memiliki</a:t>
            </a:r>
            <a:r>
              <a:rPr sz="1100" spc="-95" dirty="0">
                <a:latin typeface="Times New Roman"/>
                <a:cs typeface="Times New Roman"/>
              </a:rPr>
              <a:t> </a:t>
            </a:r>
            <a:r>
              <a:rPr sz="1100" dirty="0">
                <a:latin typeface="Times New Roman"/>
                <a:cs typeface="Times New Roman"/>
              </a:rPr>
              <a:t>wajah</a:t>
            </a:r>
            <a:r>
              <a:rPr sz="1100" spc="-90" dirty="0">
                <a:latin typeface="Times New Roman"/>
                <a:cs typeface="Times New Roman"/>
              </a:rPr>
              <a:t> </a:t>
            </a:r>
            <a:r>
              <a:rPr sz="1100" dirty="0">
                <a:latin typeface="Times New Roman"/>
                <a:cs typeface="Times New Roman"/>
              </a:rPr>
              <a:t>yang  ekspresif. Ia dapat menggerakkan bibirnya, alis mata, dan bola matanya.  </a:t>
            </a:r>
            <a:r>
              <a:rPr sz="1100" spc="-5" dirty="0">
                <a:latin typeface="Times New Roman"/>
                <a:cs typeface="Times New Roman"/>
              </a:rPr>
              <a:t>Tubuhnya </a:t>
            </a:r>
            <a:r>
              <a:rPr sz="1100" dirty="0">
                <a:latin typeface="Times New Roman"/>
                <a:cs typeface="Times New Roman"/>
              </a:rPr>
              <a:t>juga dapat mengelurkan dua jenis wangi-wangian berbeda  </a:t>
            </a:r>
            <a:r>
              <a:rPr sz="1100" spc="-5" dirty="0">
                <a:latin typeface="Times New Roman"/>
                <a:cs typeface="Times New Roman"/>
              </a:rPr>
              <a:t>tergantung</a:t>
            </a:r>
            <a:r>
              <a:rPr sz="1100" spc="-114" dirty="0">
                <a:latin typeface="Times New Roman"/>
                <a:cs typeface="Times New Roman"/>
              </a:rPr>
              <a:t> </a:t>
            </a:r>
            <a:r>
              <a:rPr sz="1100" dirty="0">
                <a:latin typeface="Times New Roman"/>
                <a:cs typeface="Times New Roman"/>
              </a:rPr>
              <a:t>ekspresi</a:t>
            </a:r>
            <a:r>
              <a:rPr sz="1100" spc="-110" dirty="0">
                <a:latin typeface="Times New Roman"/>
                <a:cs typeface="Times New Roman"/>
              </a:rPr>
              <a:t> </a:t>
            </a:r>
            <a:r>
              <a:rPr sz="1100" dirty="0">
                <a:latin typeface="Times New Roman"/>
                <a:cs typeface="Times New Roman"/>
              </a:rPr>
              <a:t>emosi</a:t>
            </a:r>
            <a:r>
              <a:rPr sz="1100" spc="-110" dirty="0">
                <a:latin typeface="Times New Roman"/>
                <a:cs typeface="Times New Roman"/>
              </a:rPr>
              <a:t> </a:t>
            </a:r>
            <a:r>
              <a:rPr sz="1100" dirty="0">
                <a:latin typeface="Times New Roman"/>
                <a:cs typeface="Times New Roman"/>
              </a:rPr>
              <a:t>yang</a:t>
            </a:r>
            <a:r>
              <a:rPr sz="1100" spc="-110" dirty="0">
                <a:latin typeface="Times New Roman"/>
                <a:cs typeface="Times New Roman"/>
              </a:rPr>
              <a:t> </a:t>
            </a:r>
            <a:r>
              <a:rPr sz="1100" dirty="0">
                <a:latin typeface="Times New Roman"/>
                <a:cs typeface="Times New Roman"/>
              </a:rPr>
              <a:t>dipertontonkannya.</a:t>
            </a:r>
            <a:endParaRPr sz="1100">
              <a:latin typeface="Times New Roman"/>
              <a:cs typeface="Times New Roman"/>
            </a:endParaRPr>
          </a:p>
          <a:p>
            <a:pPr>
              <a:lnSpc>
                <a:spcPct val="100000"/>
              </a:lnSpc>
            </a:pPr>
            <a:endParaRPr sz="1850">
              <a:latin typeface="Times New Roman"/>
              <a:cs typeface="Times New Roman"/>
            </a:endParaRPr>
          </a:p>
          <a:p>
            <a:pPr marL="12700" marR="5080" algn="just">
              <a:lnSpc>
                <a:spcPts val="1220"/>
              </a:lnSpc>
            </a:pPr>
            <a:r>
              <a:rPr sz="1100" dirty="0">
                <a:latin typeface="Times New Roman"/>
                <a:cs typeface="Times New Roman"/>
              </a:rPr>
              <a:t>Mahru yang dapat berdansa dan berjalan dengan kakinya dikembangkan  sebagai robot humanoid yang dapat bekerja sama dengan manusia," ujar  </a:t>
            </a:r>
            <a:r>
              <a:rPr sz="1100" spc="-40" dirty="0">
                <a:latin typeface="Times New Roman"/>
                <a:cs typeface="Times New Roman"/>
              </a:rPr>
              <a:t>You</a:t>
            </a:r>
            <a:r>
              <a:rPr sz="1100" spc="-90" dirty="0">
                <a:latin typeface="Times New Roman"/>
                <a:cs typeface="Times New Roman"/>
              </a:rPr>
              <a:t> </a:t>
            </a:r>
            <a:r>
              <a:rPr sz="1100" dirty="0">
                <a:latin typeface="Times New Roman"/>
                <a:cs typeface="Times New Roman"/>
              </a:rPr>
              <a:t>Bum-Jae,</a:t>
            </a:r>
            <a:r>
              <a:rPr sz="1100" spc="-90" dirty="0">
                <a:latin typeface="Times New Roman"/>
                <a:cs typeface="Times New Roman"/>
              </a:rPr>
              <a:t> </a:t>
            </a:r>
            <a:r>
              <a:rPr sz="1100" dirty="0">
                <a:latin typeface="Times New Roman"/>
                <a:cs typeface="Times New Roman"/>
              </a:rPr>
              <a:t>ketua</a:t>
            </a:r>
            <a:r>
              <a:rPr sz="1100" spc="-85" dirty="0">
                <a:latin typeface="Times New Roman"/>
                <a:cs typeface="Times New Roman"/>
              </a:rPr>
              <a:t> </a:t>
            </a:r>
            <a:r>
              <a:rPr sz="1100" dirty="0">
                <a:latin typeface="Times New Roman"/>
                <a:cs typeface="Times New Roman"/>
              </a:rPr>
              <a:t>tim</a:t>
            </a:r>
            <a:r>
              <a:rPr sz="1100" spc="-90" dirty="0">
                <a:latin typeface="Times New Roman"/>
                <a:cs typeface="Times New Roman"/>
              </a:rPr>
              <a:t> </a:t>
            </a:r>
            <a:r>
              <a:rPr sz="1100" dirty="0">
                <a:latin typeface="Times New Roman"/>
                <a:cs typeface="Times New Roman"/>
              </a:rPr>
              <a:t>periset</a:t>
            </a:r>
            <a:r>
              <a:rPr sz="1100" spc="-85" dirty="0">
                <a:latin typeface="Times New Roman"/>
                <a:cs typeface="Times New Roman"/>
              </a:rPr>
              <a:t> </a:t>
            </a:r>
            <a:r>
              <a:rPr sz="1100" dirty="0">
                <a:latin typeface="Times New Roman"/>
                <a:cs typeface="Times New Roman"/>
              </a:rPr>
              <a:t>yang</a:t>
            </a:r>
            <a:r>
              <a:rPr sz="1100" spc="-90" dirty="0">
                <a:latin typeface="Times New Roman"/>
                <a:cs typeface="Times New Roman"/>
              </a:rPr>
              <a:t> </a:t>
            </a:r>
            <a:r>
              <a:rPr sz="1100" dirty="0">
                <a:latin typeface="Times New Roman"/>
                <a:cs typeface="Times New Roman"/>
              </a:rPr>
              <a:t>didanai</a:t>
            </a:r>
            <a:r>
              <a:rPr sz="1100" spc="-85" dirty="0">
                <a:latin typeface="Times New Roman"/>
                <a:cs typeface="Times New Roman"/>
              </a:rPr>
              <a:t> </a:t>
            </a:r>
            <a:r>
              <a:rPr sz="1100" dirty="0">
                <a:latin typeface="Times New Roman"/>
                <a:cs typeface="Times New Roman"/>
              </a:rPr>
              <a:t>Korea</a:t>
            </a:r>
            <a:r>
              <a:rPr sz="1100" spc="-90" dirty="0">
                <a:latin typeface="Times New Roman"/>
                <a:cs typeface="Times New Roman"/>
              </a:rPr>
              <a:t> </a:t>
            </a:r>
            <a:r>
              <a:rPr sz="1100" dirty="0">
                <a:latin typeface="Times New Roman"/>
                <a:cs typeface="Times New Roman"/>
              </a:rPr>
              <a:t>Institute</a:t>
            </a:r>
            <a:r>
              <a:rPr sz="1100" spc="-85" dirty="0">
                <a:latin typeface="Times New Roman"/>
                <a:cs typeface="Times New Roman"/>
              </a:rPr>
              <a:t> </a:t>
            </a:r>
            <a:r>
              <a:rPr sz="1100" dirty="0">
                <a:latin typeface="Times New Roman"/>
                <a:cs typeface="Times New Roman"/>
              </a:rPr>
              <a:t>of</a:t>
            </a:r>
            <a:r>
              <a:rPr sz="1100" spc="-90" dirty="0">
                <a:latin typeface="Times New Roman"/>
                <a:cs typeface="Times New Roman"/>
              </a:rPr>
              <a:t> </a:t>
            </a:r>
            <a:r>
              <a:rPr sz="1100" dirty="0">
                <a:latin typeface="Times New Roman"/>
                <a:cs typeface="Times New Roman"/>
              </a:rPr>
              <a:t>Science</a:t>
            </a:r>
            <a:r>
              <a:rPr sz="1100" spc="-85" dirty="0">
                <a:latin typeface="Times New Roman"/>
                <a:cs typeface="Times New Roman"/>
              </a:rPr>
              <a:t> </a:t>
            </a:r>
            <a:r>
              <a:rPr sz="1100" dirty="0">
                <a:latin typeface="Times New Roman"/>
                <a:cs typeface="Times New Roman"/>
              </a:rPr>
              <a:t>and  </a:t>
            </a:r>
            <a:r>
              <a:rPr sz="1100" spc="-10" dirty="0">
                <a:latin typeface="Times New Roman"/>
                <a:cs typeface="Times New Roman"/>
              </a:rPr>
              <a:t>Technology </a:t>
            </a:r>
            <a:r>
              <a:rPr sz="1100" dirty="0">
                <a:latin typeface="Times New Roman"/>
                <a:cs typeface="Times New Roman"/>
              </a:rPr>
              <a:t>dalam pernyataannya. Robot tersebut diklaim sebagai robot  humanoid</a:t>
            </a:r>
            <a:r>
              <a:rPr sz="1100" spc="-114" dirty="0">
                <a:latin typeface="Times New Roman"/>
                <a:cs typeface="Times New Roman"/>
              </a:rPr>
              <a:t> </a:t>
            </a:r>
            <a:r>
              <a:rPr sz="1100" dirty="0">
                <a:latin typeface="Times New Roman"/>
                <a:cs typeface="Times New Roman"/>
              </a:rPr>
              <a:t>pertama</a:t>
            </a:r>
            <a:r>
              <a:rPr sz="1100" spc="-120" dirty="0">
                <a:latin typeface="Times New Roman"/>
                <a:cs typeface="Times New Roman"/>
              </a:rPr>
              <a:t> </a:t>
            </a:r>
            <a:r>
              <a:rPr sz="1100" dirty="0">
                <a:latin typeface="Times New Roman"/>
                <a:cs typeface="Times New Roman"/>
              </a:rPr>
              <a:t>yang</a:t>
            </a:r>
            <a:r>
              <a:rPr sz="1100" spc="-114" dirty="0">
                <a:latin typeface="Times New Roman"/>
                <a:cs typeface="Times New Roman"/>
              </a:rPr>
              <a:t> </a:t>
            </a:r>
            <a:r>
              <a:rPr sz="1100" dirty="0">
                <a:latin typeface="Times New Roman"/>
                <a:cs typeface="Times New Roman"/>
              </a:rPr>
              <a:t>memiliki</a:t>
            </a:r>
            <a:r>
              <a:rPr sz="1100" spc="-120" dirty="0">
                <a:latin typeface="Times New Roman"/>
                <a:cs typeface="Times New Roman"/>
              </a:rPr>
              <a:t> </a:t>
            </a:r>
            <a:r>
              <a:rPr sz="1100" dirty="0">
                <a:latin typeface="Times New Roman"/>
                <a:cs typeface="Times New Roman"/>
              </a:rPr>
              <a:t>kecerdasan</a:t>
            </a:r>
            <a:r>
              <a:rPr sz="1100" spc="-120" dirty="0">
                <a:latin typeface="Times New Roman"/>
                <a:cs typeface="Times New Roman"/>
              </a:rPr>
              <a:t> </a:t>
            </a:r>
            <a:r>
              <a:rPr sz="1100" dirty="0">
                <a:latin typeface="Times New Roman"/>
                <a:cs typeface="Times New Roman"/>
              </a:rPr>
              <a:t>buatan</a:t>
            </a:r>
            <a:r>
              <a:rPr sz="1100" spc="-114" dirty="0">
                <a:latin typeface="Times New Roman"/>
                <a:cs typeface="Times New Roman"/>
              </a:rPr>
              <a:t> </a:t>
            </a:r>
            <a:r>
              <a:rPr sz="1100" dirty="0">
                <a:latin typeface="Times New Roman"/>
                <a:cs typeface="Times New Roman"/>
              </a:rPr>
              <a:t>berbasis</a:t>
            </a:r>
            <a:r>
              <a:rPr sz="1100" spc="-114" dirty="0">
                <a:latin typeface="Times New Roman"/>
                <a:cs typeface="Times New Roman"/>
              </a:rPr>
              <a:t> </a:t>
            </a:r>
            <a:r>
              <a:rPr sz="1100" dirty="0">
                <a:latin typeface="Times New Roman"/>
                <a:cs typeface="Times New Roman"/>
              </a:rPr>
              <a:t>jaringan.</a:t>
            </a:r>
            <a:endParaRPr sz="1100">
              <a:latin typeface="Times New Roman"/>
              <a:cs typeface="Times New Roman"/>
            </a:endParaRPr>
          </a:p>
          <a:p>
            <a:pPr>
              <a:lnSpc>
                <a:spcPct val="100000"/>
              </a:lnSpc>
            </a:pPr>
            <a:endParaRPr sz="1850">
              <a:latin typeface="Times New Roman"/>
              <a:cs typeface="Times New Roman"/>
            </a:endParaRPr>
          </a:p>
          <a:p>
            <a:pPr marL="12700" marR="5080" algn="just">
              <a:lnSpc>
                <a:spcPts val="1220"/>
              </a:lnSpc>
            </a:pPr>
            <a:r>
              <a:rPr sz="1100" dirty="0">
                <a:latin typeface="Times New Roman"/>
                <a:cs typeface="Times New Roman"/>
              </a:rPr>
              <a:t>Robot tersebut telah diprogram untuk mengikuti gerakan manusia dengan  sistem sensor gerak yang sudah canggih. Selain itu, robot juga sudah  dilengkapi kemampuan menghindari penghalang yang ditemuinya saat  berjalan. Ia yakin cepat atau lambat robot akan dijual komersial sebagai  pembantu</a:t>
            </a:r>
            <a:r>
              <a:rPr sz="1100" spc="-120" dirty="0">
                <a:latin typeface="Times New Roman"/>
                <a:cs typeface="Times New Roman"/>
              </a:rPr>
              <a:t> </a:t>
            </a:r>
            <a:r>
              <a:rPr sz="1100" dirty="0">
                <a:latin typeface="Times New Roman"/>
                <a:cs typeface="Times New Roman"/>
              </a:rPr>
              <a:t>pekerjaan</a:t>
            </a:r>
            <a:r>
              <a:rPr sz="1100" spc="-114" dirty="0">
                <a:latin typeface="Times New Roman"/>
                <a:cs typeface="Times New Roman"/>
              </a:rPr>
              <a:t> </a:t>
            </a:r>
            <a:r>
              <a:rPr sz="1100" dirty="0">
                <a:latin typeface="Times New Roman"/>
                <a:cs typeface="Times New Roman"/>
              </a:rPr>
              <a:t>manusia</a:t>
            </a:r>
            <a:r>
              <a:rPr sz="1100" spc="-110" dirty="0">
                <a:latin typeface="Times New Roman"/>
                <a:cs typeface="Times New Roman"/>
              </a:rPr>
              <a:t> </a:t>
            </a:r>
            <a:r>
              <a:rPr sz="1100" dirty="0">
                <a:latin typeface="Times New Roman"/>
                <a:cs typeface="Times New Roman"/>
              </a:rPr>
              <a:t>sehari-hari.</a:t>
            </a:r>
            <a:endParaRPr sz="1100">
              <a:latin typeface="Times New Roman"/>
              <a:cs typeface="Times New Roman"/>
            </a:endParaRPr>
          </a:p>
          <a:p>
            <a:pPr>
              <a:lnSpc>
                <a:spcPct val="100000"/>
              </a:lnSpc>
              <a:spcBef>
                <a:spcPts val="55"/>
              </a:spcBef>
            </a:pPr>
            <a:endParaRPr sz="1800">
              <a:latin typeface="Times New Roman"/>
              <a:cs typeface="Times New Roman"/>
            </a:endParaRPr>
          </a:p>
          <a:p>
            <a:pPr marL="12700" marR="5080" algn="just">
              <a:lnSpc>
                <a:spcPts val="1220"/>
              </a:lnSpc>
            </a:pPr>
            <a:r>
              <a:rPr sz="1100" dirty="0">
                <a:latin typeface="Times New Roman"/>
                <a:cs typeface="Times New Roman"/>
              </a:rPr>
              <a:t>Mahru dan Hubo sudah dikembangkan sejak tahun 2005 dan mengalami  perbaikan dari tahun ke tahun dengan keluarnya beberapa versi. Mahru  bahkan</a:t>
            </a:r>
            <a:r>
              <a:rPr sz="1100" spc="-75" dirty="0">
                <a:latin typeface="Times New Roman"/>
                <a:cs typeface="Times New Roman"/>
              </a:rPr>
              <a:t> </a:t>
            </a:r>
            <a:r>
              <a:rPr sz="1100" dirty="0">
                <a:latin typeface="Times New Roman"/>
                <a:cs typeface="Times New Roman"/>
              </a:rPr>
              <a:t>punya</a:t>
            </a:r>
            <a:r>
              <a:rPr sz="1100" spc="-70" dirty="0">
                <a:latin typeface="Times New Roman"/>
                <a:cs typeface="Times New Roman"/>
              </a:rPr>
              <a:t> </a:t>
            </a:r>
            <a:r>
              <a:rPr sz="1100" dirty="0">
                <a:latin typeface="Times New Roman"/>
                <a:cs typeface="Times New Roman"/>
              </a:rPr>
              <a:t>pasangan</a:t>
            </a:r>
            <a:r>
              <a:rPr sz="1100" spc="-75" dirty="0">
                <a:latin typeface="Times New Roman"/>
                <a:cs typeface="Times New Roman"/>
              </a:rPr>
              <a:t> </a:t>
            </a:r>
            <a:r>
              <a:rPr sz="1100" dirty="0">
                <a:latin typeface="Times New Roman"/>
                <a:cs typeface="Times New Roman"/>
              </a:rPr>
              <a:t>yang</a:t>
            </a:r>
            <a:r>
              <a:rPr sz="1100" spc="-70" dirty="0">
                <a:latin typeface="Times New Roman"/>
                <a:cs typeface="Times New Roman"/>
              </a:rPr>
              <a:t> </a:t>
            </a:r>
            <a:r>
              <a:rPr sz="1100" dirty="0">
                <a:latin typeface="Times New Roman"/>
                <a:cs typeface="Times New Roman"/>
              </a:rPr>
              <a:t>bernama</a:t>
            </a:r>
            <a:r>
              <a:rPr sz="1100" spc="-130" dirty="0">
                <a:latin typeface="Times New Roman"/>
                <a:cs typeface="Times New Roman"/>
              </a:rPr>
              <a:t> </a:t>
            </a:r>
            <a:r>
              <a:rPr sz="1100" dirty="0">
                <a:latin typeface="Times New Roman"/>
                <a:cs typeface="Times New Roman"/>
              </a:rPr>
              <a:t>Ahra</a:t>
            </a:r>
            <a:r>
              <a:rPr sz="1100" spc="-75" dirty="0">
                <a:latin typeface="Times New Roman"/>
                <a:cs typeface="Times New Roman"/>
              </a:rPr>
              <a:t> </a:t>
            </a:r>
            <a:r>
              <a:rPr sz="1100" dirty="0">
                <a:latin typeface="Times New Roman"/>
                <a:cs typeface="Times New Roman"/>
              </a:rPr>
              <a:t>untuk</a:t>
            </a:r>
            <a:r>
              <a:rPr sz="1100" spc="-70" dirty="0">
                <a:latin typeface="Times New Roman"/>
                <a:cs typeface="Times New Roman"/>
              </a:rPr>
              <a:t> </a:t>
            </a:r>
            <a:r>
              <a:rPr sz="1100" dirty="0">
                <a:latin typeface="Times New Roman"/>
                <a:cs typeface="Times New Roman"/>
              </a:rPr>
              <a:t>merepresentasikan</a:t>
            </a:r>
            <a:r>
              <a:rPr sz="1100" spc="-75" dirty="0">
                <a:latin typeface="Times New Roman"/>
                <a:cs typeface="Times New Roman"/>
              </a:rPr>
              <a:t> </a:t>
            </a:r>
            <a:r>
              <a:rPr sz="1100" dirty="0">
                <a:latin typeface="Times New Roman"/>
                <a:cs typeface="Times New Roman"/>
              </a:rPr>
              <a:t>jenis  kelamin</a:t>
            </a:r>
            <a:r>
              <a:rPr sz="1100" spc="-120" dirty="0">
                <a:latin typeface="Times New Roman"/>
                <a:cs typeface="Times New Roman"/>
              </a:rPr>
              <a:t> </a:t>
            </a:r>
            <a:r>
              <a:rPr sz="1100" dirty="0">
                <a:latin typeface="Times New Roman"/>
                <a:cs typeface="Times New Roman"/>
              </a:rPr>
              <a:t>berbeda.</a:t>
            </a:r>
            <a:endParaRPr sz="1100">
              <a:latin typeface="Times New Roman"/>
              <a:cs typeface="Times New Roman"/>
            </a:endParaRPr>
          </a:p>
        </p:txBody>
      </p:sp>
      <p:sp>
        <p:nvSpPr>
          <p:cNvPr id="21" name="object 21"/>
          <p:cNvSpPr txBox="1"/>
          <p:nvPr/>
        </p:nvSpPr>
        <p:spPr>
          <a:xfrm>
            <a:off x="4375391" y="7706066"/>
            <a:ext cx="847725" cy="132080"/>
          </a:xfrm>
          <a:prstGeom prst="rect">
            <a:avLst/>
          </a:prstGeom>
        </p:spPr>
        <p:txBody>
          <a:bodyPr vert="horz" wrap="square" lIns="0" tIns="12700" rIns="0" bIns="0" rtlCol="0">
            <a:spAutoFit/>
          </a:bodyPr>
          <a:lstStyle/>
          <a:p>
            <a:pPr marL="12700">
              <a:lnSpc>
                <a:spcPct val="100000"/>
              </a:lnSpc>
              <a:spcBef>
                <a:spcPts val="100"/>
              </a:spcBef>
            </a:pPr>
            <a:r>
              <a:rPr sz="700" i="1" dirty="0">
                <a:solidFill>
                  <a:srgbClr val="1F1A17"/>
                </a:solidFill>
                <a:latin typeface="Times New Roman"/>
                <a:cs typeface="Times New Roman"/>
              </a:rPr>
              <a:t>Sumber :</a:t>
            </a:r>
            <a:r>
              <a:rPr sz="700" i="1" spc="-80" dirty="0">
                <a:solidFill>
                  <a:srgbClr val="1F1A17"/>
                </a:solidFill>
                <a:latin typeface="Times New Roman"/>
                <a:cs typeface="Times New Roman"/>
              </a:rPr>
              <a:t> </a:t>
            </a:r>
            <a:r>
              <a:rPr sz="700" i="1" dirty="0">
                <a:solidFill>
                  <a:srgbClr val="1F1A17"/>
                </a:solidFill>
                <a:latin typeface="Times New Roman"/>
                <a:cs typeface="Times New Roman"/>
              </a:rPr>
              <a:t>detikinet.com</a:t>
            </a:r>
            <a:endParaRPr sz="7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 y="0"/>
            <a:ext cx="6335242" cy="8999232"/>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34925" rIns="0" bIns="0" rtlCol="0">
            <a:spAutoFit/>
          </a:bodyPr>
          <a:lstStyle/>
          <a:p>
            <a:pPr marL="857250" marR="5080">
              <a:lnSpc>
                <a:spcPts val="2780"/>
              </a:lnSpc>
              <a:spcBef>
                <a:spcPts val="275"/>
              </a:spcBef>
            </a:pPr>
            <a:r>
              <a:rPr spc="95" dirty="0"/>
              <a:t>Teknologi</a:t>
            </a:r>
            <a:r>
              <a:rPr spc="-120" dirty="0"/>
              <a:t> </a:t>
            </a:r>
            <a:r>
              <a:rPr spc="120" dirty="0"/>
              <a:t>Informasi  dan</a:t>
            </a:r>
            <a:r>
              <a:rPr spc="-80" dirty="0"/>
              <a:t> </a:t>
            </a:r>
            <a:r>
              <a:rPr spc="100" dirty="0"/>
              <a:t>Komunikasi</a:t>
            </a:r>
          </a:p>
        </p:txBody>
      </p:sp>
      <p:grpSp>
        <p:nvGrpSpPr>
          <p:cNvPr id="4" name="object 4"/>
          <p:cNvGrpSpPr/>
          <p:nvPr/>
        </p:nvGrpSpPr>
        <p:grpSpPr>
          <a:xfrm>
            <a:off x="1373327" y="7618958"/>
            <a:ext cx="4279265" cy="831215"/>
            <a:chOff x="1373327" y="7618958"/>
            <a:chExt cx="4279265" cy="831215"/>
          </a:xfrm>
        </p:grpSpPr>
        <p:sp>
          <p:nvSpPr>
            <p:cNvPr id="5" name="object 5"/>
            <p:cNvSpPr/>
            <p:nvPr/>
          </p:nvSpPr>
          <p:spPr>
            <a:xfrm>
              <a:off x="1373327" y="7618958"/>
              <a:ext cx="4278680" cy="83078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397190" y="7626591"/>
              <a:ext cx="4157979" cy="709930"/>
            </a:xfrm>
            <a:custGeom>
              <a:avLst/>
              <a:gdLst/>
              <a:ahLst/>
              <a:cxnLst/>
              <a:rect l="l" t="t" r="r" b="b"/>
              <a:pathLst>
                <a:path w="4157979" h="709929">
                  <a:moveTo>
                    <a:pt x="4119740" y="0"/>
                  </a:moveTo>
                  <a:lnTo>
                    <a:pt x="37871" y="0"/>
                  </a:lnTo>
                  <a:lnTo>
                    <a:pt x="23167" y="2799"/>
                  </a:lnTo>
                  <a:lnTo>
                    <a:pt x="11125" y="10421"/>
                  </a:lnTo>
                  <a:lnTo>
                    <a:pt x="2988" y="21704"/>
                  </a:lnTo>
                  <a:lnTo>
                    <a:pt x="0" y="35483"/>
                  </a:lnTo>
                  <a:lnTo>
                    <a:pt x="0" y="674230"/>
                  </a:lnTo>
                  <a:lnTo>
                    <a:pt x="2988" y="688009"/>
                  </a:lnTo>
                  <a:lnTo>
                    <a:pt x="11125" y="699292"/>
                  </a:lnTo>
                  <a:lnTo>
                    <a:pt x="23167" y="706914"/>
                  </a:lnTo>
                  <a:lnTo>
                    <a:pt x="37871" y="709714"/>
                  </a:lnTo>
                  <a:lnTo>
                    <a:pt x="4119740" y="709714"/>
                  </a:lnTo>
                  <a:lnTo>
                    <a:pt x="4134449" y="706914"/>
                  </a:lnTo>
                  <a:lnTo>
                    <a:pt x="4146491" y="699292"/>
                  </a:lnTo>
                  <a:lnTo>
                    <a:pt x="4154625" y="688009"/>
                  </a:lnTo>
                  <a:lnTo>
                    <a:pt x="4157611" y="674230"/>
                  </a:lnTo>
                  <a:lnTo>
                    <a:pt x="4157611" y="35483"/>
                  </a:lnTo>
                  <a:lnTo>
                    <a:pt x="4154625" y="21704"/>
                  </a:lnTo>
                  <a:lnTo>
                    <a:pt x="4146491" y="10421"/>
                  </a:lnTo>
                  <a:lnTo>
                    <a:pt x="4134449" y="2799"/>
                  </a:lnTo>
                  <a:lnTo>
                    <a:pt x="4119740" y="0"/>
                  </a:lnTo>
                  <a:close/>
                </a:path>
              </a:pathLst>
            </a:custGeom>
            <a:solidFill>
              <a:srgbClr val="F2ED8A"/>
            </a:solidFill>
          </p:spPr>
          <p:txBody>
            <a:bodyPr wrap="square" lIns="0" tIns="0" rIns="0" bIns="0" rtlCol="0"/>
            <a:lstStyle/>
            <a:p>
              <a:endParaRPr/>
            </a:p>
          </p:txBody>
        </p:sp>
        <p:sp>
          <p:nvSpPr>
            <p:cNvPr id="7" name="object 7"/>
            <p:cNvSpPr/>
            <p:nvPr/>
          </p:nvSpPr>
          <p:spPr>
            <a:xfrm>
              <a:off x="1397190" y="7626591"/>
              <a:ext cx="4157979" cy="709930"/>
            </a:xfrm>
            <a:custGeom>
              <a:avLst/>
              <a:gdLst/>
              <a:ahLst/>
              <a:cxnLst/>
              <a:rect l="l" t="t" r="r" b="b"/>
              <a:pathLst>
                <a:path w="4157979" h="709929">
                  <a:moveTo>
                    <a:pt x="37871" y="0"/>
                  </a:moveTo>
                  <a:lnTo>
                    <a:pt x="4119740" y="0"/>
                  </a:lnTo>
                  <a:lnTo>
                    <a:pt x="4134449" y="2799"/>
                  </a:lnTo>
                  <a:lnTo>
                    <a:pt x="4146491" y="10421"/>
                  </a:lnTo>
                  <a:lnTo>
                    <a:pt x="4154625" y="21704"/>
                  </a:lnTo>
                  <a:lnTo>
                    <a:pt x="4157611" y="35483"/>
                  </a:lnTo>
                  <a:lnTo>
                    <a:pt x="4157611" y="674230"/>
                  </a:lnTo>
                  <a:lnTo>
                    <a:pt x="4154625" y="688009"/>
                  </a:lnTo>
                  <a:lnTo>
                    <a:pt x="4146491" y="699292"/>
                  </a:lnTo>
                  <a:lnTo>
                    <a:pt x="4134449" y="706914"/>
                  </a:lnTo>
                  <a:lnTo>
                    <a:pt x="4119740" y="709714"/>
                  </a:lnTo>
                  <a:lnTo>
                    <a:pt x="37871" y="709714"/>
                  </a:lnTo>
                  <a:lnTo>
                    <a:pt x="23167" y="706914"/>
                  </a:lnTo>
                  <a:lnTo>
                    <a:pt x="11125" y="699292"/>
                  </a:lnTo>
                  <a:lnTo>
                    <a:pt x="2988" y="688009"/>
                  </a:lnTo>
                  <a:lnTo>
                    <a:pt x="0" y="674230"/>
                  </a:lnTo>
                  <a:lnTo>
                    <a:pt x="0" y="35483"/>
                  </a:lnTo>
                  <a:lnTo>
                    <a:pt x="2988" y="21704"/>
                  </a:lnTo>
                  <a:lnTo>
                    <a:pt x="11125" y="10421"/>
                  </a:lnTo>
                  <a:lnTo>
                    <a:pt x="23167" y="2799"/>
                  </a:lnTo>
                  <a:lnTo>
                    <a:pt x="37871" y="0"/>
                  </a:lnTo>
                  <a:close/>
                </a:path>
              </a:pathLst>
            </a:custGeom>
            <a:ln w="12699">
              <a:solidFill>
                <a:srgbClr val="CCA800"/>
              </a:solidFill>
            </a:ln>
          </p:spPr>
          <p:txBody>
            <a:bodyPr wrap="square" lIns="0" tIns="0" rIns="0" bIns="0" rtlCol="0"/>
            <a:lstStyle/>
            <a:p>
              <a:endParaRPr/>
            </a:p>
          </p:txBody>
        </p:sp>
      </p:grpSp>
      <p:sp>
        <p:nvSpPr>
          <p:cNvPr id="8" name="object 8"/>
          <p:cNvSpPr txBox="1"/>
          <p:nvPr/>
        </p:nvSpPr>
        <p:spPr>
          <a:xfrm>
            <a:off x="4451820" y="7822247"/>
            <a:ext cx="54229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1F1A17"/>
                </a:solidFill>
                <a:latin typeface="Arial"/>
                <a:cs typeface="Arial"/>
              </a:rPr>
              <a:t>Internet</a:t>
            </a:r>
            <a:endParaRPr sz="1200">
              <a:latin typeface="Arial"/>
              <a:cs typeface="Arial"/>
            </a:endParaRPr>
          </a:p>
        </p:txBody>
      </p:sp>
      <p:sp>
        <p:nvSpPr>
          <p:cNvPr id="9" name="object 9"/>
          <p:cNvSpPr txBox="1"/>
          <p:nvPr/>
        </p:nvSpPr>
        <p:spPr>
          <a:xfrm>
            <a:off x="1708619" y="7822247"/>
            <a:ext cx="813435" cy="379095"/>
          </a:xfrm>
          <a:prstGeom prst="rect">
            <a:avLst/>
          </a:prstGeom>
        </p:spPr>
        <p:txBody>
          <a:bodyPr vert="horz" wrap="square" lIns="0" tIns="28575" rIns="0" bIns="0" rtlCol="0">
            <a:spAutoFit/>
          </a:bodyPr>
          <a:lstStyle/>
          <a:p>
            <a:pPr marL="12700" marR="5080">
              <a:lnSpc>
                <a:spcPts val="1340"/>
              </a:lnSpc>
              <a:spcBef>
                <a:spcPts val="225"/>
              </a:spcBef>
            </a:pPr>
            <a:r>
              <a:rPr sz="1200" spc="-5" dirty="0">
                <a:solidFill>
                  <a:srgbClr val="1F1A17"/>
                </a:solidFill>
                <a:latin typeface="Arial"/>
                <a:cs typeface="Arial"/>
              </a:rPr>
              <a:t>Komunikasi  Informasi</a:t>
            </a:r>
            <a:endParaRPr sz="1200">
              <a:latin typeface="Arial"/>
              <a:cs typeface="Arial"/>
            </a:endParaRPr>
          </a:p>
        </p:txBody>
      </p:sp>
      <p:sp>
        <p:nvSpPr>
          <p:cNvPr id="10" name="object 10"/>
          <p:cNvSpPr txBox="1"/>
          <p:nvPr/>
        </p:nvSpPr>
        <p:spPr>
          <a:xfrm>
            <a:off x="3080219" y="7822247"/>
            <a:ext cx="686435" cy="379095"/>
          </a:xfrm>
          <a:prstGeom prst="rect">
            <a:avLst/>
          </a:prstGeom>
        </p:spPr>
        <p:txBody>
          <a:bodyPr vert="horz" wrap="square" lIns="0" tIns="28575" rIns="0" bIns="0" rtlCol="0">
            <a:spAutoFit/>
          </a:bodyPr>
          <a:lstStyle/>
          <a:p>
            <a:pPr marL="12700" marR="5080">
              <a:lnSpc>
                <a:spcPts val="1340"/>
              </a:lnSpc>
              <a:spcBef>
                <a:spcPts val="225"/>
              </a:spcBef>
            </a:pPr>
            <a:r>
              <a:rPr sz="1200" spc="-5" dirty="0">
                <a:solidFill>
                  <a:srgbClr val="1F1A17"/>
                </a:solidFill>
                <a:latin typeface="Arial"/>
                <a:cs typeface="Arial"/>
              </a:rPr>
              <a:t>Komputer  </a:t>
            </a:r>
            <a:r>
              <a:rPr sz="1200" spc="-20" dirty="0">
                <a:solidFill>
                  <a:srgbClr val="1F1A17"/>
                </a:solidFill>
                <a:latin typeface="Arial"/>
                <a:cs typeface="Arial"/>
              </a:rPr>
              <a:t>Teknologi</a:t>
            </a:r>
            <a:endParaRPr sz="1200">
              <a:latin typeface="Arial"/>
              <a:cs typeface="Arial"/>
            </a:endParaRPr>
          </a:p>
        </p:txBody>
      </p:sp>
      <p:grpSp>
        <p:nvGrpSpPr>
          <p:cNvPr id="11" name="object 11"/>
          <p:cNvGrpSpPr/>
          <p:nvPr/>
        </p:nvGrpSpPr>
        <p:grpSpPr>
          <a:xfrm>
            <a:off x="388683" y="3857790"/>
            <a:ext cx="3392804" cy="3901440"/>
            <a:chOff x="388683" y="3857790"/>
            <a:chExt cx="3392804" cy="3901440"/>
          </a:xfrm>
        </p:grpSpPr>
        <p:sp>
          <p:nvSpPr>
            <p:cNvPr id="12" name="object 12"/>
            <p:cNvSpPr/>
            <p:nvPr/>
          </p:nvSpPr>
          <p:spPr>
            <a:xfrm>
              <a:off x="1532470" y="7537018"/>
              <a:ext cx="1279715" cy="221627"/>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1530934" y="7527074"/>
              <a:ext cx="1248410" cy="190500"/>
            </a:xfrm>
            <a:custGeom>
              <a:avLst/>
              <a:gdLst/>
              <a:ahLst/>
              <a:cxnLst/>
              <a:rect l="l" t="t" r="r" b="b"/>
              <a:pathLst>
                <a:path w="1248410" h="190500">
                  <a:moveTo>
                    <a:pt x="1227759" y="0"/>
                  </a:moveTo>
                  <a:lnTo>
                    <a:pt x="20319" y="0"/>
                  </a:lnTo>
                  <a:lnTo>
                    <a:pt x="12430" y="1498"/>
                  </a:lnTo>
                  <a:lnTo>
                    <a:pt x="5968" y="5580"/>
                  </a:lnTo>
                  <a:lnTo>
                    <a:pt x="1603" y="11621"/>
                  </a:lnTo>
                  <a:lnTo>
                    <a:pt x="0" y="18999"/>
                  </a:lnTo>
                  <a:lnTo>
                    <a:pt x="0" y="170980"/>
                  </a:lnTo>
                  <a:lnTo>
                    <a:pt x="1603" y="178358"/>
                  </a:lnTo>
                  <a:lnTo>
                    <a:pt x="5968" y="184399"/>
                  </a:lnTo>
                  <a:lnTo>
                    <a:pt x="12430" y="188480"/>
                  </a:lnTo>
                  <a:lnTo>
                    <a:pt x="20319" y="189979"/>
                  </a:lnTo>
                  <a:lnTo>
                    <a:pt x="1227759" y="189979"/>
                  </a:lnTo>
                  <a:lnTo>
                    <a:pt x="1235649" y="188480"/>
                  </a:lnTo>
                  <a:lnTo>
                    <a:pt x="1242110" y="184399"/>
                  </a:lnTo>
                  <a:lnTo>
                    <a:pt x="1246476" y="178358"/>
                  </a:lnTo>
                  <a:lnTo>
                    <a:pt x="1248079" y="170980"/>
                  </a:lnTo>
                  <a:lnTo>
                    <a:pt x="1248079" y="18999"/>
                  </a:lnTo>
                  <a:lnTo>
                    <a:pt x="1246476" y="11621"/>
                  </a:lnTo>
                  <a:lnTo>
                    <a:pt x="1242110" y="5580"/>
                  </a:lnTo>
                  <a:lnTo>
                    <a:pt x="1235649" y="1498"/>
                  </a:lnTo>
                  <a:lnTo>
                    <a:pt x="1227759" y="0"/>
                  </a:lnTo>
                  <a:close/>
                </a:path>
              </a:pathLst>
            </a:custGeom>
            <a:solidFill>
              <a:srgbClr val="FAD400"/>
            </a:solidFill>
          </p:spPr>
          <p:txBody>
            <a:bodyPr wrap="square" lIns="0" tIns="0" rIns="0" bIns="0" rtlCol="0"/>
            <a:lstStyle/>
            <a:p>
              <a:endParaRPr/>
            </a:p>
          </p:txBody>
        </p:sp>
        <p:sp>
          <p:nvSpPr>
            <p:cNvPr id="14" name="object 14"/>
            <p:cNvSpPr/>
            <p:nvPr/>
          </p:nvSpPr>
          <p:spPr>
            <a:xfrm>
              <a:off x="1530934" y="7527074"/>
              <a:ext cx="1248410" cy="190500"/>
            </a:xfrm>
            <a:custGeom>
              <a:avLst/>
              <a:gdLst/>
              <a:ahLst/>
              <a:cxnLst/>
              <a:rect l="l" t="t" r="r" b="b"/>
              <a:pathLst>
                <a:path w="1248410" h="190500">
                  <a:moveTo>
                    <a:pt x="20319" y="0"/>
                  </a:moveTo>
                  <a:lnTo>
                    <a:pt x="1227759" y="0"/>
                  </a:lnTo>
                  <a:lnTo>
                    <a:pt x="1235649" y="1498"/>
                  </a:lnTo>
                  <a:lnTo>
                    <a:pt x="1242110" y="5580"/>
                  </a:lnTo>
                  <a:lnTo>
                    <a:pt x="1246476" y="11621"/>
                  </a:lnTo>
                  <a:lnTo>
                    <a:pt x="1248079" y="18999"/>
                  </a:lnTo>
                  <a:lnTo>
                    <a:pt x="1248079" y="170980"/>
                  </a:lnTo>
                  <a:lnTo>
                    <a:pt x="1246476" y="178358"/>
                  </a:lnTo>
                  <a:lnTo>
                    <a:pt x="1242110" y="184399"/>
                  </a:lnTo>
                  <a:lnTo>
                    <a:pt x="1235649" y="188480"/>
                  </a:lnTo>
                  <a:lnTo>
                    <a:pt x="1227759" y="189979"/>
                  </a:lnTo>
                  <a:lnTo>
                    <a:pt x="20319" y="189979"/>
                  </a:lnTo>
                  <a:lnTo>
                    <a:pt x="12430" y="188480"/>
                  </a:lnTo>
                  <a:lnTo>
                    <a:pt x="5968" y="184399"/>
                  </a:lnTo>
                  <a:lnTo>
                    <a:pt x="1603" y="178358"/>
                  </a:lnTo>
                  <a:lnTo>
                    <a:pt x="0" y="170980"/>
                  </a:lnTo>
                  <a:lnTo>
                    <a:pt x="0" y="18999"/>
                  </a:lnTo>
                  <a:lnTo>
                    <a:pt x="1603" y="11621"/>
                  </a:lnTo>
                  <a:lnTo>
                    <a:pt x="5968" y="5580"/>
                  </a:lnTo>
                  <a:lnTo>
                    <a:pt x="12430" y="1498"/>
                  </a:lnTo>
                  <a:lnTo>
                    <a:pt x="20319" y="0"/>
                  </a:lnTo>
                  <a:close/>
                </a:path>
              </a:pathLst>
            </a:custGeom>
            <a:ln w="3175">
              <a:solidFill>
                <a:srgbClr val="87780D"/>
              </a:solidFill>
            </a:ln>
          </p:spPr>
          <p:txBody>
            <a:bodyPr wrap="square" lIns="0" tIns="0" rIns="0" bIns="0" rtlCol="0"/>
            <a:lstStyle/>
            <a:p>
              <a:endParaRPr/>
            </a:p>
          </p:txBody>
        </p:sp>
        <p:sp>
          <p:nvSpPr>
            <p:cNvPr id="15" name="object 15"/>
            <p:cNvSpPr/>
            <p:nvPr/>
          </p:nvSpPr>
          <p:spPr>
            <a:xfrm>
              <a:off x="388683" y="3857790"/>
              <a:ext cx="3392284" cy="3566477"/>
            </a:xfrm>
            <a:prstGeom prst="rect">
              <a:avLst/>
            </a:prstGeom>
            <a:blipFill>
              <a:blip r:embed="rId5" cstate="print"/>
              <a:stretch>
                <a:fillRect/>
              </a:stretch>
            </a:blipFill>
          </p:spPr>
          <p:txBody>
            <a:bodyPr wrap="square" lIns="0" tIns="0" rIns="0" bIns="0" rtlCol="0"/>
            <a:lstStyle/>
            <a:p>
              <a:endParaRPr/>
            </a:p>
          </p:txBody>
        </p:sp>
      </p:grpSp>
      <p:sp>
        <p:nvSpPr>
          <p:cNvPr id="16" name="object 16"/>
          <p:cNvSpPr txBox="1"/>
          <p:nvPr/>
        </p:nvSpPr>
        <p:spPr>
          <a:xfrm>
            <a:off x="1538554" y="7515771"/>
            <a:ext cx="1233170" cy="208279"/>
          </a:xfrm>
          <a:prstGeom prst="rect">
            <a:avLst/>
          </a:prstGeom>
        </p:spPr>
        <p:txBody>
          <a:bodyPr vert="horz" wrap="square" lIns="0" tIns="12700" rIns="0" bIns="0" rtlCol="0">
            <a:spAutoFit/>
          </a:bodyPr>
          <a:lstStyle/>
          <a:p>
            <a:pPr marL="12700">
              <a:lnSpc>
                <a:spcPct val="100000"/>
              </a:lnSpc>
              <a:spcBef>
                <a:spcPts val="100"/>
              </a:spcBef>
              <a:tabLst>
                <a:tab pos="161925" algn="l"/>
              </a:tabLst>
            </a:pPr>
            <a:r>
              <a:rPr sz="1200" u="sng" dirty="0">
                <a:solidFill>
                  <a:srgbClr val="1F1A17"/>
                </a:solidFill>
                <a:uFill>
                  <a:solidFill>
                    <a:srgbClr val="87780D"/>
                  </a:solidFill>
                </a:uFill>
                <a:latin typeface="Arial"/>
                <a:cs typeface="Arial"/>
              </a:rPr>
              <a:t> 		</a:t>
            </a:r>
            <a:r>
              <a:rPr sz="1200" u="sng" spc="5" dirty="0">
                <a:solidFill>
                  <a:srgbClr val="1F1A17"/>
                </a:solidFill>
                <a:uFill>
                  <a:solidFill>
                    <a:srgbClr val="87780D"/>
                  </a:solidFill>
                </a:uFill>
                <a:latin typeface="Arial"/>
                <a:cs typeface="Arial"/>
              </a:rPr>
              <a:t>KATA</a:t>
            </a:r>
            <a:r>
              <a:rPr sz="1200" u="sng" spc="-50" dirty="0">
                <a:solidFill>
                  <a:srgbClr val="1F1A17"/>
                </a:solidFill>
                <a:uFill>
                  <a:solidFill>
                    <a:srgbClr val="87780D"/>
                  </a:solidFill>
                </a:uFill>
                <a:latin typeface="Arial"/>
                <a:cs typeface="Arial"/>
              </a:rPr>
              <a:t> </a:t>
            </a:r>
            <a:r>
              <a:rPr sz="1200" u="sng" spc="45" dirty="0">
                <a:solidFill>
                  <a:srgbClr val="1F1A17"/>
                </a:solidFill>
                <a:uFill>
                  <a:solidFill>
                    <a:srgbClr val="87780D"/>
                  </a:solidFill>
                </a:uFill>
                <a:latin typeface="Arial"/>
                <a:cs typeface="Arial"/>
              </a:rPr>
              <a:t>KUNCI</a:t>
            </a:r>
            <a:r>
              <a:rPr sz="1200" u="sng" spc="-130" dirty="0">
                <a:solidFill>
                  <a:srgbClr val="1F1A17"/>
                </a:solidFill>
                <a:uFill>
                  <a:solidFill>
                    <a:srgbClr val="87780D"/>
                  </a:solidFill>
                </a:uFill>
                <a:latin typeface="Arial"/>
                <a:cs typeface="Arial"/>
              </a:rPr>
              <a:t> </a:t>
            </a:r>
            <a:endParaRPr sz="1200">
              <a:latin typeface="Arial"/>
              <a:cs typeface="Arial"/>
            </a:endParaRPr>
          </a:p>
        </p:txBody>
      </p:sp>
      <p:grpSp>
        <p:nvGrpSpPr>
          <p:cNvPr id="17" name="object 17"/>
          <p:cNvGrpSpPr/>
          <p:nvPr/>
        </p:nvGrpSpPr>
        <p:grpSpPr>
          <a:xfrm>
            <a:off x="571728" y="4035526"/>
            <a:ext cx="2950210" cy="3124200"/>
            <a:chOff x="571728" y="4035526"/>
            <a:chExt cx="2950210" cy="3124200"/>
          </a:xfrm>
        </p:grpSpPr>
        <p:sp>
          <p:nvSpPr>
            <p:cNvPr id="18" name="object 18"/>
            <p:cNvSpPr/>
            <p:nvPr/>
          </p:nvSpPr>
          <p:spPr>
            <a:xfrm>
              <a:off x="578078" y="4041876"/>
              <a:ext cx="2937510" cy="3111500"/>
            </a:xfrm>
            <a:custGeom>
              <a:avLst/>
              <a:gdLst/>
              <a:ahLst/>
              <a:cxnLst/>
              <a:rect l="l" t="t" r="r" b="b"/>
              <a:pathLst>
                <a:path w="2937510" h="3111500">
                  <a:moveTo>
                    <a:pt x="2643390" y="0"/>
                  </a:moveTo>
                  <a:lnTo>
                    <a:pt x="293712" y="0"/>
                  </a:lnTo>
                  <a:lnTo>
                    <a:pt x="246233" y="3735"/>
                  </a:lnTo>
                  <a:lnTo>
                    <a:pt x="201133" y="14545"/>
                  </a:lnTo>
                  <a:lnTo>
                    <a:pt x="159030" y="31831"/>
                  </a:lnTo>
                  <a:lnTo>
                    <a:pt x="120538" y="54998"/>
                  </a:lnTo>
                  <a:lnTo>
                    <a:pt x="86277" y="83448"/>
                  </a:lnTo>
                  <a:lnTo>
                    <a:pt x="56862" y="116586"/>
                  </a:lnTo>
                  <a:lnTo>
                    <a:pt x="32910" y="153813"/>
                  </a:lnTo>
                  <a:lnTo>
                    <a:pt x="15037" y="194535"/>
                  </a:lnTo>
                  <a:lnTo>
                    <a:pt x="3862" y="238154"/>
                  </a:lnTo>
                  <a:lnTo>
                    <a:pt x="0" y="284073"/>
                  </a:lnTo>
                  <a:lnTo>
                    <a:pt x="0" y="2827223"/>
                  </a:lnTo>
                  <a:lnTo>
                    <a:pt x="3862" y="2873145"/>
                  </a:lnTo>
                  <a:lnTo>
                    <a:pt x="15037" y="2916766"/>
                  </a:lnTo>
                  <a:lnTo>
                    <a:pt x="32910" y="2957488"/>
                  </a:lnTo>
                  <a:lnTo>
                    <a:pt x="56862" y="2994716"/>
                  </a:lnTo>
                  <a:lnTo>
                    <a:pt x="86277" y="3027853"/>
                  </a:lnTo>
                  <a:lnTo>
                    <a:pt x="120538" y="3056302"/>
                  </a:lnTo>
                  <a:lnTo>
                    <a:pt x="159030" y="3079467"/>
                  </a:lnTo>
                  <a:lnTo>
                    <a:pt x="201133" y="3096752"/>
                  </a:lnTo>
                  <a:lnTo>
                    <a:pt x="246233" y="3107561"/>
                  </a:lnTo>
                  <a:lnTo>
                    <a:pt x="293712" y="3111296"/>
                  </a:lnTo>
                  <a:lnTo>
                    <a:pt x="2643390" y="3111296"/>
                  </a:lnTo>
                  <a:lnTo>
                    <a:pt x="2690869" y="3107561"/>
                  </a:lnTo>
                  <a:lnTo>
                    <a:pt x="2735969" y="3096752"/>
                  </a:lnTo>
                  <a:lnTo>
                    <a:pt x="2778073" y="3079467"/>
                  </a:lnTo>
                  <a:lnTo>
                    <a:pt x="2816564" y="3056302"/>
                  </a:lnTo>
                  <a:lnTo>
                    <a:pt x="2850826" y="3027853"/>
                  </a:lnTo>
                  <a:lnTo>
                    <a:pt x="2880241" y="2994716"/>
                  </a:lnTo>
                  <a:lnTo>
                    <a:pt x="2904193" y="2957488"/>
                  </a:lnTo>
                  <a:lnTo>
                    <a:pt x="2922065" y="2916766"/>
                  </a:lnTo>
                  <a:lnTo>
                    <a:pt x="2933241" y="2873145"/>
                  </a:lnTo>
                  <a:lnTo>
                    <a:pt x="2937103" y="2827223"/>
                  </a:lnTo>
                  <a:lnTo>
                    <a:pt x="2937103" y="284073"/>
                  </a:lnTo>
                  <a:lnTo>
                    <a:pt x="2933241" y="238154"/>
                  </a:lnTo>
                  <a:lnTo>
                    <a:pt x="2922065" y="194535"/>
                  </a:lnTo>
                  <a:lnTo>
                    <a:pt x="2904193" y="153813"/>
                  </a:lnTo>
                  <a:lnTo>
                    <a:pt x="2880241" y="116586"/>
                  </a:lnTo>
                  <a:lnTo>
                    <a:pt x="2850826" y="83448"/>
                  </a:lnTo>
                  <a:lnTo>
                    <a:pt x="2816564" y="54998"/>
                  </a:lnTo>
                  <a:lnTo>
                    <a:pt x="2778073" y="31831"/>
                  </a:lnTo>
                  <a:lnTo>
                    <a:pt x="2735969" y="14545"/>
                  </a:lnTo>
                  <a:lnTo>
                    <a:pt x="2690869" y="3735"/>
                  </a:lnTo>
                  <a:lnTo>
                    <a:pt x="2643390" y="0"/>
                  </a:lnTo>
                  <a:close/>
                </a:path>
              </a:pathLst>
            </a:custGeom>
            <a:solidFill>
              <a:srgbClr val="FFFFFF"/>
            </a:solidFill>
          </p:spPr>
          <p:txBody>
            <a:bodyPr wrap="square" lIns="0" tIns="0" rIns="0" bIns="0" rtlCol="0"/>
            <a:lstStyle/>
            <a:p>
              <a:endParaRPr/>
            </a:p>
          </p:txBody>
        </p:sp>
        <p:sp>
          <p:nvSpPr>
            <p:cNvPr id="19" name="object 19"/>
            <p:cNvSpPr/>
            <p:nvPr/>
          </p:nvSpPr>
          <p:spPr>
            <a:xfrm>
              <a:off x="578078" y="4041876"/>
              <a:ext cx="2937510" cy="3111500"/>
            </a:xfrm>
            <a:custGeom>
              <a:avLst/>
              <a:gdLst/>
              <a:ahLst/>
              <a:cxnLst/>
              <a:rect l="l" t="t" r="r" b="b"/>
              <a:pathLst>
                <a:path w="2937510" h="3111500">
                  <a:moveTo>
                    <a:pt x="2643390" y="0"/>
                  </a:moveTo>
                  <a:lnTo>
                    <a:pt x="293712" y="0"/>
                  </a:lnTo>
                  <a:lnTo>
                    <a:pt x="246233" y="3735"/>
                  </a:lnTo>
                  <a:lnTo>
                    <a:pt x="201133" y="14545"/>
                  </a:lnTo>
                  <a:lnTo>
                    <a:pt x="159030" y="31831"/>
                  </a:lnTo>
                  <a:lnTo>
                    <a:pt x="120538" y="54998"/>
                  </a:lnTo>
                  <a:lnTo>
                    <a:pt x="86277" y="83448"/>
                  </a:lnTo>
                  <a:lnTo>
                    <a:pt x="56862" y="116586"/>
                  </a:lnTo>
                  <a:lnTo>
                    <a:pt x="32910" y="153813"/>
                  </a:lnTo>
                  <a:lnTo>
                    <a:pt x="15037" y="194535"/>
                  </a:lnTo>
                  <a:lnTo>
                    <a:pt x="3862" y="238154"/>
                  </a:lnTo>
                  <a:lnTo>
                    <a:pt x="0" y="284073"/>
                  </a:lnTo>
                  <a:lnTo>
                    <a:pt x="0" y="2827223"/>
                  </a:lnTo>
                  <a:lnTo>
                    <a:pt x="3862" y="2873145"/>
                  </a:lnTo>
                  <a:lnTo>
                    <a:pt x="15037" y="2916766"/>
                  </a:lnTo>
                  <a:lnTo>
                    <a:pt x="32910" y="2957488"/>
                  </a:lnTo>
                  <a:lnTo>
                    <a:pt x="56862" y="2994716"/>
                  </a:lnTo>
                  <a:lnTo>
                    <a:pt x="86277" y="3027853"/>
                  </a:lnTo>
                  <a:lnTo>
                    <a:pt x="120538" y="3056302"/>
                  </a:lnTo>
                  <a:lnTo>
                    <a:pt x="159030" y="3079467"/>
                  </a:lnTo>
                  <a:lnTo>
                    <a:pt x="201133" y="3096752"/>
                  </a:lnTo>
                  <a:lnTo>
                    <a:pt x="246233" y="3107561"/>
                  </a:lnTo>
                  <a:lnTo>
                    <a:pt x="293712" y="3111296"/>
                  </a:lnTo>
                  <a:lnTo>
                    <a:pt x="2643390" y="3111296"/>
                  </a:lnTo>
                  <a:lnTo>
                    <a:pt x="2690869" y="3107561"/>
                  </a:lnTo>
                  <a:lnTo>
                    <a:pt x="2735969" y="3096752"/>
                  </a:lnTo>
                  <a:lnTo>
                    <a:pt x="2778073" y="3079467"/>
                  </a:lnTo>
                  <a:lnTo>
                    <a:pt x="2816564" y="3056302"/>
                  </a:lnTo>
                  <a:lnTo>
                    <a:pt x="2850826" y="3027853"/>
                  </a:lnTo>
                  <a:lnTo>
                    <a:pt x="2880241" y="2994716"/>
                  </a:lnTo>
                  <a:lnTo>
                    <a:pt x="2904193" y="2957488"/>
                  </a:lnTo>
                  <a:lnTo>
                    <a:pt x="2922065" y="2916766"/>
                  </a:lnTo>
                  <a:lnTo>
                    <a:pt x="2933241" y="2873145"/>
                  </a:lnTo>
                  <a:lnTo>
                    <a:pt x="2937103" y="2827223"/>
                  </a:lnTo>
                  <a:lnTo>
                    <a:pt x="2937103" y="284073"/>
                  </a:lnTo>
                  <a:lnTo>
                    <a:pt x="2933241" y="238154"/>
                  </a:lnTo>
                  <a:lnTo>
                    <a:pt x="2922065" y="194535"/>
                  </a:lnTo>
                  <a:lnTo>
                    <a:pt x="2904193" y="153813"/>
                  </a:lnTo>
                  <a:lnTo>
                    <a:pt x="2880241" y="116586"/>
                  </a:lnTo>
                  <a:lnTo>
                    <a:pt x="2850826" y="83448"/>
                  </a:lnTo>
                  <a:lnTo>
                    <a:pt x="2816564" y="54998"/>
                  </a:lnTo>
                  <a:lnTo>
                    <a:pt x="2778073" y="31831"/>
                  </a:lnTo>
                  <a:lnTo>
                    <a:pt x="2735969" y="14545"/>
                  </a:lnTo>
                  <a:lnTo>
                    <a:pt x="2690869" y="3735"/>
                  </a:lnTo>
                  <a:lnTo>
                    <a:pt x="2643390" y="0"/>
                  </a:lnTo>
                  <a:close/>
                </a:path>
              </a:pathLst>
            </a:custGeom>
            <a:ln w="12699">
              <a:solidFill>
                <a:srgbClr val="009140"/>
              </a:solidFill>
            </a:ln>
          </p:spPr>
          <p:txBody>
            <a:bodyPr wrap="square" lIns="0" tIns="0" rIns="0" bIns="0" rtlCol="0"/>
            <a:lstStyle/>
            <a:p>
              <a:endParaRPr/>
            </a:p>
          </p:txBody>
        </p:sp>
        <p:sp>
          <p:nvSpPr>
            <p:cNvPr id="20" name="object 20"/>
            <p:cNvSpPr/>
            <p:nvPr/>
          </p:nvSpPr>
          <p:spPr>
            <a:xfrm>
              <a:off x="694601" y="5255501"/>
              <a:ext cx="605155" cy="510540"/>
            </a:xfrm>
            <a:custGeom>
              <a:avLst/>
              <a:gdLst/>
              <a:ahLst/>
              <a:cxnLst/>
              <a:rect l="l" t="t" r="r" b="b"/>
              <a:pathLst>
                <a:path w="605155" h="510539">
                  <a:moveTo>
                    <a:pt x="242011" y="0"/>
                  </a:moveTo>
                  <a:lnTo>
                    <a:pt x="193249" y="4918"/>
                  </a:lnTo>
                  <a:lnTo>
                    <a:pt x="147827" y="19022"/>
                  </a:lnTo>
                  <a:lnTo>
                    <a:pt x="106719" y="41338"/>
                  </a:lnTo>
                  <a:lnTo>
                    <a:pt x="70899" y="70892"/>
                  </a:lnTo>
                  <a:lnTo>
                    <a:pt x="41342" y="106710"/>
                  </a:lnTo>
                  <a:lnTo>
                    <a:pt x="19024" y="147816"/>
                  </a:lnTo>
                  <a:lnTo>
                    <a:pt x="4918" y="193237"/>
                  </a:lnTo>
                  <a:lnTo>
                    <a:pt x="0" y="241998"/>
                  </a:lnTo>
                  <a:lnTo>
                    <a:pt x="4918" y="290763"/>
                  </a:lnTo>
                  <a:lnTo>
                    <a:pt x="19024" y="336187"/>
                  </a:lnTo>
                  <a:lnTo>
                    <a:pt x="41342" y="377296"/>
                  </a:lnTo>
                  <a:lnTo>
                    <a:pt x="70899" y="413115"/>
                  </a:lnTo>
                  <a:lnTo>
                    <a:pt x="106719" y="442670"/>
                  </a:lnTo>
                  <a:lnTo>
                    <a:pt x="147827" y="464987"/>
                  </a:lnTo>
                  <a:lnTo>
                    <a:pt x="193249" y="479091"/>
                  </a:lnTo>
                  <a:lnTo>
                    <a:pt x="242011" y="484009"/>
                  </a:lnTo>
                  <a:lnTo>
                    <a:pt x="272058" y="482225"/>
                  </a:lnTo>
                  <a:lnTo>
                    <a:pt x="300691" y="476943"/>
                  </a:lnTo>
                  <a:lnTo>
                    <a:pt x="328086" y="468273"/>
                  </a:lnTo>
                  <a:lnTo>
                    <a:pt x="354418" y="456323"/>
                  </a:lnTo>
                  <a:lnTo>
                    <a:pt x="605015" y="509917"/>
                  </a:lnTo>
                  <a:lnTo>
                    <a:pt x="427875" y="396989"/>
                  </a:lnTo>
                  <a:lnTo>
                    <a:pt x="452618" y="361350"/>
                  </a:lnTo>
                  <a:lnTo>
                    <a:pt x="470139" y="323099"/>
                  </a:lnTo>
                  <a:lnTo>
                    <a:pt x="480562" y="283044"/>
                  </a:lnTo>
                  <a:lnTo>
                    <a:pt x="484009" y="241998"/>
                  </a:lnTo>
                  <a:lnTo>
                    <a:pt x="479091" y="193237"/>
                  </a:lnTo>
                  <a:lnTo>
                    <a:pt x="464987" y="147816"/>
                  </a:lnTo>
                  <a:lnTo>
                    <a:pt x="442670" y="106710"/>
                  </a:lnTo>
                  <a:lnTo>
                    <a:pt x="413116" y="70892"/>
                  </a:lnTo>
                  <a:lnTo>
                    <a:pt x="377299" y="41338"/>
                  </a:lnTo>
                  <a:lnTo>
                    <a:pt x="336193" y="19022"/>
                  </a:lnTo>
                  <a:lnTo>
                    <a:pt x="290772" y="4918"/>
                  </a:lnTo>
                  <a:lnTo>
                    <a:pt x="242011" y="0"/>
                  </a:lnTo>
                  <a:close/>
                </a:path>
              </a:pathLst>
            </a:custGeom>
            <a:solidFill>
              <a:srgbClr val="FFFCC7"/>
            </a:solidFill>
          </p:spPr>
          <p:txBody>
            <a:bodyPr wrap="square" lIns="0" tIns="0" rIns="0" bIns="0" rtlCol="0"/>
            <a:lstStyle/>
            <a:p>
              <a:endParaRPr/>
            </a:p>
          </p:txBody>
        </p:sp>
        <p:sp>
          <p:nvSpPr>
            <p:cNvPr id="21" name="object 21"/>
            <p:cNvSpPr/>
            <p:nvPr/>
          </p:nvSpPr>
          <p:spPr>
            <a:xfrm>
              <a:off x="694601" y="5255501"/>
              <a:ext cx="605155" cy="510540"/>
            </a:xfrm>
            <a:custGeom>
              <a:avLst/>
              <a:gdLst/>
              <a:ahLst/>
              <a:cxnLst/>
              <a:rect l="l" t="t" r="r" b="b"/>
              <a:pathLst>
                <a:path w="605155" h="510539">
                  <a:moveTo>
                    <a:pt x="427875" y="396989"/>
                  </a:moveTo>
                  <a:lnTo>
                    <a:pt x="452618" y="361350"/>
                  </a:lnTo>
                  <a:lnTo>
                    <a:pt x="470139" y="323099"/>
                  </a:lnTo>
                  <a:lnTo>
                    <a:pt x="480562" y="283044"/>
                  </a:lnTo>
                  <a:lnTo>
                    <a:pt x="484009" y="241998"/>
                  </a:lnTo>
                  <a:lnTo>
                    <a:pt x="479091" y="193237"/>
                  </a:lnTo>
                  <a:lnTo>
                    <a:pt x="464987" y="147816"/>
                  </a:lnTo>
                  <a:lnTo>
                    <a:pt x="442670" y="106710"/>
                  </a:lnTo>
                  <a:lnTo>
                    <a:pt x="413116" y="70892"/>
                  </a:lnTo>
                  <a:lnTo>
                    <a:pt x="377299" y="41338"/>
                  </a:lnTo>
                  <a:lnTo>
                    <a:pt x="336193" y="19022"/>
                  </a:lnTo>
                  <a:lnTo>
                    <a:pt x="290772" y="4918"/>
                  </a:lnTo>
                  <a:lnTo>
                    <a:pt x="242011" y="0"/>
                  </a:lnTo>
                  <a:lnTo>
                    <a:pt x="193249" y="4918"/>
                  </a:lnTo>
                  <a:lnTo>
                    <a:pt x="147827" y="19022"/>
                  </a:lnTo>
                  <a:lnTo>
                    <a:pt x="106719" y="41338"/>
                  </a:lnTo>
                  <a:lnTo>
                    <a:pt x="70899" y="70892"/>
                  </a:lnTo>
                  <a:lnTo>
                    <a:pt x="41342" y="106710"/>
                  </a:lnTo>
                  <a:lnTo>
                    <a:pt x="19024" y="147816"/>
                  </a:lnTo>
                  <a:lnTo>
                    <a:pt x="4918" y="193237"/>
                  </a:lnTo>
                  <a:lnTo>
                    <a:pt x="0" y="241998"/>
                  </a:lnTo>
                  <a:lnTo>
                    <a:pt x="4918" y="290763"/>
                  </a:lnTo>
                  <a:lnTo>
                    <a:pt x="19024" y="336187"/>
                  </a:lnTo>
                  <a:lnTo>
                    <a:pt x="41342" y="377296"/>
                  </a:lnTo>
                  <a:lnTo>
                    <a:pt x="70899" y="413115"/>
                  </a:lnTo>
                  <a:lnTo>
                    <a:pt x="106719" y="442670"/>
                  </a:lnTo>
                  <a:lnTo>
                    <a:pt x="147827" y="464987"/>
                  </a:lnTo>
                  <a:lnTo>
                    <a:pt x="193249" y="479091"/>
                  </a:lnTo>
                  <a:lnTo>
                    <a:pt x="242011" y="484009"/>
                  </a:lnTo>
                  <a:lnTo>
                    <a:pt x="272058" y="482225"/>
                  </a:lnTo>
                  <a:lnTo>
                    <a:pt x="300691" y="476943"/>
                  </a:lnTo>
                  <a:lnTo>
                    <a:pt x="328086" y="468273"/>
                  </a:lnTo>
                  <a:lnTo>
                    <a:pt x="354418" y="456323"/>
                  </a:lnTo>
                  <a:lnTo>
                    <a:pt x="404536" y="467038"/>
                  </a:lnTo>
                  <a:lnTo>
                    <a:pt x="454656" y="477756"/>
                  </a:lnTo>
                  <a:lnTo>
                    <a:pt x="504777" y="488475"/>
                  </a:lnTo>
                  <a:lnTo>
                    <a:pt x="554897" y="499196"/>
                  </a:lnTo>
                  <a:lnTo>
                    <a:pt x="605015" y="509917"/>
                  </a:lnTo>
                  <a:lnTo>
                    <a:pt x="542525" y="470079"/>
                  </a:lnTo>
                  <a:lnTo>
                    <a:pt x="502759" y="444728"/>
                  </a:lnTo>
                  <a:lnTo>
                    <a:pt x="479518" y="429913"/>
                  </a:lnTo>
                  <a:lnTo>
                    <a:pt x="466607" y="421682"/>
                  </a:lnTo>
                  <a:lnTo>
                    <a:pt x="457827" y="416085"/>
                  </a:lnTo>
                  <a:lnTo>
                    <a:pt x="446982" y="409171"/>
                  </a:lnTo>
                  <a:lnTo>
                    <a:pt x="427875" y="396989"/>
                  </a:lnTo>
                  <a:close/>
                </a:path>
              </a:pathLst>
            </a:custGeom>
            <a:ln w="3175">
              <a:solidFill>
                <a:srgbClr val="E87817"/>
              </a:solidFill>
              <a:prstDash val="sysDash"/>
            </a:ln>
          </p:spPr>
          <p:txBody>
            <a:bodyPr wrap="square" lIns="0" tIns="0" rIns="0" bIns="0" rtlCol="0"/>
            <a:lstStyle/>
            <a:p>
              <a:endParaRPr/>
            </a:p>
          </p:txBody>
        </p:sp>
      </p:grpSp>
      <p:sp>
        <p:nvSpPr>
          <p:cNvPr id="22" name="object 22"/>
          <p:cNvSpPr txBox="1"/>
          <p:nvPr/>
        </p:nvSpPr>
        <p:spPr>
          <a:xfrm>
            <a:off x="763244" y="5343042"/>
            <a:ext cx="342900" cy="295275"/>
          </a:xfrm>
          <a:prstGeom prst="rect">
            <a:avLst/>
          </a:prstGeom>
        </p:spPr>
        <p:txBody>
          <a:bodyPr vert="horz" wrap="square" lIns="0" tIns="20955" rIns="0" bIns="0" rtlCol="0">
            <a:spAutoFit/>
          </a:bodyPr>
          <a:lstStyle/>
          <a:p>
            <a:pPr marL="44450" marR="5080" indent="-31750">
              <a:lnSpc>
                <a:spcPts val="1040"/>
              </a:lnSpc>
              <a:spcBef>
                <a:spcPts val="165"/>
              </a:spcBef>
            </a:pPr>
            <a:r>
              <a:rPr sz="900" spc="35" dirty="0">
                <a:solidFill>
                  <a:srgbClr val="1F1A17"/>
                </a:solidFill>
                <a:latin typeface="Arial"/>
                <a:cs typeface="Arial"/>
              </a:rPr>
              <a:t>Hall</a:t>
            </a:r>
            <a:r>
              <a:rPr sz="900" spc="10" dirty="0">
                <a:solidFill>
                  <a:srgbClr val="1F1A17"/>
                </a:solidFill>
                <a:latin typeface="Arial"/>
                <a:cs typeface="Arial"/>
              </a:rPr>
              <a:t>o</a:t>
            </a:r>
            <a:r>
              <a:rPr sz="900" spc="30" dirty="0">
                <a:solidFill>
                  <a:srgbClr val="1F1A17"/>
                </a:solidFill>
                <a:latin typeface="Arial"/>
                <a:cs typeface="Arial"/>
              </a:rPr>
              <a:t>,  </a:t>
            </a:r>
            <a:r>
              <a:rPr sz="900" spc="45" dirty="0">
                <a:solidFill>
                  <a:srgbClr val="1F1A17"/>
                </a:solidFill>
                <a:latin typeface="Arial"/>
                <a:cs typeface="Arial"/>
              </a:rPr>
              <a:t>Budi</a:t>
            </a:r>
            <a:endParaRPr sz="900">
              <a:latin typeface="Arial"/>
              <a:cs typeface="Arial"/>
            </a:endParaRPr>
          </a:p>
        </p:txBody>
      </p:sp>
      <p:grpSp>
        <p:nvGrpSpPr>
          <p:cNvPr id="23" name="object 23"/>
          <p:cNvGrpSpPr/>
          <p:nvPr/>
        </p:nvGrpSpPr>
        <p:grpSpPr>
          <a:xfrm>
            <a:off x="1317104" y="4781600"/>
            <a:ext cx="2063114" cy="1631950"/>
            <a:chOff x="1317104" y="4781600"/>
            <a:chExt cx="2063114" cy="1631950"/>
          </a:xfrm>
        </p:grpSpPr>
        <p:sp>
          <p:nvSpPr>
            <p:cNvPr id="24" name="object 24"/>
            <p:cNvSpPr/>
            <p:nvPr/>
          </p:nvSpPr>
          <p:spPr>
            <a:xfrm>
              <a:off x="1317104" y="4781600"/>
              <a:ext cx="1459052" cy="1631848"/>
            </a:xfrm>
            <a:prstGeom prst="rect">
              <a:avLst/>
            </a:prstGeom>
            <a:blipFill>
              <a:blip r:embed="rId6" cstate="print"/>
              <a:stretch>
                <a:fillRect/>
              </a:stretch>
            </a:blipFill>
          </p:spPr>
          <p:txBody>
            <a:bodyPr wrap="square" lIns="0" tIns="0" rIns="0" bIns="0" rtlCol="0"/>
            <a:lstStyle/>
            <a:p>
              <a:endParaRPr/>
            </a:p>
          </p:txBody>
        </p:sp>
        <p:sp>
          <p:nvSpPr>
            <p:cNvPr id="25" name="object 25"/>
            <p:cNvSpPr/>
            <p:nvPr/>
          </p:nvSpPr>
          <p:spPr>
            <a:xfrm>
              <a:off x="2718155" y="4800101"/>
              <a:ext cx="660400" cy="457200"/>
            </a:xfrm>
            <a:custGeom>
              <a:avLst/>
              <a:gdLst/>
              <a:ahLst/>
              <a:cxnLst/>
              <a:rect l="l" t="t" r="r" b="b"/>
              <a:pathLst>
                <a:path w="660400" h="457200">
                  <a:moveTo>
                    <a:pt x="412585" y="0"/>
                  </a:moveTo>
                  <a:lnTo>
                    <a:pt x="369333" y="7867"/>
                  </a:lnTo>
                  <a:lnTo>
                    <a:pt x="328362" y="23803"/>
                  </a:lnTo>
                  <a:lnTo>
                    <a:pt x="290927" y="47453"/>
                  </a:lnTo>
                  <a:lnTo>
                    <a:pt x="258283" y="78462"/>
                  </a:lnTo>
                  <a:lnTo>
                    <a:pt x="231686" y="116474"/>
                  </a:lnTo>
                  <a:lnTo>
                    <a:pt x="214870" y="153942"/>
                  </a:lnTo>
                  <a:lnTo>
                    <a:pt x="205228" y="192587"/>
                  </a:lnTo>
                  <a:lnTo>
                    <a:pt x="202507" y="231672"/>
                  </a:lnTo>
                  <a:lnTo>
                    <a:pt x="206451" y="270462"/>
                  </a:lnTo>
                  <a:lnTo>
                    <a:pt x="0" y="296065"/>
                  </a:lnTo>
                  <a:lnTo>
                    <a:pt x="239725" y="353431"/>
                  </a:lnTo>
                  <a:lnTo>
                    <a:pt x="256678" y="376340"/>
                  </a:lnTo>
                  <a:lnTo>
                    <a:pt x="275670" y="396317"/>
                  </a:lnTo>
                  <a:lnTo>
                    <a:pt x="319798" y="428259"/>
                  </a:lnTo>
                  <a:lnTo>
                    <a:pt x="362360" y="446729"/>
                  </a:lnTo>
                  <a:lnTo>
                    <a:pt x="406407" y="456064"/>
                  </a:lnTo>
                  <a:lnTo>
                    <a:pt x="450684" y="456620"/>
                  </a:lnTo>
                  <a:lnTo>
                    <a:pt x="493936" y="448752"/>
                  </a:lnTo>
                  <a:lnTo>
                    <a:pt x="534907" y="432814"/>
                  </a:lnTo>
                  <a:lnTo>
                    <a:pt x="572342" y="409162"/>
                  </a:lnTo>
                  <a:lnTo>
                    <a:pt x="604986" y="378150"/>
                  </a:lnTo>
                  <a:lnTo>
                    <a:pt x="631583" y="340134"/>
                  </a:lnTo>
                  <a:lnTo>
                    <a:pt x="650049" y="297576"/>
                  </a:lnTo>
                  <a:lnTo>
                    <a:pt x="659383" y="253533"/>
                  </a:lnTo>
                  <a:lnTo>
                    <a:pt x="659940" y="209258"/>
                  </a:lnTo>
                  <a:lnTo>
                    <a:pt x="652073" y="166007"/>
                  </a:lnTo>
                  <a:lnTo>
                    <a:pt x="636138" y="125037"/>
                  </a:lnTo>
                  <a:lnTo>
                    <a:pt x="612490" y="87602"/>
                  </a:lnTo>
                  <a:lnTo>
                    <a:pt x="581482" y="54959"/>
                  </a:lnTo>
                  <a:lnTo>
                    <a:pt x="543471" y="28362"/>
                  </a:lnTo>
                  <a:lnTo>
                    <a:pt x="500909" y="9892"/>
                  </a:lnTo>
                  <a:lnTo>
                    <a:pt x="456862" y="556"/>
                  </a:lnTo>
                  <a:lnTo>
                    <a:pt x="412585" y="0"/>
                  </a:lnTo>
                  <a:close/>
                </a:path>
              </a:pathLst>
            </a:custGeom>
            <a:solidFill>
              <a:srgbClr val="FFFCC7"/>
            </a:solidFill>
          </p:spPr>
          <p:txBody>
            <a:bodyPr wrap="square" lIns="0" tIns="0" rIns="0" bIns="0" rtlCol="0"/>
            <a:lstStyle/>
            <a:p>
              <a:endParaRPr/>
            </a:p>
          </p:txBody>
        </p:sp>
        <p:sp>
          <p:nvSpPr>
            <p:cNvPr id="26" name="object 26"/>
            <p:cNvSpPr/>
            <p:nvPr/>
          </p:nvSpPr>
          <p:spPr>
            <a:xfrm>
              <a:off x="2718155" y="4800101"/>
              <a:ext cx="660400" cy="457200"/>
            </a:xfrm>
            <a:custGeom>
              <a:avLst/>
              <a:gdLst/>
              <a:ahLst/>
              <a:cxnLst/>
              <a:rect l="l" t="t" r="r" b="b"/>
              <a:pathLst>
                <a:path w="660400" h="457200">
                  <a:moveTo>
                    <a:pt x="239725" y="353431"/>
                  </a:moveTo>
                  <a:lnTo>
                    <a:pt x="275670" y="396317"/>
                  </a:lnTo>
                  <a:lnTo>
                    <a:pt x="319798" y="428259"/>
                  </a:lnTo>
                  <a:lnTo>
                    <a:pt x="362360" y="446729"/>
                  </a:lnTo>
                  <a:lnTo>
                    <a:pt x="406407" y="456064"/>
                  </a:lnTo>
                  <a:lnTo>
                    <a:pt x="450684" y="456620"/>
                  </a:lnTo>
                  <a:lnTo>
                    <a:pt x="493936" y="448752"/>
                  </a:lnTo>
                  <a:lnTo>
                    <a:pt x="534907" y="432814"/>
                  </a:lnTo>
                  <a:lnTo>
                    <a:pt x="572342" y="409162"/>
                  </a:lnTo>
                  <a:lnTo>
                    <a:pt x="604986" y="378150"/>
                  </a:lnTo>
                  <a:lnTo>
                    <a:pt x="631583" y="340134"/>
                  </a:lnTo>
                  <a:lnTo>
                    <a:pt x="650049" y="297576"/>
                  </a:lnTo>
                  <a:lnTo>
                    <a:pt x="659383" y="253533"/>
                  </a:lnTo>
                  <a:lnTo>
                    <a:pt x="659940" y="209258"/>
                  </a:lnTo>
                  <a:lnTo>
                    <a:pt x="652073" y="166007"/>
                  </a:lnTo>
                  <a:lnTo>
                    <a:pt x="636138" y="125037"/>
                  </a:lnTo>
                  <a:lnTo>
                    <a:pt x="612490" y="87602"/>
                  </a:lnTo>
                  <a:lnTo>
                    <a:pt x="581482" y="54959"/>
                  </a:lnTo>
                  <a:lnTo>
                    <a:pt x="543471" y="28362"/>
                  </a:lnTo>
                  <a:lnTo>
                    <a:pt x="500909" y="9892"/>
                  </a:lnTo>
                  <a:lnTo>
                    <a:pt x="456862" y="556"/>
                  </a:lnTo>
                  <a:lnTo>
                    <a:pt x="412585" y="0"/>
                  </a:lnTo>
                  <a:lnTo>
                    <a:pt x="369333" y="7867"/>
                  </a:lnTo>
                  <a:lnTo>
                    <a:pt x="328362" y="23803"/>
                  </a:lnTo>
                  <a:lnTo>
                    <a:pt x="290927" y="47453"/>
                  </a:lnTo>
                  <a:lnTo>
                    <a:pt x="258283" y="78462"/>
                  </a:lnTo>
                  <a:lnTo>
                    <a:pt x="231686" y="116474"/>
                  </a:lnTo>
                  <a:lnTo>
                    <a:pt x="214870" y="153942"/>
                  </a:lnTo>
                  <a:lnTo>
                    <a:pt x="205228" y="192587"/>
                  </a:lnTo>
                  <a:lnTo>
                    <a:pt x="202507" y="231672"/>
                  </a:lnTo>
                  <a:lnTo>
                    <a:pt x="206451" y="270462"/>
                  </a:lnTo>
                  <a:lnTo>
                    <a:pt x="154842" y="276862"/>
                  </a:lnTo>
                  <a:lnTo>
                    <a:pt x="103230" y="283263"/>
                  </a:lnTo>
                  <a:lnTo>
                    <a:pt x="51615" y="289664"/>
                  </a:lnTo>
                  <a:lnTo>
                    <a:pt x="0" y="296065"/>
                  </a:lnTo>
                  <a:lnTo>
                    <a:pt x="75850" y="314216"/>
                  </a:lnTo>
                  <a:lnTo>
                    <a:pt x="127354" y="326540"/>
                  </a:lnTo>
                  <a:lnTo>
                    <a:pt x="160128" y="334382"/>
                  </a:lnTo>
                  <a:lnTo>
                    <a:pt x="179793" y="339088"/>
                  </a:lnTo>
                  <a:lnTo>
                    <a:pt x="191967" y="342001"/>
                  </a:lnTo>
                  <a:lnTo>
                    <a:pt x="202268" y="344466"/>
                  </a:lnTo>
                  <a:lnTo>
                    <a:pt x="216314" y="347827"/>
                  </a:lnTo>
                  <a:lnTo>
                    <a:pt x="239725" y="353431"/>
                  </a:lnTo>
                  <a:close/>
                </a:path>
              </a:pathLst>
            </a:custGeom>
            <a:ln w="3175">
              <a:solidFill>
                <a:srgbClr val="E87817"/>
              </a:solidFill>
              <a:prstDash val="sysDash"/>
            </a:ln>
          </p:spPr>
          <p:txBody>
            <a:bodyPr wrap="square" lIns="0" tIns="0" rIns="0" bIns="0" rtlCol="0"/>
            <a:lstStyle/>
            <a:p>
              <a:endParaRPr/>
            </a:p>
          </p:txBody>
        </p:sp>
      </p:grpSp>
      <p:sp>
        <p:nvSpPr>
          <p:cNvPr id="28" name="object 28"/>
          <p:cNvSpPr txBox="1"/>
          <p:nvPr/>
        </p:nvSpPr>
        <p:spPr>
          <a:xfrm rot="21540000">
            <a:off x="2984203" y="4909104"/>
            <a:ext cx="337447" cy="114300"/>
          </a:xfrm>
          <a:prstGeom prst="rect">
            <a:avLst/>
          </a:prstGeom>
        </p:spPr>
        <p:txBody>
          <a:bodyPr vert="horz" wrap="square" lIns="0" tIns="0" rIns="0" bIns="0" rtlCol="0">
            <a:spAutoFit/>
          </a:bodyPr>
          <a:lstStyle/>
          <a:p>
            <a:pPr>
              <a:lnSpc>
                <a:spcPts val="900"/>
              </a:lnSpc>
            </a:pPr>
            <a:r>
              <a:rPr sz="900" spc="25" dirty="0">
                <a:solidFill>
                  <a:srgbClr val="1F1A17"/>
                </a:solidFill>
                <a:latin typeface="Arial"/>
                <a:cs typeface="Arial"/>
              </a:rPr>
              <a:t>H</a:t>
            </a:r>
            <a:r>
              <a:rPr sz="900" spc="45" dirty="0">
                <a:solidFill>
                  <a:srgbClr val="1F1A17"/>
                </a:solidFill>
                <a:latin typeface="Arial"/>
                <a:cs typeface="Arial"/>
              </a:rPr>
              <a:t>al</a:t>
            </a:r>
            <a:r>
              <a:rPr sz="900" spc="20" dirty="0">
                <a:solidFill>
                  <a:srgbClr val="1F1A17"/>
                </a:solidFill>
                <a:latin typeface="Arial"/>
                <a:cs typeface="Arial"/>
              </a:rPr>
              <a:t>l</a:t>
            </a:r>
            <a:r>
              <a:rPr sz="900" dirty="0">
                <a:solidFill>
                  <a:srgbClr val="1F1A17"/>
                </a:solidFill>
                <a:latin typeface="Arial"/>
                <a:cs typeface="Arial"/>
              </a:rPr>
              <a:t>o</a:t>
            </a:r>
            <a:r>
              <a:rPr sz="900" spc="30" dirty="0">
                <a:solidFill>
                  <a:srgbClr val="1F1A17"/>
                </a:solidFill>
                <a:latin typeface="Arial"/>
                <a:cs typeface="Arial"/>
              </a:rPr>
              <a:t>,</a:t>
            </a:r>
            <a:endParaRPr sz="900">
              <a:latin typeface="Arial"/>
              <a:cs typeface="Arial"/>
            </a:endParaRPr>
          </a:p>
        </p:txBody>
      </p:sp>
      <p:sp>
        <p:nvSpPr>
          <p:cNvPr id="29" name="object 29"/>
          <p:cNvSpPr txBox="1"/>
          <p:nvPr/>
        </p:nvSpPr>
        <p:spPr>
          <a:xfrm rot="21540000">
            <a:off x="2986284" y="5041338"/>
            <a:ext cx="341034" cy="114300"/>
          </a:xfrm>
          <a:prstGeom prst="rect">
            <a:avLst/>
          </a:prstGeom>
        </p:spPr>
        <p:txBody>
          <a:bodyPr vert="horz" wrap="square" lIns="0" tIns="0" rIns="0" bIns="0" rtlCol="0">
            <a:spAutoFit/>
          </a:bodyPr>
          <a:lstStyle/>
          <a:p>
            <a:pPr>
              <a:lnSpc>
                <a:spcPts val="900"/>
              </a:lnSpc>
            </a:pPr>
            <a:r>
              <a:rPr sz="900" spc="-5" dirty="0">
                <a:solidFill>
                  <a:srgbClr val="1F1A17"/>
                </a:solidFill>
                <a:latin typeface="Arial"/>
                <a:cs typeface="Arial"/>
              </a:rPr>
              <a:t>S</a:t>
            </a:r>
            <a:r>
              <a:rPr sz="900" spc="35" dirty="0">
                <a:solidFill>
                  <a:srgbClr val="1F1A17"/>
                </a:solidFill>
                <a:latin typeface="Arial"/>
                <a:cs typeface="Arial"/>
              </a:rPr>
              <a:t>a</a:t>
            </a:r>
            <a:r>
              <a:rPr sz="900" spc="30" dirty="0">
                <a:solidFill>
                  <a:srgbClr val="1F1A17"/>
                </a:solidFill>
                <a:latin typeface="Arial"/>
                <a:cs typeface="Arial"/>
              </a:rPr>
              <a:t>n</a:t>
            </a:r>
            <a:r>
              <a:rPr sz="900" spc="60" dirty="0">
                <a:solidFill>
                  <a:srgbClr val="1F1A17"/>
                </a:solidFill>
                <a:latin typeface="Arial"/>
                <a:cs typeface="Arial"/>
              </a:rPr>
              <a:t>t</a:t>
            </a:r>
            <a:r>
              <a:rPr sz="900" spc="35" dirty="0">
                <a:solidFill>
                  <a:srgbClr val="1F1A17"/>
                </a:solidFill>
                <a:latin typeface="Arial"/>
                <a:cs typeface="Arial"/>
              </a:rPr>
              <a:t>i</a:t>
            </a:r>
            <a:r>
              <a:rPr sz="900" spc="30" dirty="0">
                <a:solidFill>
                  <a:srgbClr val="1F1A17"/>
                </a:solidFill>
                <a:latin typeface="Arial"/>
                <a:cs typeface="Arial"/>
              </a:rPr>
              <a:t>.</a:t>
            </a:r>
            <a:endParaRPr sz="900">
              <a:latin typeface="Arial"/>
              <a:cs typeface="Arial"/>
            </a:endParaRPr>
          </a:p>
        </p:txBody>
      </p:sp>
      <p:sp>
        <p:nvSpPr>
          <p:cNvPr id="30" name="object 30"/>
          <p:cNvSpPr txBox="1"/>
          <p:nvPr/>
        </p:nvSpPr>
        <p:spPr>
          <a:xfrm>
            <a:off x="3775293" y="3929824"/>
            <a:ext cx="2067560" cy="3287395"/>
          </a:xfrm>
          <a:prstGeom prst="rect">
            <a:avLst/>
          </a:prstGeom>
        </p:spPr>
        <p:txBody>
          <a:bodyPr vert="horz" wrap="square" lIns="0" tIns="28575" rIns="0" bIns="0" rtlCol="0">
            <a:spAutoFit/>
          </a:bodyPr>
          <a:lstStyle/>
          <a:p>
            <a:pPr marL="12700" marR="5080" algn="just">
              <a:lnSpc>
                <a:spcPts val="1220"/>
              </a:lnSpc>
              <a:spcBef>
                <a:spcPts val="225"/>
              </a:spcBef>
            </a:pPr>
            <a:r>
              <a:rPr sz="1100" spc="175" dirty="0">
                <a:solidFill>
                  <a:srgbClr val="1F1A17"/>
                </a:solidFill>
                <a:latin typeface="Times New Roman"/>
                <a:cs typeface="Times New Roman"/>
              </a:rPr>
              <a:t>Pada </a:t>
            </a:r>
            <a:r>
              <a:rPr sz="1100" spc="185" dirty="0">
                <a:solidFill>
                  <a:srgbClr val="1F1A17"/>
                </a:solidFill>
                <a:latin typeface="Times New Roman"/>
                <a:cs typeface="Times New Roman"/>
              </a:rPr>
              <a:t>jaman </a:t>
            </a:r>
            <a:r>
              <a:rPr sz="1100" spc="175" dirty="0">
                <a:solidFill>
                  <a:srgbClr val="1F1A17"/>
                </a:solidFill>
                <a:latin typeface="Times New Roman"/>
                <a:cs typeface="Times New Roman"/>
              </a:rPr>
              <a:t>dulu </a:t>
            </a:r>
            <a:r>
              <a:rPr sz="1100" spc="185" dirty="0">
                <a:solidFill>
                  <a:srgbClr val="1F1A17"/>
                </a:solidFill>
                <a:latin typeface="Times New Roman"/>
                <a:cs typeface="Times New Roman"/>
              </a:rPr>
              <a:t>orang  </a:t>
            </a:r>
            <a:r>
              <a:rPr sz="1100" spc="50" dirty="0">
                <a:solidFill>
                  <a:srgbClr val="1F1A17"/>
                </a:solidFill>
                <a:latin typeface="Times New Roman"/>
                <a:cs typeface="Times New Roman"/>
              </a:rPr>
              <a:t>menggunakan </a:t>
            </a:r>
            <a:r>
              <a:rPr sz="1100" spc="45" dirty="0">
                <a:solidFill>
                  <a:srgbClr val="1F1A17"/>
                </a:solidFill>
                <a:latin typeface="Times New Roman"/>
                <a:cs typeface="Times New Roman"/>
              </a:rPr>
              <a:t>kaleng </a:t>
            </a:r>
            <a:r>
              <a:rPr sz="1100" spc="40" dirty="0">
                <a:solidFill>
                  <a:srgbClr val="1F1A17"/>
                </a:solidFill>
                <a:latin typeface="Times New Roman"/>
                <a:cs typeface="Times New Roman"/>
              </a:rPr>
              <a:t>yang </a:t>
            </a:r>
            <a:r>
              <a:rPr sz="1100" spc="55" dirty="0">
                <a:solidFill>
                  <a:srgbClr val="1F1A17"/>
                </a:solidFill>
                <a:latin typeface="Times New Roman"/>
                <a:cs typeface="Times New Roman"/>
              </a:rPr>
              <a:t>di  </a:t>
            </a:r>
            <a:r>
              <a:rPr sz="1100" dirty="0">
                <a:solidFill>
                  <a:srgbClr val="1F1A17"/>
                </a:solidFill>
                <a:latin typeface="Times New Roman"/>
                <a:cs typeface="Times New Roman"/>
              </a:rPr>
              <a:t>hubungkan dengan benang untuk  </a:t>
            </a:r>
            <a:r>
              <a:rPr sz="1100" spc="20" dirty="0">
                <a:solidFill>
                  <a:srgbClr val="1F1A17"/>
                </a:solidFill>
                <a:latin typeface="Times New Roman"/>
                <a:cs typeface="Times New Roman"/>
              </a:rPr>
              <a:t>berkomunikasi dengan </a:t>
            </a:r>
            <a:r>
              <a:rPr sz="1100" spc="25" dirty="0">
                <a:solidFill>
                  <a:srgbClr val="1F1A17"/>
                </a:solidFill>
                <a:latin typeface="Times New Roman"/>
                <a:cs typeface="Times New Roman"/>
              </a:rPr>
              <a:t>tetangga  </a:t>
            </a:r>
            <a:r>
              <a:rPr sz="1100" dirty="0">
                <a:solidFill>
                  <a:srgbClr val="1F1A17"/>
                </a:solidFill>
                <a:latin typeface="Times New Roman"/>
                <a:cs typeface="Times New Roman"/>
              </a:rPr>
              <a:t>mereka. sekarang dengan kemajuan  </a:t>
            </a:r>
            <a:r>
              <a:rPr sz="1100" spc="185" dirty="0">
                <a:solidFill>
                  <a:srgbClr val="1F1A17"/>
                </a:solidFill>
                <a:latin typeface="Times New Roman"/>
                <a:cs typeface="Times New Roman"/>
              </a:rPr>
              <a:t>teknologi informasi </a:t>
            </a:r>
            <a:r>
              <a:rPr sz="1100" spc="140" dirty="0">
                <a:solidFill>
                  <a:srgbClr val="1F1A17"/>
                </a:solidFill>
                <a:latin typeface="Times New Roman"/>
                <a:cs typeface="Times New Roman"/>
              </a:rPr>
              <a:t>dan  </a:t>
            </a:r>
            <a:r>
              <a:rPr sz="1100" dirty="0">
                <a:solidFill>
                  <a:srgbClr val="1F1A17"/>
                </a:solidFill>
                <a:latin typeface="Times New Roman"/>
                <a:cs typeface="Times New Roman"/>
              </a:rPr>
              <a:t>komunikasi, sudah banyak alat yang  </a:t>
            </a:r>
            <a:r>
              <a:rPr sz="1100" spc="204" dirty="0">
                <a:solidFill>
                  <a:srgbClr val="1F1A17"/>
                </a:solidFill>
                <a:latin typeface="Times New Roman"/>
                <a:cs typeface="Times New Roman"/>
              </a:rPr>
              <a:t>dapat </a:t>
            </a:r>
            <a:r>
              <a:rPr sz="1100" spc="229" dirty="0">
                <a:solidFill>
                  <a:srgbClr val="1F1A17"/>
                </a:solidFill>
                <a:latin typeface="Times New Roman"/>
                <a:cs typeface="Times New Roman"/>
              </a:rPr>
              <a:t>digunakan </a:t>
            </a:r>
            <a:r>
              <a:rPr sz="1100" spc="204" dirty="0">
                <a:solidFill>
                  <a:srgbClr val="1F1A17"/>
                </a:solidFill>
                <a:latin typeface="Times New Roman"/>
                <a:cs typeface="Times New Roman"/>
              </a:rPr>
              <a:t>untuk  </a:t>
            </a:r>
            <a:r>
              <a:rPr sz="1100" dirty="0">
                <a:solidFill>
                  <a:srgbClr val="1F1A17"/>
                </a:solidFill>
                <a:latin typeface="Times New Roman"/>
                <a:cs typeface="Times New Roman"/>
              </a:rPr>
              <a:t>berkomunikasi</a:t>
            </a:r>
            <a:r>
              <a:rPr sz="1100" spc="-120" dirty="0">
                <a:solidFill>
                  <a:srgbClr val="1F1A17"/>
                </a:solidFill>
                <a:latin typeface="Times New Roman"/>
                <a:cs typeface="Times New Roman"/>
              </a:rPr>
              <a:t> </a:t>
            </a:r>
            <a:r>
              <a:rPr sz="1100" dirty="0">
                <a:solidFill>
                  <a:srgbClr val="1F1A17"/>
                </a:solidFill>
                <a:latin typeface="Times New Roman"/>
                <a:cs typeface="Times New Roman"/>
              </a:rPr>
              <a:t>jarak</a:t>
            </a:r>
            <a:r>
              <a:rPr sz="1100" spc="-114" dirty="0">
                <a:solidFill>
                  <a:srgbClr val="1F1A17"/>
                </a:solidFill>
                <a:latin typeface="Times New Roman"/>
                <a:cs typeface="Times New Roman"/>
              </a:rPr>
              <a:t> </a:t>
            </a:r>
            <a:r>
              <a:rPr sz="1100" dirty="0">
                <a:solidFill>
                  <a:srgbClr val="1F1A17"/>
                </a:solidFill>
                <a:latin typeface="Times New Roman"/>
                <a:cs typeface="Times New Roman"/>
              </a:rPr>
              <a:t>jauh.</a:t>
            </a:r>
            <a:endParaRPr sz="1100">
              <a:latin typeface="Times New Roman"/>
              <a:cs typeface="Times New Roman"/>
            </a:endParaRPr>
          </a:p>
          <a:p>
            <a:pPr marL="12700" marR="26670" algn="just">
              <a:lnSpc>
                <a:spcPts val="1220"/>
              </a:lnSpc>
              <a:spcBef>
                <a:spcPts val="1200"/>
              </a:spcBef>
            </a:pPr>
            <a:r>
              <a:rPr sz="1100" spc="-15" dirty="0">
                <a:solidFill>
                  <a:srgbClr val="1F1A17"/>
                </a:solidFill>
                <a:latin typeface="Times New Roman"/>
                <a:cs typeface="Times New Roman"/>
              </a:rPr>
              <a:t>Tahukah </a:t>
            </a:r>
            <a:r>
              <a:rPr sz="1100" dirty="0">
                <a:solidFill>
                  <a:srgbClr val="1F1A17"/>
                </a:solidFill>
                <a:latin typeface="Times New Roman"/>
                <a:cs typeface="Times New Roman"/>
              </a:rPr>
              <a:t>kalian, alat apa saja yang  </a:t>
            </a:r>
            <a:r>
              <a:rPr sz="1100" spc="70" dirty="0">
                <a:solidFill>
                  <a:srgbClr val="1F1A17"/>
                </a:solidFill>
                <a:latin typeface="Times New Roman"/>
                <a:cs typeface="Times New Roman"/>
              </a:rPr>
              <a:t>dapat </a:t>
            </a:r>
            <a:r>
              <a:rPr sz="1100" spc="75" dirty="0">
                <a:solidFill>
                  <a:srgbClr val="1F1A17"/>
                </a:solidFill>
                <a:latin typeface="Times New Roman"/>
                <a:cs typeface="Times New Roman"/>
              </a:rPr>
              <a:t>kalian gunakan </a:t>
            </a:r>
            <a:r>
              <a:rPr sz="1100" spc="90" dirty="0">
                <a:solidFill>
                  <a:srgbClr val="1F1A17"/>
                </a:solidFill>
                <a:latin typeface="Times New Roman"/>
                <a:cs typeface="Times New Roman"/>
              </a:rPr>
              <a:t>untuk  </a:t>
            </a:r>
            <a:r>
              <a:rPr sz="1100" dirty="0">
                <a:solidFill>
                  <a:srgbClr val="1F1A17"/>
                </a:solidFill>
                <a:latin typeface="Times New Roman"/>
                <a:cs typeface="Times New Roman"/>
              </a:rPr>
              <a:t>berkomunikasi jarak jauh? Coba  sebutkan,</a:t>
            </a:r>
            <a:r>
              <a:rPr sz="1100" spc="-114" dirty="0">
                <a:solidFill>
                  <a:srgbClr val="1F1A17"/>
                </a:solidFill>
                <a:latin typeface="Times New Roman"/>
                <a:cs typeface="Times New Roman"/>
              </a:rPr>
              <a:t> </a:t>
            </a:r>
            <a:r>
              <a:rPr sz="1100" dirty="0">
                <a:solidFill>
                  <a:srgbClr val="1F1A17"/>
                </a:solidFill>
                <a:latin typeface="Times New Roman"/>
                <a:cs typeface="Times New Roman"/>
              </a:rPr>
              <a:t>minimal</a:t>
            </a:r>
            <a:r>
              <a:rPr sz="1100" spc="-120" dirty="0">
                <a:solidFill>
                  <a:srgbClr val="1F1A17"/>
                </a:solidFill>
                <a:latin typeface="Times New Roman"/>
                <a:cs typeface="Times New Roman"/>
              </a:rPr>
              <a:t> </a:t>
            </a:r>
            <a:r>
              <a:rPr sz="1100" dirty="0">
                <a:solidFill>
                  <a:srgbClr val="1F1A17"/>
                </a:solidFill>
                <a:latin typeface="Times New Roman"/>
                <a:cs typeface="Times New Roman"/>
              </a:rPr>
              <a:t>6</a:t>
            </a:r>
            <a:r>
              <a:rPr sz="1100" spc="-110" dirty="0">
                <a:solidFill>
                  <a:srgbClr val="1F1A17"/>
                </a:solidFill>
                <a:latin typeface="Times New Roman"/>
                <a:cs typeface="Times New Roman"/>
              </a:rPr>
              <a:t> </a:t>
            </a:r>
            <a:r>
              <a:rPr sz="1100" dirty="0">
                <a:solidFill>
                  <a:srgbClr val="1F1A17"/>
                </a:solidFill>
                <a:latin typeface="Times New Roman"/>
                <a:cs typeface="Times New Roman"/>
              </a:rPr>
              <a:t>alat.</a:t>
            </a:r>
            <a:endParaRPr sz="1100">
              <a:latin typeface="Times New Roman"/>
              <a:cs typeface="Times New Roman"/>
            </a:endParaRPr>
          </a:p>
          <a:p>
            <a:pPr marL="12700" marR="28575" algn="just">
              <a:lnSpc>
                <a:spcPts val="1220"/>
              </a:lnSpc>
              <a:spcBef>
                <a:spcPts val="1210"/>
              </a:spcBef>
            </a:pPr>
            <a:r>
              <a:rPr sz="1100" dirty="0">
                <a:solidFill>
                  <a:srgbClr val="1F1A17"/>
                </a:solidFill>
                <a:latin typeface="Times New Roman"/>
                <a:cs typeface="Times New Roman"/>
              </a:rPr>
              <a:t>Pada bab ini kita akan membahas  </a:t>
            </a:r>
            <a:r>
              <a:rPr sz="1100" spc="70" dirty="0">
                <a:solidFill>
                  <a:srgbClr val="1F1A17"/>
                </a:solidFill>
                <a:latin typeface="Times New Roman"/>
                <a:cs typeface="Times New Roman"/>
              </a:rPr>
              <a:t>berbagai </a:t>
            </a:r>
            <a:r>
              <a:rPr sz="1100" spc="75" dirty="0">
                <a:solidFill>
                  <a:srgbClr val="1F1A17"/>
                </a:solidFill>
                <a:latin typeface="Times New Roman"/>
                <a:cs typeface="Times New Roman"/>
              </a:rPr>
              <a:t>peralatan </a:t>
            </a:r>
            <a:r>
              <a:rPr sz="1100" spc="85" dirty="0">
                <a:solidFill>
                  <a:srgbClr val="1F1A17"/>
                </a:solidFill>
                <a:latin typeface="Times New Roman"/>
                <a:cs typeface="Times New Roman"/>
              </a:rPr>
              <a:t>teknologi  </a:t>
            </a:r>
            <a:r>
              <a:rPr sz="1100" dirty="0">
                <a:solidFill>
                  <a:srgbClr val="1F1A17"/>
                </a:solidFill>
                <a:latin typeface="Times New Roman"/>
                <a:cs typeface="Times New Roman"/>
              </a:rPr>
              <a:t>informasi dan komunikasi. Juga  </a:t>
            </a:r>
            <a:r>
              <a:rPr sz="1100" spc="15" dirty="0">
                <a:solidFill>
                  <a:srgbClr val="1F1A17"/>
                </a:solidFill>
                <a:latin typeface="Times New Roman"/>
                <a:cs typeface="Times New Roman"/>
              </a:rPr>
              <a:t>akan </a:t>
            </a:r>
            <a:r>
              <a:rPr sz="1100" spc="20" dirty="0">
                <a:solidFill>
                  <a:srgbClr val="1F1A17"/>
                </a:solidFill>
                <a:latin typeface="Times New Roman"/>
                <a:cs typeface="Times New Roman"/>
              </a:rPr>
              <a:t>dibahas </a:t>
            </a:r>
            <a:r>
              <a:rPr sz="1100" spc="15" dirty="0">
                <a:solidFill>
                  <a:srgbClr val="1F1A17"/>
                </a:solidFill>
                <a:latin typeface="Times New Roman"/>
                <a:cs typeface="Times New Roman"/>
              </a:rPr>
              <a:t>pula </a:t>
            </a:r>
            <a:r>
              <a:rPr sz="1100" spc="25" dirty="0">
                <a:solidFill>
                  <a:srgbClr val="1F1A17"/>
                </a:solidFill>
                <a:latin typeface="Times New Roman"/>
                <a:cs typeface="Times New Roman"/>
              </a:rPr>
              <a:t>penggunaan  </a:t>
            </a:r>
            <a:r>
              <a:rPr sz="1100" dirty="0">
                <a:solidFill>
                  <a:srgbClr val="1F1A17"/>
                </a:solidFill>
                <a:latin typeface="Times New Roman"/>
                <a:cs typeface="Times New Roman"/>
              </a:rPr>
              <a:t>komputer sebagai alat komunikasi  utama</a:t>
            </a:r>
            <a:r>
              <a:rPr sz="1100" spc="-120" dirty="0">
                <a:solidFill>
                  <a:srgbClr val="1F1A17"/>
                </a:solidFill>
                <a:latin typeface="Times New Roman"/>
                <a:cs typeface="Times New Roman"/>
              </a:rPr>
              <a:t> </a:t>
            </a:r>
            <a:r>
              <a:rPr sz="1100" dirty="0">
                <a:solidFill>
                  <a:srgbClr val="1F1A17"/>
                </a:solidFill>
                <a:latin typeface="Times New Roman"/>
                <a:cs typeface="Times New Roman"/>
              </a:rPr>
              <a:t>beserta</a:t>
            </a:r>
            <a:r>
              <a:rPr sz="1100" spc="-120" dirty="0">
                <a:solidFill>
                  <a:srgbClr val="1F1A17"/>
                </a:solidFill>
                <a:latin typeface="Times New Roman"/>
                <a:cs typeface="Times New Roman"/>
              </a:rPr>
              <a:t> </a:t>
            </a:r>
            <a:r>
              <a:rPr sz="1100" dirty="0">
                <a:solidFill>
                  <a:srgbClr val="1F1A17"/>
                </a:solidFill>
                <a:latin typeface="Times New Roman"/>
                <a:cs typeface="Times New Roman"/>
              </a:rPr>
              <a:t>jaringannya.</a:t>
            </a:r>
            <a:endParaRPr sz="1100">
              <a:latin typeface="Times New Roman"/>
              <a:cs typeface="Times New Roman"/>
            </a:endParaRPr>
          </a:p>
        </p:txBody>
      </p:sp>
      <p:sp>
        <p:nvSpPr>
          <p:cNvPr id="31" name="object 31"/>
          <p:cNvSpPr txBox="1"/>
          <p:nvPr/>
        </p:nvSpPr>
        <p:spPr>
          <a:xfrm>
            <a:off x="702403" y="2490965"/>
            <a:ext cx="3479800" cy="870585"/>
          </a:xfrm>
          <a:prstGeom prst="rect">
            <a:avLst/>
          </a:prstGeom>
        </p:spPr>
        <p:txBody>
          <a:bodyPr vert="horz" wrap="square" lIns="0" tIns="34925" rIns="0" bIns="0" rtlCol="0">
            <a:spAutoFit/>
          </a:bodyPr>
          <a:lstStyle/>
          <a:p>
            <a:pPr marL="12700">
              <a:lnSpc>
                <a:spcPct val="100000"/>
              </a:lnSpc>
              <a:spcBef>
                <a:spcPts val="275"/>
              </a:spcBef>
            </a:pPr>
            <a:r>
              <a:rPr sz="1100" spc="-25" dirty="0">
                <a:solidFill>
                  <a:srgbClr val="1F1A17"/>
                </a:solidFill>
                <a:latin typeface="Times New Roman"/>
                <a:cs typeface="Times New Roman"/>
              </a:rPr>
              <a:t>Setelah mempelajari bab </a:t>
            </a:r>
            <a:r>
              <a:rPr sz="1100" spc="-20" dirty="0">
                <a:solidFill>
                  <a:srgbClr val="1F1A17"/>
                </a:solidFill>
                <a:latin typeface="Times New Roman"/>
                <a:cs typeface="Times New Roman"/>
              </a:rPr>
              <a:t>ini </a:t>
            </a:r>
            <a:r>
              <a:rPr sz="1100" spc="-25" dirty="0">
                <a:solidFill>
                  <a:srgbClr val="1F1A17"/>
                </a:solidFill>
                <a:latin typeface="Times New Roman"/>
                <a:cs typeface="Times New Roman"/>
              </a:rPr>
              <a:t>siswa diharapkan</a:t>
            </a:r>
            <a:r>
              <a:rPr sz="1100" spc="35" dirty="0">
                <a:solidFill>
                  <a:srgbClr val="1F1A17"/>
                </a:solidFill>
                <a:latin typeface="Times New Roman"/>
                <a:cs typeface="Times New Roman"/>
              </a:rPr>
              <a:t> </a:t>
            </a:r>
            <a:r>
              <a:rPr sz="1100" spc="-30" dirty="0">
                <a:solidFill>
                  <a:srgbClr val="1F1A17"/>
                </a:solidFill>
                <a:latin typeface="Times New Roman"/>
                <a:cs typeface="Times New Roman"/>
              </a:rPr>
              <a:t>mampu:</a:t>
            </a:r>
            <a:endParaRPr sz="1100">
              <a:latin typeface="Times New Roman"/>
              <a:cs typeface="Times New Roman"/>
            </a:endParaRPr>
          </a:p>
          <a:p>
            <a:pPr marL="177165" indent="-153670">
              <a:lnSpc>
                <a:spcPts val="1270"/>
              </a:lnSpc>
              <a:spcBef>
                <a:spcPts val="180"/>
              </a:spcBef>
              <a:buAutoNum type="alphaLcPeriod"/>
              <a:tabLst>
                <a:tab pos="177800" algn="l"/>
              </a:tabLst>
            </a:pPr>
            <a:r>
              <a:rPr sz="1100" dirty="0">
                <a:latin typeface="Times New Roman"/>
                <a:cs typeface="Times New Roman"/>
              </a:rPr>
              <a:t>Mengenal</a:t>
            </a:r>
            <a:r>
              <a:rPr sz="1100" spc="-140" dirty="0">
                <a:latin typeface="Times New Roman"/>
                <a:cs typeface="Times New Roman"/>
              </a:rPr>
              <a:t> </a:t>
            </a:r>
            <a:r>
              <a:rPr sz="1100" spc="-10" dirty="0">
                <a:latin typeface="Times New Roman"/>
                <a:cs typeface="Times New Roman"/>
              </a:rPr>
              <a:t>Teknologi</a:t>
            </a:r>
            <a:r>
              <a:rPr sz="1100" spc="-110" dirty="0">
                <a:latin typeface="Times New Roman"/>
                <a:cs typeface="Times New Roman"/>
              </a:rPr>
              <a:t> </a:t>
            </a:r>
            <a:r>
              <a:rPr sz="1100" dirty="0">
                <a:latin typeface="Times New Roman"/>
                <a:cs typeface="Times New Roman"/>
              </a:rPr>
              <a:t>Informasi</a:t>
            </a:r>
            <a:r>
              <a:rPr sz="1100" spc="-114" dirty="0">
                <a:latin typeface="Times New Roman"/>
                <a:cs typeface="Times New Roman"/>
              </a:rPr>
              <a:t> </a:t>
            </a:r>
            <a:r>
              <a:rPr sz="1100" dirty="0">
                <a:latin typeface="Times New Roman"/>
                <a:cs typeface="Times New Roman"/>
              </a:rPr>
              <a:t>dan</a:t>
            </a:r>
            <a:r>
              <a:rPr sz="1100" spc="-110" dirty="0">
                <a:latin typeface="Times New Roman"/>
                <a:cs typeface="Times New Roman"/>
              </a:rPr>
              <a:t> </a:t>
            </a:r>
            <a:r>
              <a:rPr sz="1100" dirty="0">
                <a:latin typeface="Times New Roman"/>
                <a:cs typeface="Times New Roman"/>
              </a:rPr>
              <a:t>Komunikasi</a:t>
            </a:r>
            <a:endParaRPr sz="1100">
              <a:latin typeface="Times New Roman"/>
              <a:cs typeface="Times New Roman"/>
            </a:endParaRPr>
          </a:p>
          <a:p>
            <a:pPr marL="184785" indent="-161290">
              <a:lnSpc>
                <a:spcPts val="1220"/>
              </a:lnSpc>
              <a:buAutoNum type="alphaLcPeriod"/>
              <a:tabLst>
                <a:tab pos="185420" algn="l"/>
              </a:tabLst>
            </a:pPr>
            <a:r>
              <a:rPr sz="1100" dirty="0">
                <a:latin typeface="Times New Roman"/>
                <a:cs typeface="Times New Roman"/>
              </a:rPr>
              <a:t>Mengetahui</a:t>
            </a:r>
            <a:r>
              <a:rPr sz="1100" spc="-135" dirty="0">
                <a:latin typeface="Times New Roman"/>
                <a:cs typeface="Times New Roman"/>
              </a:rPr>
              <a:t> </a:t>
            </a:r>
            <a:r>
              <a:rPr sz="1100" dirty="0">
                <a:latin typeface="Times New Roman"/>
                <a:cs typeface="Times New Roman"/>
              </a:rPr>
              <a:t>Peralatan</a:t>
            </a:r>
            <a:r>
              <a:rPr sz="1100" spc="-145" dirty="0">
                <a:latin typeface="Times New Roman"/>
                <a:cs typeface="Times New Roman"/>
              </a:rPr>
              <a:t> </a:t>
            </a:r>
            <a:r>
              <a:rPr sz="1100" spc="-10" dirty="0">
                <a:latin typeface="Times New Roman"/>
                <a:cs typeface="Times New Roman"/>
              </a:rPr>
              <a:t>Teknologi</a:t>
            </a:r>
            <a:r>
              <a:rPr sz="1100" spc="-130" dirty="0">
                <a:latin typeface="Times New Roman"/>
                <a:cs typeface="Times New Roman"/>
              </a:rPr>
              <a:t> </a:t>
            </a:r>
            <a:r>
              <a:rPr sz="1100" dirty="0">
                <a:latin typeface="Times New Roman"/>
                <a:cs typeface="Times New Roman"/>
              </a:rPr>
              <a:t>Informasi</a:t>
            </a:r>
            <a:r>
              <a:rPr sz="1100" spc="-125" dirty="0">
                <a:latin typeface="Times New Roman"/>
                <a:cs typeface="Times New Roman"/>
              </a:rPr>
              <a:t> </a:t>
            </a:r>
            <a:r>
              <a:rPr sz="1100" dirty="0">
                <a:latin typeface="Times New Roman"/>
                <a:cs typeface="Times New Roman"/>
              </a:rPr>
              <a:t>dan</a:t>
            </a:r>
            <a:r>
              <a:rPr sz="1100" spc="-130" dirty="0">
                <a:latin typeface="Times New Roman"/>
                <a:cs typeface="Times New Roman"/>
              </a:rPr>
              <a:t> </a:t>
            </a:r>
            <a:r>
              <a:rPr sz="1100" dirty="0">
                <a:latin typeface="Times New Roman"/>
                <a:cs typeface="Times New Roman"/>
              </a:rPr>
              <a:t>Komunikasi</a:t>
            </a:r>
            <a:endParaRPr sz="1100">
              <a:latin typeface="Times New Roman"/>
              <a:cs typeface="Times New Roman"/>
            </a:endParaRPr>
          </a:p>
          <a:p>
            <a:pPr marL="177165" indent="-153670">
              <a:lnSpc>
                <a:spcPts val="1220"/>
              </a:lnSpc>
              <a:buAutoNum type="alphaLcPeriod"/>
              <a:tabLst>
                <a:tab pos="177800" algn="l"/>
              </a:tabLst>
            </a:pPr>
            <a:r>
              <a:rPr sz="1100" dirty="0">
                <a:latin typeface="Times New Roman"/>
                <a:cs typeface="Times New Roman"/>
              </a:rPr>
              <a:t>Memahami</a:t>
            </a:r>
            <a:r>
              <a:rPr sz="1100" spc="-120" dirty="0">
                <a:latin typeface="Times New Roman"/>
                <a:cs typeface="Times New Roman"/>
              </a:rPr>
              <a:t> </a:t>
            </a:r>
            <a:r>
              <a:rPr sz="1100" dirty="0">
                <a:latin typeface="Times New Roman"/>
                <a:cs typeface="Times New Roman"/>
              </a:rPr>
              <a:t>Penggolongan</a:t>
            </a:r>
            <a:r>
              <a:rPr sz="1100" spc="-110" dirty="0">
                <a:latin typeface="Times New Roman"/>
                <a:cs typeface="Times New Roman"/>
              </a:rPr>
              <a:t> </a:t>
            </a:r>
            <a:r>
              <a:rPr sz="1100" dirty="0">
                <a:latin typeface="Times New Roman"/>
                <a:cs typeface="Times New Roman"/>
              </a:rPr>
              <a:t>Komputer</a:t>
            </a:r>
            <a:endParaRPr sz="1100">
              <a:latin typeface="Times New Roman"/>
              <a:cs typeface="Times New Roman"/>
            </a:endParaRPr>
          </a:p>
          <a:p>
            <a:pPr marL="184785" indent="-161290">
              <a:lnSpc>
                <a:spcPts val="1270"/>
              </a:lnSpc>
              <a:buAutoNum type="alphaLcPeriod"/>
              <a:tabLst>
                <a:tab pos="185420" algn="l"/>
              </a:tabLst>
            </a:pPr>
            <a:r>
              <a:rPr sz="1100" dirty="0">
                <a:latin typeface="Times New Roman"/>
                <a:cs typeface="Times New Roman"/>
              </a:rPr>
              <a:t>Mempelajari</a:t>
            </a:r>
            <a:r>
              <a:rPr sz="1100" spc="-125" dirty="0">
                <a:latin typeface="Times New Roman"/>
                <a:cs typeface="Times New Roman"/>
              </a:rPr>
              <a:t> </a:t>
            </a:r>
            <a:r>
              <a:rPr sz="1100" dirty="0">
                <a:latin typeface="Times New Roman"/>
                <a:cs typeface="Times New Roman"/>
              </a:rPr>
              <a:t>media</a:t>
            </a:r>
            <a:r>
              <a:rPr sz="1100" spc="-120" dirty="0">
                <a:latin typeface="Times New Roman"/>
                <a:cs typeface="Times New Roman"/>
              </a:rPr>
              <a:t> </a:t>
            </a:r>
            <a:r>
              <a:rPr sz="1100" dirty="0">
                <a:latin typeface="Times New Roman"/>
                <a:cs typeface="Times New Roman"/>
              </a:rPr>
              <a:t>Jaringan</a:t>
            </a:r>
            <a:r>
              <a:rPr sz="1100" spc="-114" dirty="0">
                <a:latin typeface="Times New Roman"/>
                <a:cs typeface="Times New Roman"/>
              </a:rPr>
              <a:t> </a:t>
            </a:r>
            <a:r>
              <a:rPr sz="1100" dirty="0">
                <a:latin typeface="Times New Roman"/>
                <a:cs typeface="Times New Roman"/>
              </a:rPr>
              <a:t>Informasi</a:t>
            </a:r>
            <a:r>
              <a:rPr sz="1100" spc="-114" dirty="0">
                <a:latin typeface="Times New Roman"/>
                <a:cs typeface="Times New Roman"/>
              </a:rPr>
              <a:t> </a:t>
            </a:r>
            <a:r>
              <a:rPr sz="1100" dirty="0">
                <a:latin typeface="Times New Roman"/>
                <a:cs typeface="Times New Roman"/>
              </a:rPr>
              <a:t>dan</a:t>
            </a:r>
            <a:r>
              <a:rPr sz="1100" spc="-114" dirty="0">
                <a:latin typeface="Times New Roman"/>
                <a:cs typeface="Times New Roman"/>
              </a:rPr>
              <a:t> </a:t>
            </a:r>
            <a:r>
              <a:rPr sz="1100" dirty="0">
                <a:latin typeface="Times New Roman"/>
                <a:cs typeface="Times New Roman"/>
              </a:rPr>
              <a:t>Komunikasi</a:t>
            </a:r>
            <a:endParaRPr sz="1100">
              <a:latin typeface="Times New Roman"/>
              <a:cs typeface="Times New Roman"/>
            </a:endParaRPr>
          </a:p>
        </p:txBody>
      </p:sp>
      <p:grpSp>
        <p:nvGrpSpPr>
          <p:cNvPr id="32" name="object 32"/>
          <p:cNvGrpSpPr/>
          <p:nvPr/>
        </p:nvGrpSpPr>
        <p:grpSpPr>
          <a:xfrm>
            <a:off x="707301" y="1125245"/>
            <a:ext cx="3719195" cy="7018020"/>
            <a:chOff x="707301" y="1125245"/>
            <a:chExt cx="3719195" cy="7018020"/>
          </a:xfrm>
        </p:grpSpPr>
        <p:sp>
          <p:nvSpPr>
            <p:cNvPr id="33" name="object 33"/>
            <p:cNvSpPr/>
            <p:nvPr/>
          </p:nvSpPr>
          <p:spPr>
            <a:xfrm>
              <a:off x="1587690" y="7886877"/>
              <a:ext cx="2839085" cy="256540"/>
            </a:xfrm>
            <a:custGeom>
              <a:avLst/>
              <a:gdLst/>
              <a:ahLst/>
              <a:cxnLst/>
              <a:rect l="l" t="t" r="r" b="b"/>
              <a:pathLst>
                <a:path w="2839085" h="256540">
                  <a:moveTo>
                    <a:pt x="84061" y="171894"/>
                  </a:moveTo>
                  <a:lnTo>
                    <a:pt x="0" y="171894"/>
                  </a:lnTo>
                  <a:lnTo>
                    <a:pt x="0" y="255968"/>
                  </a:lnTo>
                  <a:lnTo>
                    <a:pt x="84061" y="255968"/>
                  </a:lnTo>
                  <a:lnTo>
                    <a:pt x="84061" y="171894"/>
                  </a:lnTo>
                  <a:close/>
                </a:path>
                <a:path w="2839085" h="256540">
                  <a:moveTo>
                    <a:pt x="84061" y="0"/>
                  </a:moveTo>
                  <a:lnTo>
                    <a:pt x="0" y="0"/>
                  </a:lnTo>
                  <a:lnTo>
                    <a:pt x="0" y="84061"/>
                  </a:lnTo>
                  <a:lnTo>
                    <a:pt x="84061" y="84061"/>
                  </a:lnTo>
                  <a:lnTo>
                    <a:pt x="84061" y="0"/>
                  </a:lnTo>
                  <a:close/>
                </a:path>
                <a:path w="2839085" h="256540">
                  <a:moveTo>
                    <a:pt x="1461985" y="171894"/>
                  </a:moveTo>
                  <a:lnTo>
                    <a:pt x="1377911" y="171894"/>
                  </a:lnTo>
                  <a:lnTo>
                    <a:pt x="1377911" y="255968"/>
                  </a:lnTo>
                  <a:lnTo>
                    <a:pt x="1461985" y="255968"/>
                  </a:lnTo>
                  <a:lnTo>
                    <a:pt x="1461985" y="171894"/>
                  </a:lnTo>
                  <a:close/>
                </a:path>
                <a:path w="2839085" h="256540">
                  <a:moveTo>
                    <a:pt x="1461985" y="0"/>
                  </a:moveTo>
                  <a:lnTo>
                    <a:pt x="1377911" y="0"/>
                  </a:lnTo>
                  <a:lnTo>
                    <a:pt x="1377911" y="84061"/>
                  </a:lnTo>
                  <a:lnTo>
                    <a:pt x="1461985" y="84061"/>
                  </a:lnTo>
                  <a:lnTo>
                    <a:pt x="1461985" y="0"/>
                  </a:lnTo>
                  <a:close/>
                </a:path>
                <a:path w="2839085" h="256540">
                  <a:moveTo>
                    <a:pt x="2838793" y="0"/>
                  </a:moveTo>
                  <a:lnTo>
                    <a:pt x="2754731" y="0"/>
                  </a:lnTo>
                  <a:lnTo>
                    <a:pt x="2754731" y="84061"/>
                  </a:lnTo>
                  <a:lnTo>
                    <a:pt x="2838793" y="84061"/>
                  </a:lnTo>
                  <a:lnTo>
                    <a:pt x="2838793" y="0"/>
                  </a:lnTo>
                  <a:close/>
                </a:path>
              </a:pathLst>
            </a:custGeom>
            <a:solidFill>
              <a:srgbClr val="D9261C"/>
            </a:solidFill>
          </p:spPr>
          <p:txBody>
            <a:bodyPr wrap="square" lIns="0" tIns="0" rIns="0" bIns="0" rtlCol="0"/>
            <a:lstStyle/>
            <a:p>
              <a:endParaRPr/>
            </a:p>
          </p:txBody>
        </p:sp>
        <p:sp>
          <p:nvSpPr>
            <p:cNvPr id="34" name="object 34"/>
            <p:cNvSpPr/>
            <p:nvPr/>
          </p:nvSpPr>
          <p:spPr>
            <a:xfrm>
              <a:off x="720001" y="1137945"/>
              <a:ext cx="1079991" cy="1079989"/>
            </a:xfrm>
            <a:prstGeom prst="rect">
              <a:avLst/>
            </a:prstGeom>
            <a:blipFill>
              <a:blip r:embed="rId7" cstate="print"/>
              <a:stretch>
                <a:fillRect/>
              </a:stretch>
            </a:blipFill>
          </p:spPr>
          <p:txBody>
            <a:bodyPr wrap="square" lIns="0" tIns="0" rIns="0" bIns="0" rtlCol="0"/>
            <a:lstStyle/>
            <a:p>
              <a:endParaRPr/>
            </a:p>
          </p:txBody>
        </p:sp>
        <p:sp>
          <p:nvSpPr>
            <p:cNvPr id="35" name="object 35"/>
            <p:cNvSpPr/>
            <p:nvPr/>
          </p:nvSpPr>
          <p:spPr>
            <a:xfrm>
              <a:off x="720001" y="1137945"/>
              <a:ext cx="1080135" cy="1080135"/>
            </a:xfrm>
            <a:custGeom>
              <a:avLst/>
              <a:gdLst/>
              <a:ahLst/>
              <a:cxnLst/>
              <a:rect l="l" t="t" r="r" b="b"/>
              <a:pathLst>
                <a:path w="1080135" h="1080135">
                  <a:moveTo>
                    <a:pt x="540004" y="0"/>
                  </a:moveTo>
                  <a:lnTo>
                    <a:pt x="589147" y="2207"/>
                  </a:lnTo>
                  <a:lnTo>
                    <a:pt x="637056" y="8701"/>
                  </a:lnTo>
                  <a:lnTo>
                    <a:pt x="683540" y="19293"/>
                  </a:lnTo>
                  <a:lnTo>
                    <a:pt x="728407" y="33790"/>
                  </a:lnTo>
                  <a:lnTo>
                    <a:pt x="771468" y="52002"/>
                  </a:lnTo>
                  <a:lnTo>
                    <a:pt x="812530" y="73738"/>
                  </a:lnTo>
                  <a:lnTo>
                    <a:pt x="851405" y="98807"/>
                  </a:lnTo>
                  <a:lnTo>
                    <a:pt x="887900" y="127019"/>
                  </a:lnTo>
                  <a:lnTo>
                    <a:pt x="921824" y="158183"/>
                  </a:lnTo>
                  <a:lnTo>
                    <a:pt x="952988" y="192107"/>
                  </a:lnTo>
                  <a:lnTo>
                    <a:pt x="981200" y="228602"/>
                  </a:lnTo>
                  <a:lnTo>
                    <a:pt x="1006269" y="267477"/>
                  </a:lnTo>
                  <a:lnTo>
                    <a:pt x="1028005" y="308539"/>
                  </a:lnTo>
                  <a:lnTo>
                    <a:pt x="1046217" y="351600"/>
                  </a:lnTo>
                  <a:lnTo>
                    <a:pt x="1060714" y="396467"/>
                  </a:lnTo>
                  <a:lnTo>
                    <a:pt x="1071306" y="442951"/>
                  </a:lnTo>
                  <a:lnTo>
                    <a:pt x="1077800" y="490860"/>
                  </a:lnTo>
                  <a:lnTo>
                    <a:pt x="1080008" y="540004"/>
                  </a:lnTo>
                  <a:lnTo>
                    <a:pt x="1077800" y="589147"/>
                  </a:lnTo>
                  <a:lnTo>
                    <a:pt x="1071306" y="637056"/>
                  </a:lnTo>
                  <a:lnTo>
                    <a:pt x="1060714" y="683539"/>
                  </a:lnTo>
                  <a:lnTo>
                    <a:pt x="1046217" y="728406"/>
                  </a:lnTo>
                  <a:lnTo>
                    <a:pt x="1028005" y="771465"/>
                  </a:lnTo>
                  <a:lnTo>
                    <a:pt x="1006269" y="812527"/>
                  </a:lnTo>
                  <a:lnTo>
                    <a:pt x="981200" y="851400"/>
                  </a:lnTo>
                  <a:lnTo>
                    <a:pt x="952988" y="887894"/>
                  </a:lnTo>
                  <a:lnTo>
                    <a:pt x="921824" y="921818"/>
                  </a:lnTo>
                  <a:lnTo>
                    <a:pt x="887900" y="952981"/>
                  </a:lnTo>
                  <a:lnTo>
                    <a:pt x="851405" y="981192"/>
                  </a:lnTo>
                  <a:lnTo>
                    <a:pt x="812530" y="1006260"/>
                  </a:lnTo>
                  <a:lnTo>
                    <a:pt x="771468" y="1027995"/>
                  </a:lnTo>
                  <a:lnTo>
                    <a:pt x="728407" y="1046206"/>
                  </a:lnTo>
                  <a:lnTo>
                    <a:pt x="683540" y="1060703"/>
                  </a:lnTo>
                  <a:lnTo>
                    <a:pt x="637056" y="1071293"/>
                  </a:lnTo>
                  <a:lnTo>
                    <a:pt x="589147" y="1077788"/>
                  </a:lnTo>
                  <a:lnTo>
                    <a:pt x="540004" y="1079995"/>
                  </a:lnTo>
                  <a:lnTo>
                    <a:pt x="490860" y="1077788"/>
                  </a:lnTo>
                  <a:lnTo>
                    <a:pt x="442951" y="1071293"/>
                  </a:lnTo>
                  <a:lnTo>
                    <a:pt x="396467" y="1060703"/>
                  </a:lnTo>
                  <a:lnTo>
                    <a:pt x="351600" y="1046206"/>
                  </a:lnTo>
                  <a:lnTo>
                    <a:pt x="308539" y="1027995"/>
                  </a:lnTo>
                  <a:lnTo>
                    <a:pt x="267477" y="1006260"/>
                  </a:lnTo>
                  <a:lnTo>
                    <a:pt x="228602" y="981192"/>
                  </a:lnTo>
                  <a:lnTo>
                    <a:pt x="192107" y="952981"/>
                  </a:lnTo>
                  <a:lnTo>
                    <a:pt x="158183" y="921818"/>
                  </a:lnTo>
                  <a:lnTo>
                    <a:pt x="127019" y="887894"/>
                  </a:lnTo>
                  <a:lnTo>
                    <a:pt x="98807" y="851400"/>
                  </a:lnTo>
                  <a:lnTo>
                    <a:pt x="73738" y="812527"/>
                  </a:lnTo>
                  <a:lnTo>
                    <a:pt x="52002" y="771465"/>
                  </a:lnTo>
                  <a:lnTo>
                    <a:pt x="33790" y="728406"/>
                  </a:lnTo>
                  <a:lnTo>
                    <a:pt x="19293" y="683539"/>
                  </a:lnTo>
                  <a:lnTo>
                    <a:pt x="8701" y="637056"/>
                  </a:lnTo>
                  <a:lnTo>
                    <a:pt x="2207" y="589147"/>
                  </a:lnTo>
                  <a:lnTo>
                    <a:pt x="0" y="540004"/>
                  </a:lnTo>
                  <a:lnTo>
                    <a:pt x="2207" y="490860"/>
                  </a:lnTo>
                  <a:lnTo>
                    <a:pt x="8701" y="442951"/>
                  </a:lnTo>
                  <a:lnTo>
                    <a:pt x="19293" y="396467"/>
                  </a:lnTo>
                  <a:lnTo>
                    <a:pt x="33790" y="351600"/>
                  </a:lnTo>
                  <a:lnTo>
                    <a:pt x="52002" y="308539"/>
                  </a:lnTo>
                  <a:lnTo>
                    <a:pt x="73738" y="267477"/>
                  </a:lnTo>
                  <a:lnTo>
                    <a:pt x="98807" y="228602"/>
                  </a:lnTo>
                  <a:lnTo>
                    <a:pt x="127019" y="192107"/>
                  </a:lnTo>
                  <a:lnTo>
                    <a:pt x="158183" y="158183"/>
                  </a:lnTo>
                  <a:lnTo>
                    <a:pt x="192107" y="127019"/>
                  </a:lnTo>
                  <a:lnTo>
                    <a:pt x="228602" y="98807"/>
                  </a:lnTo>
                  <a:lnTo>
                    <a:pt x="267477" y="73738"/>
                  </a:lnTo>
                  <a:lnTo>
                    <a:pt x="308539" y="52002"/>
                  </a:lnTo>
                  <a:lnTo>
                    <a:pt x="351600" y="33790"/>
                  </a:lnTo>
                  <a:lnTo>
                    <a:pt x="396467" y="19293"/>
                  </a:lnTo>
                  <a:lnTo>
                    <a:pt x="442951" y="8701"/>
                  </a:lnTo>
                  <a:lnTo>
                    <a:pt x="490860" y="2207"/>
                  </a:lnTo>
                  <a:lnTo>
                    <a:pt x="540004" y="0"/>
                  </a:lnTo>
                  <a:close/>
                </a:path>
              </a:pathLst>
            </a:custGeom>
            <a:ln w="25400">
              <a:solidFill>
                <a:srgbClr val="FFFFFF"/>
              </a:solidFill>
            </a:ln>
          </p:spPr>
          <p:txBody>
            <a:bodyPr wrap="square" lIns="0" tIns="0" rIns="0" bIns="0" rtlCol="0"/>
            <a:lstStyle/>
            <a:p>
              <a:endParaRPr/>
            </a:p>
          </p:txBody>
        </p:sp>
      </p:grpSp>
      <p:sp>
        <p:nvSpPr>
          <p:cNvPr id="36" name="object 36"/>
          <p:cNvSpPr txBox="1"/>
          <p:nvPr/>
        </p:nvSpPr>
        <p:spPr>
          <a:xfrm>
            <a:off x="1028268" y="1153261"/>
            <a:ext cx="484505" cy="952500"/>
          </a:xfrm>
          <a:prstGeom prst="rect">
            <a:avLst/>
          </a:prstGeom>
        </p:spPr>
        <p:txBody>
          <a:bodyPr vert="horz" wrap="square" lIns="0" tIns="16510" rIns="0" bIns="0" rtlCol="0">
            <a:spAutoFit/>
          </a:bodyPr>
          <a:lstStyle/>
          <a:p>
            <a:pPr marL="12700">
              <a:lnSpc>
                <a:spcPct val="100000"/>
              </a:lnSpc>
              <a:spcBef>
                <a:spcPts val="130"/>
              </a:spcBef>
            </a:pPr>
            <a:r>
              <a:rPr sz="6050" spc="245" dirty="0">
                <a:solidFill>
                  <a:srgbClr val="FFFFFF"/>
                </a:solidFill>
                <a:latin typeface="Arial"/>
                <a:cs typeface="Arial"/>
              </a:rPr>
              <a:t>1</a:t>
            </a:r>
            <a:endParaRPr sz="605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501604" y="2971844"/>
            <a:ext cx="2127250" cy="967105"/>
          </a:xfrm>
          <a:prstGeom prst="rect">
            <a:avLst/>
          </a:prstGeom>
        </p:spPr>
        <p:txBody>
          <a:bodyPr vert="horz" wrap="square" lIns="0" tIns="28575" rIns="0" bIns="0" rtlCol="0">
            <a:spAutoFit/>
          </a:bodyPr>
          <a:lstStyle/>
          <a:p>
            <a:pPr marL="12700" marR="5080">
              <a:lnSpc>
                <a:spcPts val="1220"/>
              </a:lnSpc>
              <a:spcBef>
                <a:spcPts val="225"/>
              </a:spcBef>
            </a:pPr>
            <a:r>
              <a:rPr sz="1100" dirty="0">
                <a:latin typeface="Times New Roman"/>
                <a:cs typeface="Times New Roman"/>
              </a:rPr>
              <a:t>Berikut</a:t>
            </a:r>
            <a:r>
              <a:rPr sz="1100" spc="-130" dirty="0">
                <a:latin typeface="Times New Roman"/>
                <a:cs typeface="Times New Roman"/>
              </a:rPr>
              <a:t> </a:t>
            </a:r>
            <a:r>
              <a:rPr sz="1100" dirty="0">
                <a:latin typeface="Times New Roman"/>
                <a:cs typeface="Times New Roman"/>
              </a:rPr>
              <a:t>ini</a:t>
            </a:r>
            <a:r>
              <a:rPr sz="1100" spc="-130" dirty="0">
                <a:latin typeface="Times New Roman"/>
                <a:cs typeface="Times New Roman"/>
              </a:rPr>
              <a:t> </a:t>
            </a:r>
            <a:r>
              <a:rPr sz="1100" dirty="0">
                <a:latin typeface="Times New Roman"/>
                <a:cs typeface="Times New Roman"/>
              </a:rPr>
              <a:t>yang</a:t>
            </a:r>
            <a:r>
              <a:rPr sz="1100" spc="-130" dirty="0">
                <a:latin typeface="Times New Roman"/>
                <a:cs typeface="Times New Roman"/>
              </a:rPr>
              <a:t> </a:t>
            </a:r>
            <a:r>
              <a:rPr sz="1100" dirty="0">
                <a:latin typeface="Times New Roman"/>
                <a:cs typeface="Times New Roman"/>
              </a:rPr>
              <a:t>termasuk</a:t>
            </a:r>
            <a:r>
              <a:rPr sz="1100" spc="-125" dirty="0">
                <a:latin typeface="Times New Roman"/>
                <a:cs typeface="Times New Roman"/>
              </a:rPr>
              <a:t> </a:t>
            </a:r>
            <a:r>
              <a:rPr sz="1100" dirty="0">
                <a:latin typeface="Times New Roman"/>
                <a:cs typeface="Times New Roman"/>
              </a:rPr>
              <a:t>media</a:t>
            </a:r>
            <a:r>
              <a:rPr sz="1100" spc="-130" dirty="0">
                <a:latin typeface="Times New Roman"/>
                <a:cs typeface="Times New Roman"/>
              </a:rPr>
              <a:t> </a:t>
            </a:r>
            <a:r>
              <a:rPr sz="1100" dirty="0">
                <a:latin typeface="Times New Roman"/>
                <a:cs typeface="Times New Roman"/>
              </a:rPr>
              <a:t>tanpa  kabel</a:t>
            </a:r>
            <a:r>
              <a:rPr sz="1100" spc="-120" dirty="0">
                <a:latin typeface="Times New Roman"/>
                <a:cs typeface="Times New Roman"/>
              </a:rPr>
              <a:t> </a:t>
            </a:r>
            <a:r>
              <a:rPr sz="1100" dirty="0">
                <a:latin typeface="Times New Roman"/>
                <a:cs typeface="Times New Roman"/>
              </a:rPr>
              <a:t>adalah...</a:t>
            </a:r>
            <a:endParaRPr sz="1100">
              <a:latin typeface="Times New Roman"/>
              <a:cs typeface="Times New Roman"/>
            </a:endParaRPr>
          </a:p>
          <a:p>
            <a:pPr marL="130175" indent="-118110">
              <a:lnSpc>
                <a:spcPts val="1140"/>
              </a:lnSpc>
              <a:buAutoNum type="alphaLcPeriod"/>
              <a:tabLst>
                <a:tab pos="130810" algn="l"/>
              </a:tabLst>
            </a:pPr>
            <a:r>
              <a:rPr sz="1100" dirty="0">
                <a:latin typeface="Times New Roman"/>
                <a:cs typeface="Times New Roman"/>
              </a:rPr>
              <a:t>Fiber</a:t>
            </a:r>
            <a:r>
              <a:rPr sz="1100" spc="-210" dirty="0">
                <a:latin typeface="Times New Roman"/>
                <a:cs typeface="Times New Roman"/>
              </a:rPr>
              <a:t> </a:t>
            </a:r>
            <a:r>
              <a:rPr sz="1100" dirty="0">
                <a:latin typeface="Times New Roman"/>
                <a:cs typeface="Times New Roman"/>
              </a:rPr>
              <a:t>Optic</a:t>
            </a:r>
            <a:endParaRPr sz="1100">
              <a:latin typeface="Times New Roman"/>
              <a:cs typeface="Times New Roman"/>
            </a:endParaRPr>
          </a:p>
          <a:p>
            <a:pPr marL="138430" indent="-125730">
              <a:lnSpc>
                <a:spcPts val="1220"/>
              </a:lnSpc>
              <a:buAutoNum type="alphaLcPeriod"/>
              <a:tabLst>
                <a:tab pos="138430" algn="l"/>
              </a:tabLst>
            </a:pPr>
            <a:r>
              <a:rPr sz="1100" dirty="0">
                <a:latin typeface="Times New Roman"/>
                <a:cs typeface="Times New Roman"/>
              </a:rPr>
              <a:t>Inframerah</a:t>
            </a:r>
            <a:endParaRPr sz="1100">
              <a:latin typeface="Times New Roman"/>
              <a:cs typeface="Times New Roman"/>
            </a:endParaRPr>
          </a:p>
          <a:p>
            <a:pPr marL="127635" indent="-115570">
              <a:lnSpc>
                <a:spcPts val="1220"/>
              </a:lnSpc>
              <a:buClr>
                <a:srgbClr val="000000"/>
              </a:buClr>
              <a:buAutoNum type="alphaLcPeriod"/>
              <a:tabLst>
                <a:tab pos="128270" algn="l"/>
              </a:tabLst>
            </a:pPr>
            <a:r>
              <a:rPr sz="1100" spc="-15" dirty="0">
                <a:solidFill>
                  <a:srgbClr val="1F1A17"/>
                </a:solidFill>
                <a:latin typeface="Times New Roman"/>
                <a:cs typeface="Times New Roman"/>
              </a:rPr>
              <a:t>Twisted</a:t>
            </a:r>
            <a:r>
              <a:rPr sz="1100" spc="-185" dirty="0">
                <a:solidFill>
                  <a:srgbClr val="1F1A17"/>
                </a:solidFill>
                <a:latin typeface="Times New Roman"/>
                <a:cs typeface="Times New Roman"/>
              </a:rPr>
              <a:t> </a:t>
            </a:r>
            <a:r>
              <a:rPr sz="1100" dirty="0">
                <a:solidFill>
                  <a:srgbClr val="1F1A17"/>
                </a:solidFill>
                <a:latin typeface="Times New Roman"/>
                <a:cs typeface="Times New Roman"/>
              </a:rPr>
              <a:t>Pair</a:t>
            </a:r>
            <a:endParaRPr sz="1100">
              <a:latin typeface="Times New Roman"/>
              <a:cs typeface="Times New Roman"/>
            </a:endParaRPr>
          </a:p>
          <a:p>
            <a:pPr marL="138430" indent="-125730">
              <a:lnSpc>
                <a:spcPts val="1270"/>
              </a:lnSpc>
              <a:buAutoNum type="alphaLcPeriod"/>
              <a:tabLst>
                <a:tab pos="138430" algn="l"/>
              </a:tabLst>
            </a:pPr>
            <a:r>
              <a:rPr sz="1100" dirty="0">
                <a:solidFill>
                  <a:srgbClr val="1F1A17"/>
                </a:solidFill>
                <a:latin typeface="Times New Roman"/>
                <a:cs typeface="Times New Roman"/>
              </a:rPr>
              <a:t>Coaxial</a:t>
            </a:r>
            <a:endParaRPr sz="1100">
              <a:latin typeface="Times New Roman"/>
              <a:cs typeface="Times New Roman"/>
            </a:endParaRPr>
          </a:p>
        </p:txBody>
      </p:sp>
      <p:sp>
        <p:nvSpPr>
          <p:cNvPr id="3" name="object 3"/>
          <p:cNvSpPr txBox="1"/>
          <p:nvPr/>
        </p:nvSpPr>
        <p:spPr>
          <a:xfrm>
            <a:off x="3501506" y="5650005"/>
            <a:ext cx="2137410" cy="1121410"/>
          </a:xfrm>
          <a:prstGeom prst="rect">
            <a:avLst/>
          </a:prstGeom>
        </p:spPr>
        <p:txBody>
          <a:bodyPr vert="horz" wrap="square" lIns="0" tIns="28575" rIns="0" bIns="0" rtlCol="0">
            <a:spAutoFit/>
          </a:bodyPr>
          <a:lstStyle/>
          <a:p>
            <a:pPr marL="12700" marR="5080" algn="just">
              <a:lnSpc>
                <a:spcPts val="1220"/>
              </a:lnSpc>
              <a:spcBef>
                <a:spcPts val="225"/>
              </a:spcBef>
            </a:pPr>
            <a:r>
              <a:rPr sz="1100" spc="10" dirty="0">
                <a:solidFill>
                  <a:srgbClr val="1F1A17"/>
                </a:solidFill>
                <a:latin typeface="Times New Roman"/>
                <a:cs typeface="Times New Roman"/>
              </a:rPr>
              <a:t>Gelombang elektromagnetik </a:t>
            </a:r>
            <a:r>
              <a:rPr sz="1100" spc="15" dirty="0">
                <a:solidFill>
                  <a:srgbClr val="1F1A17"/>
                </a:solidFill>
                <a:latin typeface="Times New Roman"/>
                <a:cs typeface="Times New Roman"/>
              </a:rPr>
              <a:t>yang  </a:t>
            </a:r>
            <a:r>
              <a:rPr sz="1100" spc="70" dirty="0">
                <a:solidFill>
                  <a:srgbClr val="1F1A17"/>
                </a:solidFill>
                <a:latin typeface="Times New Roman"/>
                <a:cs typeface="Times New Roman"/>
              </a:rPr>
              <a:t>menggunakan frekuensi </a:t>
            </a:r>
            <a:r>
              <a:rPr sz="1100" spc="80" dirty="0">
                <a:solidFill>
                  <a:srgbClr val="1F1A17"/>
                </a:solidFill>
                <a:latin typeface="Times New Roman"/>
                <a:cs typeface="Times New Roman"/>
              </a:rPr>
              <a:t>tinggi  </a:t>
            </a:r>
            <a:r>
              <a:rPr sz="1100" dirty="0">
                <a:solidFill>
                  <a:srgbClr val="1F1A17"/>
                </a:solidFill>
                <a:latin typeface="Times New Roman"/>
                <a:cs typeface="Times New Roman"/>
              </a:rPr>
              <a:t>adalah...</a:t>
            </a:r>
            <a:endParaRPr sz="1100">
              <a:latin typeface="Times New Roman"/>
              <a:cs typeface="Times New Roman"/>
            </a:endParaRPr>
          </a:p>
          <a:p>
            <a:pPr marL="142240" indent="-118110">
              <a:lnSpc>
                <a:spcPts val="1140"/>
              </a:lnSpc>
              <a:buAutoNum type="alphaLcPeriod"/>
              <a:tabLst>
                <a:tab pos="142875" algn="l"/>
              </a:tabLst>
            </a:pPr>
            <a:r>
              <a:rPr sz="1100" dirty="0">
                <a:solidFill>
                  <a:srgbClr val="1F1A17"/>
                </a:solidFill>
                <a:latin typeface="Times New Roman"/>
                <a:cs typeface="Times New Roman"/>
              </a:rPr>
              <a:t>Gelombang</a:t>
            </a:r>
            <a:r>
              <a:rPr sz="1100" spc="-210" dirty="0">
                <a:solidFill>
                  <a:srgbClr val="1F1A17"/>
                </a:solidFill>
                <a:latin typeface="Times New Roman"/>
                <a:cs typeface="Times New Roman"/>
              </a:rPr>
              <a:t> </a:t>
            </a:r>
            <a:r>
              <a:rPr sz="1100" dirty="0">
                <a:solidFill>
                  <a:srgbClr val="1F1A17"/>
                </a:solidFill>
                <a:latin typeface="Times New Roman"/>
                <a:cs typeface="Times New Roman"/>
              </a:rPr>
              <a:t>Mikro</a:t>
            </a:r>
            <a:endParaRPr sz="1100">
              <a:latin typeface="Times New Roman"/>
              <a:cs typeface="Times New Roman"/>
            </a:endParaRPr>
          </a:p>
          <a:p>
            <a:pPr marL="150495" indent="-125730">
              <a:lnSpc>
                <a:spcPts val="1220"/>
              </a:lnSpc>
              <a:buAutoNum type="alphaLcPeriod"/>
              <a:tabLst>
                <a:tab pos="150495" algn="l"/>
              </a:tabLst>
            </a:pPr>
            <a:r>
              <a:rPr sz="1100" dirty="0">
                <a:solidFill>
                  <a:srgbClr val="1F1A17"/>
                </a:solidFill>
                <a:latin typeface="Times New Roman"/>
                <a:cs typeface="Times New Roman"/>
              </a:rPr>
              <a:t>Gelombang</a:t>
            </a:r>
            <a:r>
              <a:rPr sz="1100" spc="-210" dirty="0">
                <a:solidFill>
                  <a:srgbClr val="1F1A17"/>
                </a:solidFill>
                <a:latin typeface="Times New Roman"/>
                <a:cs typeface="Times New Roman"/>
              </a:rPr>
              <a:t> </a:t>
            </a:r>
            <a:r>
              <a:rPr sz="1100" dirty="0">
                <a:solidFill>
                  <a:srgbClr val="1F1A17"/>
                </a:solidFill>
                <a:latin typeface="Times New Roman"/>
                <a:cs typeface="Times New Roman"/>
              </a:rPr>
              <a:t>Radio</a:t>
            </a:r>
            <a:endParaRPr sz="1100">
              <a:latin typeface="Times New Roman"/>
              <a:cs typeface="Times New Roman"/>
            </a:endParaRPr>
          </a:p>
          <a:p>
            <a:pPr marL="142240" indent="-118110">
              <a:lnSpc>
                <a:spcPts val="1220"/>
              </a:lnSpc>
              <a:buAutoNum type="alphaLcPeriod"/>
              <a:tabLst>
                <a:tab pos="142875" algn="l"/>
              </a:tabLst>
            </a:pPr>
            <a:r>
              <a:rPr sz="1100" dirty="0">
                <a:solidFill>
                  <a:srgbClr val="1F1A17"/>
                </a:solidFill>
                <a:latin typeface="Times New Roman"/>
                <a:cs typeface="Times New Roman"/>
              </a:rPr>
              <a:t>Inframerah</a:t>
            </a:r>
            <a:endParaRPr sz="1100">
              <a:latin typeface="Times New Roman"/>
              <a:cs typeface="Times New Roman"/>
            </a:endParaRPr>
          </a:p>
          <a:p>
            <a:pPr marL="150495" indent="-125730">
              <a:lnSpc>
                <a:spcPts val="1270"/>
              </a:lnSpc>
              <a:buAutoNum type="alphaLcPeriod"/>
              <a:tabLst>
                <a:tab pos="150495" algn="l"/>
              </a:tabLst>
            </a:pPr>
            <a:r>
              <a:rPr sz="1100" dirty="0">
                <a:solidFill>
                  <a:srgbClr val="1F1A17"/>
                </a:solidFill>
                <a:latin typeface="Times New Roman"/>
                <a:cs typeface="Times New Roman"/>
              </a:rPr>
              <a:t>Bluetooth</a:t>
            </a:r>
            <a:endParaRPr sz="1100">
              <a:latin typeface="Times New Roman"/>
              <a:cs typeface="Times New Roman"/>
            </a:endParaRPr>
          </a:p>
        </p:txBody>
      </p:sp>
      <p:sp>
        <p:nvSpPr>
          <p:cNvPr id="4" name="object 4"/>
          <p:cNvSpPr/>
          <p:nvPr/>
        </p:nvSpPr>
        <p:spPr>
          <a:xfrm>
            <a:off x="3239998" y="1666278"/>
            <a:ext cx="143992" cy="144005"/>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3267506" y="1632749"/>
            <a:ext cx="2361565" cy="1121410"/>
          </a:xfrm>
          <a:prstGeom prst="rect">
            <a:avLst/>
          </a:prstGeom>
        </p:spPr>
        <p:txBody>
          <a:bodyPr vert="horz" wrap="square" lIns="0" tIns="28575" rIns="0" bIns="0" rtlCol="0">
            <a:spAutoFit/>
          </a:bodyPr>
          <a:lstStyle/>
          <a:p>
            <a:pPr marL="246379" marR="5080" indent="-234315" algn="just">
              <a:lnSpc>
                <a:spcPts val="1220"/>
              </a:lnSpc>
              <a:spcBef>
                <a:spcPts val="225"/>
              </a:spcBef>
            </a:pPr>
            <a:r>
              <a:rPr sz="1350" spc="44" baseline="3086" dirty="0">
                <a:solidFill>
                  <a:srgbClr val="FFFFFF"/>
                </a:solidFill>
                <a:latin typeface="Arial"/>
                <a:cs typeface="Arial"/>
              </a:rPr>
              <a:t>6 </a:t>
            </a:r>
            <a:r>
              <a:rPr sz="1100" dirty="0">
                <a:latin typeface="Times New Roman"/>
                <a:cs typeface="Times New Roman"/>
              </a:rPr>
              <a:t>Alat ini biasanya digunakan untuk  mengirim pesan menggunakan kode  morse...</a:t>
            </a:r>
            <a:endParaRPr sz="1100">
              <a:latin typeface="Times New Roman"/>
              <a:cs typeface="Times New Roman"/>
            </a:endParaRPr>
          </a:p>
          <a:p>
            <a:pPr marL="372110" indent="-116205">
              <a:lnSpc>
                <a:spcPts val="1140"/>
              </a:lnSpc>
              <a:buAutoNum type="alphaLcPeriod"/>
              <a:tabLst>
                <a:tab pos="372745" algn="l"/>
              </a:tabLst>
            </a:pPr>
            <a:r>
              <a:rPr sz="1100" spc="-15" dirty="0">
                <a:latin typeface="Times New Roman"/>
                <a:cs typeface="Times New Roman"/>
              </a:rPr>
              <a:t>Telepon</a:t>
            </a:r>
            <a:endParaRPr sz="1100">
              <a:latin typeface="Times New Roman"/>
              <a:cs typeface="Times New Roman"/>
            </a:endParaRPr>
          </a:p>
          <a:p>
            <a:pPr marL="382270" indent="-126364">
              <a:lnSpc>
                <a:spcPts val="1220"/>
              </a:lnSpc>
              <a:buAutoNum type="alphaLcPeriod"/>
              <a:tabLst>
                <a:tab pos="382905" algn="l"/>
              </a:tabLst>
            </a:pPr>
            <a:r>
              <a:rPr sz="1100" dirty="0">
                <a:latin typeface="Times New Roman"/>
                <a:cs typeface="Times New Roman"/>
              </a:rPr>
              <a:t>Komputer</a:t>
            </a:r>
            <a:endParaRPr sz="1100">
              <a:latin typeface="Times New Roman"/>
              <a:cs typeface="Times New Roman"/>
            </a:endParaRPr>
          </a:p>
          <a:p>
            <a:pPr marL="372110" indent="-116205">
              <a:lnSpc>
                <a:spcPts val="1220"/>
              </a:lnSpc>
              <a:buAutoNum type="alphaLcPeriod"/>
              <a:tabLst>
                <a:tab pos="372745" algn="l"/>
              </a:tabLst>
            </a:pPr>
            <a:r>
              <a:rPr sz="1100" spc="-10" dirty="0">
                <a:latin typeface="Times New Roman"/>
                <a:cs typeface="Times New Roman"/>
              </a:rPr>
              <a:t>Telegraf</a:t>
            </a:r>
            <a:endParaRPr sz="1100">
              <a:latin typeface="Times New Roman"/>
              <a:cs typeface="Times New Roman"/>
            </a:endParaRPr>
          </a:p>
          <a:p>
            <a:pPr marL="382270" indent="-126364">
              <a:lnSpc>
                <a:spcPts val="1270"/>
              </a:lnSpc>
              <a:buAutoNum type="alphaLcPeriod"/>
              <a:tabLst>
                <a:tab pos="382905" algn="l"/>
              </a:tabLst>
            </a:pPr>
            <a:r>
              <a:rPr sz="1100" dirty="0">
                <a:latin typeface="Times New Roman"/>
                <a:cs typeface="Times New Roman"/>
              </a:rPr>
              <a:t>Satelit</a:t>
            </a:r>
            <a:endParaRPr sz="1100">
              <a:latin typeface="Times New Roman"/>
              <a:cs typeface="Times New Roman"/>
            </a:endParaRPr>
          </a:p>
        </p:txBody>
      </p:sp>
      <p:sp>
        <p:nvSpPr>
          <p:cNvPr id="6" name="object 6"/>
          <p:cNvSpPr/>
          <p:nvPr/>
        </p:nvSpPr>
        <p:spPr>
          <a:xfrm>
            <a:off x="3239998" y="3005099"/>
            <a:ext cx="143992" cy="144005"/>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3267506" y="2991256"/>
            <a:ext cx="93345" cy="162560"/>
          </a:xfrm>
          <a:prstGeom prst="rect">
            <a:avLst/>
          </a:prstGeom>
        </p:spPr>
        <p:txBody>
          <a:bodyPr vert="horz" wrap="square" lIns="0" tIns="12700" rIns="0" bIns="0" rtlCol="0">
            <a:spAutoFit/>
          </a:bodyPr>
          <a:lstStyle/>
          <a:p>
            <a:pPr marL="12700">
              <a:lnSpc>
                <a:spcPct val="100000"/>
              </a:lnSpc>
              <a:spcBef>
                <a:spcPts val="100"/>
              </a:spcBef>
            </a:pPr>
            <a:r>
              <a:rPr sz="900" spc="30" dirty="0">
                <a:solidFill>
                  <a:srgbClr val="FFFFFF"/>
                </a:solidFill>
                <a:latin typeface="Arial"/>
                <a:cs typeface="Arial"/>
              </a:rPr>
              <a:t>7</a:t>
            </a:r>
            <a:endParaRPr sz="900">
              <a:latin typeface="Arial"/>
              <a:cs typeface="Arial"/>
            </a:endParaRPr>
          </a:p>
        </p:txBody>
      </p:sp>
      <p:sp>
        <p:nvSpPr>
          <p:cNvPr id="8" name="object 8"/>
          <p:cNvSpPr/>
          <p:nvPr/>
        </p:nvSpPr>
        <p:spPr>
          <a:xfrm>
            <a:off x="3239998" y="4343920"/>
            <a:ext cx="143992" cy="144005"/>
          </a:xfrm>
          <a:prstGeom prst="rect">
            <a:avLst/>
          </a:prstGeom>
          <a:blipFill>
            <a:blip r:embed="rId3" cstate="print"/>
            <a:stretch>
              <a:fillRect/>
            </a:stretch>
          </a:blipFill>
        </p:spPr>
        <p:txBody>
          <a:bodyPr wrap="square" lIns="0" tIns="0" rIns="0" bIns="0" rtlCol="0"/>
          <a:lstStyle/>
          <a:p>
            <a:endParaRPr/>
          </a:p>
        </p:txBody>
      </p:sp>
      <p:sp>
        <p:nvSpPr>
          <p:cNvPr id="9" name="object 9"/>
          <p:cNvSpPr txBox="1"/>
          <p:nvPr/>
        </p:nvSpPr>
        <p:spPr>
          <a:xfrm>
            <a:off x="3267506" y="4310924"/>
            <a:ext cx="2367915" cy="1121410"/>
          </a:xfrm>
          <a:prstGeom prst="rect">
            <a:avLst/>
          </a:prstGeom>
        </p:spPr>
        <p:txBody>
          <a:bodyPr vert="horz" wrap="square" lIns="0" tIns="28575" rIns="0" bIns="0" rtlCol="0">
            <a:spAutoFit/>
          </a:bodyPr>
          <a:lstStyle/>
          <a:p>
            <a:pPr marL="246379" marR="5080" indent="-234315" algn="just">
              <a:lnSpc>
                <a:spcPts val="1220"/>
              </a:lnSpc>
              <a:spcBef>
                <a:spcPts val="225"/>
              </a:spcBef>
            </a:pPr>
            <a:r>
              <a:rPr sz="1350" spc="44" baseline="3086" dirty="0">
                <a:solidFill>
                  <a:srgbClr val="FFFFFF"/>
                </a:solidFill>
                <a:latin typeface="Arial"/>
                <a:cs typeface="Arial"/>
              </a:rPr>
              <a:t>8 </a:t>
            </a:r>
            <a:r>
              <a:rPr sz="1100" spc="35" dirty="0">
                <a:solidFill>
                  <a:srgbClr val="1F1A17"/>
                </a:solidFill>
                <a:latin typeface="Times New Roman"/>
                <a:cs typeface="Times New Roman"/>
              </a:rPr>
              <a:t>Contoh </a:t>
            </a:r>
            <a:r>
              <a:rPr sz="1100" spc="40" dirty="0">
                <a:solidFill>
                  <a:srgbClr val="1F1A17"/>
                </a:solidFill>
                <a:latin typeface="Times New Roman"/>
                <a:cs typeface="Times New Roman"/>
              </a:rPr>
              <a:t>penggolongan </a:t>
            </a:r>
            <a:r>
              <a:rPr sz="1100" spc="45" dirty="0">
                <a:solidFill>
                  <a:srgbClr val="1F1A17"/>
                </a:solidFill>
                <a:latin typeface="Times New Roman"/>
                <a:cs typeface="Times New Roman"/>
              </a:rPr>
              <a:t>komputer  </a:t>
            </a:r>
            <a:r>
              <a:rPr sz="1100" dirty="0">
                <a:solidFill>
                  <a:srgbClr val="1F1A17"/>
                </a:solidFill>
                <a:latin typeface="Times New Roman"/>
                <a:cs typeface="Times New Roman"/>
              </a:rPr>
              <a:t>berdasarkan jenis data yang diolah  adalah...</a:t>
            </a:r>
            <a:endParaRPr sz="1100">
              <a:latin typeface="Times New Roman"/>
              <a:cs typeface="Times New Roman"/>
            </a:endParaRPr>
          </a:p>
          <a:p>
            <a:pPr marL="376555" indent="-118745">
              <a:lnSpc>
                <a:spcPts val="1140"/>
              </a:lnSpc>
              <a:buAutoNum type="alphaLcPeriod"/>
              <a:tabLst>
                <a:tab pos="377190" algn="l"/>
              </a:tabLst>
            </a:pPr>
            <a:r>
              <a:rPr sz="1100" dirty="0">
                <a:solidFill>
                  <a:srgbClr val="1F1A17"/>
                </a:solidFill>
                <a:latin typeface="Times New Roman"/>
                <a:cs typeface="Times New Roman"/>
              </a:rPr>
              <a:t>Komputer</a:t>
            </a:r>
            <a:r>
              <a:rPr sz="1100" spc="-114" dirty="0">
                <a:solidFill>
                  <a:srgbClr val="1F1A17"/>
                </a:solidFill>
                <a:latin typeface="Times New Roman"/>
                <a:cs typeface="Times New Roman"/>
              </a:rPr>
              <a:t> </a:t>
            </a:r>
            <a:r>
              <a:rPr sz="1100" dirty="0">
                <a:solidFill>
                  <a:srgbClr val="1F1A17"/>
                </a:solidFill>
                <a:latin typeface="Times New Roman"/>
                <a:cs typeface="Times New Roman"/>
              </a:rPr>
              <a:t>Digital</a:t>
            </a:r>
            <a:endParaRPr sz="1100">
              <a:latin typeface="Times New Roman"/>
              <a:cs typeface="Times New Roman"/>
            </a:endParaRPr>
          </a:p>
          <a:p>
            <a:pPr marL="384175" indent="-126364">
              <a:lnSpc>
                <a:spcPts val="1220"/>
              </a:lnSpc>
              <a:buAutoNum type="alphaLcPeriod"/>
              <a:tabLst>
                <a:tab pos="384810" algn="l"/>
              </a:tabLst>
            </a:pPr>
            <a:r>
              <a:rPr sz="1100" dirty="0">
                <a:solidFill>
                  <a:srgbClr val="1F1A17"/>
                </a:solidFill>
                <a:latin typeface="Times New Roman"/>
                <a:cs typeface="Times New Roman"/>
              </a:rPr>
              <a:t>Mainframe</a:t>
            </a:r>
            <a:endParaRPr sz="1100">
              <a:latin typeface="Times New Roman"/>
              <a:cs typeface="Times New Roman"/>
            </a:endParaRPr>
          </a:p>
          <a:p>
            <a:pPr marL="376555" indent="-118745">
              <a:lnSpc>
                <a:spcPts val="1220"/>
              </a:lnSpc>
              <a:buAutoNum type="alphaLcPeriod"/>
              <a:tabLst>
                <a:tab pos="377190" algn="l"/>
              </a:tabLst>
            </a:pPr>
            <a:r>
              <a:rPr sz="1100" dirty="0">
                <a:solidFill>
                  <a:srgbClr val="1F1A17"/>
                </a:solidFill>
                <a:latin typeface="Times New Roman"/>
                <a:cs typeface="Times New Roman"/>
              </a:rPr>
              <a:t>Minicomputer</a:t>
            </a:r>
            <a:endParaRPr sz="1100">
              <a:latin typeface="Times New Roman"/>
              <a:cs typeface="Times New Roman"/>
            </a:endParaRPr>
          </a:p>
          <a:p>
            <a:pPr marL="384175" indent="-126364">
              <a:lnSpc>
                <a:spcPts val="1270"/>
              </a:lnSpc>
              <a:buAutoNum type="alphaLcPeriod"/>
              <a:tabLst>
                <a:tab pos="384810" algn="l"/>
              </a:tabLst>
            </a:pPr>
            <a:r>
              <a:rPr sz="1100" dirty="0">
                <a:solidFill>
                  <a:srgbClr val="1F1A17"/>
                </a:solidFill>
                <a:latin typeface="Times New Roman"/>
                <a:cs typeface="Times New Roman"/>
              </a:rPr>
              <a:t>Makrocomputer</a:t>
            </a:r>
            <a:endParaRPr sz="1100">
              <a:latin typeface="Times New Roman"/>
              <a:cs typeface="Times New Roman"/>
            </a:endParaRPr>
          </a:p>
        </p:txBody>
      </p:sp>
      <p:sp>
        <p:nvSpPr>
          <p:cNvPr id="10" name="object 10"/>
          <p:cNvSpPr/>
          <p:nvPr/>
        </p:nvSpPr>
        <p:spPr>
          <a:xfrm>
            <a:off x="3239998" y="5682742"/>
            <a:ext cx="143992" cy="143992"/>
          </a:xfrm>
          <a:prstGeom prst="rect">
            <a:avLst/>
          </a:prstGeom>
          <a:blipFill>
            <a:blip r:embed="rId3" cstate="print"/>
            <a:stretch>
              <a:fillRect/>
            </a:stretch>
          </a:blipFill>
        </p:spPr>
        <p:txBody>
          <a:bodyPr wrap="square" lIns="0" tIns="0" rIns="0" bIns="0" rtlCol="0"/>
          <a:lstStyle/>
          <a:p>
            <a:endParaRPr/>
          </a:p>
        </p:txBody>
      </p:sp>
      <p:sp>
        <p:nvSpPr>
          <p:cNvPr id="11" name="object 11"/>
          <p:cNvSpPr txBox="1"/>
          <p:nvPr/>
        </p:nvSpPr>
        <p:spPr>
          <a:xfrm>
            <a:off x="3267506" y="5668886"/>
            <a:ext cx="93345" cy="162560"/>
          </a:xfrm>
          <a:prstGeom prst="rect">
            <a:avLst/>
          </a:prstGeom>
        </p:spPr>
        <p:txBody>
          <a:bodyPr vert="horz" wrap="square" lIns="0" tIns="12700" rIns="0" bIns="0" rtlCol="0">
            <a:spAutoFit/>
          </a:bodyPr>
          <a:lstStyle/>
          <a:p>
            <a:pPr marL="12700">
              <a:lnSpc>
                <a:spcPct val="100000"/>
              </a:lnSpc>
              <a:spcBef>
                <a:spcPts val="100"/>
              </a:spcBef>
            </a:pPr>
            <a:r>
              <a:rPr sz="900" spc="30" dirty="0">
                <a:solidFill>
                  <a:srgbClr val="FFFFFF"/>
                </a:solidFill>
                <a:latin typeface="Arial"/>
                <a:cs typeface="Arial"/>
              </a:rPr>
              <a:t>9</a:t>
            </a:r>
            <a:endParaRPr sz="900">
              <a:latin typeface="Arial"/>
              <a:cs typeface="Arial"/>
            </a:endParaRPr>
          </a:p>
        </p:txBody>
      </p:sp>
      <p:sp>
        <p:nvSpPr>
          <p:cNvPr id="12" name="object 12"/>
          <p:cNvSpPr/>
          <p:nvPr/>
        </p:nvSpPr>
        <p:spPr>
          <a:xfrm>
            <a:off x="3239998" y="7021550"/>
            <a:ext cx="143992" cy="144005"/>
          </a:xfrm>
          <a:prstGeom prst="rect">
            <a:avLst/>
          </a:prstGeom>
          <a:blipFill>
            <a:blip r:embed="rId2" cstate="print"/>
            <a:stretch>
              <a:fillRect/>
            </a:stretch>
          </a:blipFill>
        </p:spPr>
        <p:txBody>
          <a:bodyPr wrap="square" lIns="0" tIns="0" rIns="0" bIns="0" rtlCol="0"/>
          <a:lstStyle/>
          <a:p>
            <a:endParaRPr/>
          </a:p>
        </p:txBody>
      </p:sp>
      <p:sp>
        <p:nvSpPr>
          <p:cNvPr id="13" name="object 13"/>
          <p:cNvSpPr txBox="1"/>
          <p:nvPr/>
        </p:nvSpPr>
        <p:spPr>
          <a:xfrm>
            <a:off x="3234080" y="6989010"/>
            <a:ext cx="2399030" cy="1276350"/>
          </a:xfrm>
          <a:prstGeom prst="rect">
            <a:avLst/>
          </a:prstGeom>
        </p:spPr>
        <p:txBody>
          <a:bodyPr vert="horz" wrap="square" lIns="0" tIns="28575" rIns="0" bIns="0" rtlCol="0">
            <a:spAutoFit/>
          </a:bodyPr>
          <a:lstStyle/>
          <a:p>
            <a:pPr marL="280035" marR="5080" indent="-267970" algn="just">
              <a:lnSpc>
                <a:spcPts val="1220"/>
              </a:lnSpc>
              <a:spcBef>
                <a:spcPts val="225"/>
              </a:spcBef>
            </a:pPr>
            <a:r>
              <a:rPr sz="1350" spc="44" baseline="3086" dirty="0">
                <a:solidFill>
                  <a:srgbClr val="FFFFFF"/>
                </a:solidFill>
                <a:latin typeface="Arial"/>
                <a:cs typeface="Arial"/>
              </a:rPr>
              <a:t>10</a:t>
            </a:r>
            <a:r>
              <a:rPr sz="1350" spc="465" baseline="3086" dirty="0">
                <a:solidFill>
                  <a:srgbClr val="FFFFFF"/>
                </a:solidFill>
                <a:latin typeface="Arial"/>
                <a:cs typeface="Arial"/>
              </a:rPr>
              <a:t> </a:t>
            </a:r>
            <a:r>
              <a:rPr sz="1100" spc="10" dirty="0">
                <a:solidFill>
                  <a:srgbClr val="1F1A17"/>
                </a:solidFill>
                <a:latin typeface="Times New Roman"/>
                <a:cs typeface="Times New Roman"/>
              </a:rPr>
              <a:t>Komputer yang digunakan </a:t>
            </a:r>
            <a:r>
              <a:rPr sz="1100" spc="15" dirty="0">
                <a:solidFill>
                  <a:srgbClr val="1F1A17"/>
                </a:solidFill>
                <a:latin typeface="Times New Roman"/>
                <a:cs typeface="Times New Roman"/>
              </a:rPr>
              <a:t>untuk  </a:t>
            </a:r>
            <a:r>
              <a:rPr sz="1100" spc="25" dirty="0">
                <a:solidFill>
                  <a:srgbClr val="1F1A17"/>
                </a:solidFill>
                <a:latin typeface="Times New Roman"/>
                <a:cs typeface="Times New Roman"/>
              </a:rPr>
              <a:t>mengolah </a:t>
            </a:r>
            <a:r>
              <a:rPr sz="1100" spc="20" dirty="0">
                <a:solidFill>
                  <a:srgbClr val="1F1A17"/>
                </a:solidFill>
                <a:latin typeface="Times New Roman"/>
                <a:cs typeface="Times New Roman"/>
              </a:rPr>
              <a:t>data </a:t>
            </a:r>
            <a:r>
              <a:rPr sz="1100" spc="25" dirty="0">
                <a:solidFill>
                  <a:srgbClr val="1F1A17"/>
                </a:solidFill>
                <a:latin typeface="Times New Roman"/>
                <a:cs typeface="Times New Roman"/>
              </a:rPr>
              <a:t>kualitatif </a:t>
            </a:r>
            <a:r>
              <a:rPr sz="1100" spc="30" dirty="0">
                <a:solidFill>
                  <a:srgbClr val="1F1A17"/>
                </a:solidFill>
                <a:latin typeface="Times New Roman"/>
                <a:cs typeface="Times New Roman"/>
              </a:rPr>
              <a:t>yang  </a:t>
            </a:r>
            <a:r>
              <a:rPr sz="1100" spc="40" dirty="0">
                <a:solidFill>
                  <a:srgbClr val="1F1A17"/>
                </a:solidFill>
                <a:latin typeface="Times New Roman"/>
                <a:cs typeface="Times New Roman"/>
              </a:rPr>
              <a:t>berdasarkan </a:t>
            </a:r>
            <a:r>
              <a:rPr sz="1100" spc="35" dirty="0">
                <a:solidFill>
                  <a:srgbClr val="1F1A17"/>
                </a:solidFill>
                <a:latin typeface="Times New Roman"/>
                <a:cs typeface="Times New Roman"/>
              </a:rPr>
              <a:t>input </a:t>
            </a:r>
            <a:r>
              <a:rPr sz="1100" spc="30" dirty="0">
                <a:solidFill>
                  <a:srgbClr val="1F1A17"/>
                </a:solidFill>
                <a:latin typeface="Times New Roman"/>
                <a:cs typeface="Times New Roman"/>
              </a:rPr>
              <a:t>dari  </a:t>
            </a:r>
            <a:r>
              <a:rPr sz="1100" spc="45" dirty="0">
                <a:solidFill>
                  <a:srgbClr val="1F1A17"/>
                </a:solidFill>
                <a:latin typeface="Times New Roman"/>
                <a:cs typeface="Times New Roman"/>
              </a:rPr>
              <a:t>keadaan  </a:t>
            </a:r>
            <a:r>
              <a:rPr sz="1100" dirty="0">
                <a:solidFill>
                  <a:srgbClr val="1F1A17"/>
                </a:solidFill>
                <a:latin typeface="Times New Roman"/>
                <a:cs typeface="Times New Roman"/>
              </a:rPr>
              <a:t>lingkungan</a:t>
            </a:r>
            <a:r>
              <a:rPr sz="1100" spc="-114" dirty="0">
                <a:solidFill>
                  <a:srgbClr val="1F1A17"/>
                </a:solidFill>
                <a:latin typeface="Times New Roman"/>
                <a:cs typeface="Times New Roman"/>
              </a:rPr>
              <a:t> </a:t>
            </a:r>
            <a:r>
              <a:rPr sz="1100" dirty="0">
                <a:solidFill>
                  <a:srgbClr val="1F1A17"/>
                </a:solidFill>
                <a:latin typeface="Times New Roman"/>
                <a:cs typeface="Times New Roman"/>
              </a:rPr>
              <a:t>yang</a:t>
            </a:r>
            <a:r>
              <a:rPr sz="1100" spc="-114" dirty="0">
                <a:solidFill>
                  <a:srgbClr val="1F1A17"/>
                </a:solidFill>
                <a:latin typeface="Times New Roman"/>
                <a:cs typeface="Times New Roman"/>
              </a:rPr>
              <a:t> </a:t>
            </a:r>
            <a:r>
              <a:rPr sz="1100" dirty="0">
                <a:solidFill>
                  <a:srgbClr val="1F1A17"/>
                </a:solidFill>
                <a:latin typeface="Times New Roman"/>
                <a:cs typeface="Times New Roman"/>
              </a:rPr>
              <a:t>nyata</a:t>
            </a:r>
            <a:r>
              <a:rPr sz="1100" spc="-120" dirty="0">
                <a:solidFill>
                  <a:srgbClr val="1F1A17"/>
                </a:solidFill>
                <a:latin typeface="Times New Roman"/>
                <a:cs typeface="Times New Roman"/>
              </a:rPr>
              <a:t> </a:t>
            </a:r>
            <a:r>
              <a:rPr sz="1100" dirty="0">
                <a:solidFill>
                  <a:srgbClr val="1F1A17"/>
                </a:solidFill>
                <a:latin typeface="Times New Roman"/>
                <a:cs typeface="Times New Roman"/>
              </a:rPr>
              <a:t>adalah...</a:t>
            </a:r>
            <a:endParaRPr sz="1100">
              <a:latin typeface="Times New Roman"/>
              <a:cs typeface="Times New Roman"/>
            </a:endParaRPr>
          </a:p>
          <a:p>
            <a:pPr marL="397510" indent="-118110">
              <a:lnSpc>
                <a:spcPts val="1140"/>
              </a:lnSpc>
              <a:buAutoNum type="alphaLcPeriod"/>
              <a:tabLst>
                <a:tab pos="398145" algn="l"/>
              </a:tabLst>
            </a:pPr>
            <a:r>
              <a:rPr sz="1100" dirty="0">
                <a:solidFill>
                  <a:srgbClr val="1F1A17"/>
                </a:solidFill>
                <a:latin typeface="Times New Roman"/>
                <a:cs typeface="Times New Roman"/>
              </a:rPr>
              <a:t>Komputer</a:t>
            </a:r>
            <a:r>
              <a:rPr sz="1100" spc="-114" dirty="0">
                <a:solidFill>
                  <a:srgbClr val="1F1A17"/>
                </a:solidFill>
                <a:latin typeface="Times New Roman"/>
                <a:cs typeface="Times New Roman"/>
              </a:rPr>
              <a:t> </a:t>
            </a:r>
            <a:r>
              <a:rPr sz="1100" dirty="0">
                <a:solidFill>
                  <a:srgbClr val="1F1A17"/>
                </a:solidFill>
                <a:latin typeface="Times New Roman"/>
                <a:cs typeface="Times New Roman"/>
              </a:rPr>
              <a:t>Hibrid</a:t>
            </a:r>
            <a:endParaRPr sz="1100">
              <a:latin typeface="Times New Roman"/>
              <a:cs typeface="Times New Roman"/>
            </a:endParaRPr>
          </a:p>
          <a:p>
            <a:pPr marL="405765" indent="-126364">
              <a:lnSpc>
                <a:spcPts val="1220"/>
              </a:lnSpc>
              <a:buAutoNum type="alphaLcPeriod"/>
              <a:tabLst>
                <a:tab pos="406400" algn="l"/>
              </a:tabLst>
            </a:pPr>
            <a:r>
              <a:rPr sz="1100" dirty="0">
                <a:solidFill>
                  <a:srgbClr val="1F1A17"/>
                </a:solidFill>
                <a:latin typeface="Times New Roman"/>
                <a:cs typeface="Times New Roman"/>
              </a:rPr>
              <a:t>Komputer</a:t>
            </a:r>
            <a:r>
              <a:rPr sz="1100" spc="-114" dirty="0">
                <a:solidFill>
                  <a:srgbClr val="1F1A17"/>
                </a:solidFill>
                <a:latin typeface="Times New Roman"/>
                <a:cs typeface="Times New Roman"/>
              </a:rPr>
              <a:t> </a:t>
            </a:r>
            <a:r>
              <a:rPr sz="1100" dirty="0">
                <a:solidFill>
                  <a:srgbClr val="1F1A17"/>
                </a:solidFill>
                <a:latin typeface="Times New Roman"/>
                <a:cs typeface="Times New Roman"/>
              </a:rPr>
              <a:t>Portable</a:t>
            </a:r>
            <a:endParaRPr sz="1100">
              <a:latin typeface="Times New Roman"/>
              <a:cs typeface="Times New Roman"/>
            </a:endParaRPr>
          </a:p>
          <a:p>
            <a:pPr marL="397510" indent="-118110">
              <a:lnSpc>
                <a:spcPts val="1220"/>
              </a:lnSpc>
              <a:buAutoNum type="alphaLcPeriod"/>
              <a:tabLst>
                <a:tab pos="398145" algn="l"/>
              </a:tabLst>
            </a:pPr>
            <a:r>
              <a:rPr sz="1100" dirty="0">
                <a:solidFill>
                  <a:srgbClr val="1F1A17"/>
                </a:solidFill>
                <a:latin typeface="Times New Roman"/>
                <a:cs typeface="Times New Roman"/>
              </a:rPr>
              <a:t>Komputer</a:t>
            </a:r>
            <a:r>
              <a:rPr sz="1100" spc="-175" dirty="0">
                <a:solidFill>
                  <a:srgbClr val="1F1A17"/>
                </a:solidFill>
                <a:latin typeface="Times New Roman"/>
                <a:cs typeface="Times New Roman"/>
              </a:rPr>
              <a:t> </a:t>
            </a:r>
            <a:r>
              <a:rPr sz="1100" dirty="0">
                <a:solidFill>
                  <a:srgbClr val="1F1A17"/>
                </a:solidFill>
                <a:latin typeface="Times New Roman"/>
                <a:cs typeface="Times New Roman"/>
              </a:rPr>
              <a:t>Analog</a:t>
            </a:r>
            <a:endParaRPr sz="1100">
              <a:latin typeface="Times New Roman"/>
              <a:cs typeface="Times New Roman"/>
            </a:endParaRPr>
          </a:p>
          <a:p>
            <a:pPr marL="405765" indent="-126364">
              <a:lnSpc>
                <a:spcPts val="1270"/>
              </a:lnSpc>
              <a:buAutoNum type="alphaLcPeriod"/>
              <a:tabLst>
                <a:tab pos="406400" algn="l"/>
              </a:tabLst>
            </a:pPr>
            <a:r>
              <a:rPr sz="1100" dirty="0">
                <a:solidFill>
                  <a:srgbClr val="1F1A17"/>
                </a:solidFill>
                <a:latin typeface="Times New Roman"/>
                <a:cs typeface="Times New Roman"/>
              </a:rPr>
              <a:t>Komputer</a:t>
            </a:r>
            <a:r>
              <a:rPr sz="1100" spc="-210" dirty="0">
                <a:solidFill>
                  <a:srgbClr val="1F1A17"/>
                </a:solidFill>
                <a:latin typeface="Times New Roman"/>
                <a:cs typeface="Times New Roman"/>
              </a:rPr>
              <a:t> </a:t>
            </a:r>
            <a:r>
              <a:rPr sz="1100" dirty="0">
                <a:solidFill>
                  <a:srgbClr val="1F1A17"/>
                </a:solidFill>
                <a:latin typeface="Times New Roman"/>
                <a:cs typeface="Times New Roman"/>
              </a:rPr>
              <a:t>Digital</a:t>
            </a:r>
            <a:endParaRPr sz="1100">
              <a:latin typeface="Times New Roman"/>
              <a:cs typeface="Times New Roman"/>
            </a:endParaRPr>
          </a:p>
        </p:txBody>
      </p:sp>
      <p:sp>
        <p:nvSpPr>
          <p:cNvPr id="14" name="object 14"/>
          <p:cNvSpPr txBox="1"/>
          <p:nvPr/>
        </p:nvSpPr>
        <p:spPr>
          <a:xfrm>
            <a:off x="981567" y="2971844"/>
            <a:ext cx="2134235" cy="1121410"/>
          </a:xfrm>
          <a:prstGeom prst="rect">
            <a:avLst/>
          </a:prstGeom>
        </p:spPr>
        <p:txBody>
          <a:bodyPr vert="horz" wrap="square" lIns="0" tIns="28575" rIns="0" bIns="0" rtlCol="0">
            <a:spAutoFit/>
          </a:bodyPr>
          <a:lstStyle/>
          <a:p>
            <a:pPr marL="12700" marR="5080" algn="just">
              <a:lnSpc>
                <a:spcPts val="1220"/>
              </a:lnSpc>
              <a:spcBef>
                <a:spcPts val="225"/>
              </a:spcBef>
            </a:pPr>
            <a:r>
              <a:rPr sz="1100" dirty="0">
                <a:latin typeface="Times New Roman"/>
                <a:cs typeface="Times New Roman"/>
              </a:rPr>
              <a:t>Di bawah ini yang termasuk dalam  </a:t>
            </a:r>
            <a:r>
              <a:rPr sz="1100" spc="45" dirty="0">
                <a:latin typeface="Times New Roman"/>
                <a:cs typeface="Times New Roman"/>
              </a:rPr>
              <a:t>peralatan teknologi </a:t>
            </a:r>
            <a:r>
              <a:rPr sz="1100" spc="55" dirty="0">
                <a:latin typeface="Times New Roman"/>
                <a:cs typeface="Times New Roman"/>
              </a:rPr>
              <a:t>komunikasi  </a:t>
            </a:r>
            <a:r>
              <a:rPr sz="1100" dirty="0">
                <a:latin typeface="Times New Roman"/>
                <a:cs typeface="Times New Roman"/>
              </a:rPr>
              <a:t>adalah...</a:t>
            </a:r>
            <a:endParaRPr sz="1100">
              <a:latin typeface="Times New Roman"/>
              <a:cs typeface="Times New Roman"/>
            </a:endParaRPr>
          </a:p>
          <a:p>
            <a:pPr marL="144145" indent="-132080">
              <a:lnSpc>
                <a:spcPts val="1140"/>
              </a:lnSpc>
              <a:buAutoNum type="alphaLcPeriod"/>
              <a:tabLst>
                <a:tab pos="144780" algn="l"/>
              </a:tabLst>
            </a:pPr>
            <a:r>
              <a:rPr sz="1100" dirty="0">
                <a:latin typeface="Times New Roman"/>
                <a:cs typeface="Times New Roman"/>
              </a:rPr>
              <a:t>Komputer</a:t>
            </a:r>
            <a:endParaRPr sz="1100">
              <a:latin typeface="Times New Roman"/>
              <a:cs typeface="Times New Roman"/>
            </a:endParaRPr>
          </a:p>
          <a:p>
            <a:pPr marL="152400" indent="-139700">
              <a:lnSpc>
                <a:spcPts val="1220"/>
              </a:lnSpc>
              <a:buAutoNum type="alphaLcPeriod"/>
              <a:tabLst>
                <a:tab pos="152400" algn="l"/>
              </a:tabLst>
            </a:pPr>
            <a:r>
              <a:rPr sz="1100" dirty="0">
                <a:latin typeface="Times New Roman"/>
                <a:cs typeface="Times New Roman"/>
              </a:rPr>
              <a:t>Faximili</a:t>
            </a:r>
            <a:endParaRPr sz="1100">
              <a:latin typeface="Times New Roman"/>
              <a:cs typeface="Times New Roman"/>
            </a:endParaRPr>
          </a:p>
          <a:p>
            <a:pPr marL="141605" indent="-129539">
              <a:lnSpc>
                <a:spcPts val="1220"/>
              </a:lnSpc>
              <a:buAutoNum type="alphaLcPeriod"/>
              <a:tabLst>
                <a:tab pos="142240" algn="l"/>
              </a:tabLst>
            </a:pPr>
            <a:r>
              <a:rPr sz="1100" spc="-10" dirty="0">
                <a:latin typeface="Times New Roman"/>
                <a:cs typeface="Times New Roman"/>
              </a:rPr>
              <a:t>Televisi</a:t>
            </a:r>
            <a:endParaRPr sz="1100">
              <a:latin typeface="Times New Roman"/>
              <a:cs typeface="Times New Roman"/>
            </a:endParaRPr>
          </a:p>
          <a:p>
            <a:pPr marL="149860" indent="-137795">
              <a:lnSpc>
                <a:spcPts val="1270"/>
              </a:lnSpc>
              <a:buAutoNum type="alphaLcPeriod"/>
              <a:tabLst>
                <a:tab pos="150495" algn="l"/>
              </a:tabLst>
            </a:pPr>
            <a:r>
              <a:rPr sz="1100" spc="-15" dirty="0">
                <a:latin typeface="Times New Roman"/>
                <a:cs typeface="Times New Roman"/>
              </a:rPr>
              <a:t>Telepon</a:t>
            </a:r>
            <a:endParaRPr sz="1100">
              <a:latin typeface="Times New Roman"/>
              <a:cs typeface="Times New Roman"/>
            </a:endParaRPr>
          </a:p>
        </p:txBody>
      </p:sp>
      <p:sp>
        <p:nvSpPr>
          <p:cNvPr id="15" name="object 15"/>
          <p:cNvSpPr txBox="1"/>
          <p:nvPr/>
        </p:nvSpPr>
        <p:spPr>
          <a:xfrm>
            <a:off x="981567" y="5650019"/>
            <a:ext cx="2148840" cy="1121410"/>
          </a:xfrm>
          <a:prstGeom prst="rect">
            <a:avLst/>
          </a:prstGeom>
        </p:spPr>
        <p:txBody>
          <a:bodyPr vert="horz" wrap="square" lIns="0" tIns="28575" rIns="0" bIns="0" rtlCol="0">
            <a:spAutoFit/>
          </a:bodyPr>
          <a:lstStyle/>
          <a:p>
            <a:pPr marL="12700" marR="5080" algn="just">
              <a:lnSpc>
                <a:spcPts val="1220"/>
              </a:lnSpc>
              <a:spcBef>
                <a:spcPts val="225"/>
              </a:spcBef>
            </a:pPr>
            <a:r>
              <a:rPr sz="1100" spc="145" dirty="0">
                <a:latin typeface="Times New Roman"/>
                <a:cs typeface="Times New Roman"/>
              </a:rPr>
              <a:t>Komputer </a:t>
            </a:r>
            <a:r>
              <a:rPr sz="1100" spc="125" dirty="0">
                <a:latin typeface="Times New Roman"/>
                <a:cs typeface="Times New Roman"/>
              </a:rPr>
              <a:t>yang </a:t>
            </a:r>
            <a:r>
              <a:rPr sz="1100" spc="150" dirty="0">
                <a:latin typeface="Times New Roman"/>
                <a:cs typeface="Times New Roman"/>
              </a:rPr>
              <a:t>merupakan  </a:t>
            </a:r>
            <a:r>
              <a:rPr sz="1100" dirty="0">
                <a:latin typeface="Times New Roman"/>
                <a:cs typeface="Times New Roman"/>
              </a:rPr>
              <a:t>kombinasi</a:t>
            </a:r>
            <a:r>
              <a:rPr sz="1100" spc="-130" dirty="0">
                <a:latin typeface="Times New Roman"/>
                <a:cs typeface="Times New Roman"/>
              </a:rPr>
              <a:t> </a:t>
            </a:r>
            <a:r>
              <a:rPr sz="1100" dirty="0">
                <a:latin typeface="Times New Roman"/>
                <a:cs typeface="Times New Roman"/>
              </a:rPr>
              <a:t>antara</a:t>
            </a:r>
            <a:r>
              <a:rPr sz="1100" spc="-130" dirty="0">
                <a:latin typeface="Times New Roman"/>
                <a:cs typeface="Times New Roman"/>
              </a:rPr>
              <a:t> </a:t>
            </a:r>
            <a:r>
              <a:rPr sz="1100" dirty="0">
                <a:latin typeface="Times New Roman"/>
                <a:cs typeface="Times New Roman"/>
              </a:rPr>
              <a:t>komputer</a:t>
            </a:r>
            <a:r>
              <a:rPr sz="1100" spc="-130" dirty="0">
                <a:latin typeface="Times New Roman"/>
                <a:cs typeface="Times New Roman"/>
              </a:rPr>
              <a:t> </a:t>
            </a:r>
            <a:r>
              <a:rPr sz="1100" dirty="0">
                <a:latin typeface="Times New Roman"/>
                <a:cs typeface="Times New Roman"/>
              </a:rPr>
              <a:t>digital</a:t>
            </a:r>
            <a:r>
              <a:rPr sz="1100" spc="-130" dirty="0">
                <a:latin typeface="Times New Roman"/>
                <a:cs typeface="Times New Roman"/>
              </a:rPr>
              <a:t> </a:t>
            </a:r>
            <a:r>
              <a:rPr sz="1100" dirty="0">
                <a:latin typeface="Times New Roman"/>
                <a:cs typeface="Times New Roman"/>
              </a:rPr>
              <a:t>dan  analog</a:t>
            </a:r>
            <a:r>
              <a:rPr sz="1100" spc="-114" dirty="0">
                <a:latin typeface="Times New Roman"/>
                <a:cs typeface="Times New Roman"/>
              </a:rPr>
              <a:t> </a:t>
            </a:r>
            <a:r>
              <a:rPr sz="1100" dirty="0">
                <a:latin typeface="Times New Roman"/>
                <a:cs typeface="Times New Roman"/>
              </a:rPr>
              <a:t>adalah...</a:t>
            </a:r>
            <a:endParaRPr sz="1100">
              <a:latin typeface="Times New Roman"/>
              <a:cs typeface="Times New Roman"/>
            </a:endParaRPr>
          </a:p>
          <a:p>
            <a:pPr marL="130175" indent="-118110">
              <a:lnSpc>
                <a:spcPts val="1140"/>
              </a:lnSpc>
              <a:buAutoNum type="alphaLcPeriod"/>
              <a:tabLst>
                <a:tab pos="130810" algn="l"/>
              </a:tabLst>
            </a:pPr>
            <a:r>
              <a:rPr sz="1100" dirty="0">
                <a:latin typeface="Times New Roman"/>
                <a:cs typeface="Times New Roman"/>
              </a:rPr>
              <a:t>Komputer</a:t>
            </a:r>
            <a:r>
              <a:rPr sz="1100" spc="-114" dirty="0">
                <a:latin typeface="Times New Roman"/>
                <a:cs typeface="Times New Roman"/>
              </a:rPr>
              <a:t> </a:t>
            </a:r>
            <a:r>
              <a:rPr sz="1100" dirty="0">
                <a:latin typeface="Times New Roman"/>
                <a:cs typeface="Times New Roman"/>
              </a:rPr>
              <a:t>Protable</a:t>
            </a:r>
            <a:endParaRPr sz="1100">
              <a:latin typeface="Times New Roman"/>
              <a:cs typeface="Times New Roman"/>
            </a:endParaRPr>
          </a:p>
          <a:p>
            <a:pPr marL="138430" indent="-126364">
              <a:lnSpc>
                <a:spcPts val="1220"/>
              </a:lnSpc>
              <a:buAutoNum type="alphaLcPeriod"/>
              <a:tabLst>
                <a:tab pos="139065" algn="l"/>
              </a:tabLst>
            </a:pPr>
            <a:r>
              <a:rPr sz="1100" dirty="0">
                <a:latin typeface="Times New Roman"/>
                <a:cs typeface="Times New Roman"/>
              </a:rPr>
              <a:t>Komputer</a:t>
            </a:r>
            <a:r>
              <a:rPr sz="1100" spc="-114" dirty="0">
                <a:latin typeface="Times New Roman"/>
                <a:cs typeface="Times New Roman"/>
              </a:rPr>
              <a:t> </a:t>
            </a:r>
            <a:r>
              <a:rPr sz="1100" dirty="0">
                <a:latin typeface="Times New Roman"/>
                <a:cs typeface="Times New Roman"/>
              </a:rPr>
              <a:t>Hibrid</a:t>
            </a:r>
            <a:endParaRPr sz="1100">
              <a:latin typeface="Times New Roman"/>
              <a:cs typeface="Times New Roman"/>
            </a:endParaRPr>
          </a:p>
          <a:p>
            <a:pPr marL="130175" indent="-118110">
              <a:lnSpc>
                <a:spcPts val="1220"/>
              </a:lnSpc>
              <a:buAutoNum type="alphaLcPeriod"/>
              <a:tabLst>
                <a:tab pos="130810" algn="l"/>
              </a:tabLst>
            </a:pPr>
            <a:r>
              <a:rPr sz="1100" dirty="0">
                <a:latin typeface="Times New Roman"/>
                <a:cs typeface="Times New Roman"/>
              </a:rPr>
              <a:t>Makrocomputer</a:t>
            </a:r>
            <a:endParaRPr sz="1100">
              <a:latin typeface="Times New Roman"/>
              <a:cs typeface="Times New Roman"/>
            </a:endParaRPr>
          </a:p>
          <a:p>
            <a:pPr marL="138430" indent="-126364">
              <a:lnSpc>
                <a:spcPts val="1270"/>
              </a:lnSpc>
              <a:buAutoNum type="alphaLcPeriod"/>
              <a:tabLst>
                <a:tab pos="139065" algn="l"/>
              </a:tabLst>
            </a:pPr>
            <a:r>
              <a:rPr sz="1100" dirty="0">
                <a:latin typeface="Times New Roman"/>
                <a:cs typeface="Times New Roman"/>
              </a:rPr>
              <a:t>Minicomputer</a:t>
            </a:r>
            <a:endParaRPr sz="1100">
              <a:latin typeface="Times New Roman"/>
              <a:cs typeface="Times New Roman"/>
            </a:endParaRPr>
          </a:p>
        </p:txBody>
      </p:sp>
      <p:sp>
        <p:nvSpPr>
          <p:cNvPr id="16" name="object 16"/>
          <p:cNvSpPr/>
          <p:nvPr/>
        </p:nvSpPr>
        <p:spPr>
          <a:xfrm>
            <a:off x="720001" y="1666278"/>
            <a:ext cx="143992" cy="144005"/>
          </a:xfrm>
          <a:prstGeom prst="rect">
            <a:avLst/>
          </a:prstGeom>
          <a:blipFill>
            <a:blip r:embed="rId4" cstate="print"/>
            <a:stretch>
              <a:fillRect/>
            </a:stretch>
          </a:blipFill>
        </p:spPr>
        <p:txBody>
          <a:bodyPr wrap="square" lIns="0" tIns="0" rIns="0" bIns="0" rtlCol="0"/>
          <a:lstStyle/>
          <a:p>
            <a:endParaRPr/>
          </a:p>
        </p:txBody>
      </p:sp>
      <p:sp>
        <p:nvSpPr>
          <p:cNvPr id="17" name="object 17"/>
          <p:cNvSpPr txBox="1"/>
          <p:nvPr/>
        </p:nvSpPr>
        <p:spPr>
          <a:xfrm>
            <a:off x="755586" y="1632749"/>
            <a:ext cx="1913889" cy="1121410"/>
          </a:xfrm>
          <a:prstGeom prst="rect">
            <a:avLst/>
          </a:prstGeom>
        </p:spPr>
        <p:txBody>
          <a:bodyPr vert="horz" wrap="square" lIns="0" tIns="28575" rIns="0" bIns="0" rtlCol="0">
            <a:spAutoFit/>
          </a:bodyPr>
          <a:lstStyle/>
          <a:p>
            <a:pPr marL="232410" marR="5080" indent="-220345">
              <a:lnSpc>
                <a:spcPts val="1220"/>
              </a:lnSpc>
              <a:spcBef>
                <a:spcPts val="225"/>
              </a:spcBef>
              <a:tabLst>
                <a:tab pos="232410" algn="l"/>
              </a:tabLst>
            </a:pPr>
            <a:r>
              <a:rPr sz="1350" spc="44" baseline="3086" dirty="0">
                <a:solidFill>
                  <a:srgbClr val="FFFFFF"/>
                </a:solidFill>
                <a:latin typeface="Arial"/>
                <a:cs typeface="Arial"/>
              </a:rPr>
              <a:t>1	</a:t>
            </a:r>
            <a:r>
              <a:rPr sz="1100" dirty="0">
                <a:latin typeface="Times New Roman"/>
                <a:cs typeface="Times New Roman"/>
              </a:rPr>
              <a:t>Di bawah ini yang termasuk  kelompok peralatan</a:t>
            </a:r>
            <a:r>
              <a:rPr sz="1100" spc="-100" dirty="0">
                <a:latin typeface="Times New Roman"/>
                <a:cs typeface="Times New Roman"/>
              </a:rPr>
              <a:t> </a:t>
            </a:r>
            <a:r>
              <a:rPr sz="1100" dirty="0">
                <a:latin typeface="Times New Roman"/>
                <a:cs typeface="Times New Roman"/>
              </a:rPr>
              <a:t>teknologi  informasi</a:t>
            </a:r>
            <a:r>
              <a:rPr sz="1100" spc="-10" dirty="0">
                <a:latin typeface="Times New Roman"/>
                <a:cs typeface="Times New Roman"/>
              </a:rPr>
              <a:t> </a:t>
            </a:r>
            <a:r>
              <a:rPr sz="1100" dirty="0">
                <a:latin typeface="Times New Roman"/>
                <a:cs typeface="Times New Roman"/>
              </a:rPr>
              <a:t>adalah...</a:t>
            </a:r>
            <a:endParaRPr sz="1100">
              <a:latin typeface="Times New Roman"/>
              <a:cs typeface="Times New Roman"/>
            </a:endParaRPr>
          </a:p>
          <a:p>
            <a:pPr marL="364490" indent="-132715">
              <a:lnSpc>
                <a:spcPts val="1140"/>
              </a:lnSpc>
              <a:buAutoNum type="alphaLcPeriod"/>
              <a:tabLst>
                <a:tab pos="365125" algn="l"/>
              </a:tabLst>
            </a:pPr>
            <a:r>
              <a:rPr sz="1100" dirty="0">
                <a:latin typeface="Times New Roman"/>
                <a:cs typeface="Times New Roman"/>
              </a:rPr>
              <a:t>Komputer</a:t>
            </a:r>
            <a:endParaRPr sz="1100">
              <a:latin typeface="Times New Roman"/>
              <a:cs typeface="Times New Roman"/>
            </a:endParaRPr>
          </a:p>
          <a:p>
            <a:pPr marL="369570" indent="-137795">
              <a:lnSpc>
                <a:spcPts val="1220"/>
              </a:lnSpc>
              <a:buAutoNum type="alphaLcPeriod"/>
              <a:tabLst>
                <a:tab pos="370205" algn="l"/>
              </a:tabLst>
            </a:pPr>
            <a:r>
              <a:rPr sz="1100" spc="-10" dirty="0">
                <a:latin typeface="Times New Roman"/>
                <a:cs typeface="Times New Roman"/>
              </a:rPr>
              <a:t>Telegraf</a:t>
            </a:r>
            <a:endParaRPr sz="1100">
              <a:latin typeface="Times New Roman"/>
              <a:cs typeface="Times New Roman"/>
            </a:endParaRPr>
          </a:p>
          <a:p>
            <a:pPr marL="364490" indent="-132715">
              <a:lnSpc>
                <a:spcPts val="1220"/>
              </a:lnSpc>
              <a:buAutoNum type="alphaLcPeriod"/>
              <a:tabLst>
                <a:tab pos="365125" algn="l"/>
              </a:tabLst>
            </a:pPr>
            <a:r>
              <a:rPr sz="1100" dirty="0">
                <a:latin typeface="Times New Roman"/>
                <a:cs typeface="Times New Roman"/>
              </a:rPr>
              <a:t>Satelit</a:t>
            </a:r>
            <a:endParaRPr sz="1100">
              <a:latin typeface="Times New Roman"/>
              <a:cs typeface="Times New Roman"/>
            </a:endParaRPr>
          </a:p>
          <a:p>
            <a:pPr marL="372110" indent="-140335">
              <a:lnSpc>
                <a:spcPts val="1270"/>
              </a:lnSpc>
              <a:buAutoNum type="alphaLcPeriod"/>
              <a:tabLst>
                <a:tab pos="372745" algn="l"/>
              </a:tabLst>
            </a:pPr>
            <a:r>
              <a:rPr sz="1100" dirty="0">
                <a:latin typeface="Times New Roman"/>
                <a:cs typeface="Times New Roman"/>
              </a:rPr>
              <a:t>Modem</a:t>
            </a:r>
            <a:endParaRPr sz="1100">
              <a:latin typeface="Times New Roman"/>
              <a:cs typeface="Times New Roman"/>
            </a:endParaRPr>
          </a:p>
        </p:txBody>
      </p:sp>
      <p:sp>
        <p:nvSpPr>
          <p:cNvPr id="18" name="object 18"/>
          <p:cNvSpPr/>
          <p:nvPr/>
        </p:nvSpPr>
        <p:spPr>
          <a:xfrm>
            <a:off x="720001" y="4343920"/>
            <a:ext cx="143992" cy="144005"/>
          </a:xfrm>
          <a:prstGeom prst="rect">
            <a:avLst/>
          </a:prstGeom>
          <a:blipFill>
            <a:blip r:embed="rId5" cstate="print"/>
            <a:stretch>
              <a:fillRect/>
            </a:stretch>
          </a:blipFill>
        </p:spPr>
        <p:txBody>
          <a:bodyPr wrap="square" lIns="0" tIns="0" rIns="0" bIns="0" rtlCol="0"/>
          <a:lstStyle/>
          <a:p>
            <a:endParaRPr/>
          </a:p>
        </p:txBody>
      </p:sp>
      <p:sp>
        <p:nvSpPr>
          <p:cNvPr id="19" name="object 19"/>
          <p:cNvSpPr txBox="1"/>
          <p:nvPr/>
        </p:nvSpPr>
        <p:spPr>
          <a:xfrm>
            <a:off x="747928" y="4310938"/>
            <a:ext cx="2359660" cy="967105"/>
          </a:xfrm>
          <a:prstGeom prst="rect">
            <a:avLst/>
          </a:prstGeom>
        </p:spPr>
        <p:txBody>
          <a:bodyPr vert="horz" wrap="square" lIns="0" tIns="28575" rIns="0" bIns="0" rtlCol="0">
            <a:spAutoFit/>
          </a:bodyPr>
          <a:lstStyle/>
          <a:p>
            <a:pPr marL="245745" marR="5080" indent="-233679">
              <a:lnSpc>
                <a:spcPts val="1220"/>
              </a:lnSpc>
              <a:spcBef>
                <a:spcPts val="225"/>
              </a:spcBef>
              <a:tabLst>
                <a:tab pos="245745" algn="l"/>
              </a:tabLst>
            </a:pPr>
            <a:r>
              <a:rPr sz="1350" spc="44" baseline="3086" dirty="0">
                <a:solidFill>
                  <a:srgbClr val="FFFFFF"/>
                </a:solidFill>
                <a:latin typeface="Arial"/>
                <a:cs typeface="Arial"/>
              </a:rPr>
              <a:t>3	</a:t>
            </a:r>
            <a:r>
              <a:rPr sz="1100" spc="5" dirty="0">
                <a:latin typeface="Times New Roman"/>
                <a:cs typeface="Times New Roman"/>
              </a:rPr>
              <a:t>Komputer</a:t>
            </a:r>
            <a:r>
              <a:rPr sz="1100" spc="285" dirty="0">
                <a:latin typeface="Times New Roman"/>
                <a:cs typeface="Times New Roman"/>
              </a:rPr>
              <a:t> </a:t>
            </a:r>
            <a:r>
              <a:rPr sz="1100" dirty="0">
                <a:latin typeface="Times New Roman"/>
                <a:cs typeface="Times New Roman"/>
              </a:rPr>
              <a:t>yang </a:t>
            </a:r>
            <a:r>
              <a:rPr sz="1100" spc="5" dirty="0">
                <a:latin typeface="Times New Roman"/>
                <a:cs typeface="Times New Roman"/>
              </a:rPr>
              <a:t>berukuran sangat  </a:t>
            </a:r>
            <a:r>
              <a:rPr sz="1100" dirty="0">
                <a:latin typeface="Times New Roman"/>
                <a:cs typeface="Times New Roman"/>
              </a:rPr>
              <a:t>besar</a:t>
            </a:r>
            <a:r>
              <a:rPr sz="1100" spc="-120" dirty="0">
                <a:latin typeface="Times New Roman"/>
                <a:cs typeface="Times New Roman"/>
              </a:rPr>
              <a:t> </a:t>
            </a:r>
            <a:r>
              <a:rPr sz="1100" dirty="0">
                <a:latin typeface="Times New Roman"/>
                <a:cs typeface="Times New Roman"/>
              </a:rPr>
              <a:t>biasanya</a:t>
            </a:r>
            <a:r>
              <a:rPr sz="1100" spc="-114" dirty="0">
                <a:latin typeface="Times New Roman"/>
                <a:cs typeface="Times New Roman"/>
              </a:rPr>
              <a:t> </a:t>
            </a:r>
            <a:r>
              <a:rPr sz="1100" dirty="0">
                <a:latin typeface="Times New Roman"/>
                <a:cs typeface="Times New Roman"/>
              </a:rPr>
              <a:t>disebut</a:t>
            </a:r>
            <a:r>
              <a:rPr sz="1100" spc="-120" dirty="0">
                <a:latin typeface="Times New Roman"/>
                <a:cs typeface="Times New Roman"/>
              </a:rPr>
              <a:t> </a:t>
            </a:r>
            <a:r>
              <a:rPr sz="1100" dirty="0">
                <a:latin typeface="Times New Roman"/>
                <a:cs typeface="Times New Roman"/>
              </a:rPr>
              <a:t>dengan...</a:t>
            </a:r>
            <a:endParaRPr sz="1100">
              <a:latin typeface="Times New Roman"/>
              <a:cs typeface="Times New Roman"/>
            </a:endParaRPr>
          </a:p>
          <a:p>
            <a:pPr marL="363855" indent="-118745">
              <a:lnSpc>
                <a:spcPts val="1140"/>
              </a:lnSpc>
              <a:buAutoNum type="alphaLcPeriod"/>
              <a:tabLst>
                <a:tab pos="364490" algn="l"/>
              </a:tabLst>
            </a:pPr>
            <a:r>
              <a:rPr sz="1100" dirty="0">
                <a:latin typeface="Times New Roman"/>
                <a:cs typeface="Times New Roman"/>
              </a:rPr>
              <a:t>Mainframe</a:t>
            </a:r>
            <a:endParaRPr sz="1100">
              <a:latin typeface="Times New Roman"/>
              <a:cs typeface="Times New Roman"/>
            </a:endParaRPr>
          </a:p>
          <a:p>
            <a:pPr marL="371475" indent="-126364">
              <a:lnSpc>
                <a:spcPts val="1220"/>
              </a:lnSpc>
              <a:buAutoNum type="alphaLcPeriod"/>
              <a:tabLst>
                <a:tab pos="372110" algn="l"/>
              </a:tabLst>
            </a:pPr>
            <a:r>
              <a:rPr sz="1100" dirty="0">
                <a:latin typeface="Times New Roman"/>
                <a:cs typeface="Times New Roman"/>
              </a:rPr>
              <a:t>Minicomputer</a:t>
            </a:r>
            <a:endParaRPr sz="1100">
              <a:latin typeface="Times New Roman"/>
              <a:cs typeface="Times New Roman"/>
            </a:endParaRPr>
          </a:p>
          <a:p>
            <a:pPr marL="363855" indent="-118745">
              <a:lnSpc>
                <a:spcPts val="1220"/>
              </a:lnSpc>
              <a:buAutoNum type="alphaLcPeriod"/>
              <a:tabLst>
                <a:tab pos="364490" algn="l"/>
              </a:tabLst>
            </a:pPr>
            <a:r>
              <a:rPr sz="1100" dirty="0">
                <a:latin typeface="Times New Roman"/>
                <a:cs typeface="Times New Roman"/>
              </a:rPr>
              <a:t>Personal</a:t>
            </a:r>
            <a:r>
              <a:rPr sz="1100" spc="-114" dirty="0">
                <a:latin typeface="Times New Roman"/>
                <a:cs typeface="Times New Roman"/>
              </a:rPr>
              <a:t> </a:t>
            </a:r>
            <a:r>
              <a:rPr sz="1100" dirty="0">
                <a:latin typeface="Times New Roman"/>
                <a:cs typeface="Times New Roman"/>
              </a:rPr>
              <a:t>Computer</a:t>
            </a:r>
            <a:r>
              <a:rPr sz="1100" spc="-120" dirty="0">
                <a:latin typeface="Times New Roman"/>
                <a:cs typeface="Times New Roman"/>
              </a:rPr>
              <a:t> </a:t>
            </a:r>
            <a:r>
              <a:rPr sz="1100" dirty="0">
                <a:latin typeface="Times New Roman"/>
                <a:cs typeface="Times New Roman"/>
              </a:rPr>
              <a:t>(PC)</a:t>
            </a:r>
            <a:endParaRPr sz="1100">
              <a:latin typeface="Times New Roman"/>
              <a:cs typeface="Times New Roman"/>
            </a:endParaRPr>
          </a:p>
          <a:p>
            <a:pPr marL="371475" indent="-126364">
              <a:lnSpc>
                <a:spcPts val="1270"/>
              </a:lnSpc>
              <a:buAutoNum type="alphaLcPeriod"/>
              <a:tabLst>
                <a:tab pos="372110" algn="l"/>
              </a:tabLst>
            </a:pPr>
            <a:r>
              <a:rPr sz="1100" dirty="0">
                <a:latin typeface="Times New Roman"/>
                <a:cs typeface="Times New Roman"/>
              </a:rPr>
              <a:t>Komputer</a:t>
            </a:r>
            <a:r>
              <a:rPr sz="1100" spc="-180" dirty="0">
                <a:latin typeface="Times New Roman"/>
                <a:cs typeface="Times New Roman"/>
              </a:rPr>
              <a:t> </a:t>
            </a:r>
            <a:r>
              <a:rPr sz="1100" dirty="0">
                <a:latin typeface="Times New Roman"/>
                <a:cs typeface="Times New Roman"/>
              </a:rPr>
              <a:t>Analog</a:t>
            </a:r>
            <a:endParaRPr sz="1100">
              <a:latin typeface="Times New Roman"/>
              <a:cs typeface="Times New Roman"/>
            </a:endParaRPr>
          </a:p>
        </p:txBody>
      </p:sp>
      <p:sp>
        <p:nvSpPr>
          <p:cNvPr id="20" name="object 20"/>
          <p:cNvSpPr/>
          <p:nvPr/>
        </p:nvSpPr>
        <p:spPr>
          <a:xfrm>
            <a:off x="720001" y="5682742"/>
            <a:ext cx="143992" cy="143992"/>
          </a:xfrm>
          <a:prstGeom prst="rect">
            <a:avLst/>
          </a:prstGeom>
          <a:blipFill>
            <a:blip r:embed="rId5" cstate="print"/>
            <a:stretch>
              <a:fillRect/>
            </a:stretch>
          </a:blipFill>
        </p:spPr>
        <p:txBody>
          <a:bodyPr wrap="square" lIns="0" tIns="0" rIns="0" bIns="0" rtlCol="0"/>
          <a:lstStyle/>
          <a:p>
            <a:endParaRPr/>
          </a:p>
        </p:txBody>
      </p:sp>
      <p:sp>
        <p:nvSpPr>
          <p:cNvPr id="21" name="object 21"/>
          <p:cNvSpPr txBox="1"/>
          <p:nvPr/>
        </p:nvSpPr>
        <p:spPr>
          <a:xfrm>
            <a:off x="746379" y="5668479"/>
            <a:ext cx="93345" cy="162560"/>
          </a:xfrm>
          <a:prstGeom prst="rect">
            <a:avLst/>
          </a:prstGeom>
        </p:spPr>
        <p:txBody>
          <a:bodyPr vert="horz" wrap="square" lIns="0" tIns="12700" rIns="0" bIns="0" rtlCol="0">
            <a:spAutoFit/>
          </a:bodyPr>
          <a:lstStyle/>
          <a:p>
            <a:pPr marL="12700">
              <a:lnSpc>
                <a:spcPct val="100000"/>
              </a:lnSpc>
              <a:spcBef>
                <a:spcPts val="100"/>
              </a:spcBef>
            </a:pPr>
            <a:r>
              <a:rPr sz="900" spc="30" dirty="0">
                <a:solidFill>
                  <a:srgbClr val="FFFFFF"/>
                </a:solidFill>
                <a:latin typeface="Arial"/>
                <a:cs typeface="Arial"/>
              </a:rPr>
              <a:t>4</a:t>
            </a:r>
            <a:endParaRPr sz="900">
              <a:latin typeface="Arial"/>
              <a:cs typeface="Arial"/>
            </a:endParaRPr>
          </a:p>
        </p:txBody>
      </p:sp>
      <p:sp>
        <p:nvSpPr>
          <p:cNvPr id="22" name="object 22"/>
          <p:cNvSpPr/>
          <p:nvPr/>
        </p:nvSpPr>
        <p:spPr>
          <a:xfrm>
            <a:off x="720001" y="7021550"/>
            <a:ext cx="143992" cy="144005"/>
          </a:xfrm>
          <a:prstGeom prst="rect">
            <a:avLst/>
          </a:prstGeom>
          <a:blipFill>
            <a:blip r:embed="rId4" cstate="print"/>
            <a:stretch>
              <a:fillRect/>
            </a:stretch>
          </a:blipFill>
        </p:spPr>
        <p:txBody>
          <a:bodyPr wrap="square" lIns="0" tIns="0" rIns="0" bIns="0" rtlCol="0"/>
          <a:lstStyle/>
          <a:p>
            <a:endParaRPr/>
          </a:p>
        </p:txBody>
      </p:sp>
      <p:sp>
        <p:nvSpPr>
          <p:cNvPr id="23" name="object 23"/>
          <p:cNvSpPr txBox="1"/>
          <p:nvPr/>
        </p:nvSpPr>
        <p:spPr>
          <a:xfrm>
            <a:off x="747509" y="6988999"/>
            <a:ext cx="2361565" cy="967105"/>
          </a:xfrm>
          <a:prstGeom prst="rect">
            <a:avLst/>
          </a:prstGeom>
        </p:spPr>
        <p:txBody>
          <a:bodyPr vert="horz" wrap="square" lIns="0" tIns="28575" rIns="0" bIns="0" rtlCol="0">
            <a:spAutoFit/>
          </a:bodyPr>
          <a:lstStyle/>
          <a:p>
            <a:pPr marL="246379" marR="5080" indent="-234315">
              <a:lnSpc>
                <a:spcPts val="1220"/>
              </a:lnSpc>
              <a:spcBef>
                <a:spcPts val="225"/>
              </a:spcBef>
              <a:tabLst>
                <a:tab pos="256540" algn="l"/>
              </a:tabLst>
            </a:pPr>
            <a:r>
              <a:rPr sz="1350" spc="44" baseline="3086" dirty="0">
                <a:solidFill>
                  <a:srgbClr val="FFFFFF"/>
                </a:solidFill>
                <a:latin typeface="Arial"/>
                <a:cs typeface="Arial"/>
              </a:rPr>
              <a:t>5		</a:t>
            </a:r>
            <a:r>
              <a:rPr sz="1100" dirty="0">
                <a:latin typeface="Times New Roman"/>
                <a:cs typeface="Times New Roman"/>
              </a:rPr>
              <a:t>Dibawah ini yang termasuk media  kabel</a:t>
            </a:r>
            <a:r>
              <a:rPr sz="1100" spc="-120" dirty="0">
                <a:latin typeface="Times New Roman"/>
                <a:cs typeface="Times New Roman"/>
              </a:rPr>
              <a:t> </a:t>
            </a:r>
            <a:r>
              <a:rPr sz="1100" dirty="0">
                <a:latin typeface="Times New Roman"/>
                <a:cs typeface="Times New Roman"/>
              </a:rPr>
              <a:t>adalah...</a:t>
            </a:r>
            <a:endParaRPr sz="1100">
              <a:latin typeface="Times New Roman"/>
              <a:cs typeface="Times New Roman"/>
            </a:endParaRPr>
          </a:p>
          <a:p>
            <a:pPr marL="374650" indent="-118745">
              <a:lnSpc>
                <a:spcPts val="1140"/>
              </a:lnSpc>
              <a:buAutoNum type="alphaLcPeriod"/>
              <a:tabLst>
                <a:tab pos="375285" algn="l"/>
              </a:tabLst>
            </a:pPr>
            <a:r>
              <a:rPr sz="1100" dirty="0">
                <a:latin typeface="Times New Roman"/>
                <a:cs typeface="Times New Roman"/>
              </a:rPr>
              <a:t>Inframerah</a:t>
            </a:r>
            <a:endParaRPr sz="1100">
              <a:latin typeface="Times New Roman"/>
              <a:cs typeface="Times New Roman"/>
            </a:endParaRPr>
          </a:p>
          <a:p>
            <a:pPr marL="382270" indent="-126364">
              <a:lnSpc>
                <a:spcPts val="1220"/>
              </a:lnSpc>
              <a:buAutoNum type="alphaLcPeriod"/>
              <a:tabLst>
                <a:tab pos="382905" algn="l"/>
              </a:tabLst>
            </a:pPr>
            <a:r>
              <a:rPr sz="1100" dirty="0">
                <a:latin typeface="Times New Roman"/>
                <a:cs typeface="Times New Roman"/>
              </a:rPr>
              <a:t>Gelombang</a:t>
            </a:r>
            <a:r>
              <a:rPr sz="1100" spc="-114" dirty="0">
                <a:latin typeface="Times New Roman"/>
                <a:cs typeface="Times New Roman"/>
              </a:rPr>
              <a:t> </a:t>
            </a:r>
            <a:r>
              <a:rPr sz="1100" dirty="0">
                <a:latin typeface="Times New Roman"/>
                <a:cs typeface="Times New Roman"/>
              </a:rPr>
              <a:t>radio</a:t>
            </a:r>
            <a:endParaRPr sz="1100">
              <a:latin typeface="Times New Roman"/>
              <a:cs typeface="Times New Roman"/>
            </a:endParaRPr>
          </a:p>
          <a:p>
            <a:pPr marL="374650" indent="-118745">
              <a:lnSpc>
                <a:spcPts val="1220"/>
              </a:lnSpc>
              <a:buAutoNum type="alphaLcPeriod"/>
              <a:tabLst>
                <a:tab pos="375285" algn="l"/>
              </a:tabLst>
            </a:pPr>
            <a:r>
              <a:rPr sz="1100" dirty="0">
                <a:latin typeface="Times New Roman"/>
                <a:cs typeface="Times New Roman"/>
              </a:rPr>
              <a:t>Bluetooth</a:t>
            </a:r>
            <a:endParaRPr sz="1100">
              <a:latin typeface="Times New Roman"/>
              <a:cs typeface="Times New Roman"/>
            </a:endParaRPr>
          </a:p>
          <a:p>
            <a:pPr marL="382270" indent="-126364">
              <a:lnSpc>
                <a:spcPts val="1270"/>
              </a:lnSpc>
              <a:buAutoNum type="alphaLcPeriod"/>
              <a:tabLst>
                <a:tab pos="382905" algn="l"/>
              </a:tabLst>
            </a:pPr>
            <a:r>
              <a:rPr sz="1100" dirty="0">
                <a:latin typeface="Times New Roman"/>
                <a:cs typeface="Times New Roman"/>
              </a:rPr>
              <a:t>Fiber</a:t>
            </a:r>
            <a:r>
              <a:rPr sz="1100" spc="-114" dirty="0">
                <a:latin typeface="Times New Roman"/>
                <a:cs typeface="Times New Roman"/>
              </a:rPr>
              <a:t> </a:t>
            </a:r>
            <a:r>
              <a:rPr sz="1100" dirty="0">
                <a:latin typeface="Times New Roman"/>
                <a:cs typeface="Times New Roman"/>
              </a:rPr>
              <a:t>Optic</a:t>
            </a:r>
            <a:endParaRPr sz="1100">
              <a:latin typeface="Times New Roman"/>
              <a:cs typeface="Times New Roman"/>
            </a:endParaRPr>
          </a:p>
        </p:txBody>
      </p:sp>
      <p:sp>
        <p:nvSpPr>
          <p:cNvPr id="24" name="object 24"/>
          <p:cNvSpPr/>
          <p:nvPr/>
        </p:nvSpPr>
        <p:spPr>
          <a:xfrm>
            <a:off x="720001" y="3005099"/>
            <a:ext cx="143992" cy="144005"/>
          </a:xfrm>
          <a:prstGeom prst="rect">
            <a:avLst/>
          </a:prstGeom>
          <a:blipFill>
            <a:blip r:embed="rId4" cstate="print"/>
            <a:stretch>
              <a:fillRect/>
            </a:stretch>
          </a:blipFill>
        </p:spPr>
        <p:txBody>
          <a:bodyPr wrap="square" lIns="0" tIns="0" rIns="0" bIns="0" rtlCol="0"/>
          <a:lstStyle/>
          <a:p>
            <a:endParaRPr/>
          </a:p>
        </p:txBody>
      </p:sp>
      <p:sp>
        <p:nvSpPr>
          <p:cNvPr id="25" name="object 25"/>
          <p:cNvSpPr txBox="1"/>
          <p:nvPr/>
        </p:nvSpPr>
        <p:spPr>
          <a:xfrm>
            <a:off x="747928" y="2990507"/>
            <a:ext cx="93345" cy="162560"/>
          </a:xfrm>
          <a:prstGeom prst="rect">
            <a:avLst/>
          </a:prstGeom>
        </p:spPr>
        <p:txBody>
          <a:bodyPr vert="horz" wrap="square" lIns="0" tIns="12700" rIns="0" bIns="0" rtlCol="0">
            <a:spAutoFit/>
          </a:bodyPr>
          <a:lstStyle/>
          <a:p>
            <a:pPr marL="12700">
              <a:lnSpc>
                <a:spcPct val="100000"/>
              </a:lnSpc>
              <a:spcBef>
                <a:spcPts val="100"/>
              </a:spcBef>
            </a:pPr>
            <a:r>
              <a:rPr sz="900" spc="30" dirty="0">
                <a:solidFill>
                  <a:srgbClr val="FFFFFF"/>
                </a:solidFill>
                <a:latin typeface="Arial"/>
                <a:cs typeface="Arial"/>
              </a:rPr>
              <a:t>2</a:t>
            </a:r>
            <a:endParaRPr sz="900">
              <a:latin typeface="Arial"/>
              <a:cs typeface="Arial"/>
            </a:endParaRPr>
          </a:p>
        </p:txBody>
      </p:sp>
      <p:grpSp>
        <p:nvGrpSpPr>
          <p:cNvPr id="26" name="object 26"/>
          <p:cNvGrpSpPr/>
          <p:nvPr/>
        </p:nvGrpSpPr>
        <p:grpSpPr>
          <a:xfrm>
            <a:off x="718629" y="718616"/>
            <a:ext cx="4922520" cy="398780"/>
            <a:chOff x="718629" y="718616"/>
            <a:chExt cx="4922520" cy="398780"/>
          </a:xfrm>
        </p:grpSpPr>
        <p:sp>
          <p:nvSpPr>
            <p:cNvPr id="27" name="object 27"/>
            <p:cNvSpPr/>
            <p:nvPr/>
          </p:nvSpPr>
          <p:spPr>
            <a:xfrm>
              <a:off x="720001" y="719988"/>
              <a:ext cx="4919980" cy="396240"/>
            </a:xfrm>
            <a:custGeom>
              <a:avLst/>
              <a:gdLst/>
              <a:ahLst/>
              <a:cxnLst/>
              <a:rect l="l" t="t" r="r" b="b"/>
              <a:pathLst>
                <a:path w="4919980" h="396240">
                  <a:moveTo>
                    <a:pt x="4899952" y="0"/>
                  </a:moveTo>
                  <a:lnTo>
                    <a:pt x="197916" y="0"/>
                  </a:lnTo>
                  <a:lnTo>
                    <a:pt x="152679" y="5250"/>
                  </a:lnTo>
                  <a:lnTo>
                    <a:pt x="111076" y="20196"/>
                  </a:lnTo>
                  <a:lnTo>
                    <a:pt x="74320" y="43623"/>
                  </a:lnTo>
                  <a:lnTo>
                    <a:pt x="43623" y="74320"/>
                  </a:lnTo>
                  <a:lnTo>
                    <a:pt x="20196" y="111076"/>
                  </a:lnTo>
                  <a:lnTo>
                    <a:pt x="5250" y="152679"/>
                  </a:lnTo>
                  <a:lnTo>
                    <a:pt x="0" y="197916"/>
                  </a:lnTo>
                  <a:lnTo>
                    <a:pt x="0" y="376047"/>
                  </a:lnTo>
                  <a:lnTo>
                    <a:pt x="1561" y="383732"/>
                  </a:lnTo>
                  <a:lnTo>
                    <a:pt x="5811" y="390028"/>
                  </a:lnTo>
                  <a:lnTo>
                    <a:pt x="12103" y="394283"/>
                  </a:lnTo>
                  <a:lnTo>
                    <a:pt x="19786" y="395846"/>
                  </a:lnTo>
                  <a:lnTo>
                    <a:pt x="4721821" y="395846"/>
                  </a:lnTo>
                  <a:lnTo>
                    <a:pt x="4767059" y="390595"/>
                  </a:lnTo>
                  <a:lnTo>
                    <a:pt x="4808661" y="375649"/>
                  </a:lnTo>
                  <a:lnTo>
                    <a:pt x="4845417" y="352222"/>
                  </a:lnTo>
                  <a:lnTo>
                    <a:pt x="4876115" y="321523"/>
                  </a:lnTo>
                  <a:lnTo>
                    <a:pt x="4899542" y="284764"/>
                  </a:lnTo>
                  <a:lnTo>
                    <a:pt x="4914487" y="243158"/>
                  </a:lnTo>
                  <a:lnTo>
                    <a:pt x="4919738" y="197916"/>
                  </a:lnTo>
                  <a:lnTo>
                    <a:pt x="4919738" y="19799"/>
                  </a:lnTo>
                  <a:lnTo>
                    <a:pt x="4918177" y="12108"/>
                  </a:lnTo>
                  <a:lnTo>
                    <a:pt x="4913926" y="5813"/>
                  </a:lnTo>
                  <a:lnTo>
                    <a:pt x="4907635" y="1561"/>
                  </a:lnTo>
                  <a:lnTo>
                    <a:pt x="4899952" y="0"/>
                  </a:lnTo>
                  <a:close/>
                </a:path>
              </a:pathLst>
            </a:custGeom>
            <a:solidFill>
              <a:srgbClr val="F09947"/>
            </a:solidFill>
          </p:spPr>
          <p:txBody>
            <a:bodyPr wrap="square" lIns="0" tIns="0" rIns="0" bIns="0" rtlCol="0"/>
            <a:lstStyle/>
            <a:p>
              <a:endParaRPr/>
            </a:p>
          </p:txBody>
        </p:sp>
        <p:sp>
          <p:nvSpPr>
            <p:cNvPr id="28" name="object 28"/>
            <p:cNvSpPr/>
            <p:nvPr/>
          </p:nvSpPr>
          <p:spPr>
            <a:xfrm>
              <a:off x="720001" y="719988"/>
              <a:ext cx="4919980" cy="396240"/>
            </a:xfrm>
            <a:custGeom>
              <a:avLst/>
              <a:gdLst/>
              <a:ahLst/>
              <a:cxnLst/>
              <a:rect l="l" t="t" r="r" b="b"/>
              <a:pathLst>
                <a:path w="4919980" h="396240">
                  <a:moveTo>
                    <a:pt x="197916" y="0"/>
                  </a:moveTo>
                  <a:lnTo>
                    <a:pt x="4899952" y="0"/>
                  </a:lnTo>
                  <a:lnTo>
                    <a:pt x="4907635" y="1561"/>
                  </a:lnTo>
                  <a:lnTo>
                    <a:pt x="4913926" y="5813"/>
                  </a:lnTo>
                  <a:lnTo>
                    <a:pt x="4918177" y="12108"/>
                  </a:lnTo>
                  <a:lnTo>
                    <a:pt x="4919738" y="19799"/>
                  </a:lnTo>
                  <a:lnTo>
                    <a:pt x="4919738" y="197916"/>
                  </a:lnTo>
                  <a:lnTo>
                    <a:pt x="4914487" y="243158"/>
                  </a:lnTo>
                  <a:lnTo>
                    <a:pt x="4899542" y="284764"/>
                  </a:lnTo>
                  <a:lnTo>
                    <a:pt x="4876115" y="321523"/>
                  </a:lnTo>
                  <a:lnTo>
                    <a:pt x="4845417" y="352222"/>
                  </a:lnTo>
                  <a:lnTo>
                    <a:pt x="4808661" y="375649"/>
                  </a:lnTo>
                  <a:lnTo>
                    <a:pt x="4767059" y="390595"/>
                  </a:lnTo>
                  <a:lnTo>
                    <a:pt x="4721821" y="395846"/>
                  </a:lnTo>
                  <a:lnTo>
                    <a:pt x="19786" y="395846"/>
                  </a:lnTo>
                  <a:lnTo>
                    <a:pt x="12103" y="394283"/>
                  </a:lnTo>
                  <a:lnTo>
                    <a:pt x="5811" y="390028"/>
                  </a:lnTo>
                  <a:lnTo>
                    <a:pt x="1561" y="383732"/>
                  </a:lnTo>
                  <a:lnTo>
                    <a:pt x="0" y="376047"/>
                  </a:lnTo>
                  <a:lnTo>
                    <a:pt x="0" y="197916"/>
                  </a:lnTo>
                  <a:lnTo>
                    <a:pt x="5250" y="152679"/>
                  </a:lnTo>
                  <a:lnTo>
                    <a:pt x="20196" y="111076"/>
                  </a:lnTo>
                  <a:lnTo>
                    <a:pt x="43623" y="74320"/>
                  </a:lnTo>
                  <a:lnTo>
                    <a:pt x="74320" y="43623"/>
                  </a:lnTo>
                  <a:lnTo>
                    <a:pt x="111076" y="20196"/>
                  </a:lnTo>
                  <a:lnTo>
                    <a:pt x="152679" y="5250"/>
                  </a:lnTo>
                  <a:lnTo>
                    <a:pt x="197916" y="0"/>
                  </a:lnTo>
                  <a:close/>
                </a:path>
              </a:pathLst>
            </a:custGeom>
            <a:ln w="3175">
              <a:solidFill>
                <a:srgbClr val="F09947"/>
              </a:solidFill>
            </a:ln>
          </p:spPr>
          <p:txBody>
            <a:bodyPr wrap="square" lIns="0" tIns="0" rIns="0" bIns="0" rtlCol="0"/>
            <a:lstStyle/>
            <a:p>
              <a:endParaRPr/>
            </a:p>
          </p:txBody>
        </p:sp>
      </p:grpSp>
      <p:sp>
        <p:nvSpPr>
          <p:cNvPr id="29" name="object 29"/>
          <p:cNvSpPr txBox="1"/>
          <p:nvPr/>
        </p:nvSpPr>
        <p:spPr>
          <a:xfrm>
            <a:off x="707301" y="576696"/>
            <a:ext cx="2803525" cy="1024255"/>
          </a:xfrm>
          <a:prstGeom prst="rect">
            <a:avLst/>
          </a:prstGeom>
        </p:spPr>
        <p:txBody>
          <a:bodyPr vert="horz" wrap="square" lIns="0" tIns="180340" rIns="0" bIns="0" rtlCol="0">
            <a:spAutoFit/>
          </a:bodyPr>
          <a:lstStyle/>
          <a:p>
            <a:pPr marL="153670">
              <a:lnSpc>
                <a:spcPct val="100000"/>
              </a:lnSpc>
              <a:spcBef>
                <a:spcPts val="1420"/>
              </a:spcBef>
            </a:pPr>
            <a:r>
              <a:rPr sz="1900" spc="60" dirty="0">
                <a:solidFill>
                  <a:srgbClr val="FFFFFF"/>
                </a:solidFill>
                <a:latin typeface="Arial"/>
                <a:cs typeface="Arial"/>
              </a:rPr>
              <a:t>Soal </a:t>
            </a:r>
            <a:r>
              <a:rPr sz="1900" spc="65" dirty="0">
                <a:solidFill>
                  <a:srgbClr val="FFFFFF"/>
                </a:solidFill>
                <a:latin typeface="Arial"/>
                <a:cs typeface="Arial"/>
              </a:rPr>
              <a:t>Evaluasi </a:t>
            </a:r>
            <a:r>
              <a:rPr sz="1900" spc="90" dirty="0">
                <a:solidFill>
                  <a:srgbClr val="FFFFFF"/>
                </a:solidFill>
                <a:latin typeface="Arial"/>
                <a:cs typeface="Arial"/>
              </a:rPr>
              <a:t>Bab</a:t>
            </a:r>
            <a:r>
              <a:rPr sz="1900" spc="-305" dirty="0">
                <a:solidFill>
                  <a:srgbClr val="FFFFFF"/>
                </a:solidFill>
                <a:latin typeface="Arial"/>
                <a:cs typeface="Arial"/>
              </a:rPr>
              <a:t> </a:t>
            </a:r>
            <a:r>
              <a:rPr sz="1900" spc="70" dirty="0">
                <a:solidFill>
                  <a:srgbClr val="FFFFFF"/>
                </a:solidFill>
                <a:latin typeface="Arial"/>
                <a:cs typeface="Arial"/>
              </a:rPr>
              <a:t>1</a:t>
            </a:r>
            <a:endParaRPr sz="1900">
              <a:latin typeface="Arial"/>
              <a:cs typeface="Arial"/>
            </a:endParaRPr>
          </a:p>
          <a:p>
            <a:pPr marL="12700">
              <a:lnSpc>
                <a:spcPts val="1875"/>
              </a:lnSpc>
              <a:spcBef>
                <a:spcPts val="1115"/>
              </a:spcBef>
            </a:pPr>
            <a:r>
              <a:rPr sz="1600" spc="65" dirty="0">
                <a:solidFill>
                  <a:srgbClr val="1F1A17"/>
                </a:solidFill>
                <a:latin typeface="Arial"/>
                <a:cs typeface="Arial"/>
              </a:rPr>
              <a:t>A. </a:t>
            </a:r>
            <a:r>
              <a:rPr sz="1600" spc="60" dirty="0">
                <a:solidFill>
                  <a:srgbClr val="1F1A17"/>
                </a:solidFill>
                <a:latin typeface="Arial"/>
                <a:cs typeface="Arial"/>
              </a:rPr>
              <a:t>Pengecekan</a:t>
            </a:r>
            <a:r>
              <a:rPr sz="1600" spc="-165" dirty="0">
                <a:solidFill>
                  <a:srgbClr val="1F1A17"/>
                </a:solidFill>
                <a:latin typeface="Arial"/>
                <a:cs typeface="Arial"/>
              </a:rPr>
              <a:t> </a:t>
            </a:r>
            <a:r>
              <a:rPr sz="1600" spc="65" dirty="0">
                <a:solidFill>
                  <a:srgbClr val="1F1A17"/>
                </a:solidFill>
                <a:latin typeface="Arial"/>
                <a:cs typeface="Arial"/>
              </a:rPr>
              <a:t>Konsep</a:t>
            </a:r>
            <a:endParaRPr sz="1600">
              <a:latin typeface="Arial"/>
              <a:cs typeface="Arial"/>
            </a:endParaRPr>
          </a:p>
          <a:p>
            <a:pPr marL="12700">
              <a:lnSpc>
                <a:spcPts val="1275"/>
              </a:lnSpc>
            </a:pPr>
            <a:r>
              <a:rPr sz="1100" b="1" dirty="0">
                <a:solidFill>
                  <a:srgbClr val="1F1A17"/>
                </a:solidFill>
                <a:latin typeface="Times New Roman"/>
                <a:cs typeface="Times New Roman"/>
              </a:rPr>
              <a:t>Pilihlah salah </a:t>
            </a:r>
            <a:r>
              <a:rPr sz="1100" b="1" spc="-5" dirty="0">
                <a:solidFill>
                  <a:srgbClr val="1F1A17"/>
                </a:solidFill>
                <a:latin typeface="Times New Roman"/>
                <a:cs typeface="Times New Roman"/>
              </a:rPr>
              <a:t>satu jawaban </a:t>
            </a:r>
            <a:r>
              <a:rPr sz="1100" b="1" dirty="0">
                <a:solidFill>
                  <a:srgbClr val="1F1A17"/>
                </a:solidFill>
                <a:latin typeface="Times New Roman"/>
                <a:cs typeface="Times New Roman"/>
              </a:rPr>
              <a:t>yang paling</a:t>
            </a:r>
            <a:r>
              <a:rPr sz="1100" b="1" spc="-20" dirty="0">
                <a:solidFill>
                  <a:srgbClr val="1F1A17"/>
                </a:solidFill>
                <a:latin typeface="Times New Roman"/>
                <a:cs typeface="Times New Roman"/>
              </a:rPr>
              <a:t> benar.</a:t>
            </a:r>
            <a:endParaRPr sz="110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5789" y="614500"/>
            <a:ext cx="4852670" cy="3034030"/>
          </a:xfrm>
          <a:prstGeom prst="rect">
            <a:avLst/>
          </a:prstGeom>
        </p:spPr>
        <p:txBody>
          <a:bodyPr vert="horz" wrap="square" lIns="0" tIns="94615" rIns="0" bIns="0" rtlCol="0">
            <a:spAutoFit/>
          </a:bodyPr>
          <a:lstStyle/>
          <a:p>
            <a:pPr marL="22225">
              <a:lnSpc>
                <a:spcPct val="100000"/>
              </a:lnSpc>
              <a:spcBef>
                <a:spcPts val="745"/>
              </a:spcBef>
            </a:pPr>
            <a:r>
              <a:rPr sz="1600" spc="25" dirty="0">
                <a:solidFill>
                  <a:srgbClr val="1F1A17"/>
                </a:solidFill>
                <a:latin typeface="Arial"/>
                <a:cs typeface="Arial"/>
              </a:rPr>
              <a:t>B.</a:t>
            </a:r>
            <a:r>
              <a:rPr sz="1600" spc="-50" dirty="0">
                <a:solidFill>
                  <a:srgbClr val="1F1A17"/>
                </a:solidFill>
                <a:latin typeface="Arial"/>
                <a:cs typeface="Arial"/>
              </a:rPr>
              <a:t> </a:t>
            </a:r>
            <a:r>
              <a:rPr sz="1600" spc="60" dirty="0">
                <a:solidFill>
                  <a:srgbClr val="1F1A17"/>
                </a:solidFill>
                <a:latin typeface="Arial"/>
                <a:cs typeface="Arial"/>
              </a:rPr>
              <a:t>Penerapan</a:t>
            </a:r>
            <a:r>
              <a:rPr sz="1600" spc="-45" dirty="0">
                <a:solidFill>
                  <a:srgbClr val="1F1A17"/>
                </a:solidFill>
                <a:latin typeface="Arial"/>
                <a:cs typeface="Arial"/>
              </a:rPr>
              <a:t> </a:t>
            </a:r>
            <a:r>
              <a:rPr sz="1600" spc="65" dirty="0">
                <a:solidFill>
                  <a:srgbClr val="1F1A17"/>
                </a:solidFill>
                <a:latin typeface="Arial"/>
                <a:cs typeface="Arial"/>
              </a:rPr>
              <a:t>Konsep</a:t>
            </a:r>
            <a:r>
              <a:rPr sz="1600" spc="-45" dirty="0">
                <a:solidFill>
                  <a:srgbClr val="1F1A17"/>
                </a:solidFill>
                <a:latin typeface="Arial"/>
                <a:cs typeface="Arial"/>
              </a:rPr>
              <a:t> </a:t>
            </a:r>
            <a:r>
              <a:rPr sz="1600" spc="80" dirty="0">
                <a:solidFill>
                  <a:srgbClr val="1F1A17"/>
                </a:solidFill>
                <a:latin typeface="Arial"/>
                <a:cs typeface="Arial"/>
              </a:rPr>
              <a:t>dan</a:t>
            </a:r>
            <a:r>
              <a:rPr sz="1600" spc="-45" dirty="0">
                <a:solidFill>
                  <a:srgbClr val="1F1A17"/>
                </a:solidFill>
                <a:latin typeface="Arial"/>
                <a:cs typeface="Arial"/>
              </a:rPr>
              <a:t> </a:t>
            </a:r>
            <a:r>
              <a:rPr sz="1600" spc="65" dirty="0">
                <a:solidFill>
                  <a:srgbClr val="1F1A17"/>
                </a:solidFill>
                <a:latin typeface="Arial"/>
                <a:cs typeface="Arial"/>
              </a:rPr>
              <a:t>Komunikasi</a:t>
            </a:r>
            <a:endParaRPr sz="1600">
              <a:latin typeface="Arial"/>
              <a:cs typeface="Arial"/>
            </a:endParaRPr>
          </a:p>
          <a:p>
            <a:pPr marL="28575">
              <a:lnSpc>
                <a:spcPct val="100000"/>
              </a:lnSpc>
              <a:spcBef>
                <a:spcPts val="440"/>
              </a:spcBef>
            </a:pPr>
            <a:r>
              <a:rPr sz="1100" b="1" dirty="0">
                <a:solidFill>
                  <a:srgbClr val="1F1A17"/>
                </a:solidFill>
                <a:latin typeface="Times New Roman"/>
                <a:cs typeface="Times New Roman"/>
              </a:rPr>
              <a:t>Jawablah pertanyaan dibawah</a:t>
            </a:r>
            <a:r>
              <a:rPr sz="1100" b="1" spc="-5" dirty="0">
                <a:solidFill>
                  <a:srgbClr val="1F1A17"/>
                </a:solidFill>
                <a:latin typeface="Times New Roman"/>
                <a:cs typeface="Times New Roman"/>
              </a:rPr>
              <a:t> </a:t>
            </a:r>
            <a:r>
              <a:rPr sz="1100" b="1" dirty="0">
                <a:solidFill>
                  <a:srgbClr val="1F1A17"/>
                </a:solidFill>
                <a:latin typeface="Times New Roman"/>
                <a:cs typeface="Times New Roman"/>
              </a:rPr>
              <a:t>ini!</a:t>
            </a:r>
            <a:endParaRPr sz="1100">
              <a:latin typeface="Times New Roman"/>
              <a:cs typeface="Times New Roman"/>
            </a:endParaRPr>
          </a:p>
          <a:p>
            <a:pPr marL="250190" indent="-167640">
              <a:lnSpc>
                <a:spcPts val="1270"/>
              </a:lnSpc>
              <a:spcBef>
                <a:spcPts val="1215"/>
              </a:spcBef>
              <a:buAutoNum type="arabicPeriod"/>
              <a:tabLst>
                <a:tab pos="250825" algn="l"/>
              </a:tabLst>
            </a:pPr>
            <a:r>
              <a:rPr sz="1100" dirty="0">
                <a:latin typeface="Times New Roman"/>
                <a:cs typeface="Times New Roman"/>
              </a:rPr>
              <a:t>Apa yang dimaksud dengan teknologi</a:t>
            </a:r>
            <a:r>
              <a:rPr sz="1100" spc="-10" dirty="0">
                <a:latin typeface="Times New Roman"/>
                <a:cs typeface="Times New Roman"/>
              </a:rPr>
              <a:t> </a:t>
            </a:r>
            <a:r>
              <a:rPr sz="1100" dirty="0">
                <a:latin typeface="Times New Roman"/>
                <a:cs typeface="Times New Roman"/>
              </a:rPr>
              <a:t>komunikasi?</a:t>
            </a:r>
            <a:endParaRPr sz="1100">
              <a:latin typeface="Times New Roman"/>
              <a:cs typeface="Times New Roman"/>
            </a:endParaRPr>
          </a:p>
          <a:p>
            <a:pPr marL="241935" indent="-159385">
              <a:lnSpc>
                <a:spcPts val="1220"/>
              </a:lnSpc>
              <a:buAutoNum type="arabicPeriod"/>
              <a:tabLst>
                <a:tab pos="242570" algn="l"/>
              </a:tabLst>
            </a:pPr>
            <a:r>
              <a:rPr sz="1100" dirty="0">
                <a:latin typeface="Times New Roman"/>
                <a:cs typeface="Times New Roman"/>
              </a:rPr>
              <a:t>Jelaskan hubungan antara teknologi komunikasi dan</a:t>
            </a:r>
            <a:r>
              <a:rPr sz="1100" spc="-20" dirty="0">
                <a:latin typeface="Times New Roman"/>
                <a:cs typeface="Times New Roman"/>
              </a:rPr>
              <a:t> </a:t>
            </a:r>
            <a:r>
              <a:rPr sz="1100" dirty="0">
                <a:latin typeface="Times New Roman"/>
                <a:cs typeface="Times New Roman"/>
              </a:rPr>
              <a:t>informasi!</a:t>
            </a:r>
            <a:endParaRPr sz="1100">
              <a:latin typeface="Times New Roman"/>
              <a:cs typeface="Times New Roman"/>
            </a:endParaRPr>
          </a:p>
          <a:p>
            <a:pPr marL="241935" indent="-159385">
              <a:lnSpc>
                <a:spcPts val="1220"/>
              </a:lnSpc>
              <a:buAutoNum type="arabicPeriod"/>
              <a:tabLst>
                <a:tab pos="242570" algn="l"/>
              </a:tabLst>
            </a:pPr>
            <a:r>
              <a:rPr sz="1100" dirty="0">
                <a:latin typeface="Times New Roman"/>
                <a:cs typeface="Times New Roman"/>
              </a:rPr>
              <a:t>Jelaskan apa yang dimaksud dengan komputer</a:t>
            </a:r>
            <a:r>
              <a:rPr sz="1100" spc="-15" dirty="0">
                <a:latin typeface="Times New Roman"/>
                <a:cs typeface="Times New Roman"/>
              </a:rPr>
              <a:t> </a:t>
            </a:r>
            <a:r>
              <a:rPr sz="1100" dirty="0">
                <a:latin typeface="Times New Roman"/>
                <a:cs typeface="Times New Roman"/>
              </a:rPr>
              <a:t>analog!</a:t>
            </a:r>
            <a:endParaRPr sz="1100">
              <a:latin typeface="Times New Roman"/>
              <a:cs typeface="Times New Roman"/>
            </a:endParaRPr>
          </a:p>
          <a:p>
            <a:pPr marL="241935" indent="-159385">
              <a:lnSpc>
                <a:spcPts val="1220"/>
              </a:lnSpc>
              <a:buAutoNum type="arabicPeriod"/>
              <a:tabLst>
                <a:tab pos="242570" algn="l"/>
              </a:tabLst>
            </a:pPr>
            <a:r>
              <a:rPr sz="1100" dirty="0">
                <a:latin typeface="Times New Roman"/>
                <a:cs typeface="Times New Roman"/>
              </a:rPr>
              <a:t>Apa perbedaan antara komputer hibrid dan komputer</a:t>
            </a:r>
            <a:r>
              <a:rPr sz="1100" spc="-20" dirty="0">
                <a:latin typeface="Times New Roman"/>
                <a:cs typeface="Times New Roman"/>
              </a:rPr>
              <a:t> </a:t>
            </a:r>
            <a:r>
              <a:rPr sz="1100" dirty="0">
                <a:latin typeface="Times New Roman"/>
                <a:cs typeface="Times New Roman"/>
              </a:rPr>
              <a:t>digital?</a:t>
            </a:r>
            <a:endParaRPr sz="1100">
              <a:latin typeface="Times New Roman"/>
              <a:cs typeface="Times New Roman"/>
            </a:endParaRPr>
          </a:p>
          <a:p>
            <a:pPr marL="241935" indent="-159385">
              <a:lnSpc>
                <a:spcPts val="1220"/>
              </a:lnSpc>
              <a:buAutoNum type="arabicPeriod"/>
              <a:tabLst>
                <a:tab pos="242570" algn="l"/>
              </a:tabLst>
            </a:pPr>
            <a:r>
              <a:rPr sz="1100" dirty="0">
                <a:latin typeface="Times New Roman"/>
                <a:cs typeface="Times New Roman"/>
              </a:rPr>
              <a:t>Sebutkan jenis peralatan yang termasuk ke dalam teknologi</a:t>
            </a:r>
            <a:r>
              <a:rPr sz="1100" spc="-30" dirty="0">
                <a:latin typeface="Times New Roman"/>
                <a:cs typeface="Times New Roman"/>
              </a:rPr>
              <a:t> </a:t>
            </a:r>
            <a:r>
              <a:rPr sz="1100" dirty="0">
                <a:latin typeface="Times New Roman"/>
                <a:cs typeface="Times New Roman"/>
              </a:rPr>
              <a:t>informasi!</a:t>
            </a:r>
            <a:endParaRPr sz="1100">
              <a:latin typeface="Times New Roman"/>
              <a:cs typeface="Times New Roman"/>
            </a:endParaRPr>
          </a:p>
          <a:p>
            <a:pPr marL="241935" indent="-159385">
              <a:lnSpc>
                <a:spcPts val="1220"/>
              </a:lnSpc>
              <a:buAutoNum type="arabicPeriod"/>
              <a:tabLst>
                <a:tab pos="242570" algn="l"/>
              </a:tabLst>
            </a:pPr>
            <a:r>
              <a:rPr sz="1100" dirty="0">
                <a:latin typeface="Times New Roman"/>
                <a:cs typeface="Times New Roman"/>
              </a:rPr>
              <a:t>Bagaimanakah cara menggunakan mesin</a:t>
            </a:r>
            <a:r>
              <a:rPr sz="1100" spc="-10" dirty="0">
                <a:latin typeface="Times New Roman"/>
                <a:cs typeface="Times New Roman"/>
              </a:rPr>
              <a:t> </a:t>
            </a:r>
            <a:r>
              <a:rPr sz="1100" dirty="0">
                <a:latin typeface="Times New Roman"/>
                <a:cs typeface="Times New Roman"/>
              </a:rPr>
              <a:t>faksimili?</a:t>
            </a:r>
            <a:endParaRPr sz="1100">
              <a:latin typeface="Times New Roman"/>
              <a:cs typeface="Times New Roman"/>
            </a:endParaRPr>
          </a:p>
          <a:p>
            <a:pPr marL="241935" indent="-159385">
              <a:lnSpc>
                <a:spcPts val="1220"/>
              </a:lnSpc>
              <a:buAutoNum type="arabicPeriod"/>
              <a:tabLst>
                <a:tab pos="242570" algn="l"/>
              </a:tabLst>
            </a:pPr>
            <a:r>
              <a:rPr sz="1100" dirty="0">
                <a:latin typeface="Times New Roman"/>
                <a:cs typeface="Times New Roman"/>
              </a:rPr>
              <a:t>Sebutkan beberapa jenis peralatan yang termasuk ke dalam teknologi</a:t>
            </a:r>
            <a:r>
              <a:rPr sz="1100" spc="-95" dirty="0">
                <a:latin typeface="Times New Roman"/>
                <a:cs typeface="Times New Roman"/>
              </a:rPr>
              <a:t> </a:t>
            </a:r>
            <a:r>
              <a:rPr sz="1100" dirty="0">
                <a:latin typeface="Times New Roman"/>
                <a:cs typeface="Times New Roman"/>
              </a:rPr>
              <a:t>komunikasi!</a:t>
            </a:r>
            <a:endParaRPr sz="1100">
              <a:latin typeface="Times New Roman"/>
              <a:cs typeface="Times New Roman"/>
            </a:endParaRPr>
          </a:p>
          <a:p>
            <a:pPr marL="241935" indent="-159385">
              <a:lnSpc>
                <a:spcPts val="1215"/>
              </a:lnSpc>
              <a:buAutoNum type="arabicPeriod"/>
              <a:tabLst>
                <a:tab pos="242570" algn="l"/>
              </a:tabLst>
            </a:pPr>
            <a:r>
              <a:rPr sz="1100" dirty="0">
                <a:latin typeface="Times New Roman"/>
                <a:cs typeface="Times New Roman"/>
              </a:rPr>
              <a:t>Bagaimanakan cara telegraf</a:t>
            </a:r>
            <a:r>
              <a:rPr sz="1100" spc="-5" dirty="0">
                <a:latin typeface="Times New Roman"/>
                <a:cs typeface="Times New Roman"/>
              </a:rPr>
              <a:t> </a:t>
            </a:r>
            <a:r>
              <a:rPr sz="1100" dirty="0">
                <a:latin typeface="Times New Roman"/>
                <a:cs typeface="Times New Roman"/>
              </a:rPr>
              <a:t>bekerja?</a:t>
            </a:r>
            <a:endParaRPr sz="1100">
              <a:latin typeface="Times New Roman"/>
              <a:cs typeface="Times New Roman"/>
            </a:endParaRPr>
          </a:p>
          <a:p>
            <a:pPr marL="241935" indent="-159385">
              <a:lnSpc>
                <a:spcPts val="1335"/>
              </a:lnSpc>
              <a:buAutoNum type="arabicPeriod"/>
              <a:tabLst>
                <a:tab pos="242570" algn="l"/>
              </a:tabLst>
            </a:pPr>
            <a:r>
              <a:rPr sz="1100" dirty="0">
                <a:latin typeface="Times New Roman"/>
                <a:cs typeface="Times New Roman"/>
              </a:rPr>
              <a:t>Sebutkan dua jenis </a:t>
            </a:r>
            <a:r>
              <a:rPr sz="1200" dirty="0">
                <a:solidFill>
                  <a:srgbClr val="1F1A17"/>
                </a:solidFill>
                <a:latin typeface="Times New Roman"/>
                <a:cs typeface="Times New Roman"/>
              </a:rPr>
              <a:t>media jaringan</a:t>
            </a:r>
            <a:r>
              <a:rPr sz="1200" spc="-10" dirty="0">
                <a:solidFill>
                  <a:srgbClr val="1F1A17"/>
                </a:solidFill>
                <a:latin typeface="Times New Roman"/>
                <a:cs typeface="Times New Roman"/>
              </a:rPr>
              <a:t> </a:t>
            </a:r>
            <a:r>
              <a:rPr sz="1200" spc="-5" dirty="0">
                <a:solidFill>
                  <a:srgbClr val="1F1A17"/>
                </a:solidFill>
                <a:latin typeface="Times New Roman"/>
                <a:cs typeface="Times New Roman"/>
              </a:rPr>
              <a:t>informasi</a:t>
            </a:r>
            <a:r>
              <a:rPr sz="1100" spc="-5" dirty="0">
                <a:latin typeface="Times New Roman"/>
                <a:cs typeface="Times New Roman"/>
              </a:rPr>
              <a:t>!</a:t>
            </a:r>
            <a:endParaRPr sz="1100">
              <a:latin typeface="Times New Roman"/>
              <a:cs typeface="Times New Roman"/>
            </a:endParaRPr>
          </a:p>
          <a:p>
            <a:pPr marL="241935" indent="-229235">
              <a:lnSpc>
                <a:spcPts val="1270"/>
              </a:lnSpc>
              <a:buAutoNum type="arabicPeriod"/>
              <a:tabLst>
                <a:tab pos="242570" algn="l"/>
              </a:tabLst>
            </a:pPr>
            <a:r>
              <a:rPr sz="1100" dirty="0">
                <a:latin typeface="Times New Roman"/>
                <a:cs typeface="Times New Roman"/>
              </a:rPr>
              <a:t>Jelaskan bagaimana cara satelit mengirim data ke</a:t>
            </a:r>
            <a:r>
              <a:rPr sz="1100" spc="-15" dirty="0">
                <a:latin typeface="Times New Roman"/>
                <a:cs typeface="Times New Roman"/>
              </a:rPr>
              <a:t> </a:t>
            </a:r>
            <a:r>
              <a:rPr sz="1100" dirty="0">
                <a:latin typeface="Times New Roman"/>
                <a:cs typeface="Times New Roman"/>
              </a:rPr>
              <a:t>bumi!</a:t>
            </a:r>
            <a:endParaRPr sz="1100">
              <a:latin typeface="Times New Roman"/>
              <a:cs typeface="Times New Roman"/>
            </a:endParaRPr>
          </a:p>
          <a:p>
            <a:pPr>
              <a:lnSpc>
                <a:spcPct val="100000"/>
              </a:lnSpc>
              <a:spcBef>
                <a:spcPts val="30"/>
              </a:spcBef>
            </a:pPr>
            <a:endParaRPr sz="1750">
              <a:latin typeface="Times New Roman"/>
              <a:cs typeface="Times New Roman"/>
            </a:endParaRPr>
          </a:p>
          <a:p>
            <a:pPr marL="13970">
              <a:lnSpc>
                <a:spcPct val="100000"/>
              </a:lnSpc>
            </a:pPr>
            <a:r>
              <a:rPr sz="1600" dirty="0">
                <a:solidFill>
                  <a:srgbClr val="1F1A17"/>
                </a:solidFill>
                <a:latin typeface="Arial"/>
                <a:cs typeface="Arial"/>
              </a:rPr>
              <a:t>C. </a:t>
            </a:r>
            <a:r>
              <a:rPr sz="1600" spc="90" dirty="0">
                <a:solidFill>
                  <a:srgbClr val="1F1A17"/>
                </a:solidFill>
                <a:latin typeface="Arial"/>
                <a:cs typeface="Arial"/>
              </a:rPr>
              <a:t>Aktifitas</a:t>
            </a:r>
            <a:r>
              <a:rPr sz="1600" spc="-95" dirty="0">
                <a:solidFill>
                  <a:srgbClr val="1F1A17"/>
                </a:solidFill>
                <a:latin typeface="Arial"/>
                <a:cs typeface="Arial"/>
              </a:rPr>
              <a:t> </a:t>
            </a:r>
            <a:r>
              <a:rPr sz="1600" spc="55" dirty="0">
                <a:solidFill>
                  <a:srgbClr val="1F1A17"/>
                </a:solidFill>
                <a:latin typeface="Arial"/>
                <a:cs typeface="Arial"/>
              </a:rPr>
              <a:t>Siswa</a:t>
            </a:r>
            <a:endParaRPr sz="1600">
              <a:latin typeface="Arial"/>
              <a:cs typeface="Arial"/>
            </a:endParaRPr>
          </a:p>
          <a:p>
            <a:pPr marL="12700">
              <a:lnSpc>
                <a:spcPct val="100000"/>
              </a:lnSpc>
              <a:spcBef>
                <a:spcPts val="470"/>
              </a:spcBef>
            </a:pPr>
            <a:r>
              <a:rPr sz="1100" b="1" spc="-5" dirty="0">
                <a:solidFill>
                  <a:srgbClr val="1F1A17"/>
                </a:solidFill>
                <a:latin typeface="Times New Roman"/>
                <a:cs typeface="Times New Roman"/>
              </a:rPr>
              <a:t>Hubungkanlah </a:t>
            </a:r>
            <a:r>
              <a:rPr sz="1100" b="1" dirty="0">
                <a:solidFill>
                  <a:srgbClr val="1F1A17"/>
                </a:solidFill>
                <a:latin typeface="Times New Roman"/>
                <a:cs typeface="Times New Roman"/>
              </a:rPr>
              <a:t>nama </a:t>
            </a:r>
            <a:r>
              <a:rPr sz="1100" b="1" spc="-5" dirty="0">
                <a:solidFill>
                  <a:srgbClr val="1F1A17"/>
                </a:solidFill>
                <a:latin typeface="Times New Roman"/>
                <a:cs typeface="Times New Roman"/>
              </a:rPr>
              <a:t>dan </a:t>
            </a:r>
            <a:r>
              <a:rPr sz="1100" b="1" dirty="0">
                <a:solidFill>
                  <a:srgbClr val="1F1A17"/>
                </a:solidFill>
                <a:latin typeface="Times New Roman"/>
                <a:cs typeface="Times New Roman"/>
              </a:rPr>
              <a:t>gambar yang sesuai </a:t>
            </a:r>
            <a:r>
              <a:rPr sz="1100" b="1" spc="-5" dirty="0">
                <a:solidFill>
                  <a:srgbClr val="1F1A17"/>
                </a:solidFill>
                <a:latin typeface="Times New Roman"/>
                <a:cs typeface="Times New Roman"/>
              </a:rPr>
              <a:t>menggunakan </a:t>
            </a:r>
            <a:r>
              <a:rPr sz="1100" b="1" dirty="0">
                <a:solidFill>
                  <a:srgbClr val="1F1A17"/>
                </a:solidFill>
                <a:latin typeface="Times New Roman"/>
                <a:cs typeface="Times New Roman"/>
              </a:rPr>
              <a:t>garis</a:t>
            </a:r>
            <a:r>
              <a:rPr sz="1100" b="1" spc="5" dirty="0">
                <a:solidFill>
                  <a:srgbClr val="1F1A17"/>
                </a:solidFill>
                <a:latin typeface="Times New Roman"/>
                <a:cs typeface="Times New Roman"/>
              </a:rPr>
              <a:t> </a:t>
            </a:r>
            <a:r>
              <a:rPr sz="1100" b="1" dirty="0">
                <a:solidFill>
                  <a:srgbClr val="1F1A17"/>
                </a:solidFill>
                <a:latin typeface="Times New Roman"/>
                <a:cs typeface="Times New Roman"/>
              </a:rPr>
              <a:t>lurus!</a:t>
            </a:r>
            <a:endParaRPr sz="1100">
              <a:latin typeface="Times New Roman"/>
              <a:cs typeface="Times New Roman"/>
            </a:endParaRPr>
          </a:p>
        </p:txBody>
      </p:sp>
      <p:sp>
        <p:nvSpPr>
          <p:cNvPr id="3" name="object 3"/>
          <p:cNvSpPr/>
          <p:nvPr/>
        </p:nvSpPr>
        <p:spPr>
          <a:xfrm>
            <a:off x="720001" y="3790797"/>
            <a:ext cx="1764664" cy="4298315"/>
          </a:xfrm>
          <a:custGeom>
            <a:avLst/>
            <a:gdLst/>
            <a:ahLst/>
            <a:cxnLst/>
            <a:rect l="l" t="t" r="r" b="b"/>
            <a:pathLst>
              <a:path w="1764664" h="4298315">
                <a:moveTo>
                  <a:pt x="88201" y="0"/>
                </a:moveTo>
                <a:lnTo>
                  <a:pt x="1675892" y="0"/>
                </a:lnTo>
                <a:lnTo>
                  <a:pt x="1710140" y="9945"/>
                </a:lnTo>
                <a:lnTo>
                  <a:pt x="1738185" y="37023"/>
                </a:lnTo>
                <a:lnTo>
                  <a:pt x="1757134" y="77098"/>
                </a:lnTo>
                <a:lnTo>
                  <a:pt x="1764093" y="126034"/>
                </a:lnTo>
                <a:lnTo>
                  <a:pt x="1764093" y="4172216"/>
                </a:lnTo>
                <a:lnTo>
                  <a:pt x="1757134" y="4221159"/>
                </a:lnTo>
                <a:lnTo>
                  <a:pt x="1738185" y="4261238"/>
                </a:lnTo>
                <a:lnTo>
                  <a:pt x="1710140" y="4288318"/>
                </a:lnTo>
                <a:lnTo>
                  <a:pt x="1675892" y="4298264"/>
                </a:lnTo>
                <a:lnTo>
                  <a:pt x="88201" y="4298264"/>
                </a:lnTo>
                <a:lnTo>
                  <a:pt x="53953" y="4288318"/>
                </a:lnTo>
                <a:lnTo>
                  <a:pt x="25908" y="4261238"/>
                </a:lnTo>
                <a:lnTo>
                  <a:pt x="6959" y="4221159"/>
                </a:lnTo>
                <a:lnTo>
                  <a:pt x="0" y="4172216"/>
                </a:lnTo>
                <a:lnTo>
                  <a:pt x="0" y="126034"/>
                </a:lnTo>
                <a:lnTo>
                  <a:pt x="6959" y="77098"/>
                </a:lnTo>
                <a:lnTo>
                  <a:pt x="25908" y="37023"/>
                </a:lnTo>
                <a:lnTo>
                  <a:pt x="53953" y="9945"/>
                </a:lnTo>
                <a:lnTo>
                  <a:pt x="88201" y="0"/>
                </a:lnTo>
                <a:close/>
              </a:path>
            </a:pathLst>
          </a:custGeom>
          <a:ln w="25400">
            <a:solidFill>
              <a:srgbClr val="B8DB7D"/>
            </a:solidFill>
          </a:ln>
        </p:spPr>
        <p:txBody>
          <a:bodyPr wrap="square" lIns="0" tIns="0" rIns="0" bIns="0" rtlCol="0"/>
          <a:lstStyle/>
          <a:p>
            <a:endParaRPr/>
          </a:p>
        </p:txBody>
      </p:sp>
      <p:grpSp>
        <p:nvGrpSpPr>
          <p:cNvPr id="4" name="object 4"/>
          <p:cNvGrpSpPr/>
          <p:nvPr/>
        </p:nvGrpSpPr>
        <p:grpSpPr>
          <a:xfrm>
            <a:off x="3587305" y="3778097"/>
            <a:ext cx="2033270" cy="4319905"/>
            <a:chOff x="3587305" y="3778097"/>
            <a:chExt cx="2033270" cy="4319905"/>
          </a:xfrm>
        </p:grpSpPr>
        <p:sp>
          <p:nvSpPr>
            <p:cNvPr id="5" name="object 5"/>
            <p:cNvSpPr/>
            <p:nvPr/>
          </p:nvSpPr>
          <p:spPr>
            <a:xfrm>
              <a:off x="3600005" y="3790797"/>
              <a:ext cx="2007870" cy="4294505"/>
            </a:xfrm>
            <a:custGeom>
              <a:avLst/>
              <a:gdLst/>
              <a:ahLst/>
              <a:cxnLst/>
              <a:rect l="l" t="t" r="r" b="b"/>
              <a:pathLst>
                <a:path w="2007870" h="4294505">
                  <a:moveTo>
                    <a:pt x="100380" y="0"/>
                  </a:moveTo>
                  <a:lnTo>
                    <a:pt x="1907222" y="0"/>
                  </a:lnTo>
                  <a:lnTo>
                    <a:pt x="1946204" y="6994"/>
                  </a:lnTo>
                  <a:lnTo>
                    <a:pt x="1978126" y="26038"/>
                  </a:lnTo>
                  <a:lnTo>
                    <a:pt x="1999694" y="54221"/>
                  </a:lnTo>
                  <a:lnTo>
                    <a:pt x="2007615" y="88633"/>
                  </a:lnTo>
                  <a:lnTo>
                    <a:pt x="2007615" y="4205439"/>
                  </a:lnTo>
                  <a:lnTo>
                    <a:pt x="1999694" y="4239859"/>
                  </a:lnTo>
                  <a:lnTo>
                    <a:pt x="1978126" y="4268046"/>
                  </a:lnTo>
                  <a:lnTo>
                    <a:pt x="1946204" y="4287091"/>
                  </a:lnTo>
                  <a:lnTo>
                    <a:pt x="1907222" y="4294085"/>
                  </a:lnTo>
                  <a:lnTo>
                    <a:pt x="100380" y="4294085"/>
                  </a:lnTo>
                  <a:lnTo>
                    <a:pt x="61400" y="4287091"/>
                  </a:lnTo>
                  <a:lnTo>
                    <a:pt x="29483" y="4268046"/>
                  </a:lnTo>
                  <a:lnTo>
                    <a:pt x="7919" y="4239859"/>
                  </a:lnTo>
                  <a:lnTo>
                    <a:pt x="0" y="4205439"/>
                  </a:lnTo>
                  <a:lnTo>
                    <a:pt x="0" y="88633"/>
                  </a:lnTo>
                  <a:lnTo>
                    <a:pt x="7919" y="54221"/>
                  </a:lnTo>
                  <a:lnTo>
                    <a:pt x="29483" y="26038"/>
                  </a:lnTo>
                  <a:lnTo>
                    <a:pt x="61400" y="6994"/>
                  </a:lnTo>
                  <a:lnTo>
                    <a:pt x="100380" y="0"/>
                  </a:lnTo>
                  <a:close/>
                </a:path>
              </a:pathLst>
            </a:custGeom>
            <a:ln w="25400">
              <a:solidFill>
                <a:srgbClr val="B8DB7D"/>
              </a:solidFill>
            </a:ln>
          </p:spPr>
          <p:txBody>
            <a:bodyPr wrap="square" lIns="0" tIns="0" rIns="0" bIns="0" rtlCol="0"/>
            <a:lstStyle/>
            <a:p>
              <a:endParaRPr/>
            </a:p>
          </p:txBody>
        </p:sp>
        <p:sp>
          <p:nvSpPr>
            <p:cNvPr id="6" name="object 6"/>
            <p:cNvSpPr/>
            <p:nvPr/>
          </p:nvSpPr>
          <p:spPr>
            <a:xfrm>
              <a:off x="4348530" y="3915727"/>
              <a:ext cx="875728" cy="751611"/>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4343844" y="7329894"/>
              <a:ext cx="912253" cy="68586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4330204" y="5685917"/>
              <a:ext cx="1000239" cy="752005"/>
            </a:xfrm>
            <a:prstGeom prst="rect">
              <a:avLst/>
            </a:prstGeom>
            <a:blipFill>
              <a:blip r:embed="rId4" cstate="print"/>
              <a:stretch>
                <a:fillRect/>
              </a:stretch>
            </a:blipFill>
          </p:spPr>
          <p:txBody>
            <a:bodyPr wrap="square" lIns="0" tIns="0" rIns="0" bIns="0" rtlCol="0"/>
            <a:lstStyle/>
            <a:p>
              <a:endParaRPr/>
            </a:p>
          </p:txBody>
        </p:sp>
      </p:grpSp>
      <p:sp>
        <p:nvSpPr>
          <p:cNvPr id="9" name="object 9"/>
          <p:cNvSpPr txBox="1"/>
          <p:nvPr/>
        </p:nvSpPr>
        <p:spPr>
          <a:xfrm>
            <a:off x="4000093" y="4154894"/>
            <a:ext cx="16954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1F1A17"/>
                </a:solidFill>
                <a:latin typeface="Arial"/>
                <a:cs typeface="Arial"/>
              </a:rPr>
              <a:t>A.</a:t>
            </a:r>
            <a:endParaRPr sz="1200">
              <a:latin typeface="Arial"/>
              <a:cs typeface="Arial"/>
            </a:endParaRPr>
          </a:p>
        </p:txBody>
      </p:sp>
      <p:sp>
        <p:nvSpPr>
          <p:cNvPr id="10" name="object 10"/>
          <p:cNvSpPr txBox="1"/>
          <p:nvPr/>
        </p:nvSpPr>
        <p:spPr>
          <a:xfrm>
            <a:off x="4026260" y="5138056"/>
            <a:ext cx="16954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1F1A17"/>
                </a:solidFill>
                <a:latin typeface="Arial"/>
                <a:cs typeface="Arial"/>
              </a:rPr>
              <a:t>B.</a:t>
            </a:r>
            <a:endParaRPr sz="1200">
              <a:latin typeface="Arial"/>
              <a:cs typeface="Arial"/>
            </a:endParaRPr>
          </a:p>
        </p:txBody>
      </p:sp>
      <p:sp>
        <p:nvSpPr>
          <p:cNvPr id="11" name="object 11"/>
          <p:cNvSpPr txBox="1"/>
          <p:nvPr/>
        </p:nvSpPr>
        <p:spPr>
          <a:xfrm>
            <a:off x="4014342" y="5983526"/>
            <a:ext cx="17780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1F1A17"/>
                </a:solidFill>
                <a:latin typeface="Arial"/>
                <a:cs typeface="Arial"/>
              </a:rPr>
              <a:t>C.</a:t>
            </a:r>
            <a:endParaRPr sz="1200">
              <a:latin typeface="Arial"/>
              <a:cs typeface="Arial"/>
            </a:endParaRPr>
          </a:p>
        </p:txBody>
      </p:sp>
      <p:sp>
        <p:nvSpPr>
          <p:cNvPr id="12" name="object 12"/>
          <p:cNvSpPr txBox="1"/>
          <p:nvPr/>
        </p:nvSpPr>
        <p:spPr>
          <a:xfrm>
            <a:off x="4014342" y="6711175"/>
            <a:ext cx="17780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1F1A17"/>
                </a:solidFill>
                <a:latin typeface="Arial"/>
                <a:cs typeface="Arial"/>
              </a:rPr>
              <a:t>D.</a:t>
            </a:r>
            <a:endParaRPr sz="1200">
              <a:latin typeface="Arial"/>
              <a:cs typeface="Arial"/>
            </a:endParaRPr>
          </a:p>
        </p:txBody>
      </p:sp>
      <p:sp>
        <p:nvSpPr>
          <p:cNvPr id="13" name="object 13"/>
          <p:cNvSpPr txBox="1"/>
          <p:nvPr/>
        </p:nvSpPr>
        <p:spPr>
          <a:xfrm>
            <a:off x="4041409" y="7456457"/>
            <a:ext cx="16954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1F1A17"/>
                </a:solidFill>
                <a:latin typeface="Arial"/>
                <a:cs typeface="Arial"/>
              </a:rPr>
              <a:t>E.</a:t>
            </a:r>
            <a:endParaRPr sz="1200">
              <a:latin typeface="Arial"/>
              <a:cs typeface="Arial"/>
            </a:endParaRPr>
          </a:p>
        </p:txBody>
      </p:sp>
      <p:sp>
        <p:nvSpPr>
          <p:cNvPr id="14" name="object 14"/>
          <p:cNvSpPr txBox="1"/>
          <p:nvPr/>
        </p:nvSpPr>
        <p:spPr>
          <a:xfrm>
            <a:off x="958888" y="4076915"/>
            <a:ext cx="1237615" cy="193040"/>
          </a:xfrm>
          <a:prstGeom prst="rect">
            <a:avLst/>
          </a:prstGeom>
        </p:spPr>
        <p:txBody>
          <a:bodyPr vert="horz" wrap="square" lIns="0" tIns="12700" rIns="0" bIns="0" rtlCol="0">
            <a:spAutoFit/>
          </a:bodyPr>
          <a:lstStyle/>
          <a:p>
            <a:pPr marL="12700">
              <a:lnSpc>
                <a:spcPct val="100000"/>
              </a:lnSpc>
              <a:spcBef>
                <a:spcPts val="100"/>
              </a:spcBef>
            </a:pPr>
            <a:r>
              <a:rPr sz="1100" b="1" dirty="0">
                <a:solidFill>
                  <a:srgbClr val="1F1A17"/>
                </a:solidFill>
                <a:latin typeface="Times New Roman"/>
                <a:cs typeface="Times New Roman"/>
              </a:rPr>
              <a:t>1. Komputer</a:t>
            </a:r>
            <a:r>
              <a:rPr sz="1100" b="1" spc="-170" dirty="0">
                <a:solidFill>
                  <a:srgbClr val="1F1A17"/>
                </a:solidFill>
                <a:latin typeface="Times New Roman"/>
                <a:cs typeface="Times New Roman"/>
              </a:rPr>
              <a:t> </a:t>
            </a:r>
            <a:r>
              <a:rPr sz="1100" b="1" dirty="0">
                <a:solidFill>
                  <a:srgbClr val="1F1A17"/>
                </a:solidFill>
                <a:latin typeface="Times New Roman"/>
                <a:cs typeface="Times New Roman"/>
              </a:rPr>
              <a:t>Analog</a:t>
            </a:r>
            <a:endParaRPr sz="1100">
              <a:latin typeface="Times New Roman"/>
              <a:cs typeface="Times New Roman"/>
            </a:endParaRPr>
          </a:p>
        </p:txBody>
      </p:sp>
      <p:sp>
        <p:nvSpPr>
          <p:cNvPr id="15" name="object 15"/>
          <p:cNvSpPr txBox="1"/>
          <p:nvPr/>
        </p:nvSpPr>
        <p:spPr>
          <a:xfrm>
            <a:off x="958888" y="4854556"/>
            <a:ext cx="1222375" cy="193040"/>
          </a:xfrm>
          <a:prstGeom prst="rect">
            <a:avLst/>
          </a:prstGeom>
        </p:spPr>
        <p:txBody>
          <a:bodyPr vert="horz" wrap="square" lIns="0" tIns="12700" rIns="0" bIns="0" rtlCol="0">
            <a:spAutoFit/>
          </a:bodyPr>
          <a:lstStyle/>
          <a:p>
            <a:pPr marL="12700">
              <a:lnSpc>
                <a:spcPct val="100000"/>
              </a:lnSpc>
              <a:spcBef>
                <a:spcPts val="100"/>
              </a:spcBef>
            </a:pPr>
            <a:r>
              <a:rPr sz="1100" b="1" dirty="0">
                <a:solidFill>
                  <a:srgbClr val="1F1A17"/>
                </a:solidFill>
                <a:latin typeface="Times New Roman"/>
                <a:cs typeface="Times New Roman"/>
              </a:rPr>
              <a:t>2. Komputer</a:t>
            </a:r>
            <a:r>
              <a:rPr sz="1100" b="1" spc="-105" dirty="0">
                <a:solidFill>
                  <a:srgbClr val="1F1A17"/>
                </a:solidFill>
                <a:latin typeface="Times New Roman"/>
                <a:cs typeface="Times New Roman"/>
              </a:rPr>
              <a:t> </a:t>
            </a:r>
            <a:r>
              <a:rPr sz="1100" b="1" dirty="0">
                <a:solidFill>
                  <a:srgbClr val="1F1A17"/>
                </a:solidFill>
                <a:latin typeface="Times New Roman"/>
                <a:cs typeface="Times New Roman"/>
              </a:rPr>
              <a:t>Digital</a:t>
            </a:r>
            <a:endParaRPr sz="1100">
              <a:latin typeface="Times New Roman"/>
              <a:cs typeface="Times New Roman"/>
            </a:endParaRPr>
          </a:p>
        </p:txBody>
      </p:sp>
      <p:sp>
        <p:nvSpPr>
          <p:cNvPr id="16" name="object 16"/>
          <p:cNvSpPr txBox="1"/>
          <p:nvPr/>
        </p:nvSpPr>
        <p:spPr>
          <a:xfrm>
            <a:off x="958888" y="5632196"/>
            <a:ext cx="1308735" cy="193040"/>
          </a:xfrm>
          <a:prstGeom prst="rect">
            <a:avLst/>
          </a:prstGeom>
        </p:spPr>
        <p:txBody>
          <a:bodyPr vert="horz" wrap="square" lIns="0" tIns="12700" rIns="0" bIns="0" rtlCol="0">
            <a:spAutoFit/>
          </a:bodyPr>
          <a:lstStyle/>
          <a:p>
            <a:pPr marL="12700">
              <a:lnSpc>
                <a:spcPct val="100000"/>
              </a:lnSpc>
              <a:spcBef>
                <a:spcPts val="100"/>
              </a:spcBef>
            </a:pPr>
            <a:r>
              <a:rPr sz="1100" b="1" dirty="0">
                <a:solidFill>
                  <a:srgbClr val="1F1A17"/>
                </a:solidFill>
                <a:latin typeface="Times New Roman"/>
                <a:cs typeface="Times New Roman"/>
              </a:rPr>
              <a:t>3. Kabel </a:t>
            </a:r>
            <a:r>
              <a:rPr sz="1100" b="1" spc="-15" dirty="0">
                <a:solidFill>
                  <a:srgbClr val="1F1A17"/>
                </a:solidFill>
                <a:latin typeface="Times New Roman"/>
                <a:cs typeface="Times New Roman"/>
              </a:rPr>
              <a:t>Twisted</a:t>
            </a:r>
            <a:r>
              <a:rPr sz="1100" b="1" spc="-95" dirty="0">
                <a:solidFill>
                  <a:srgbClr val="1F1A17"/>
                </a:solidFill>
                <a:latin typeface="Times New Roman"/>
                <a:cs typeface="Times New Roman"/>
              </a:rPr>
              <a:t> </a:t>
            </a:r>
            <a:r>
              <a:rPr sz="1100" b="1" dirty="0">
                <a:solidFill>
                  <a:srgbClr val="1F1A17"/>
                </a:solidFill>
                <a:latin typeface="Times New Roman"/>
                <a:cs typeface="Times New Roman"/>
              </a:rPr>
              <a:t>Pair</a:t>
            </a:r>
            <a:endParaRPr sz="1100">
              <a:latin typeface="Times New Roman"/>
              <a:cs typeface="Times New Roman"/>
            </a:endParaRPr>
          </a:p>
        </p:txBody>
      </p:sp>
      <p:sp>
        <p:nvSpPr>
          <p:cNvPr id="17" name="object 17"/>
          <p:cNvSpPr txBox="1"/>
          <p:nvPr/>
        </p:nvSpPr>
        <p:spPr>
          <a:xfrm>
            <a:off x="958888" y="6409836"/>
            <a:ext cx="1249045" cy="193040"/>
          </a:xfrm>
          <a:prstGeom prst="rect">
            <a:avLst/>
          </a:prstGeom>
        </p:spPr>
        <p:txBody>
          <a:bodyPr vert="horz" wrap="square" lIns="0" tIns="12700" rIns="0" bIns="0" rtlCol="0">
            <a:spAutoFit/>
          </a:bodyPr>
          <a:lstStyle/>
          <a:p>
            <a:pPr marL="12700">
              <a:lnSpc>
                <a:spcPct val="100000"/>
              </a:lnSpc>
              <a:spcBef>
                <a:spcPts val="100"/>
              </a:spcBef>
            </a:pPr>
            <a:r>
              <a:rPr sz="1100" b="1" dirty="0">
                <a:solidFill>
                  <a:srgbClr val="1F1A17"/>
                </a:solidFill>
                <a:latin typeface="Times New Roman"/>
                <a:cs typeface="Times New Roman"/>
              </a:rPr>
              <a:t>4. Kabel Fiber</a:t>
            </a:r>
            <a:r>
              <a:rPr sz="1100" b="1" spc="-114" dirty="0">
                <a:solidFill>
                  <a:srgbClr val="1F1A17"/>
                </a:solidFill>
                <a:latin typeface="Times New Roman"/>
                <a:cs typeface="Times New Roman"/>
              </a:rPr>
              <a:t> </a:t>
            </a:r>
            <a:r>
              <a:rPr sz="1100" b="1" dirty="0">
                <a:solidFill>
                  <a:srgbClr val="1F1A17"/>
                </a:solidFill>
                <a:latin typeface="Times New Roman"/>
                <a:cs typeface="Times New Roman"/>
              </a:rPr>
              <a:t>Optic</a:t>
            </a:r>
            <a:endParaRPr sz="1100">
              <a:latin typeface="Times New Roman"/>
              <a:cs typeface="Times New Roman"/>
            </a:endParaRPr>
          </a:p>
        </p:txBody>
      </p:sp>
      <p:sp>
        <p:nvSpPr>
          <p:cNvPr id="18" name="object 18"/>
          <p:cNvSpPr txBox="1"/>
          <p:nvPr/>
        </p:nvSpPr>
        <p:spPr>
          <a:xfrm>
            <a:off x="958888" y="7187476"/>
            <a:ext cx="1026794" cy="193040"/>
          </a:xfrm>
          <a:prstGeom prst="rect">
            <a:avLst/>
          </a:prstGeom>
        </p:spPr>
        <p:txBody>
          <a:bodyPr vert="horz" wrap="square" lIns="0" tIns="12700" rIns="0" bIns="0" rtlCol="0">
            <a:spAutoFit/>
          </a:bodyPr>
          <a:lstStyle/>
          <a:p>
            <a:pPr marL="12700">
              <a:lnSpc>
                <a:spcPct val="100000"/>
              </a:lnSpc>
              <a:spcBef>
                <a:spcPts val="100"/>
              </a:spcBef>
            </a:pPr>
            <a:r>
              <a:rPr sz="1100" b="1" dirty="0">
                <a:solidFill>
                  <a:srgbClr val="1F1A17"/>
                </a:solidFill>
                <a:latin typeface="Times New Roman"/>
                <a:cs typeface="Times New Roman"/>
              </a:rPr>
              <a:t>5.</a:t>
            </a:r>
            <a:r>
              <a:rPr sz="1100" b="1" spc="-75" dirty="0">
                <a:solidFill>
                  <a:srgbClr val="1F1A17"/>
                </a:solidFill>
                <a:latin typeface="Times New Roman"/>
                <a:cs typeface="Times New Roman"/>
              </a:rPr>
              <a:t> </a:t>
            </a:r>
            <a:r>
              <a:rPr sz="1100" b="1" dirty="0">
                <a:solidFill>
                  <a:srgbClr val="1F1A17"/>
                </a:solidFill>
                <a:latin typeface="Times New Roman"/>
                <a:cs typeface="Times New Roman"/>
              </a:rPr>
              <a:t>Minicomputer</a:t>
            </a:r>
            <a:endParaRPr sz="1100">
              <a:latin typeface="Times New Roman"/>
              <a:cs typeface="Times New Roman"/>
            </a:endParaRPr>
          </a:p>
        </p:txBody>
      </p:sp>
      <p:grpSp>
        <p:nvGrpSpPr>
          <p:cNvPr id="29" name="object 29"/>
          <p:cNvGrpSpPr/>
          <p:nvPr/>
        </p:nvGrpSpPr>
        <p:grpSpPr>
          <a:xfrm>
            <a:off x="2471394" y="4116235"/>
            <a:ext cx="98425" cy="3317240"/>
            <a:chOff x="2471394" y="4116235"/>
            <a:chExt cx="98425" cy="3317240"/>
          </a:xfrm>
        </p:grpSpPr>
        <p:sp>
          <p:nvSpPr>
            <p:cNvPr id="30" name="object 30"/>
            <p:cNvSpPr/>
            <p:nvPr/>
          </p:nvSpPr>
          <p:spPr>
            <a:xfrm>
              <a:off x="2471394" y="4116235"/>
              <a:ext cx="98145" cy="108102"/>
            </a:xfrm>
            <a:prstGeom prst="rect">
              <a:avLst/>
            </a:prstGeom>
            <a:blipFill>
              <a:blip r:embed="rId5" cstate="print"/>
              <a:stretch>
                <a:fillRect/>
              </a:stretch>
            </a:blipFill>
          </p:spPr>
          <p:txBody>
            <a:bodyPr wrap="square" lIns="0" tIns="0" rIns="0" bIns="0" rtlCol="0"/>
            <a:lstStyle/>
            <a:p>
              <a:endParaRPr/>
            </a:p>
          </p:txBody>
        </p:sp>
        <p:sp>
          <p:nvSpPr>
            <p:cNvPr id="31" name="object 31"/>
            <p:cNvSpPr/>
            <p:nvPr/>
          </p:nvSpPr>
          <p:spPr>
            <a:xfrm>
              <a:off x="2471394" y="4931105"/>
              <a:ext cx="98145" cy="108102"/>
            </a:xfrm>
            <a:prstGeom prst="rect">
              <a:avLst/>
            </a:prstGeom>
            <a:blipFill>
              <a:blip r:embed="rId5" cstate="print"/>
              <a:stretch>
                <a:fillRect/>
              </a:stretch>
            </a:blipFill>
          </p:spPr>
          <p:txBody>
            <a:bodyPr wrap="square" lIns="0" tIns="0" rIns="0" bIns="0" rtlCol="0"/>
            <a:lstStyle/>
            <a:p>
              <a:endParaRPr/>
            </a:p>
          </p:txBody>
        </p:sp>
        <p:sp>
          <p:nvSpPr>
            <p:cNvPr id="32" name="object 32"/>
            <p:cNvSpPr/>
            <p:nvPr/>
          </p:nvSpPr>
          <p:spPr>
            <a:xfrm>
              <a:off x="2471394" y="5709589"/>
              <a:ext cx="98145" cy="108089"/>
            </a:xfrm>
            <a:prstGeom prst="rect">
              <a:avLst/>
            </a:prstGeom>
            <a:blipFill>
              <a:blip r:embed="rId6" cstate="print"/>
              <a:stretch>
                <a:fillRect/>
              </a:stretch>
            </a:blipFill>
          </p:spPr>
          <p:txBody>
            <a:bodyPr wrap="square" lIns="0" tIns="0" rIns="0" bIns="0" rtlCol="0"/>
            <a:lstStyle/>
            <a:p>
              <a:endParaRPr/>
            </a:p>
          </p:txBody>
        </p:sp>
        <p:sp>
          <p:nvSpPr>
            <p:cNvPr id="33" name="object 33"/>
            <p:cNvSpPr/>
            <p:nvPr/>
          </p:nvSpPr>
          <p:spPr>
            <a:xfrm>
              <a:off x="2471394" y="6495351"/>
              <a:ext cx="98145" cy="108089"/>
            </a:xfrm>
            <a:prstGeom prst="rect">
              <a:avLst/>
            </a:prstGeom>
            <a:blipFill>
              <a:blip r:embed="rId6" cstate="print"/>
              <a:stretch>
                <a:fillRect/>
              </a:stretch>
            </a:blipFill>
          </p:spPr>
          <p:txBody>
            <a:bodyPr wrap="square" lIns="0" tIns="0" rIns="0" bIns="0" rtlCol="0"/>
            <a:lstStyle/>
            <a:p>
              <a:endParaRPr/>
            </a:p>
          </p:txBody>
        </p:sp>
        <p:sp>
          <p:nvSpPr>
            <p:cNvPr id="34" name="object 34"/>
            <p:cNvSpPr/>
            <p:nvPr/>
          </p:nvSpPr>
          <p:spPr>
            <a:xfrm>
              <a:off x="2471394" y="7324775"/>
              <a:ext cx="98145" cy="108089"/>
            </a:xfrm>
            <a:prstGeom prst="rect">
              <a:avLst/>
            </a:prstGeom>
            <a:blipFill>
              <a:blip r:embed="rId6" cstate="print"/>
              <a:stretch>
                <a:fillRect/>
              </a:stretch>
            </a:blipFill>
          </p:spPr>
          <p:txBody>
            <a:bodyPr wrap="square" lIns="0" tIns="0" rIns="0" bIns="0" rtlCol="0"/>
            <a:lstStyle/>
            <a:p>
              <a:endParaRPr/>
            </a:p>
          </p:txBody>
        </p:sp>
      </p:grpSp>
      <p:grpSp>
        <p:nvGrpSpPr>
          <p:cNvPr id="35" name="object 35"/>
          <p:cNvGrpSpPr/>
          <p:nvPr/>
        </p:nvGrpSpPr>
        <p:grpSpPr>
          <a:xfrm>
            <a:off x="3519080" y="4198937"/>
            <a:ext cx="1701164" cy="3414395"/>
            <a:chOff x="3519080" y="4198937"/>
            <a:chExt cx="1701164" cy="3414395"/>
          </a:xfrm>
        </p:grpSpPr>
        <p:sp>
          <p:nvSpPr>
            <p:cNvPr id="36" name="object 36"/>
            <p:cNvSpPr/>
            <p:nvPr/>
          </p:nvSpPr>
          <p:spPr>
            <a:xfrm>
              <a:off x="3519080" y="4198937"/>
              <a:ext cx="98145" cy="108089"/>
            </a:xfrm>
            <a:prstGeom prst="rect">
              <a:avLst/>
            </a:prstGeom>
            <a:blipFill>
              <a:blip r:embed="rId6" cstate="print"/>
              <a:stretch>
                <a:fillRect/>
              </a:stretch>
            </a:blipFill>
          </p:spPr>
          <p:txBody>
            <a:bodyPr wrap="square" lIns="0" tIns="0" rIns="0" bIns="0" rtlCol="0"/>
            <a:lstStyle/>
            <a:p>
              <a:endParaRPr/>
            </a:p>
          </p:txBody>
        </p:sp>
        <p:sp>
          <p:nvSpPr>
            <p:cNvPr id="37" name="object 37"/>
            <p:cNvSpPr/>
            <p:nvPr/>
          </p:nvSpPr>
          <p:spPr>
            <a:xfrm>
              <a:off x="3519080" y="5174691"/>
              <a:ext cx="98145" cy="108102"/>
            </a:xfrm>
            <a:prstGeom prst="rect">
              <a:avLst/>
            </a:prstGeom>
            <a:blipFill>
              <a:blip r:embed="rId5" cstate="print"/>
              <a:stretch>
                <a:fillRect/>
              </a:stretch>
            </a:blipFill>
          </p:spPr>
          <p:txBody>
            <a:bodyPr wrap="square" lIns="0" tIns="0" rIns="0" bIns="0" rtlCol="0"/>
            <a:lstStyle/>
            <a:p>
              <a:endParaRPr/>
            </a:p>
          </p:txBody>
        </p:sp>
        <p:sp>
          <p:nvSpPr>
            <p:cNvPr id="38" name="object 38"/>
            <p:cNvSpPr/>
            <p:nvPr/>
          </p:nvSpPr>
          <p:spPr>
            <a:xfrm>
              <a:off x="3519080" y="6069596"/>
              <a:ext cx="98145" cy="108102"/>
            </a:xfrm>
            <a:prstGeom prst="rect">
              <a:avLst/>
            </a:prstGeom>
            <a:blipFill>
              <a:blip r:embed="rId5" cstate="print"/>
              <a:stretch>
                <a:fillRect/>
              </a:stretch>
            </a:blipFill>
          </p:spPr>
          <p:txBody>
            <a:bodyPr wrap="square" lIns="0" tIns="0" rIns="0" bIns="0" rtlCol="0"/>
            <a:lstStyle/>
            <a:p>
              <a:endParaRPr/>
            </a:p>
          </p:txBody>
        </p:sp>
        <p:sp>
          <p:nvSpPr>
            <p:cNvPr id="39" name="object 39"/>
            <p:cNvSpPr/>
            <p:nvPr/>
          </p:nvSpPr>
          <p:spPr>
            <a:xfrm>
              <a:off x="3519080" y="6762661"/>
              <a:ext cx="98145" cy="108102"/>
            </a:xfrm>
            <a:prstGeom prst="rect">
              <a:avLst/>
            </a:prstGeom>
            <a:blipFill>
              <a:blip r:embed="rId7" cstate="print"/>
              <a:stretch>
                <a:fillRect/>
              </a:stretch>
            </a:blipFill>
          </p:spPr>
          <p:txBody>
            <a:bodyPr wrap="square" lIns="0" tIns="0" rIns="0" bIns="0" rtlCol="0"/>
            <a:lstStyle/>
            <a:p>
              <a:endParaRPr/>
            </a:p>
          </p:txBody>
        </p:sp>
        <p:sp>
          <p:nvSpPr>
            <p:cNvPr id="40" name="object 40"/>
            <p:cNvSpPr/>
            <p:nvPr/>
          </p:nvSpPr>
          <p:spPr>
            <a:xfrm>
              <a:off x="3519080" y="7504772"/>
              <a:ext cx="98145" cy="108102"/>
            </a:xfrm>
            <a:prstGeom prst="rect">
              <a:avLst/>
            </a:prstGeom>
            <a:blipFill>
              <a:blip r:embed="rId7" cstate="print"/>
              <a:stretch>
                <a:fillRect/>
              </a:stretch>
            </a:blipFill>
          </p:spPr>
          <p:txBody>
            <a:bodyPr wrap="square" lIns="0" tIns="0" rIns="0" bIns="0" rtlCol="0"/>
            <a:lstStyle/>
            <a:p>
              <a:endParaRPr/>
            </a:p>
          </p:txBody>
        </p:sp>
        <p:sp>
          <p:nvSpPr>
            <p:cNvPr id="41" name="object 41"/>
            <p:cNvSpPr/>
            <p:nvPr/>
          </p:nvSpPr>
          <p:spPr>
            <a:xfrm>
              <a:off x="4359097" y="4864341"/>
              <a:ext cx="861047" cy="657313"/>
            </a:xfrm>
            <a:prstGeom prst="rect">
              <a:avLst/>
            </a:prstGeom>
            <a:blipFill>
              <a:blip r:embed="rId8" cstate="print"/>
              <a:stretch>
                <a:fillRect/>
              </a:stretch>
            </a:blipFill>
          </p:spPr>
          <p:txBody>
            <a:bodyPr wrap="square" lIns="0" tIns="0" rIns="0" bIns="0" rtlCol="0"/>
            <a:lstStyle/>
            <a:p>
              <a:endParaRPr/>
            </a:p>
          </p:txBody>
        </p:sp>
        <p:sp>
          <p:nvSpPr>
            <p:cNvPr id="42" name="object 42"/>
            <p:cNvSpPr/>
            <p:nvPr/>
          </p:nvSpPr>
          <p:spPr>
            <a:xfrm>
              <a:off x="4408705" y="6552438"/>
              <a:ext cx="770506" cy="629477"/>
            </a:xfrm>
            <a:prstGeom prst="rect">
              <a:avLst/>
            </a:prstGeom>
            <a:blipFill>
              <a:blip r:embed="rId9" cstate="print"/>
              <a:stretch>
                <a:fillRect/>
              </a:stretch>
            </a:blipFill>
          </p:spPr>
          <p:txBody>
            <a:bodyPr wrap="square" lIns="0" tIns="0" rIns="0" bIns="0" rtlCol="0"/>
            <a:lstStyle/>
            <a:p>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212176" y="2037435"/>
            <a:ext cx="4076065" cy="3813810"/>
            <a:chOff x="1212176" y="2037435"/>
            <a:chExt cx="4076065" cy="3813810"/>
          </a:xfrm>
        </p:grpSpPr>
        <p:sp>
          <p:nvSpPr>
            <p:cNvPr id="3" name="object 3"/>
            <p:cNvSpPr/>
            <p:nvPr/>
          </p:nvSpPr>
          <p:spPr>
            <a:xfrm>
              <a:off x="1212176" y="2037435"/>
              <a:ext cx="4076065" cy="3813810"/>
            </a:xfrm>
            <a:custGeom>
              <a:avLst/>
              <a:gdLst/>
              <a:ahLst/>
              <a:cxnLst/>
              <a:rect l="l" t="t" r="r" b="b"/>
              <a:pathLst>
                <a:path w="4076065" h="3813810">
                  <a:moveTo>
                    <a:pt x="3936885" y="0"/>
                  </a:moveTo>
                  <a:lnTo>
                    <a:pt x="138671" y="0"/>
                  </a:lnTo>
                  <a:lnTo>
                    <a:pt x="101918" y="6841"/>
                  </a:lnTo>
                  <a:lnTo>
                    <a:pt x="68824" y="26129"/>
                  </a:lnTo>
                  <a:lnTo>
                    <a:pt x="40736" y="56010"/>
                  </a:lnTo>
                  <a:lnTo>
                    <a:pt x="19004" y="94630"/>
                  </a:lnTo>
                  <a:lnTo>
                    <a:pt x="4975" y="140138"/>
                  </a:lnTo>
                  <a:lnTo>
                    <a:pt x="0" y="190677"/>
                  </a:lnTo>
                  <a:lnTo>
                    <a:pt x="0" y="3622814"/>
                  </a:lnTo>
                  <a:lnTo>
                    <a:pt x="4975" y="3673354"/>
                  </a:lnTo>
                  <a:lnTo>
                    <a:pt x="19004" y="3718861"/>
                  </a:lnTo>
                  <a:lnTo>
                    <a:pt x="40736" y="3757482"/>
                  </a:lnTo>
                  <a:lnTo>
                    <a:pt x="68824" y="3787363"/>
                  </a:lnTo>
                  <a:lnTo>
                    <a:pt x="101918" y="3806651"/>
                  </a:lnTo>
                  <a:lnTo>
                    <a:pt x="138671" y="3813492"/>
                  </a:lnTo>
                  <a:lnTo>
                    <a:pt x="3936885" y="3813492"/>
                  </a:lnTo>
                  <a:lnTo>
                    <a:pt x="4006732" y="3787363"/>
                  </a:lnTo>
                  <a:lnTo>
                    <a:pt x="4034820" y="3757482"/>
                  </a:lnTo>
                  <a:lnTo>
                    <a:pt x="4056552" y="3718861"/>
                  </a:lnTo>
                  <a:lnTo>
                    <a:pt x="4070581" y="3673354"/>
                  </a:lnTo>
                  <a:lnTo>
                    <a:pt x="4075556" y="3622814"/>
                  </a:lnTo>
                  <a:lnTo>
                    <a:pt x="4075556" y="190677"/>
                  </a:lnTo>
                  <a:lnTo>
                    <a:pt x="4070581" y="140138"/>
                  </a:lnTo>
                  <a:lnTo>
                    <a:pt x="4056552" y="94630"/>
                  </a:lnTo>
                  <a:lnTo>
                    <a:pt x="4034820" y="56010"/>
                  </a:lnTo>
                  <a:lnTo>
                    <a:pt x="4006732" y="26129"/>
                  </a:lnTo>
                  <a:lnTo>
                    <a:pt x="3973638" y="6841"/>
                  </a:lnTo>
                  <a:lnTo>
                    <a:pt x="3936885" y="0"/>
                  </a:lnTo>
                  <a:close/>
                </a:path>
              </a:pathLst>
            </a:custGeom>
            <a:solidFill>
              <a:srgbClr val="A1ADCC"/>
            </a:solidFill>
          </p:spPr>
          <p:txBody>
            <a:bodyPr wrap="square" lIns="0" tIns="0" rIns="0" bIns="0" rtlCol="0"/>
            <a:lstStyle/>
            <a:p>
              <a:endParaRPr/>
            </a:p>
          </p:txBody>
        </p:sp>
        <p:sp>
          <p:nvSpPr>
            <p:cNvPr id="4" name="object 4"/>
            <p:cNvSpPr/>
            <p:nvPr/>
          </p:nvSpPr>
          <p:spPr>
            <a:xfrm>
              <a:off x="2102484" y="2187537"/>
              <a:ext cx="2318651" cy="60841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078748" y="2167001"/>
              <a:ext cx="2272030" cy="561340"/>
            </a:xfrm>
            <a:custGeom>
              <a:avLst/>
              <a:gdLst/>
              <a:ahLst/>
              <a:cxnLst/>
              <a:rect l="l" t="t" r="r" b="b"/>
              <a:pathLst>
                <a:path w="2272029" h="561339">
                  <a:moveTo>
                    <a:pt x="123926" y="0"/>
                  </a:moveTo>
                  <a:lnTo>
                    <a:pt x="76326" y="10682"/>
                  </a:lnTo>
                  <a:lnTo>
                    <a:pt x="37276" y="40178"/>
                  </a:lnTo>
                  <a:lnTo>
                    <a:pt x="10810" y="83972"/>
                  </a:lnTo>
                  <a:lnTo>
                    <a:pt x="965" y="137553"/>
                  </a:lnTo>
                  <a:lnTo>
                    <a:pt x="0" y="413740"/>
                  </a:lnTo>
                  <a:lnTo>
                    <a:pt x="9476" y="467406"/>
                  </a:lnTo>
                  <a:lnTo>
                    <a:pt x="35639" y="511432"/>
                  </a:lnTo>
                  <a:lnTo>
                    <a:pt x="74484" y="541270"/>
                  </a:lnTo>
                  <a:lnTo>
                    <a:pt x="122008" y="552373"/>
                  </a:lnTo>
                  <a:lnTo>
                    <a:pt x="2147646" y="561327"/>
                  </a:lnTo>
                  <a:lnTo>
                    <a:pt x="2195244" y="550639"/>
                  </a:lnTo>
                  <a:lnTo>
                    <a:pt x="2234291" y="521144"/>
                  </a:lnTo>
                  <a:lnTo>
                    <a:pt x="2260756" y="477352"/>
                  </a:lnTo>
                  <a:lnTo>
                    <a:pt x="2270607" y="423773"/>
                  </a:lnTo>
                  <a:lnTo>
                    <a:pt x="2271572" y="147586"/>
                  </a:lnTo>
                  <a:lnTo>
                    <a:pt x="2262095" y="93921"/>
                  </a:lnTo>
                  <a:lnTo>
                    <a:pt x="2235933" y="49895"/>
                  </a:lnTo>
                  <a:lnTo>
                    <a:pt x="2197088" y="20056"/>
                  </a:lnTo>
                  <a:lnTo>
                    <a:pt x="2149563" y="8953"/>
                  </a:lnTo>
                  <a:lnTo>
                    <a:pt x="123926" y="0"/>
                  </a:lnTo>
                  <a:close/>
                </a:path>
              </a:pathLst>
            </a:custGeom>
            <a:solidFill>
              <a:srgbClr val="E3EDC4"/>
            </a:solidFill>
          </p:spPr>
          <p:txBody>
            <a:bodyPr wrap="square" lIns="0" tIns="0" rIns="0" bIns="0" rtlCol="0"/>
            <a:lstStyle/>
            <a:p>
              <a:endParaRPr/>
            </a:p>
          </p:txBody>
        </p:sp>
        <p:sp>
          <p:nvSpPr>
            <p:cNvPr id="6" name="object 6"/>
            <p:cNvSpPr/>
            <p:nvPr/>
          </p:nvSpPr>
          <p:spPr>
            <a:xfrm>
              <a:off x="2078748" y="2167001"/>
              <a:ext cx="2272030" cy="561340"/>
            </a:xfrm>
            <a:custGeom>
              <a:avLst/>
              <a:gdLst/>
              <a:ahLst/>
              <a:cxnLst/>
              <a:rect l="l" t="t" r="r" b="b"/>
              <a:pathLst>
                <a:path w="2272029" h="561339">
                  <a:moveTo>
                    <a:pt x="123926" y="0"/>
                  </a:moveTo>
                  <a:lnTo>
                    <a:pt x="2149563" y="8953"/>
                  </a:lnTo>
                  <a:lnTo>
                    <a:pt x="2197088" y="20056"/>
                  </a:lnTo>
                  <a:lnTo>
                    <a:pt x="2235933" y="49895"/>
                  </a:lnTo>
                  <a:lnTo>
                    <a:pt x="2262095" y="93921"/>
                  </a:lnTo>
                  <a:lnTo>
                    <a:pt x="2271572" y="147586"/>
                  </a:lnTo>
                  <a:lnTo>
                    <a:pt x="2270607" y="423773"/>
                  </a:lnTo>
                  <a:lnTo>
                    <a:pt x="2260756" y="477352"/>
                  </a:lnTo>
                  <a:lnTo>
                    <a:pt x="2234291" y="521144"/>
                  </a:lnTo>
                  <a:lnTo>
                    <a:pt x="2195244" y="550639"/>
                  </a:lnTo>
                  <a:lnTo>
                    <a:pt x="2147646" y="561327"/>
                  </a:lnTo>
                  <a:lnTo>
                    <a:pt x="122008" y="552373"/>
                  </a:lnTo>
                  <a:lnTo>
                    <a:pt x="74484" y="541270"/>
                  </a:lnTo>
                  <a:lnTo>
                    <a:pt x="35639" y="511432"/>
                  </a:lnTo>
                  <a:lnTo>
                    <a:pt x="9476" y="467406"/>
                  </a:lnTo>
                  <a:lnTo>
                    <a:pt x="0" y="413740"/>
                  </a:lnTo>
                  <a:lnTo>
                    <a:pt x="965" y="137553"/>
                  </a:lnTo>
                  <a:lnTo>
                    <a:pt x="10810" y="83972"/>
                  </a:lnTo>
                  <a:lnTo>
                    <a:pt x="37276" y="40178"/>
                  </a:lnTo>
                  <a:lnTo>
                    <a:pt x="76326" y="10682"/>
                  </a:lnTo>
                  <a:lnTo>
                    <a:pt x="123926" y="0"/>
                  </a:lnTo>
                  <a:close/>
                </a:path>
              </a:pathLst>
            </a:custGeom>
            <a:ln w="12700">
              <a:solidFill>
                <a:srgbClr val="ABD685"/>
              </a:solidFill>
            </a:ln>
          </p:spPr>
          <p:txBody>
            <a:bodyPr wrap="square" lIns="0" tIns="0" rIns="0" bIns="0" rtlCol="0"/>
            <a:lstStyle/>
            <a:p>
              <a:endParaRPr/>
            </a:p>
          </p:txBody>
        </p:sp>
      </p:grpSp>
      <p:sp>
        <p:nvSpPr>
          <p:cNvPr id="7" name="object 7"/>
          <p:cNvSpPr txBox="1"/>
          <p:nvPr/>
        </p:nvSpPr>
        <p:spPr>
          <a:xfrm>
            <a:off x="2263876" y="2187054"/>
            <a:ext cx="1851660" cy="445134"/>
          </a:xfrm>
          <a:prstGeom prst="rect">
            <a:avLst/>
          </a:prstGeom>
        </p:spPr>
        <p:txBody>
          <a:bodyPr vert="horz" wrap="square" lIns="0" tIns="25400" rIns="0" bIns="0" rtlCol="0">
            <a:spAutoFit/>
          </a:bodyPr>
          <a:lstStyle/>
          <a:p>
            <a:pPr marL="12700" marR="5080" indent="65405">
              <a:lnSpc>
                <a:spcPts val="1620"/>
              </a:lnSpc>
              <a:spcBef>
                <a:spcPts val="200"/>
              </a:spcBef>
            </a:pPr>
            <a:r>
              <a:rPr sz="1400" spc="55" dirty="0">
                <a:solidFill>
                  <a:srgbClr val="1F1A17"/>
                </a:solidFill>
                <a:latin typeface="Arial"/>
                <a:cs typeface="Arial"/>
              </a:rPr>
              <a:t>Teknologi </a:t>
            </a:r>
            <a:r>
              <a:rPr sz="1400" spc="70" dirty="0">
                <a:solidFill>
                  <a:srgbClr val="1F1A17"/>
                </a:solidFill>
                <a:latin typeface="Arial"/>
                <a:cs typeface="Arial"/>
              </a:rPr>
              <a:t>Informasi  dan </a:t>
            </a:r>
            <a:r>
              <a:rPr sz="1400" spc="55" dirty="0">
                <a:solidFill>
                  <a:srgbClr val="1F1A17"/>
                </a:solidFill>
                <a:latin typeface="Arial"/>
                <a:cs typeface="Arial"/>
              </a:rPr>
              <a:t>Komunikasi</a:t>
            </a:r>
            <a:r>
              <a:rPr sz="1400" spc="-204" dirty="0">
                <a:solidFill>
                  <a:srgbClr val="1F1A17"/>
                </a:solidFill>
                <a:latin typeface="Arial"/>
                <a:cs typeface="Arial"/>
              </a:rPr>
              <a:t> </a:t>
            </a:r>
            <a:r>
              <a:rPr sz="1400" spc="35" dirty="0">
                <a:solidFill>
                  <a:srgbClr val="1F1A17"/>
                </a:solidFill>
                <a:latin typeface="Arial"/>
                <a:cs typeface="Arial"/>
              </a:rPr>
              <a:t>(TIK)</a:t>
            </a:r>
            <a:endParaRPr sz="1400">
              <a:latin typeface="Arial"/>
              <a:cs typeface="Arial"/>
            </a:endParaRPr>
          </a:p>
        </p:txBody>
      </p:sp>
      <p:grpSp>
        <p:nvGrpSpPr>
          <p:cNvPr id="8" name="object 8"/>
          <p:cNvGrpSpPr/>
          <p:nvPr/>
        </p:nvGrpSpPr>
        <p:grpSpPr>
          <a:xfrm>
            <a:off x="1490599" y="3041396"/>
            <a:ext cx="3513454" cy="2680335"/>
            <a:chOff x="1490599" y="3041396"/>
            <a:chExt cx="3513454" cy="2680335"/>
          </a:xfrm>
        </p:grpSpPr>
        <p:sp>
          <p:nvSpPr>
            <p:cNvPr id="9" name="object 9"/>
            <p:cNvSpPr/>
            <p:nvPr/>
          </p:nvSpPr>
          <p:spPr>
            <a:xfrm>
              <a:off x="1496123" y="3048304"/>
              <a:ext cx="1509356" cy="1303705"/>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496949" y="3047746"/>
              <a:ext cx="1423035" cy="1217295"/>
            </a:xfrm>
            <a:custGeom>
              <a:avLst/>
              <a:gdLst/>
              <a:ahLst/>
              <a:cxnLst/>
              <a:rect l="l" t="t" r="r" b="b"/>
              <a:pathLst>
                <a:path w="1423035" h="1217295">
                  <a:moveTo>
                    <a:pt x="1334338" y="0"/>
                  </a:moveTo>
                  <a:lnTo>
                    <a:pt x="84162" y="5257"/>
                  </a:lnTo>
                  <a:lnTo>
                    <a:pt x="24588" y="32215"/>
                  </a:lnTo>
                  <a:lnTo>
                    <a:pt x="0" y="96520"/>
                  </a:lnTo>
                  <a:lnTo>
                    <a:pt x="3746" y="1126718"/>
                  </a:lnTo>
                  <a:lnTo>
                    <a:pt x="10545" y="1161987"/>
                  </a:lnTo>
                  <a:lnTo>
                    <a:pt x="28805" y="1190813"/>
                  </a:lnTo>
                  <a:lnTo>
                    <a:pt x="55744" y="1210227"/>
                  </a:lnTo>
                  <a:lnTo>
                    <a:pt x="88582" y="1217256"/>
                  </a:lnTo>
                  <a:lnTo>
                    <a:pt x="1338745" y="1211986"/>
                  </a:lnTo>
                  <a:lnTo>
                    <a:pt x="1371532" y="1204677"/>
                  </a:lnTo>
                  <a:lnTo>
                    <a:pt x="1398330" y="1185035"/>
                  </a:lnTo>
                  <a:lnTo>
                    <a:pt x="1416379" y="1156056"/>
                  </a:lnTo>
                  <a:lnTo>
                    <a:pt x="1422920" y="1120736"/>
                  </a:lnTo>
                  <a:lnTo>
                    <a:pt x="1419161" y="90538"/>
                  </a:lnTo>
                  <a:lnTo>
                    <a:pt x="1412362" y="55269"/>
                  </a:lnTo>
                  <a:lnTo>
                    <a:pt x="1394104" y="26442"/>
                  </a:lnTo>
                  <a:lnTo>
                    <a:pt x="1367169" y="7029"/>
                  </a:lnTo>
                  <a:lnTo>
                    <a:pt x="1334338" y="0"/>
                  </a:lnTo>
                  <a:close/>
                </a:path>
              </a:pathLst>
            </a:custGeom>
            <a:solidFill>
              <a:srgbClr val="E3EDC4"/>
            </a:solidFill>
          </p:spPr>
          <p:txBody>
            <a:bodyPr wrap="square" lIns="0" tIns="0" rIns="0" bIns="0" rtlCol="0"/>
            <a:lstStyle/>
            <a:p>
              <a:endParaRPr/>
            </a:p>
          </p:txBody>
        </p:sp>
        <p:sp>
          <p:nvSpPr>
            <p:cNvPr id="11" name="object 11"/>
            <p:cNvSpPr/>
            <p:nvPr/>
          </p:nvSpPr>
          <p:spPr>
            <a:xfrm>
              <a:off x="1496949" y="3047746"/>
              <a:ext cx="1423035" cy="1217295"/>
            </a:xfrm>
            <a:custGeom>
              <a:avLst/>
              <a:gdLst/>
              <a:ahLst/>
              <a:cxnLst/>
              <a:rect l="l" t="t" r="r" b="b"/>
              <a:pathLst>
                <a:path w="1423035" h="1217295">
                  <a:moveTo>
                    <a:pt x="0" y="96520"/>
                  </a:moveTo>
                  <a:lnTo>
                    <a:pt x="3746" y="1126718"/>
                  </a:lnTo>
                  <a:lnTo>
                    <a:pt x="28805" y="1190813"/>
                  </a:lnTo>
                  <a:lnTo>
                    <a:pt x="88582" y="1217256"/>
                  </a:lnTo>
                  <a:lnTo>
                    <a:pt x="1338745" y="1211986"/>
                  </a:lnTo>
                  <a:lnTo>
                    <a:pt x="1371532" y="1204677"/>
                  </a:lnTo>
                  <a:lnTo>
                    <a:pt x="1398330" y="1185035"/>
                  </a:lnTo>
                  <a:lnTo>
                    <a:pt x="1416379" y="1156056"/>
                  </a:lnTo>
                  <a:lnTo>
                    <a:pt x="1422920" y="1120736"/>
                  </a:lnTo>
                  <a:lnTo>
                    <a:pt x="1419161" y="90538"/>
                  </a:lnTo>
                  <a:lnTo>
                    <a:pt x="1412362" y="55269"/>
                  </a:lnTo>
                  <a:lnTo>
                    <a:pt x="1394104" y="26442"/>
                  </a:lnTo>
                  <a:lnTo>
                    <a:pt x="1367169" y="7029"/>
                  </a:lnTo>
                  <a:lnTo>
                    <a:pt x="1334338" y="0"/>
                  </a:lnTo>
                  <a:lnTo>
                    <a:pt x="84162" y="5257"/>
                  </a:lnTo>
                  <a:lnTo>
                    <a:pt x="51383" y="12572"/>
                  </a:lnTo>
                  <a:lnTo>
                    <a:pt x="24588" y="32215"/>
                  </a:lnTo>
                  <a:lnTo>
                    <a:pt x="6540" y="61195"/>
                  </a:lnTo>
                  <a:lnTo>
                    <a:pt x="0" y="96520"/>
                  </a:lnTo>
                  <a:close/>
                </a:path>
              </a:pathLst>
            </a:custGeom>
            <a:ln w="12699">
              <a:solidFill>
                <a:srgbClr val="ABD685"/>
              </a:solidFill>
            </a:ln>
          </p:spPr>
          <p:txBody>
            <a:bodyPr wrap="square" lIns="0" tIns="0" rIns="0" bIns="0" rtlCol="0"/>
            <a:lstStyle/>
            <a:p>
              <a:endParaRPr/>
            </a:p>
          </p:txBody>
        </p:sp>
        <p:sp>
          <p:nvSpPr>
            <p:cNvPr id="12" name="object 12"/>
            <p:cNvSpPr/>
            <p:nvPr/>
          </p:nvSpPr>
          <p:spPr>
            <a:xfrm>
              <a:off x="3485883" y="4417580"/>
              <a:ext cx="1509356" cy="1303718"/>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3481895" y="4418469"/>
              <a:ext cx="1423035" cy="1217295"/>
            </a:xfrm>
            <a:custGeom>
              <a:avLst/>
              <a:gdLst/>
              <a:ahLst/>
              <a:cxnLst/>
              <a:rect l="l" t="t" r="r" b="b"/>
              <a:pathLst>
                <a:path w="1423035" h="1217295">
                  <a:moveTo>
                    <a:pt x="1334350" y="0"/>
                  </a:moveTo>
                  <a:lnTo>
                    <a:pt x="84175" y="5283"/>
                  </a:lnTo>
                  <a:lnTo>
                    <a:pt x="24590" y="32229"/>
                  </a:lnTo>
                  <a:lnTo>
                    <a:pt x="0" y="96532"/>
                  </a:lnTo>
                  <a:lnTo>
                    <a:pt x="3759" y="1126731"/>
                  </a:lnTo>
                  <a:lnTo>
                    <a:pt x="10551" y="1162000"/>
                  </a:lnTo>
                  <a:lnTo>
                    <a:pt x="28808" y="1190826"/>
                  </a:lnTo>
                  <a:lnTo>
                    <a:pt x="55749" y="1210239"/>
                  </a:lnTo>
                  <a:lnTo>
                    <a:pt x="88595" y="1217269"/>
                  </a:lnTo>
                  <a:lnTo>
                    <a:pt x="1338745" y="1211999"/>
                  </a:lnTo>
                  <a:lnTo>
                    <a:pt x="1371532" y="1204690"/>
                  </a:lnTo>
                  <a:lnTo>
                    <a:pt x="1398330" y="1185048"/>
                  </a:lnTo>
                  <a:lnTo>
                    <a:pt x="1416379" y="1156068"/>
                  </a:lnTo>
                  <a:lnTo>
                    <a:pt x="1422920" y="1120749"/>
                  </a:lnTo>
                  <a:lnTo>
                    <a:pt x="1419161" y="90550"/>
                  </a:lnTo>
                  <a:lnTo>
                    <a:pt x="1412369" y="55281"/>
                  </a:lnTo>
                  <a:lnTo>
                    <a:pt x="1394115" y="26454"/>
                  </a:lnTo>
                  <a:lnTo>
                    <a:pt x="1367181" y="7036"/>
                  </a:lnTo>
                  <a:lnTo>
                    <a:pt x="1334350" y="0"/>
                  </a:lnTo>
                  <a:close/>
                </a:path>
              </a:pathLst>
            </a:custGeom>
            <a:solidFill>
              <a:srgbClr val="E3EDC4"/>
            </a:solidFill>
          </p:spPr>
          <p:txBody>
            <a:bodyPr wrap="square" lIns="0" tIns="0" rIns="0" bIns="0" rtlCol="0"/>
            <a:lstStyle/>
            <a:p>
              <a:endParaRPr/>
            </a:p>
          </p:txBody>
        </p:sp>
        <p:sp>
          <p:nvSpPr>
            <p:cNvPr id="14" name="object 14"/>
            <p:cNvSpPr/>
            <p:nvPr/>
          </p:nvSpPr>
          <p:spPr>
            <a:xfrm>
              <a:off x="3481895" y="4418469"/>
              <a:ext cx="1423035" cy="1217295"/>
            </a:xfrm>
            <a:custGeom>
              <a:avLst/>
              <a:gdLst/>
              <a:ahLst/>
              <a:cxnLst/>
              <a:rect l="l" t="t" r="r" b="b"/>
              <a:pathLst>
                <a:path w="1423035" h="1217295">
                  <a:moveTo>
                    <a:pt x="0" y="96532"/>
                  </a:moveTo>
                  <a:lnTo>
                    <a:pt x="3746" y="1126731"/>
                  </a:lnTo>
                  <a:lnTo>
                    <a:pt x="28805" y="1190826"/>
                  </a:lnTo>
                  <a:lnTo>
                    <a:pt x="88582" y="1217269"/>
                  </a:lnTo>
                  <a:lnTo>
                    <a:pt x="1338745" y="1211999"/>
                  </a:lnTo>
                  <a:lnTo>
                    <a:pt x="1371531" y="1204690"/>
                  </a:lnTo>
                  <a:lnTo>
                    <a:pt x="1398328" y="1185048"/>
                  </a:lnTo>
                  <a:lnTo>
                    <a:pt x="1416374" y="1156068"/>
                  </a:lnTo>
                  <a:lnTo>
                    <a:pt x="1422908" y="1120749"/>
                  </a:lnTo>
                  <a:lnTo>
                    <a:pt x="1419161" y="90550"/>
                  </a:lnTo>
                  <a:lnTo>
                    <a:pt x="1412362" y="55281"/>
                  </a:lnTo>
                  <a:lnTo>
                    <a:pt x="1394104" y="26454"/>
                  </a:lnTo>
                  <a:lnTo>
                    <a:pt x="1367169" y="7036"/>
                  </a:lnTo>
                  <a:lnTo>
                    <a:pt x="1334338" y="0"/>
                  </a:lnTo>
                  <a:lnTo>
                    <a:pt x="84162" y="5283"/>
                  </a:lnTo>
                  <a:lnTo>
                    <a:pt x="51383" y="12590"/>
                  </a:lnTo>
                  <a:lnTo>
                    <a:pt x="24588" y="32229"/>
                  </a:lnTo>
                  <a:lnTo>
                    <a:pt x="6540" y="61208"/>
                  </a:lnTo>
                  <a:lnTo>
                    <a:pt x="0" y="96532"/>
                  </a:lnTo>
                  <a:close/>
                </a:path>
              </a:pathLst>
            </a:custGeom>
            <a:ln w="12700">
              <a:solidFill>
                <a:srgbClr val="ABD685"/>
              </a:solidFill>
            </a:ln>
          </p:spPr>
          <p:txBody>
            <a:bodyPr wrap="square" lIns="0" tIns="0" rIns="0" bIns="0" rtlCol="0"/>
            <a:lstStyle/>
            <a:p>
              <a:endParaRPr/>
            </a:p>
          </p:txBody>
        </p:sp>
        <p:sp>
          <p:nvSpPr>
            <p:cNvPr id="15" name="object 15"/>
            <p:cNvSpPr/>
            <p:nvPr/>
          </p:nvSpPr>
          <p:spPr>
            <a:xfrm>
              <a:off x="3494417" y="3069094"/>
              <a:ext cx="1509356" cy="1303705"/>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3481895" y="3047746"/>
              <a:ext cx="1423035" cy="1217295"/>
            </a:xfrm>
            <a:custGeom>
              <a:avLst/>
              <a:gdLst/>
              <a:ahLst/>
              <a:cxnLst/>
              <a:rect l="l" t="t" r="r" b="b"/>
              <a:pathLst>
                <a:path w="1423035" h="1217295">
                  <a:moveTo>
                    <a:pt x="1334338" y="0"/>
                  </a:moveTo>
                  <a:lnTo>
                    <a:pt x="84162" y="5257"/>
                  </a:lnTo>
                  <a:lnTo>
                    <a:pt x="24588" y="32215"/>
                  </a:lnTo>
                  <a:lnTo>
                    <a:pt x="0" y="96520"/>
                  </a:lnTo>
                  <a:lnTo>
                    <a:pt x="3759" y="1126718"/>
                  </a:lnTo>
                  <a:lnTo>
                    <a:pt x="10553" y="1161987"/>
                  </a:lnTo>
                  <a:lnTo>
                    <a:pt x="28811" y="1190813"/>
                  </a:lnTo>
                  <a:lnTo>
                    <a:pt x="55749" y="1210227"/>
                  </a:lnTo>
                  <a:lnTo>
                    <a:pt x="88582" y="1217256"/>
                  </a:lnTo>
                  <a:lnTo>
                    <a:pt x="1338745" y="1211986"/>
                  </a:lnTo>
                  <a:lnTo>
                    <a:pt x="1371531" y="1204677"/>
                  </a:lnTo>
                  <a:lnTo>
                    <a:pt x="1398328" y="1185035"/>
                  </a:lnTo>
                  <a:lnTo>
                    <a:pt x="1416374" y="1156056"/>
                  </a:lnTo>
                  <a:lnTo>
                    <a:pt x="1422908" y="1120736"/>
                  </a:lnTo>
                  <a:lnTo>
                    <a:pt x="1419161" y="90538"/>
                  </a:lnTo>
                  <a:lnTo>
                    <a:pt x="1412367" y="55269"/>
                  </a:lnTo>
                  <a:lnTo>
                    <a:pt x="1394109" y="26442"/>
                  </a:lnTo>
                  <a:lnTo>
                    <a:pt x="1367171" y="7029"/>
                  </a:lnTo>
                  <a:lnTo>
                    <a:pt x="1334338" y="0"/>
                  </a:lnTo>
                  <a:close/>
                </a:path>
              </a:pathLst>
            </a:custGeom>
            <a:solidFill>
              <a:srgbClr val="E3EDC4"/>
            </a:solidFill>
          </p:spPr>
          <p:txBody>
            <a:bodyPr wrap="square" lIns="0" tIns="0" rIns="0" bIns="0" rtlCol="0"/>
            <a:lstStyle/>
            <a:p>
              <a:endParaRPr/>
            </a:p>
          </p:txBody>
        </p:sp>
        <p:sp>
          <p:nvSpPr>
            <p:cNvPr id="17" name="object 17"/>
            <p:cNvSpPr/>
            <p:nvPr/>
          </p:nvSpPr>
          <p:spPr>
            <a:xfrm>
              <a:off x="3481895" y="3047746"/>
              <a:ext cx="1423035" cy="1217295"/>
            </a:xfrm>
            <a:custGeom>
              <a:avLst/>
              <a:gdLst/>
              <a:ahLst/>
              <a:cxnLst/>
              <a:rect l="l" t="t" r="r" b="b"/>
              <a:pathLst>
                <a:path w="1423035" h="1217295">
                  <a:moveTo>
                    <a:pt x="0" y="96520"/>
                  </a:moveTo>
                  <a:lnTo>
                    <a:pt x="3759" y="1126718"/>
                  </a:lnTo>
                  <a:lnTo>
                    <a:pt x="28811" y="1190813"/>
                  </a:lnTo>
                  <a:lnTo>
                    <a:pt x="88582" y="1217256"/>
                  </a:lnTo>
                  <a:lnTo>
                    <a:pt x="1338745" y="1211986"/>
                  </a:lnTo>
                  <a:lnTo>
                    <a:pt x="1371531" y="1204677"/>
                  </a:lnTo>
                  <a:lnTo>
                    <a:pt x="1398328" y="1185035"/>
                  </a:lnTo>
                  <a:lnTo>
                    <a:pt x="1416374" y="1156056"/>
                  </a:lnTo>
                  <a:lnTo>
                    <a:pt x="1422908" y="1120736"/>
                  </a:lnTo>
                  <a:lnTo>
                    <a:pt x="1419161" y="90538"/>
                  </a:lnTo>
                  <a:lnTo>
                    <a:pt x="1412367" y="55269"/>
                  </a:lnTo>
                  <a:lnTo>
                    <a:pt x="1394109" y="26442"/>
                  </a:lnTo>
                  <a:lnTo>
                    <a:pt x="1367171" y="7029"/>
                  </a:lnTo>
                  <a:lnTo>
                    <a:pt x="1334338" y="0"/>
                  </a:lnTo>
                  <a:lnTo>
                    <a:pt x="84162" y="5257"/>
                  </a:lnTo>
                  <a:lnTo>
                    <a:pt x="51383" y="12572"/>
                  </a:lnTo>
                  <a:lnTo>
                    <a:pt x="24588" y="32215"/>
                  </a:lnTo>
                  <a:lnTo>
                    <a:pt x="6540" y="61195"/>
                  </a:lnTo>
                  <a:lnTo>
                    <a:pt x="0" y="96520"/>
                  </a:lnTo>
                  <a:close/>
                </a:path>
              </a:pathLst>
            </a:custGeom>
            <a:ln w="12700">
              <a:solidFill>
                <a:srgbClr val="ABD685"/>
              </a:solidFill>
            </a:ln>
          </p:spPr>
          <p:txBody>
            <a:bodyPr wrap="square" lIns="0" tIns="0" rIns="0" bIns="0" rtlCol="0"/>
            <a:lstStyle/>
            <a:p>
              <a:endParaRPr/>
            </a:p>
          </p:txBody>
        </p:sp>
      </p:grpSp>
      <p:sp>
        <p:nvSpPr>
          <p:cNvPr id="18" name="object 18"/>
          <p:cNvSpPr txBox="1"/>
          <p:nvPr/>
        </p:nvSpPr>
        <p:spPr>
          <a:xfrm>
            <a:off x="1619211" y="3530739"/>
            <a:ext cx="1186180" cy="208279"/>
          </a:xfrm>
          <a:prstGeom prst="rect">
            <a:avLst/>
          </a:prstGeom>
        </p:spPr>
        <p:txBody>
          <a:bodyPr vert="horz" wrap="square" lIns="0" tIns="12700" rIns="0" bIns="0" rtlCol="0">
            <a:spAutoFit/>
          </a:bodyPr>
          <a:lstStyle/>
          <a:p>
            <a:pPr marL="12700">
              <a:lnSpc>
                <a:spcPct val="100000"/>
              </a:lnSpc>
              <a:spcBef>
                <a:spcPts val="100"/>
              </a:spcBef>
            </a:pPr>
            <a:r>
              <a:rPr sz="1200" spc="40" dirty="0">
                <a:solidFill>
                  <a:srgbClr val="1F1A17"/>
                </a:solidFill>
                <a:latin typeface="Arial"/>
                <a:cs typeface="Arial"/>
              </a:rPr>
              <a:t>Pengenalan</a:t>
            </a:r>
            <a:r>
              <a:rPr sz="1200" spc="-90" dirty="0">
                <a:solidFill>
                  <a:srgbClr val="1F1A17"/>
                </a:solidFill>
                <a:latin typeface="Arial"/>
                <a:cs typeface="Arial"/>
              </a:rPr>
              <a:t> </a:t>
            </a:r>
            <a:r>
              <a:rPr sz="1200" spc="45" dirty="0">
                <a:solidFill>
                  <a:srgbClr val="1F1A17"/>
                </a:solidFill>
                <a:latin typeface="Arial"/>
                <a:cs typeface="Arial"/>
              </a:rPr>
              <a:t>TIK</a:t>
            </a:r>
            <a:endParaRPr sz="1200">
              <a:latin typeface="Arial"/>
              <a:cs typeface="Arial"/>
            </a:endParaRPr>
          </a:p>
        </p:txBody>
      </p:sp>
      <p:sp>
        <p:nvSpPr>
          <p:cNvPr id="19" name="object 19"/>
          <p:cNvSpPr txBox="1"/>
          <p:nvPr/>
        </p:nvSpPr>
        <p:spPr>
          <a:xfrm>
            <a:off x="3833279" y="3457618"/>
            <a:ext cx="730250" cy="384810"/>
          </a:xfrm>
          <a:prstGeom prst="rect">
            <a:avLst/>
          </a:prstGeom>
        </p:spPr>
        <p:txBody>
          <a:bodyPr vert="horz" wrap="square" lIns="0" tIns="23495" rIns="0" bIns="0" rtlCol="0">
            <a:spAutoFit/>
          </a:bodyPr>
          <a:lstStyle/>
          <a:p>
            <a:pPr marL="236854" marR="5080" indent="-224790">
              <a:lnSpc>
                <a:spcPts val="1390"/>
              </a:lnSpc>
              <a:spcBef>
                <a:spcPts val="185"/>
              </a:spcBef>
            </a:pPr>
            <a:r>
              <a:rPr sz="1200" spc="-50" dirty="0">
                <a:solidFill>
                  <a:srgbClr val="1F1A17"/>
                </a:solidFill>
                <a:latin typeface="Arial"/>
                <a:cs typeface="Arial"/>
              </a:rPr>
              <a:t>P</a:t>
            </a:r>
            <a:r>
              <a:rPr sz="1200" spc="45" dirty="0">
                <a:solidFill>
                  <a:srgbClr val="1F1A17"/>
                </a:solidFill>
                <a:latin typeface="Arial"/>
                <a:cs typeface="Arial"/>
              </a:rPr>
              <a:t>e</a:t>
            </a:r>
            <a:r>
              <a:rPr sz="1200" spc="95" dirty="0">
                <a:solidFill>
                  <a:srgbClr val="1F1A17"/>
                </a:solidFill>
                <a:latin typeface="Arial"/>
                <a:cs typeface="Arial"/>
              </a:rPr>
              <a:t>r</a:t>
            </a:r>
            <a:r>
              <a:rPr sz="1200" spc="40" dirty="0">
                <a:solidFill>
                  <a:srgbClr val="1F1A17"/>
                </a:solidFill>
                <a:latin typeface="Arial"/>
                <a:cs typeface="Arial"/>
              </a:rPr>
              <a:t>al</a:t>
            </a:r>
            <a:r>
              <a:rPr sz="1200" spc="30" dirty="0">
                <a:solidFill>
                  <a:srgbClr val="1F1A17"/>
                </a:solidFill>
                <a:latin typeface="Arial"/>
                <a:cs typeface="Arial"/>
              </a:rPr>
              <a:t>a</a:t>
            </a:r>
            <a:r>
              <a:rPr sz="1200" spc="50" dirty="0">
                <a:solidFill>
                  <a:srgbClr val="1F1A17"/>
                </a:solidFill>
                <a:latin typeface="Arial"/>
                <a:cs typeface="Arial"/>
              </a:rPr>
              <a:t>tan  </a:t>
            </a:r>
            <a:r>
              <a:rPr sz="1200" spc="45" dirty="0">
                <a:solidFill>
                  <a:srgbClr val="1F1A17"/>
                </a:solidFill>
                <a:latin typeface="Arial"/>
                <a:cs typeface="Arial"/>
              </a:rPr>
              <a:t>TIK</a:t>
            </a:r>
            <a:endParaRPr sz="1200">
              <a:latin typeface="Arial"/>
              <a:cs typeface="Arial"/>
            </a:endParaRPr>
          </a:p>
        </p:txBody>
      </p:sp>
      <p:grpSp>
        <p:nvGrpSpPr>
          <p:cNvPr id="20" name="object 20"/>
          <p:cNvGrpSpPr/>
          <p:nvPr/>
        </p:nvGrpSpPr>
        <p:grpSpPr>
          <a:xfrm>
            <a:off x="1490599" y="4412119"/>
            <a:ext cx="1524635" cy="1308100"/>
            <a:chOff x="1490599" y="4412119"/>
            <a:chExt cx="1524635" cy="1308100"/>
          </a:xfrm>
        </p:grpSpPr>
        <p:sp>
          <p:nvSpPr>
            <p:cNvPr id="21" name="object 21"/>
            <p:cNvSpPr/>
            <p:nvPr/>
          </p:nvSpPr>
          <p:spPr>
            <a:xfrm>
              <a:off x="1505750" y="4416044"/>
              <a:ext cx="1509356" cy="1303718"/>
            </a:xfrm>
            <a:prstGeom prst="rect">
              <a:avLst/>
            </a:prstGeom>
            <a:blipFill>
              <a:blip r:embed="rId5" cstate="print"/>
              <a:stretch>
                <a:fillRect/>
              </a:stretch>
            </a:blipFill>
          </p:spPr>
          <p:txBody>
            <a:bodyPr wrap="square" lIns="0" tIns="0" rIns="0" bIns="0" rtlCol="0"/>
            <a:lstStyle/>
            <a:p>
              <a:endParaRPr/>
            </a:p>
          </p:txBody>
        </p:sp>
        <p:sp>
          <p:nvSpPr>
            <p:cNvPr id="22" name="object 22"/>
            <p:cNvSpPr/>
            <p:nvPr/>
          </p:nvSpPr>
          <p:spPr>
            <a:xfrm>
              <a:off x="1496949" y="4418469"/>
              <a:ext cx="1423035" cy="1217295"/>
            </a:xfrm>
            <a:custGeom>
              <a:avLst/>
              <a:gdLst/>
              <a:ahLst/>
              <a:cxnLst/>
              <a:rect l="l" t="t" r="r" b="b"/>
              <a:pathLst>
                <a:path w="1423035" h="1217295">
                  <a:moveTo>
                    <a:pt x="1334338" y="0"/>
                  </a:moveTo>
                  <a:lnTo>
                    <a:pt x="84162" y="5283"/>
                  </a:lnTo>
                  <a:lnTo>
                    <a:pt x="24588" y="32229"/>
                  </a:lnTo>
                  <a:lnTo>
                    <a:pt x="0" y="96532"/>
                  </a:lnTo>
                  <a:lnTo>
                    <a:pt x="3746" y="1126731"/>
                  </a:lnTo>
                  <a:lnTo>
                    <a:pt x="10545" y="1162000"/>
                  </a:lnTo>
                  <a:lnTo>
                    <a:pt x="28805" y="1190826"/>
                  </a:lnTo>
                  <a:lnTo>
                    <a:pt x="55744" y="1210239"/>
                  </a:lnTo>
                  <a:lnTo>
                    <a:pt x="88582" y="1217269"/>
                  </a:lnTo>
                  <a:lnTo>
                    <a:pt x="1338745" y="1211999"/>
                  </a:lnTo>
                  <a:lnTo>
                    <a:pt x="1371532" y="1204690"/>
                  </a:lnTo>
                  <a:lnTo>
                    <a:pt x="1398330" y="1185048"/>
                  </a:lnTo>
                  <a:lnTo>
                    <a:pt x="1416379" y="1156068"/>
                  </a:lnTo>
                  <a:lnTo>
                    <a:pt x="1422920" y="1120749"/>
                  </a:lnTo>
                  <a:lnTo>
                    <a:pt x="1419161" y="90550"/>
                  </a:lnTo>
                  <a:lnTo>
                    <a:pt x="1412362" y="55281"/>
                  </a:lnTo>
                  <a:lnTo>
                    <a:pt x="1394104" y="26454"/>
                  </a:lnTo>
                  <a:lnTo>
                    <a:pt x="1367169" y="7036"/>
                  </a:lnTo>
                  <a:lnTo>
                    <a:pt x="1334338" y="0"/>
                  </a:lnTo>
                  <a:close/>
                </a:path>
              </a:pathLst>
            </a:custGeom>
            <a:solidFill>
              <a:srgbClr val="E3EDC4"/>
            </a:solidFill>
          </p:spPr>
          <p:txBody>
            <a:bodyPr wrap="square" lIns="0" tIns="0" rIns="0" bIns="0" rtlCol="0"/>
            <a:lstStyle/>
            <a:p>
              <a:endParaRPr/>
            </a:p>
          </p:txBody>
        </p:sp>
        <p:sp>
          <p:nvSpPr>
            <p:cNvPr id="23" name="object 23"/>
            <p:cNvSpPr/>
            <p:nvPr/>
          </p:nvSpPr>
          <p:spPr>
            <a:xfrm>
              <a:off x="1496949" y="4418469"/>
              <a:ext cx="1423035" cy="1217295"/>
            </a:xfrm>
            <a:custGeom>
              <a:avLst/>
              <a:gdLst/>
              <a:ahLst/>
              <a:cxnLst/>
              <a:rect l="l" t="t" r="r" b="b"/>
              <a:pathLst>
                <a:path w="1423035" h="1217295">
                  <a:moveTo>
                    <a:pt x="0" y="96532"/>
                  </a:moveTo>
                  <a:lnTo>
                    <a:pt x="3746" y="1126731"/>
                  </a:lnTo>
                  <a:lnTo>
                    <a:pt x="28805" y="1190826"/>
                  </a:lnTo>
                  <a:lnTo>
                    <a:pt x="88582" y="1217269"/>
                  </a:lnTo>
                  <a:lnTo>
                    <a:pt x="1338745" y="1211999"/>
                  </a:lnTo>
                  <a:lnTo>
                    <a:pt x="1371532" y="1204690"/>
                  </a:lnTo>
                  <a:lnTo>
                    <a:pt x="1398330" y="1185048"/>
                  </a:lnTo>
                  <a:lnTo>
                    <a:pt x="1416379" y="1156068"/>
                  </a:lnTo>
                  <a:lnTo>
                    <a:pt x="1422920" y="1120749"/>
                  </a:lnTo>
                  <a:lnTo>
                    <a:pt x="1419161" y="90550"/>
                  </a:lnTo>
                  <a:lnTo>
                    <a:pt x="1412362" y="55281"/>
                  </a:lnTo>
                  <a:lnTo>
                    <a:pt x="1394104" y="26454"/>
                  </a:lnTo>
                  <a:lnTo>
                    <a:pt x="1367169" y="7036"/>
                  </a:lnTo>
                  <a:lnTo>
                    <a:pt x="1334338" y="0"/>
                  </a:lnTo>
                  <a:lnTo>
                    <a:pt x="84162" y="5283"/>
                  </a:lnTo>
                  <a:lnTo>
                    <a:pt x="51383" y="12590"/>
                  </a:lnTo>
                  <a:lnTo>
                    <a:pt x="24588" y="32229"/>
                  </a:lnTo>
                  <a:lnTo>
                    <a:pt x="6540" y="61208"/>
                  </a:lnTo>
                  <a:lnTo>
                    <a:pt x="0" y="96532"/>
                  </a:lnTo>
                  <a:close/>
                </a:path>
              </a:pathLst>
            </a:custGeom>
            <a:ln w="12700">
              <a:solidFill>
                <a:srgbClr val="ABD685"/>
              </a:solidFill>
            </a:ln>
          </p:spPr>
          <p:txBody>
            <a:bodyPr wrap="square" lIns="0" tIns="0" rIns="0" bIns="0" rtlCol="0"/>
            <a:lstStyle/>
            <a:p>
              <a:endParaRPr/>
            </a:p>
          </p:txBody>
        </p:sp>
      </p:grpSp>
      <p:sp>
        <p:nvSpPr>
          <p:cNvPr id="24" name="object 24"/>
          <p:cNvSpPr txBox="1"/>
          <p:nvPr/>
        </p:nvSpPr>
        <p:spPr>
          <a:xfrm>
            <a:off x="1673898" y="4828375"/>
            <a:ext cx="1078230" cy="384810"/>
          </a:xfrm>
          <a:prstGeom prst="rect">
            <a:avLst/>
          </a:prstGeom>
        </p:spPr>
        <p:txBody>
          <a:bodyPr vert="horz" wrap="square" lIns="0" tIns="23495" rIns="0" bIns="0" rtlCol="0">
            <a:spAutoFit/>
          </a:bodyPr>
          <a:lstStyle/>
          <a:p>
            <a:pPr marL="172720" marR="5080" indent="-160655">
              <a:lnSpc>
                <a:spcPts val="1390"/>
              </a:lnSpc>
              <a:spcBef>
                <a:spcPts val="185"/>
              </a:spcBef>
            </a:pPr>
            <a:r>
              <a:rPr sz="1200" spc="-50" dirty="0">
                <a:solidFill>
                  <a:srgbClr val="1F1A17"/>
                </a:solidFill>
                <a:latin typeface="Arial"/>
                <a:cs typeface="Arial"/>
              </a:rPr>
              <a:t>P</a:t>
            </a:r>
            <a:r>
              <a:rPr sz="1200" spc="60" dirty="0">
                <a:solidFill>
                  <a:srgbClr val="1F1A17"/>
                </a:solidFill>
                <a:latin typeface="Arial"/>
                <a:cs typeface="Arial"/>
              </a:rPr>
              <a:t>en</a:t>
            </a:r>
            <a:r>
              <a:rPr sz="1200" spc="30" dirty="0">
                <a:solidFill>
                  <a:srgbClr val="1F1A17"/>
                </a:solidFill>
                <a:latin typeface="Arial"/>
                <a:cs typeface="Arial"/>
              </a:rPr>
              <a:t>g</a:t>
            </a:r>
            <a:r>
              <a:rPr sz="1200" spc="50" dirty="0">
                <a:solidFill>
                  <a:srgbClr val="1F1A17"/>
                </a:solidFill>
                <a:latin typeface="Arial"/>
                <a:cs typeface="Arial"/>
              </a:rPr>
              <a:t>g</a:t>
            </a:r>
            <a:r>
              <a:rPr sz="1200" spc="60" dirty="0">
                <a:solidFill>
                  <a:srgbClr val="1F1A17"/>
                </a:solidFill>
                <a:latin typeface="Arial"/>
                <a:cs typeface="Arial"/>
              </a:rPr>
              <a:t>olon</a:t>
            </a:r>
            <a:r>
              <a:rPr sz="1200" spc="40" dirty="0">
                <a:solidFill>
                  <a:srgbClr val="1F1A17"/>
                </a:solidFill>
                <a:latin typeface="Arial"/>
                <a:cs typeface="Arial"/>
              </a:rPr>
              <a:t>g</a:t>
            </a:r>
            <a:r>
              <a:rPr sz="1200" spc="35" dirty="0">
                <a:solidFill>
                  <a:srgbClr val="1F1A17"/>
                </a:solidFill>
                <a:latin typeface="Arial"/>
                <a:cs typeface="Arial"/>
              </a:rPr>
              <a:t>an  </a:t>
            </a:r>
            <a:r>
              <a:rPr sz="1200" spc="70" dirty="0">
                <a:solidFill>
                  <a:srgbClr val="1F1A17"/>
                </a:solidFill>
                <a:latin typeface="Arial"/>
                <a:cs typeface="Arial"/>
              </a:rPr>
              <a:t>Komputer</a:t>
            </a:r>
            <a:endParaRPr sz="1200">
              <a:latin typeface="Arial"/>
              <a:cs typeface="Arial"/>
            </a:endParaRPr>
          </a:p>
        </p:txBody>
      </p:sp>
      <p:sp>
        <p:nvSpPr>
          <p:cNvPr id="25" name="object 25"/>
          <p:cNvSpPr txBox="1"/>
          <p:nvPr/>
        </p:nvSpPr>
        <p:spPr>
          <a:xfrm>
            <a:off x="3618156" y="4828375"/>
            <a:ext cx="1160780" cy="384810"/>
          </a:xfrm>
          <a:prstGeom prst="rect">
            <a:avLst/>
          </a:prstGeom>
        </p:spPr>
        <p:txBody>
          <a:bodyPr vert="horz" wrap="square" lIns="0" tIns="23495" rIns="0" bIns="0" rtlCol="0">
            <a:spAutoFit/>
          </a:bodyPr>
          <a:lstStyle/>
          <a:p>
            <a:pPr marL="231775" marR="5080" indent="-219710">
              <a:lnSpc>
                <a:spcPts val="1390"/>
              </a:lnSpc>
              <a:spcBef>
                <a:spcPts val="185"/>
              </a:spcBef>
            </a:pPr>
            <a:r>
              <a:rPr sz="1200" spc="45" dirty="0">
                <a:solidFill>
                  <a:srgbClr val="1F1A17"/>
                </a:solidFill>
                <a:latin typeface="Arial"/>
                <a:cs typeface="Arial"/>
              </a:rPr>
              <a:t>Media</a:t>
            </a:r>
            <a:r>
              <a:rPr sz="1200" spc="-114" dirty="0">
                <a:solidFill>
                  <a:srgbClr val="1F1A17"/>
                </a:solidFill>
                <a:latin typeface="Arial"/>
                <a:cs typeface="Arial"/>
              </a:rPr>
              <a:t> </a:t>
            </a:r>
            <a:r>
              <a:rPr sz="1200" spc="65" dirty="0">
                <a:solidFill>
                  <a:srgbClr val="1F1A17"/>
                </a:solidFill>
                <a:latin typeface="Arial"/>
                <a:cs typeface="Arial"/>
              </a:rPr>
              <a:t>Jaringan  </a:t>
            </a:r>
            <a:r>
              <a:rPr sz="1200" spc="60" dirty="0">
                <a:solidFill>
                  <a:srgbClr val="1F1A17"/>
                </a:solidFill>
                <a:latin typeface="Arial"/>
                <a:cs typeface="Arial"/>
              </a:rPr>
              <a:t>Informasi</a:t>
            </a:r>
            <a:endParaRPr sz="1200">
              <a:latin typeface="Arial"/>
              <a:cs typeface="Arial"/>
            </a:endParaRPr>
          </a:p>
        </p:txBody>
      </p:sp>
      <p:sp>
        <p:nvSpPr>
          <p:cNvPr id="26" name="object 26"/>
          <p:cNvSpPr/>
          <p:nvPr/>
        </p:nvSpPr>
        <p:spPr>
          <a:xfrm>
            <a:off x="2985249" y="2806039"/>
            <a:ext cx="461645" cy="2254250"/>
          </a:xfrm>
          <a:custGeom>
            <a:avLst/>
            <a:gdLst/>
            <a:ahLst/>
            <a:cxnLst/>
            <a:rect l="l" t="t" r="r" b="b"/>
            <a:pathLst>
              <a:path w="461645" h="2254250">
                <a:moveTo>
                  <a:pt x="461213" y="850341"/>
                </a:moveTo>
                <a:lnTo>
                  <a:pt x="435914" y="837692"/>
                </a:lnTo>
                <a:lnTo>
                  <a:pt x="395630" y="817549"/>
                </a:lnTo>
                <a:lnTo>
                  <a:pt x="395630" y="837692"/>
                </a:lnTo>
                <a:lnTo>
                  <a:pt x="255130" y="837692"/>
                </a:lnTo>
                <a:lnTo>
                  <a:pt x="255130" y="65836"/>
                </a:lnTo>
                <a:lnTo>
                  <a:pt x="275348" y="65836"/>
                </a:lnTo>
                <a:lnTo>
                  <a:pt x="274916" y="64973"/>
                </a:lnTo>
                <a:lnTo>
                  <a:pt x="242430" y="0"/>
                </a:lnTo>
                <a:lnTo>
                  <a:pt x="209511" y="65836"/>
                </a:lnTo>
                <a:lnTo>
                  <a:pt x="229730" y="65836"/>
                </a:lnTo>
                <a:lnTo>
                  <a:pt x="229730" y="837692"/>
                </a:lnTo>
                <a:lnTo>
                  <a:pt x="65582" y="837692"/>
                </a:lnTo>
                <a:lnTo>
                  <a:pt x="65582" y="817549"/>
                </a:lnTo>
                <a:lnTo>
                  <a:pt x="0" y="850341"/>
                </a:lnTo>
                <a:lnTo>
                  <a:pt x="65582" y="883132"/>
                </a:lnTo>
                <a:lnTo>
                  <a:pt x="65582" y="862990"/>
                </a:lnTo>
                <a:lnTo>
                  <a:pt x="229730" y="862990"/>
                </a:lnTo>
                <a:lnTo>
                  <a:pt x="229730" y="2208428"/>
                </a:lnTo>
                <a:lnTo>
                  <a:pt x="65582" y="2208428"/>
                </a:lnTo>
                <a:lnTo>
                  <a:pt x="65582" y="2188286"/>
                </a:lnTo>
                <a:lnTo>
                  <a:pt x="0" y="2221077"/>
                </a:lnTo>
                <a:lnTo>
                  <a:pt x="65582" y="2253869"/>
                </a:lnTo>
                <a:lnTo>
                  <a:pt x="65582" y="2233726"/>
                </a:lnTo>
                <a:lnTo>
                  <a:pt x="395630" y="2233726"/>
                </a:lnTo>
                <a:lnTo>
                  <a:pt x="395630" y="2253869"/>
                </a:lnTo>
                <a:lnTo>
                  <a:pt x="435914" y="2233726"/>
                </a:lnTo>
                <a:lnTo>
                  <a:pt x="461213" y="2221077"/>
                </a:lnTo>
                <a:lnTo>
                  <a:pt x="435914" y="2208428"/>
                </a:lnTo>
                <a:lnTo>
                  <a:pt x="395630" y="2188286"/>
                </a:lnTo>
                <a:lnTo>
                  <a:pt x="395630" y="2208428"/>
                </a:lnTo>
                <a:lnTo>
                  <a:pt x="255130" y="2208428"/>
                </a:lnTo>
                <a:lnTo>
                  <a:pt x="255130" y="862990"/>
                </a:lnTo>
                <a:lnTo>
                  <a:pt x="395630" y="862990"/>
                </a:lnTo>
                <a:lnTo>
                  <a:pt x="395630" y="883132"/>
                </a:lnTo>
                <a:lnTo>
                  <a:pt x="435914" y="862990"/>
                </a:lnTo>
                <a:lnTo>
                  <a:pt x="461213" y="850341"/>
                </a:lnTo>
                <a:close/>
              </a:path>
            </a:pathLst>
          </a:custGeom>
          <a:solidFill>
            <a:srgbClr val="FAD400"/>
          </a:solidFill>
        </p:spPr>
        <p:txBody>
          <a:bodyPr wrap="square" lIns="0" tIns="0" rIns="0" bIns="0" rtlCol="0"/>
          <a:lstStyle/>
          <a:p>
            <a:endParaRPr/>
          </a:p>
        </p:txBody>
      </p:sp>
      <p:sp>
        <p:nvSpPr>
          <p:cNvPr id="27" name="object 27"/>
          <p:cNvSpPr/>
          <p:nvPr/>
        </p:nvSpPr>
        <p:spPr>
          <a:xfrm>
            <a:off x="720001" y="1154112"/>
            <a:ext cx="222250" cy="222250"/>
          </a:xfrm>
          <a:custGeom>
            <a:avLst/>
            <a:gdLst/>
            <a:ahLst/>
            <a:cxnLst/>
            <a:rect l="l" t="t" r="r" b="b"/>
            <a:pathLst>
              <a:path w="222250" h="222250">
                <a:moveTo>
                  <a:pt x="222148" y="0"/>
                </a:moveTo>
                <a:lnTo>
                  <a:pt x="0" y="0"/>
                </a:lnTo>
                <a:lnTo>
                  <a:pt x="0" y="222148"/>
                </a:lnTo>
                <a:lnTo>
                  <a:pt x="222148" y="222148"/>
                </a:lnTo>
                <a:lnTo>
                  <a:pt x="222148" y="0"/>
                </a:lnTo>
                <a:close/>
              </a:path>
            </a:pathLst>
          </a:custGeom>
          <a:solidFill>
            <a:srgbClr val="B58266"/>
          </a:solidFill>
        </p:spPr>
        <p:txBody>
          <a:bodyPr wrap="square" lIns="0" tIns="0" rIns="0" bIns="0" rtlCol="0"/>
          <a:lstStyle/>
          <a:p>
            <a:endParaRPr/>
          </a:p>
        </p:txBody>
      </p:sp>
      <p:sp>
        <p:nvSpPr>
          <p:cNvPr id="28" name="object 28"/>
          <p:cNvSpPr/>
          <p:nvPr/>
        </p:nvSpPr>
        <p:spPr>
          <a:xfrm>
            <a:off x="993038" y="1154176"/>
            <a:ext cx="323850" cy="323850"/>
          </a:xfrm>
          <a:custGeom>
            <a:avLst/>
            <a:gdLst/>
            <a:ahLst/>
            <a:cxnLst/>
            <a:rect l="l" t="t" r="r" b="b"/>
            <a:pathLst>
              <a:path w="323850" h="323850">
                <a:moveTo>
                  <a:pt x="323278" y="0"/>
                </a:moveTo>
                <a:lnTo>
                  <a:pt x="0" y="0"/>
                </a:lnTo>
                <a:lnTo>
                  <a:pt x="0" y="323278"/>
                </a:lnTo>
                <a:lnTo>
                  <a:pt x="323278" y="323278"/>
                </a:lnTo>
                <a:lnTo>
                  <a:pt x="323278" y="0"/>
                </a:lnTo>
                <a:close/>
              </a:path>
            </a:pathLst>
          </a:custGeom>
          <a:solidFill>
            <a:srgbClr val="B58266"/>
          </a:solidFill>
        </p:spPr>
        <p:txBody>
          <a:bodyPr wrap="square" lIns="0" tIns="0" rIns="0" bIns="0" rtlCol="0"/>
          <a:lstStyle/>
          <a:p>
            <a:endParaRPr/>
          </a:p>
        </p:txBody>
      </p:sp>
      <p:sp>
        <p:nvSpPr>
          <p:cNvPr id="29" name="object 29"/>
          <p:cNvSpPr/>
          <p:nvPr/>
        </p:nvSpPr>
        <p:spPr>
          <a:xfrm>
            <a:off x="993038" y="769670"/>
            <a:ext cx="323850" cy="323850"/>
          </a:xfrm>
          <a:custGeom>
            <a:avLst/>
            <a:gdLst/>
            <a:ahLst/>
            <a:cxnLst/>
            <a:rect l="l" t="t" r="r" b="b"/>
            <a:pathLst>
              <a:path w="323850" h="323850">
                <a:moveTo>
                  <a:pt x="323278" y="0"/>
                </a:moveTo>
                <a:lnTo>
                  <a:pt x="0" y="0"/>
                </a:lnTo>
                <a:lnTo>
                  <a:pt x="0" y="323278"/>
                </a:lnTo>
                <a:lnTo>
                  <a:pt x="323278" y="323278"/>
                </a:lnTo>
                <a:lnTo>
                  <a:pt x="323278" y="0"/>
                </a:lnTo>
                <a:close/>
              </a:path>
            </a:pathLst>
          </a:custGeom>
          <a:solidFill>
            <a:srgbClr val="B58266"/>
          </a:solidFill>
        </p:spPr>
        <p:txBody>
          <a:bodyPr wrap="square" lIns="0" tIns="0" rIns="0" bIns="0" rtlCol="0"/>
          <a:lstStyle/>
          <a:p>
            <a:endParaRPr/>
          </a:p>
        </p:txBody>
      </p:sp>
      <p:sp>
        <p:nvSpPr>
          <p:cNvPr id="30" name="object 30"/>
          <p:cNvSpPr txBox="1"/>
          <p:nvPr/>
        </p:nvSpPr>
        <p:spPr>
          <a:xfrm>
            <a:off x="1417523" y="769670"/>
            <a:ext cx="2165985" cy="449580"/>
          </a:xfrm>
          <a:prstGeom prst="rect">
            <a:avLst/>
          </a:prstGeom>
          <a:solidFill>
            <a:srgbClr val="D4A382"/>
          </a:solidFill>
        </p:spPr>
        <p:txBody>
          <a:bodyPr vert="horz" wrap="square" lIns="0" tIns="55244" rIns="0" bIns="0" rtlCol="0">
            <a:spAutoFit/>
          </a:bodyPr>
          <a:lstStyle/>
          <a:p>
            <a:pPr marL="410845">
              <a:lnSpc>
                <a:spcPct val="100000"/>
              </a:lnSpc>
              <a:spcBef>
                <a:spcPts val="434"/>
              </a:spcBef>
            </a:pPr>
            <a:r>
              <a:rPr sz="1800" spc="-5" dirty="0">
                <a:solidFill>
                  <a:srgbClr val="FFFFFF"/>
                </a:solidFill>
                <a:latin typeface="Arial"/>
                <a:cs typeface="Arial"/>
              </a:rPr>
              <a:t>Peta</a:t>
            </a:r>
            <a:r>
              <a:rPr sz="1800" spc="-10" dirty="0">
                <a:solidFill>
                  <a:srgbClr val="FFFFFF"/>
                </a:solidFill>
                <a:latin typeface="Arial"/>
                <a:cs typeface="Arial"/>
              </a:rPr>
              <a:t> </a:t>
            </a:r>
            <a:r>
              <a:rPr sz="1800" spc="-5" dirty="0">
                <a:solidFill>
                  <a:srgbClr val="FFFFFF"/>
                </a:solidFill>
                <a:latin typeface="Arial"/>
                <a:cs typeface="Arial"/>
              </a:rPr>
              <a:t>konsep</a:t>
            </a:r>
            <a:endParaRPr sz="18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278884" y="1983320"/>
            <a:ext cx="1337310" cy="2228850"/>
            <a:chOff x="4278884" y="1983320"/>
            <a:chExt cx="1337310" cy="2228850"/>
          </a:xfrm>
        </p:grpSpPr>
        <p:sp>
          <p:nvSpPr>
            <p:cNvPr id="3" name="object 3"/>
            <p:cNvSpPr/>
            <p:nvPr/>
          </p:nvSpPr>
          <p:spPr>
            <a:xfrm>
              <a:off x="4281347" y="2136104"/>
              <a:ext cx="1334655" cy="207553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278884" y="2089353"/>
              <a:ext cx="1259205" cy="2004695"/>
            </a:xfrm>
            <a:custGeom>
              <a:avLst/>
              <a:gdLst/>
              <a:ahLst/>
              <a:cxnLst/>
              <a:rect l="l" t="t" r="r" b="b"/>
              <a:pathLst>
                <a:path w="1259204" h="2004695">
                  <a:moveTo>
                    <a:pt x="1244358" y="0"/>
                  </a:moveTo>
                  <a:lnTo>
                    <a:pt x="14744" y="0"/>
                  </a:lnTo>
                  <a:lnTo>
                    <a:pt x="9017" y="5008"/>
                  </a:lnTo>
                  <a:lnTo>
                    <a:pt x="4329" y="18645"/>
                  </a:lnTo>
                  <a:lnTo>
                    <a:pt x="1162" y="38828"/>
                  </a:lnTo>
                  <a:lnTo>
                    <a:pt x="0" y="63474"/>
                  </a:lnTo>
                  <a:lnTo>
                    <a:pt x="0" y="1941068"/>
                  </a:lnTo>
                  <a:lnTo>
                    <a:pt x="1168" y="1965716"/>
                  </a:lnTo>
                  <a:lnTo>
                    <a:pt x="4343" y="1985903"/>
                  </a:lnTo>
                  <a:lnTo>
                    <a:pt x="9033" y="1999544"/>
                  </a:lnTo>
                  <a:lnTo>
                    <a:pt x="14744" y="2004555"/>
                  </a:lnTo>
                  <a:lnTo>
                    <a:pt x="1244358" y="2004555"/>
                  </a:lnTo>
                  <a:lnTo>
                    <a:pt x="1250072" y="1999541"/>
                  </a:lnTo>
                  <a:lnTo>
                    <a:pt x="1254766" y="1985894"/>
                  </a:lnTo>
                  <a:lnTo>
                    <a:pt x="1257946" y="1965705"/>
                  </a:lnTo>
                  <a:lnTo>
                    <a:pt x="1259116" y="1941068"/>
                  </a:lnTo>
                  <a:lnTo>
                    <a:pt x="1259116" y="63474"/>
                  </a:lnTo>
                  <a:lnTo>
                    <a:pt x="1257951" y="38838"/>
                  </a:lnTo>
                  <a:lnTo>
                    <a:pt x="1254780" y="18654"/>
                  </a:lnTo>
                  <a:lnTo>
                    <a:pt x="1250088" y="5011"/>
                  </a:lnTo>
                  <a:lnTo>
                    <a:pt x="1244358" y="0"/>
                  </a:lnTo>
                  <a:close/>
                </a:path>
              </a:pathLst>
            </a:custGeom>
            <a:solidFill>
              <a:srgbClr val="F7F5D6"/>
            </a:solidFill>
          </p:spPr>
          <p:txBody>
            <a:bodyPr wrap="square" lIns="0" tIns="0" rIns="0" bIns="0" rtlCol="0"/>
            <a:lstStyle/>
            <a:p>
              <a:endParaRPr/>
            </a:p>
          </p:txBody>
        </p:sp>
        <p:sp>
          <p:nvSpPr>
            <p:cNvPr id="5" name="object 5"/>
            <p:cNvSpPr/>
            <p:nvPr/>
          </p:nvSpPr>
          <p:spPr>
            <a:xfrm>
              <a:off x="4420844" y="1992007"/>
              <a:ext cx="1014031" cy="22971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406633" y="1983320"/>
              <a:ext cx="984250" cy="200025"/>
            </a:xfrm>
            <a:custGeom>
              <a:avLst/>
              <a:gdLst/>
              <a:ahLst/>
              <a:cxnLst/>
              <a:rect l="l" t="t" r="r" b="b"/>
              <a:pathLst>
                <a:path w="984250" h="200025">
                  <a:moveTo>
                    <a:pt x="954874" y="0"/>
                  </a:moveTo>
                  <a:lnTo>
                    <a:pt x="29184" y="0"/>
                  </a:lnTo>
                  <a:lnTo>
                    <a:pt x="17852" y="1576"/>
                  </a:lnTo>
                  <a:lnTo>
                    <a:pt x="8572" y="5868"/>
                  </a:lnTo>
                  <a:lnTo>
                    <a:pt x="2302" y="12221"/>
                  </a:lnTo>
                  <a:lnTo>
                    <a:pt x="0" y="19977"/>
                  </a:lnTo>
                  <a:lnTo>
                    <a:pt x="0" y="179768"/>
                  </a:lnTo>
                  <a:lnTo>
                    <a:pt x="2302" y="187524"/>
                  </a:lnTo>
                  <a:lnTo>
                    <a:pt x="8572" y="193876"/>
                  </a:lnTo>
                  <a:lnTo>
                    <a:pt x="17852" y="198169"/>
                  </a:lnTo>
                  <a:lnTo>
                    <a:pt x="29184" y="199745"/>
                  </a:lnTo>
                  <a:lnTo>
                    <a:pt x="954874" y="199745"/>
                  </a:lnTo>
                  <a:lnTo>
                    <a:pt x="966207" y="198169"/>
                  </a:lnTo>
                  <a:lnTo>
                    <a:pt x="975487" y="193876"/>
                  </a:lnTo>
                  <a:lnTo>
                    <a:pt x="981756" y="187524"/>
                  </a:lnTo>
                  <a:lnTo>
                    <a:pt x="984059" y="179768"/>
                  </a:lnTo>
                  <a:lnTo>
                    <a:pt x="984059" y="19977"/>
                  </a:lnTo>
                  <a:lnTo>
                    <a:pt x="981756" y="12221"/>
                  </a:lnTo>
                  <a:lnTo>
                    <a:pt x="975487" y="5868"/>
                  </a:lnTo>
                  <a:lnTo>
                    <a:pt x="966207" y="1576"/>
                  </a:lnTo>
                  <a:lnTo>
                    <a:pt x="954874" y="0"/>
                  </a:lnTo>
                  <a:close/>
                </a:path>
              </a:pathLst>
            </a:custGeom>
            <a:solidFill>
              <a:srgbClr val="CCE8ED"/>
            </a:solidFill>
          </p:spPr>
          <p:txBody>
            <a:bodyPr wrap="square" lIns="0" tIns="0" rIns="0" bIns="0" rtlCol="0"/>
            <a:lstStyle/>
            <a:p>
              <a:endParaRPr/>
            </a:p>
          </p:txBody>
        </p:sp>
      </p:grpSp>
      <p:sp>
        <p:nvSpPr>
          <p:cNvPr id="7" name="object 7"/>
          <p:cNvSpPr txBox="1"/>
          <p:nvPr/>
        </p:nvSpPr>
        <p:spPr>
          <a:xfrm>
            <a:off x="4396206" y="1883994"/>
            <a:ext cx="994410" cy="2103755"/>
          </a:xfrm>
          <a:prstGeom prst="rect">
            <a:avLst/>
          </a:prstGeom>
        </p:spPr>
        <p:txBody>
          <a:bodyPr vert="horz" wrap="square" lIns="0" tIns="109220" rIns="0" bIns="0" rtlCol="0">
            <a:spAutoFit/>
          </a:bodyPr>
          <a:lstStyle/>
          <a:p>
            <a:pPr marL="210185">
              <a:lnSpc>
                <a:spcPct val="100000"/>
              </a:lnSpc>
              <a:spcBef>
                <a:spcPts val="860"/>
              </a:spcBef>
            </a:pPr>
            <a:r>
              <a:rPr sz="1100" spc="45" dirty="0">
                <a:solidFill>
                  <a:srgbClr val="1F1A17"/>
                </a:solidFill>
                <a:latin typeface="Arial"/>
                <a:cs typeface="Arial"/>
              </a:rPr>
              <a:t>Diskusi</a:t>
            </a:r>
            <a:r>
              <a:rPr sz="1100" spc="-50" dirty="0">
                <a:solidFill>
                  <a:srgbClr val="1F1A17"/>
                </a:solidFill>
                <a:latin typeface="Arial"/>
                <a:cs typeface="Arial"/>
              </a:rPr>
              <a:t> </a:t>
            </a:r>
            <a:r>
              <a:rPr sz="1100" spc="40" dirty="0">
                <a:solidFill>
                  <a:srgbClr val="1F1A17"/>
                </a:solidFill>
                <a:latin typeface="Arial"/>
                <a:cs typeface="Arial"/>
              </a:rPr>
              <a:t>1</a:t>
            </a:r>
            <a:endParaRPr sz="1100">
              <a:latin typeface="Arial"/>
              <a:cs typeface="Arial"/>
            </a:endParaRPr>
          </a:p>
          <a:p>
            <a:pPr marL="150495" indent="-138430">
              <a:lnSpc>
                <a:spcPts val="1270"/>
              </a:lnSpc>
              <a:spcBef>
                <a:spcPts val="765"/>
              </a:spcBef>
              <a:buFont typeface="Tibetan Machine Uni"/>
              <a:buChar char="Ø"/>
              <a:tabLst>
                <a:tab pos="151130" algn="l"/>
              </a:tabLst>
            </a:pPr>
            <a:r>
              <a:rPr sz="1100" dirty="0">
                <a:latin typeface="Times New Roman"/>
                <a:cs typeface="Times New Roman"/>
              </a:rPr>
              <a:t>Apa</a:t>
            </a:r>
            <a:r>
              <a:rPr sz="1100" spc="-100" dirty="0">
                <a:latin typeface="Times New Roman"/>
                <a:cs typeface="Times New Roman"/>
              </a:rPr>
              <a:t> </a:t>
            </a:r>
            <a:r>
              <a:rPr sz="1100" dirty="0">
                <a:latin typeface="Times New Roman"/>
                <a:cs typeface="Times New Roman"/>
              </a:rPr>
              <a:t>yang</a:t>
            </a:r>
            <a:endParaRPr sz="1100">
              <a:latin typeface="Times New Roman"/>
              <a:cs typeface="Times New Roman"/>
            </a:endParaRPr>
          </a:p>
          <a:p>
            <a:pPr marL="219710" marR="17145">
              <a:lnSpc>
                <a:spcPts val="1220"/>
              </a:lnSpc>
              <a:spcBef>
                <a:spcPts val="70"/>
              </a:spcBef>
            </a:pPr>
            <a:r>
              <a:rPr sz="1100" dirty="0">
                <a:latin typeface="Times New Roman"/>
                <a:cs typeface="Times New Roman"/>
              </a:rPr>
              <a:t>dimaksud  dengan  komunikasi</a:t>
            </a:r>
            <a:r>
              <a:rPr sz="1100" spc="-100" dirty="0">
                <a:latin typeface="Times New Roman"/>
                <a:cs typeface="Times New Roman"/>
              </a:rPr>
              <a:t> </a:t>
            </a:r>
            <a:r>
              <a:rPr sz="1100" dirty="0">
                <a:latin typeface="Times New Roman"/>
                <a:cs typeface="Times New Roman"/>
              </a:rPr>
              <a:t>?</a:t>
            </a:r>
            <a:endParaRPr sz="1100">
              <a:latin typeface="Times New Roman"/>
              <a:cs typeface="Times New Roman"/>
            </a:endParaRPr>
          </a:p>
          <a:p>
            <a:pPr marL="162560" indent="-150495">
              <a:lnSpc>
                <a:spcPts val="1150"/>
              </a:lnSpc>
              <a:buFont typeface="Tibetan Machine Uni"/>
              <a:buChar char="Ø"/>
              <a:tabLst>
                <a:tab pos="163195" algn="l"/>
              </a:tabLst>
            </a:pPr>
            <a:r>
              <a:rPr sz="1100" dirty="0">
                <a:latin typeface="Times New Roman"/>
                <a:cs typeface="Times New Roman"/>
              </a:rPr>
              <a:t>Apa</a:t>
            </a:r>
            <a:r>
              <a:rPr sz="1100" spc="-15" dirty="0">
                <a:latin typeface="Times New Roman"/>
                <a:cs typeface="Times New Roman"/>
              </a:rPr>
              <a:t> </a:t>
            </a:r>
            <a:r>
              <a:rPr sz="1100" dirty="0">
                <a:latin typeface="Times New Roman"/>
                <a:cs typeface="Times New Roman"/>
              </a:rPr>
              <a:t>yang</a:t>
            </a:r>
            <a:endParaRPr sz="1100">
              <a:latin typeface="Times New Roman"/>
              <a:cs typeface="Times New Roman"/>
            </a:endParaRPr>
          </a:p>
          <a:p>
            <a:pPr marL="219710" marR="168910">
              <a:lnSpc>
                <a:spcPts val="1220"/>
              </a:lnSpc>
              <a:spcBef>
                <a:spcPts val="75"/>
              </a:spcBef>
            </a:pPr>
            <a:r>
              <a:rPr sz="1100" dirty="0">
                <a:latin typeface="Times New Roman"/>
                <a:cs typeface="Times New Roman"/>
              </a:rPr>
              <a:t>dimaksud  dengan  informasi?</a:t>
            </a:r>
            <a:endParaRPr sz="1100">
              <a:latin typeface="Times New Roman"/>
              <a:cs typeface="Times New Roman"/>
            </a:endParaRPr>
          </a:p>
          <a:p>
            <a:pPr marL="163195" marR="5080" indent="-163195">
              <a:lnSpc>
                <a:spcPts val="1220"/>
              </a:lnSpc>
              <a:buFont typeface="Tibetan Machine Uni"/>
              <a:buChar char="Ø"/>
              <a:tabLst>
                <a:tab pos="163195" algn="l"/>
              </a:tabLst>
            </a:pPr>
            <a:r>
              <a:rPr sz="1100" dirty="0">
                <a:latin typeface="Times New Roman"/>
                <a:cs typeface="Times New Roman"/>
              </a:rPr>
              <a:t>Apa</a:t>
            </a:r>
            <a:r>
              <a:rPr sz="1100" spc="-100" dirty="0">
                <a:latin typeface="Times New Roman"/>
                <a:cs typeface="Times New Roman"/>
              </a:rPr>
              <a:t> </a:t>
            </a:r>
            <a:r>
              <a:rPr sz="1100" dirty="0">
                <a:latin typeface="Times New Roman"/>
                <a:cs typeface="Times New Roman"/>
              </a:rPr>
              <a:t>hubungan  di antara  keduanya?</a:t>
            </a:r>
            <a:endParaRPr sz="1100">
              <a:latin typeface="Times New Roman"/>
              <a:cs typeface="Times New Roman"/>
            </a:endParaRPr>
          </a:p>
        </p:txBody>
      </p:sp>
      <p:sp>
        <p:nvSpPr>
          <p:cNvPr id="8" name="object 8"/>
          <p:cNvSpPr txBox="1">
            <a:spLocks noGrp="1"/>
          </p:cNvSpPr>
          <p:nvPr>
            <p:ph type="title"/>
          </p:nvPr>
        </p:nvSpPr>
        <p:spPr>
          <a:xfrm>
            <a:off x="257759" y="629475"/>
            <a:ext cx="996315" cy="746125"/>
          </a:xfrm>
          <a:prstGeom prst="rect">
            <a:avLst/>
          </a:prstGeom>
          <a:solidFill>
            <a:srgbClr val="B58266"/>
          </a:solidFill>
        </p:spPr>
        <p:txBody>
          <a:bodyPr vert="horz" wrap="square" lIns="0" tIns="54610" rIns="0" bIns="0" rtlCol="0">
            <a:spAutoFit/>
          </a:bodyPr>
          <a:lstStyle/>
          <a:p>
            <a:pPr marL="434340" marR="160020" indent="-252729">
              <a:lnSpc>
                <a:spcPts val="2600"/>
              </a:lnSpc>
              <a:spcBef>
                <a:spcPts val="430"/>
              </a:spcBef>
            </a:pPr>
            <a:r>
              <a:rPr spc="25" dirty="0">
                <a:solidFill>
                  <a:srgbClr val="FFFFFF"/>
                </a:solidFill>
              </a:rPr>
              <a:t>B</a:t>
            </a:r>
            <a:r>
              <a:rPr spc="85" dirty="0">
                <a:solidFill>
                  <a:srgbClr val="FFFFFF"/>
                </a:solidFill>
              </a:rPr>
              <a:t>AB  </a:t>
            </a:r>
            <a:r>
              <a:rPr spc="90" dirty="0">
                <a:solidFill>
                  <a:srgbClr val="FFFFFF"/>
                </a:solidFill>
              </a:rPr>
              <a:t>1</a:t>
            </a:r>
          </a:p>
        </p:txBody>
      </p:sp>
      <p:sp>
        <p:nvSpPr>
          <p:cNvPr id="9" name="object 9"/>
          <p:cNvSpPr txBox="1"/>
          <p:nvPr/>
        </p:nvSpPr>
        <p:spPr>
          <a:xfrm>
            <a:off x="1956320" y="793394"/>
            <a:ext cx="2204085" cy="564515"/>
          </a:xfrm>
          <a:prstGeom prst="rect">
            <a:avLst/>
          </a:prstGeom>
        </p:spPr>
        <p:txBody>
          <a:bodyPr vert="horz" wrap="square" lIns="0" tIns="29845" rIns="0" bIns="0" rtlCol="0">
            <a:spAutoFit/>
          </a:bodyPr>
          <a:lstStyle/>
          <a:p>
            <a:pPr marL="12700" marR="5080">
              <a:lnSpc>
                <a:spcPts val="2080"/>
              </a:lnSpc>
              <a:spcBef>
                <a:spcPts val="235"/>
              </a:spcBef>
            </a:pPr>
            <a:r>
              <a:rPr sz="1800" spc="70" dirty="0">
                <a:solidFill>
                  <a:srgbClr val="8F5445"/>
                </a:solidFill>
                <a:latin typeface="Arial"/>
                <a:cs typeface="Arial"/>
              </a:rPr>
              <a:t>Teknologi</a:t>
            </a:r>
            <a:r>
              <a:rPr sz="1800" spc="-105" dirty="0">
                <a:solidFill>
                  <a:srgbClr val="8F5445"/>
                </a:solidFill>
                <a:latin typeface="Arial"/>
                <a:cs typeface="Arial"/>
              </a:rPr>
              <a:t> </a:t>
            </a:r>
            <a:r>
              <a:rPr sz="1800" spc="90" dirty="0">
                <a:solidFill>
                  <a:srgbClr val="8F5445"/>
                </a:solidFill>
                <a:latin typeface="Arial"/>
                <a:cs typeface="Arial"/>
              </a:rPr>
              <a:t>Informasi  dan</a:t>
            </a:r>
            <a:r>
              <a:rPr sz="1800" spc="-65" dirty="0">
                <a:solidFill>
                  <a:srgbClr val="8F5445"/>
                </a:solidFill>
                <a:latin typeface="Arial"/>
                <a:cs typeface="Arial"/>
              </a:rPr>
              <a:t> </a:t>
            </a:r>
            <a:r>
              <a:rPr sz="1800" spc="75" dirty="0">
                <a:solidFill>
                  <a:srgbClr val="8F5445"/>
                </a:solidFill>
                <a:latin typeface="Arial"/>
                <a:cs typeface="Arial"/>
              </a:rPr>
              <a:t>Komunikasi</a:t>
            </a:r>
            <a:endParaRPr sz="1800">
              <a:latin typeface="Arial"/>
              <a:cs typeface="Arial"/>
            </a:endParaRPr>
          </a:p>
        </p:txBody>
      </p:sp>
      <p:sp>
        <p:nvSpPr>
          <p:cNvPr id="10" name="object 10"/>
          <p:cNvSpPr txBox="1"/>
          <p:nvPr/>
        </p:nvSpPr>
        <p:spPr>
          <a:xfrm>
            <a:off x="707157" y="1823428"/>
            <a:ext cx="3491229" cy="2513965"/>
          </a:xfrm>
          <a:prstGeom prst="rect">
            <a:avLst/>
          </a:prstGeom>
        </p:spPr>
        <p:txBody>
          <a:bodyPr vert="horz" wrap="square" lIns="0" tIns="28575" rIns="0" bIns="0" rtlCol="0">
            <a:spAutoFit/>
          </a:bodyPr>
          <a:lstStyle/>
          <a:p>
            <a:pPr marL="12700" marR="5080" algn="just">
              <a:lnSpc>
                <a:spcPts val="1220"/>
              </a:lnSpc>
              <a:spcBef>
                <a:spcPts val="225"/>
              </a:spcBef>
            </a:pPr>
            <a:r>
              <a:rPr sz="1100" dirty="0">
                <a:latin typeface="Times New Roman"/>
                <a:cs typeface="Times New Roman"/>
              </a:rPr>
              <a:t>Manusia memiliki sifat </a:t>
            </a:r>
            <a:r>
              <a:rPr sz="1100" spc="-5" dirty="0">
                <a:latin typeface="Times New Roman"/>
                <a:cs typeface="Times New Roman"/>
              </a:rPr>
              <a:t>ketergantungan </a:t>
            </a:r>
            <a:r>
              <a:rPr sz="1100" dirty="0">
                <a:latin typeface="Times New Roman"/>
                <a:cs typeface="Times New Roman"/>
              </a:rPr>
              <a:t>antara satu sama lain.  Hal ini dikarenakan manusia adalah makhluk sosial, sebagai  </a:t>
            </a:r>
            <a:r>
              <a:rPr sz="1100" spc="45" dirty="0">
                <a:latin typeface="Times New Roman"/>
                <a:cs typeface="Times New Roman"/>
              </a:rPr>
              <a:t>makhluk sosial manusia </a:t>
            </a:r>
            <a:r>
              <a:rPr sz="1100" spc="40" dirty="0">
                <a:latin typeface="Times New Roman"/>
                <a:cs typeface="Times New Roman"/>
              </a:rPr>
              <a:t>perlu </a:t>
            </a:r>
            <a:r>
              <a:rPr sz="1100" spc="50" dirty="0">
                <a:latin typeface="Times New Roman"/>
                <a:cs typeface="Times New Roman"/>
              </a:rPr>
              <a:t>berinteraksi </a:t>
            </a:r>
            <a:r>
              <a:rPr sz="1100" spc="55" dirty="0">
                <a:latin typeface="Times New Roman"/>
                <a:cs typeface="Times New Roman"/>
              </a:rPr>
              <a:t>dengan  </a:t>
            </a:r>
            <a:r>
              <a:rPr sz="1100" dirty="0">
                <a:latin typeface="Times New Roman"/>
                <a:cs typeface="Times New Roman"/>
              </a:rPr>
              <a:t>lingkungannya. Salah satu nya dengan cara berkomunikasi  dengan sesamanya, karena komunikasi merupakan salah satu  kebutuhan utama manusia untuk saling berinteraksi dengan  sesamanya.</a:t>
            </a:r>
            <a:endParaRPr sz="1100">
              <a:latin typeface="Times New Roman"/>
              <a:cs typeface="Times New Roman"/>
            </a:endParaRPr>
          </a:p>
          <a:p>
            <a:pPr marL="12700" marR="13970" algn="just">
              <a:lnSpc>
                <a:spcPts val="1220"/>
              </a:lnSpc>
              <a:spcBef>
                <a:spcPts val="1205"/>
              </a:spcBef>
            </a:pPr>
            <a:r>
              <a:rPr sz="1100" dirty="0">
                <a:latin typeface="Times New Roman"/>
                <a:cs typeface="Times New Roman"/>
              </a:rPr>
              <a:t>Dengan komunikasi, pengetahuan manusia akan semakin  bertambah dan berkembang, karena salah satu fungsi dari  komunikasi</a:t>
            </a:r>
            <a:r>
              <a:rPr sz="1100" spc="-125" dirty="0">
                <a:latin typeface="Times New Roman"/>
                <a:cs typeface="Times New Roman"/>
              </a:rPr>
              <a:t> </a:t>
            </a:r>
            <a:r>
              <a:rPr sz="1100" dirty="0">
                <a:latin typeface="Times New Roman"/>
                <a:cs typeface="Times New Roman"/>
              </a:rPr>
              <a:t>yaitu</a:t>
            </a:r>
            <a:r>
              <a:rPr sz="1100" spc="-130" dirty="0">
                <a:latin typeface="Times New Roman"/>
                <a:cs typeface="Times New Roman"/>
              </a:rPr>
              <a:t> </a:t>
            </a:r>
            <a:r>
              <a:rPr sz="1100" dirty="0">
                <a:latin typeface="Times New Roman"/>
                <a:cs typeface="Times New Roman"/>
              </a:rPr>
              <a:t>untuk</a:t>
            </a:r>
            <a:r>
              <a:rPr sz="1100" spc="-120" dirty="0">
                <a:latin typeface="Times New Roman"/>
                <a:cs typeface="Times New Roman"/>
              </a:rPr>
              <a:t> </a:t>
            </a:r>
            <a:r>
              <a:rPr sz="1100" dirty="0">
                <a:latin typeface="Times New Roman"/>
                <a:cs typeface="Times New Roman"/>
              </a:rPr>
              <a:t>saling</a:t>
            </a:r>
            <a:r>
              <a:rPr sz="1100" spc="-125" dirty="0">
                <a:latin typeface="Times New Roman"/>
                <a:cs typeface="Times New Roman"/>
              </a:rPr>
              <a:t> </a:t>
            </a:r>
            <a:r>
              <a:rPr sz="1100" dirty="0">
                <a:latin typeface="Times New Roman"/>
                <a:cs typeface="Times New Roman"/>
              </a:rPr>
              <a:t>bertukar</a:t>
            </a:r>
            <a:r>
              <a:rPr sz="1100" spc="-125" dirty="0">
                <a:latin typeface="Times New Roman"/>
                <a:cs typeface="Times New Roman"/>
              </a:rPr>
              <a:t> </a:t>
            </a:r>
            <a:r>
              <a:rPr sz="1100" dirty="0">
                <a:latin typeface="Times New Roman"/>
                <a:cs typeface="Times New Roman"/>
              </a:rPr>
              <a:t>informasi</a:t>
            </a:r>
            <a:r>
              <a:rPr sz="1100" spc="-130" dirty="0">
                <a:latin typeface="Times New Roman"/>
                <a:cs typeface="Times New Roman"/>
              </a:rPr>
              <a:t> </a:t>
            </a:r>
            <a:r>
              <a:rPr sz="1100" dirty="0">
                <a:latin typeface="Times New Roman"/>
                <a:cs typeface="Times New Roman"/>
              </a:rPr>
              <a:t>antar</a:t>
            </a:r>
            <a:r>
              <a:rPr sz="1100" spc="-125" dirty="0">
                <a:latin typeface="Times New Roman"/>
                <a:cs typeface="Times New Roman"/>
              </a:rPr>
              <a:t> </a:t>
            </a:r>
            <a:r>
              <a:rPr sz="1100" dirty="0">
                <a:latin typeface="Times New Roman"/>
                <a:cs typeface="Times New Roman"/>
              </a:rPr>
              <a:t>sesama.</a:t>
            </a:r>
            <a:endParaRPr sz="1100">
              <a:latin typeface="Times New Roman"/>
              <a:cs typeface="Times New Roman"/>
            </a:endParaRPr>
          </a:p>
          <a:p>
            <a:pPr marL="12700" marR="13970" algn="just">
              <a:lnSpc>
                <a:spcPts val="1220"/>
              </a:lnSpc>
              <a:spcBef>
                <a:spcPts val="1210"/>
              </a:spcBef>
            </a:pPr>
            <a:r>
              <a:rPr sz="1100" dirty="0">
                <a:latin typeface="Times New Roman"/>
                <a:cs typeface="Times New Roman"/>
              </a:rPr>
              <a:t>Hal ini ditandai dengan kemajuan peradaban yang semakin  pesat karena mereka saling bertukar informasi dengan cara  berkomunikasi. Jadi, dengan kata lain komunikasi sangat  bermanfaat</a:t>
            </a:r>
            <a:r>
              <a:rPr sz="1100" spc="-229" dirty="0">
                <a:latin typeface="Times New Roman"/>
                <a:cs typeface="Times New Roman"/>
              </a:rPr>
              <a:t> </a:t>
            </a:r>
            <a:r>
              <a:rPr sz="1100" dirty="0">
                <a:latin typeface="Times New Roman"/>
                <a:cs typeface="Times New Roman"/>
              </a:rPr>
              <a:t>bagi manusia.</a:t>
            </a:r>
            <a:endParaRPr sz="1100">
              <a:latin typeface="Times New Roman"/>
              <a:cs typeface="Times New Roman"/>
            </a:endParaRPr>
          </a:p>
        </p:txBody>
      </p:sp>
      <p:grpSp>
        <p:nvGrpSpPr>
          <p:cNvPr id="11" name="object 11"/>
          <p:cNvGrpSpPr/>
          <p:nvPr/>
        </p:nvGrpSpPr>
        <p:grpSpPr>
          <a:xfrm>
            <a:off x="1031773" y="4661179"/>
            <a:ext cx="4601845" cy="352425"/>
            <a:chOff x="1031773" y="4661179"/>
            <a:chExt cx="4601845" cy="352425"/>
          </a:xfrm>
        </p:grpSpPr>
        <p:sp>
          <p:nvSpPr>
            <p:cNvPr id="12" name="object 12"/>
            <p:cNvSpPr/>
            <p:nvPr/>
          </p:nvSpPr>
          <p:spPr>
            <a:xfrm>
              <a:off x="1135595" y="4667529"/>
              <a:ext cx="4491990" cy="339725"/>
            </a:xfrm>
            <a:custGeom>
              <a:avLst/>
              <a:gdLst/>
              <a:ahLst/>
              <a:cxnLst/>
              <a:rect l="l" t="t" r="r" b="b"/>
              <a:pathLst>
                <a:path w="4491990" h="339725">
                  <a:moveTo>
                    <a:pt x="0" y="339623"/>
                  </a:moveTo>
                  <a:lnTo>
                    <a:pt x="4491583" y="339623"/>
                  </a:lnTo>
                  <a:lnTo>
                    <a:pt x="4491583" y="0"/>
                  </a:lnTo>
                  <a:lnTo>
                    <a:pt x="0" y="0"/>
                  </a:lnTo>
                  <a:lnTo>
                    <a:pt x="0" y="339623"/>
                  </a:lnTo>
                  <a:close/>
                </a:path>
              </a:pathLst>
            </a:custGeom>
            <a:solidFill>
              <a:srgbClr val="E3F0D4"/>
            </a:solidFill>
          </p:spPr>
          <p:txBody>
            <a:bodyPr wrap="square" lIns="0" tIns="0" rIns="0" bIns="0" rtlCol="0"/>
            <a:lstStyle/>
            <a:p>
              <a:endParaRPr/>
            </a:p>
          </p:txBody>
        </p:sp>
        <p:sp>
          <p:nvSpPr>
            <p:cNvPr id="13" name="object 13"/>
            <p:cNvSpPr/>
            <p:nvPr/>
          </p:nvSpPr>
          <p:spPr>
            <a:xfrm>
              <a:off x="1038123" y="4667529"/>
              <a:ext cx="4589145" cy="339725"/>
            </a:xfrm>
            <a:custGeom>
              <a:avLst/>
              <a:gdLst/>
              <a:ahLst/>
              <a:cxnLst/>
              <a:rect l="l" t="t" r="r" b="b"/>
              <a:pathLst>
                <a:path w="4589145" h="339725">
                  <a:moveTo>
                    <a:pt x="0" y="0"/>
                  </a:moveTo>
                  <a:lnTo>
                    <a:pt x="4589056" y="0"/>
                  </a:lnTo>
                  <a:lnTo>
                    <a:pt x="4589056" y="339623"/>
                  </a:lnTo>
                  <a:lnTo>
                    <a:pt x="0" y="339623"/>
                  </a:lnTo>
                  <a:lnTo>
                    <a:pt x="0" y="0"/>
                  </a:lnTo>
                  <a:close/>
                </a:path>
              </a:pathLst>
            </a:custGeom>
            <a:ln w="12700">
              <a:solidFill>
                <a:srgbClr val="A1D4A3"/>
              </a:solidFill>
            </a:ln>
          </p:spPr>
          <p:txBody>
            <a:bodyPr wrap="square" lIns="0" tIns="0" rIns="0" bIns="0" rtlCol="0"/>
            <a:lstStyle/>
            <a:p>
              <a:endParaRPr/>
            </a:p>
          </p:txBody>
        </p:sp>
      </p:grpSp>
      <p:sp>
        <p:nvSpPr>
          <p:cNvPr id="14" name="object 14"/>
          <p:cNvSpPr txBox="1"/>
          <p:nvPr/>
        </p:nvSpPr>
        <p:spPr>
          <a:xfrm>
            <a:off x="1135595" y="4692891"/>
            <a:ext cx="4485640" cy="238760"/>
          </a:xfrm>
          <a:prstGeom prst="rect">
            <a:avLst/>
          </a:prstGeom>
        </p:spPr>
        <p:txBody>
          <a:bodyPr vert="horz" wrap="square" lIns="0" tIns="12700" rIns="0" bIns="0" rtlCol="0">
            <a:spAutoFit/>
          </a:bodyPr>
          <a:lstStyle/>
          <a:p>
            <a:pPr marL="94615">
              <a:lnSpc>
                <a:spcPct val="100000"/>
              </a:lnSpc>
              <a:spcBef>
                <a:spcPts val="100"/>
              </a:spcBef>
            </a:pPr>
            <a:r>
              <a:rPr sz="1400" spc="45" dirty="0">
                <a:solidFill>
                  <a:srgbClr val="1F1A17"/>
                </a:solidFill>
                <a:latin typeface="Arial"/>
                <a:cs typeface="Arial"/>
              </a:rPr>
              <a:t>Pengenalan</a:t>
            </a:r>
            <a:r>
              <a:rPr sz="1400" spc="-40" dirty="0">
                <a:solidFill>
                  <a:srgbClr val="1F1A17"/>
                </a:solidFill>
                <a:latin typeface="Arial"/>
                <a:cs typeface="Arial"/>
              </a:rPr>
              <a:t> </a:t>
            </a:r>
            <a:r>
              <a:rPr sz="1400" spc="55" dirty="0">
                <a:solidFill>
                  <a:srgbClr val="1F1A17"/>
                </a:solidFill>
                <a:latin typeface="Arial"/>
                <a:cs typeface="Arial"/>
              </a:rPr>
              <a:t>Teknologi</a:t>
            </a:r>
            <a:r>
              <a:rPr sz="1400" spc="-35" dirty="0">
                <a:solidFill>
                  <a:srgbClr val="1F1A17"/>
                </a:solidFill>
                <a:latin typeface="Arial"/>
                <a:cs typeface="Arial"/>
              </a:rPr>
              <a:t> </a:t>
            </a:r>
            <a:r>
              <a:rPr sz="1400" spc="70" dirty="0">
                <a:solidFill>
                  <a:srgbClr val="1F1A17"/>
                </a:solidFill>
                <a:latin typeface="Arial"/>
                <a:cs typeface="Arial"/>
              </a:rPr>
              <a:t>Informasi</a:t>
            </a:r>
            <a:r>
              <a:rPr sz="1400" spc="-40" dirty="0">
                <a:solidFill>
                  <a:srgbClr val="1F1A17"/>
                </a:solidFill>
                <a:latin typeface="Arial"/>
                <a:cs typeface="Arial"/>
              </a:rPr>
              <a:t> </a:t>
            </a:r>
            <a:r>
              <a:rPr sz="1400" spc="70" dirty="0">
                <a:solidFill>
                  <a:srgbClr val="1F1A17"/>
                </a:solidFill>
                <a:latin typeface="Arial"/>
                <a:cs typeface="Arial"/>
              </a:rPr>
              <a:t>dan</a:t>
            </a:r>
            <a:r>
              <a:rPr sz="1400" spc="-35" dirty="0">
                <a:solidFill>
                  <a:srgbClr val="1F1A17"/>
                </a:solidFill>
                <a:latin typeface="Arial"/>
                <a:cs typeface="Arial"/>
              </a:rPr>
              <a:t> </a:t>
            </a:r>
            <a:r>
              <a:rPr sz="1400" spc="55" dirty="0">
                <a:solidFill>
                  <a:srgbClr val="1F1A17"/>
                </a:solidFill>
                <a:latin typeface="Arial"/>
                <a:cs typeface="Arial"/>
              </a:rPr>
              <a:t>Komunikasi</a:t>
            </a:r>
            <a:endParaRPr sz="1400">
              <a:latin typeface="Arial"/>
              <a:cs typeface="Arial"/>
            </a:endParaRPr>
          </a:p>
        </p:txBody>
      </p:sp>
      <p:sp>
        <p:nvSpPr>
          <p:cNvPr id="15" name="object 15"/>
          <p:cNvSpPr txBox="1"/>
          <p:nvPr/>
        </p:nvSpPr>
        <p:spPr>
          <a:xfrm>
            <a:off x="731177" y="4623638"/>
            <a:ext cx="404495" cy="427990"/>
          </a:xfrm>
          <a:prstGeom prst="rect">
            <a:avLst/>
          </a:prstGeom>
          <a:solidFill>
            <a:srgbClr val="ABD4A8"/>
          </a:solidFill>
        </p:spPr>
        <p:txBody>
          <a:bodyPr vert="horz" wrap="square" lIns="0" tIns="17780" rIns="0" bIns="0" rtlCol="0">
            <a:spAutoFit/>
          </a:bodyPr>
          <a:lstStyle/>
          <a:p>
            <a:pPr marL="96520">
              <a:lnSpc>
                <a:spcPct val="100000"/>
              </a:lnSpc>
              <a:spcBef>
                <a:spcPts val="140"/>
              </a:spcBef>
            </a:pPr>
            <a:r>
              <a:rPr sz="2400" spc="120" dirty="0">
                <a:solidFill>
                  <a:srgbClr val="FFFFFF"/>
                </a:solidFill>
                <a:latin typeface="Arial"/>
                <a:cs typeface="Arial"/>
              </a:rPr>
              <a:t>A</a:t>
            </a:r>
            <a:endParaRPr sz="2400">
              <a:latin typeface="Arial"/>
              <a:cs typeface="Arial"/>
            </a:endParaRPr>
          </a:p>
        </p:txBody>
      </p:sp>
      <p:sp>
        <p:nvSpPr>
          <p:cNvPr id="16" name="object 16"/>
          <p:cNvSpPr txBox="1"/>
          <p:nvPr/>
        </p:nvSpPr>
        <p:spPr>
          <a:xfrm>
            <a:off x="707203" y="5168608"/>
            <a:ext cx="970915" cy="502920"/>
          </a:xfrm>
          <a:prstGeom prst="rect">
            <a:avLst/>
          </a:prstGeom>
        </p:spPr>
        <p:txBody>
          <a:bodyPr vert="horz" wrap="square" lIns="0" tIns="28575" rIns="0" bIns="0" rtlCol="0">
            <a:spAutoFit/>
          </a:bodyPr>
          <a:lstStyle/>
          <a:p>
            <a:pPr marL="12700" marR="5080" algn="just">
              <a:lnSpc>
                <a:spcPts val="1220"/>
              </a:lnSpc>
              <a:spcBef>
                <a:spcPts val="225"/>
              </a:spcBef>
            </a:pPr>
            <a:r>
              <a:rPr sz="1100" spc="30" dirty="0">
                <a:latin typeface="Times New Roman"/>
                <a:cs typeface="Times New Roman"/>
              </a:rPr>
              <a:t>Pada</a:t>
            </a:r>
            <a:r>
              <a:rPr sz="1100" spc="335" dirty="0">
                <a:latin typeface="Times New Roman"/>
                <a:cs typeface="Times New Roman"/>
              </a:rPr>
              <a:t> </a:t>
            </a:r>
            <a:r>
              <a:rPr sz="1100" spc="40" dirty="0">
                <a:latin typeface="Times New Roman"/>
                <a:cs typeface="Times New Roman"/>
              </a:rPr>
              <a:t>mulanya  </a:t>
            </a:r>
            <a:r>
              <a:rPr sz="1100" spc="35" dirty="0">
                <a:latin typeface="Times New Roman"/>
                <a:cs typeface="Times New Roman"/>
              </a:rPr>
              <a:t>menyampaikan  </a:t>
            </a:r>
            <a:r>
              <a:rPr sz="1100" dirty="0">
                <a:latin typeface="Times New Roman"/>
                <a:cs typeface="Times New Roman"/>
              </a:rPr>
              <a:t>suatu</a:t>
            </a:r>
            <a:r>
              <a:rPr sz="1100" spc="240" dirty="0">
                <a:latin typeface="Times New Roman"/>
                <a:cs typeface="Times New Roman"/>
              </a:rPr>
              <a:t> </a:t>
            </a:r>
            <a:r>
              <a:rPr sz="1100" dirty="0">
                <a:latin typeface="Times New Roman"/>
                <a:cs typeface="Times New Roman"/>
              </a:rPr>
              <a:t>informasi</a:t>
            </a:r>
            <a:endParaRPr sz="1100">
              <a:latin typeface="Times New Roman"/>
              <a:cs typeface="Times New Roman"/>
            </a:endParaRPr>
          </a:p>
        </p:txBody>
      </p:sp>
      <p:sp>
        <p:nvSpPr>
          <p:cNvPr id="17" name="object 17"/>
          <p:cNvSpPr txBox="1"/>
          <p:nvPr/>
        </p:nvSpPr>
        <p:spPr>
          <a:xfrm>
            <a:off x="1724289" y="5168608"/>
            <a:ext cx="1390015" cy="502920"/>
          </a:xfrm>
          <a:prstGeom prst="rect">
            <a:avLst/>
          </a:prstGeom>
        </p:spPr>
        <p:txBody>
          <a:bodyPr vert="horz" wrap="square" lIns="0" tIns="28575" rIns="0" bIns="0" rtlCol="0">
            <a:spAutoFit/>
          </a:bodyPr>
          <a:lstStyle/>
          <a:p>
            <a:pPr marL="12700" marR="5080" indent="6350" algn="just">
              <a:lnSpc>
                <a:spcPts val="1220"/>
              </a:lnSpc>
              <a:spcBef>
                <a:spcPts val="225"/>
              </a:spcBef>
            </a:pPr>
            <a:r>
              <a:rPr sz="1100" spc="30" dirty="0">
                <a:latin typeface="Times New Roman"/>
                <a:cs typeface="Times New Roman"/>
              </a:rPr>
              <a:t>jika </a:t>
            </a:r>
            <a:r>
              <a:rPr sz="1100" spc="35" dirty="0">
                <a:latin typeface="Times New Roman"/>
                <a:cs typeface="Times New Roman"/>
              </a:rPr>
              <a:t>seseorang </a:t>
            </a:r>
            <a:r>
              <a:rPr sz="1100" spc="40" dirty="0">
                <a:latin typeface="Times New Roman"/>
                <a:cs typeface="Times New Roman"/>
              </a:rPr>
              <a:t>ingin  </a:t>
            </a:r>
            <a:r>
              <a:rPr sz="1100" spc="25" dirty="0">
                <a:latin typeface="Times New Roman"/>
                <a:cs typeface="Times New Roman"/>
              </a:rPr>
              <a:t>atau </a:t>
            </a:r>
            <a:r>
              <a:rPr sz="1100" spc="35" dirty="0">
                <a:latin typeface="Times New Roman"/>
                <a:cs typeface="Times New Roman"/>
              </a:rPr>
              <a:t>memberitahukan  </a:t>
            </a:r>
            <a:r>
              <a:rPr sz="1100" dirty="0">
                <a:latin typeface="Times New Roman"/>
                <a:cs typeface="Times New Roman"/>
              </a:rPr>
              <a:t>atau berita</a:t>
            </a:r>
            <a:r>
              <a:rPr sz="1100" spc="270" dirty="0">
                <a:latin typeface="Times New Roman"/>
                <a:cs typeface="Times New Roman"/>
              </a:rPr>
              <a:t> </a:t>
            </a:r>
            <a:r>
              <a:rPr sz="1100" dirty="0">
                <a:latin typeface="Times New Roman"/>
                <a:cs typeface="Times New Roman"/>
              </a:rPr>
              <a:t>dilakukan</a:t>
            </a:r>
            <a:endParaRPr sz="1100">
              <a:latin typeface="Times New Roman"/>
              <a:cs typeface="Times New Roman"/>
            </a:endParaRPr>
          </a:p>
        </p:txBody>
      </p:sp>
      <p:sp>
        <p:nvSpPr>
          <p:cNvPr id="18" name="object 18"/>
          <p:cNvSpPr txBox="1"/>
          <p:nvPr/>
        </p:nvSpPr>
        <p:spPr>
          <a:xfrm>
            <a:off x="707091" y="5632761"/>
            <a:ext cx="2419350" cy="347980"/>
          </a:xfrm>
          <a:prstGeom prst="rect">
            <a:avLst/>
          </a:prstGeom>
        </p:spPr>
        <p:txBody>
          <a:bodyPr vert="horz" wrap="square" lIns="0" tIns="28575" rIns="0" bIns="0" rtlCol="0">
            <a:spAutoFit/>
          </a:bodyPr>
          <a:lstStyle/>
          <a:p>
            <a:pPr marL="12700" marR="5080">
              <a:lnSpc>
                <a:spcPts val="1220"/>
              </a:lnSpc>
              <a:spcBef>
                <a:spcPts val="225"/>
              </a:spcBef>
            </a:pPr>
            <a:r>
              <a:rPr sz="1100" spc="110" dirty="0">
                <a:latin typeface="Times New Roman"/>
                <a:cs typeface="Times New Roman"/>
              </a:rPr>
              <a:t>dengan </a:t>
            </a:r>
            <a:r>
              <a:rPr sz="1100" spc="100" dirty="0">
                <a:latin typeface="Times New Roman"/>
                <a:cs typeface="Times New Roman"/>
              </a:rPr>
              <a:t>cara </a:t>
            </a:r>
            <a:r>
              <a:rPr sz="1100" spc="105" dirty="0">
                <a:latin typeface="Times New Roman"/>
                <a:cs typeface="Times New Roman"/>
              </a:rPr>
              <a:t>lisan </a:t>
            </a:r>
            <a:r>
              <a:rPr sz="1100" spc="100" dirty="0">
                <a:latin typeface="Times New Roman"/>
                <a:cs typeface="Times New Roman"/>
              </a:rPr>
              <a:t>atau </a:t>
            </a:r>
            <a:r>
              <a:rPr sz="1100" spc="110" dirty="0">
                <a:latin typeface="Times New Roman"/>
                <a:cs typeface="Times New Roman"/>
              </a:rPr>
              <a:t>dengan  </a:t>
            </a:r>
            <a:r>
              <a:rPr sz="1100" dirty="0">
                <a:latin typeface="Times New Roman"/>
                <a:cs typeface="Times New Roman"/>
              </a:rPr>
              <a:t>diungkapkan</a:t>
            </a:r>
            <a:r>
              <a:rPr sz="1100" spc="-120" dirty="0">
                <a:latin typeface="Times New Roman"/>
                <a:cs typeface="Times New Roman"/>
              </a:rPr>
              <a:t> </a:t>
            </a:r>
            <a:r>
              <a:rPr sz="1100" dirty="0">
                <a:latin typeface="Times New Roman"/>
                <a:cs typeface="Times New Roman"/>
              </a:rPr>
              <a:t>lewat</a:t>
            </a:r>
            <a:r>
              <a:rPr sz="1100" spc="-120" dirty="0">
                <a:latin typeface="Times New Roman"/>
                <a:cs typeface="Times New Roman"/>
              </a:rPr>
              <a:t> </a:t>
            </a:r>
            <a:r>
              <a:rPr sz="1100" dirty="0">
                <a:latin typeface="Times New Roman"/>
                <a:cs typeface="Times New Roman"/>
              </a:rPr>
              <a:t>kata-kata,</a:t>
            </a:r>
            <a:r>
              <a:rPr sz="1100" spc="-120" dirty="0">
                <a:latin typeface="Times New Roman"/>
                <a:cs typeface="Times New Roman"/>
              </a:rPr>
              <a:t> </a:t>
            </a:r>
            <a:r>
              <a:rPr sz="1100" dirty="0">
                <a:latin typeface="Times New Roman"/>
                <a:cs typeface="Times New Roman"/>
              </a:rPr>
              <a:t>tetapi</a:t>
            </a:r>
            <a:r>
              <a:rPr sz="1100" spc="-120" dirty="0">
                <a:latin typeface="Times New Roman"/>
                <a:cs typeface="Times New Roman"/>
              </a:rPr>
              <a:t> </a:t>
            </a:r>
            <a:r>
              <a:rPr sz="1100" dirty="0">
                <a:latin typeface="Times New Roman"/>
                <a:cs typeface="Times New Roman"/>
              </a:rPr>
              <a:t>dengan</a:t>
            </a:r>
            <a:endParaRPr sz="1100">
              <a:latin typeface="Times New Roman"/>
              <a:cs typeface="Times New Roman"/>
            </a:endParaRPr>
          </a:p>
        </p:txBody>
      </p:sp>
      <p:sp>
        <p:nvSpPr>
          <p:cNvPr id="19" name="object 19"/>
          <p:cNvSpPr txBox="1"/>
          <p:nvPr/>
        </p:nvSpPr>
        <p:spPr>
          <a:xfrm>
            <a:off x="707035" y="5942196"/>
            <a:ext cx="2413000" cy="1276350"/>
          </a:xfrm>
          <a:prstGeom prst="rect">
            <a:avLst/>
          </a:prstGeom>
        </p:spPr>
        <p:txBody>
          <a:bodyPr vert="horz" wrap="square" lIns="0" tIns="28575" rIns="0" bIns="0" rtlCol="0">
            <a:spAutoFit/>
          </a:bodyPr>
          <a:lstStyle/>
          <a:p>
            <a:pPr marL="12700" marR="5080" algn="just">
              <a:lnSpc>
                <a:spcPts val="1220"/>
              </a:lnSpc>
              <a:spcBef>
                <a:spcPts val="225"/>
              </a:spcBef>
            </a:pPr>
            <a:r>
              <a:rPr sz="1100" dirty="0">
                <a:latin typeface="Times New Roman"/>
                <a:cs typeface="Times New Roman"/>
              </a:rPr>
              <a:t>adanya kemajuan teknologi komunikasi  </a:t>
            </a:r>
            <a:r>
              <a:rPr sz="1100" spc="55" dirty="0">
                <a:latin typeface="Times New Roman"/>
                <a:cs typeface="Times New Roman"/>
              </a:rPr>
              <a:t>dan</a:t>
            </a:r>
            <a:r>
              <a:rPr sz="1100" spc="385" dirty="0">
                <a:latin typeface="Times New Roman"/>
                <a:cs typeface="Times New Roman"/>
              </a:rPr>
              <a:t> </a:t>
            </a:r>
            <a:r>
              <a:rPr sz="1100" spc="80" dirty="0">
                <a:latin typeface="Times New Roman"/>
                <a:cs typeface="Times New Roman"/>
              </a:rPr>
              <a:t>informasi </a:t>
            </a:r>
            <a:r>
              <a:rPr sz="1100" spc="65" dirty="0">
                <a:latin typeface="Times New Roman"/>
                <a:cs typeface="Times New Roman"/>
              </a:rPr>
              <a:t>yang </a:t>
            </a:r>
            <a:r>
              <a:rPr sz="1100" spc="70" dirty="0">
                <a:latin typeface="Times New Roman"/>
                <a:cs typeface="Times New Roman"/>
              </a:rPr>
              <a:t>sangat </a:t>
            </a:r>
            <a:r>
              <a:rPr sz="1100" spc="85" dirty="0">
                <a:latin typeface="Times New Roman"/>
                <a:cs typeface="Times New Roman"/>
              </a:rPr>
              <a:t>cepat  </a:t>
            </a:r>
            <a:r>
              <a:rPr sz="1100" dirty="0">
                <a:latin typeface="Times New Roman"/>
                <a:cs typeface="Times New Roman"/>
              </a:rPr>
              <a:t>memudahkan kita untuk memberitahukan  informasi tidak hanya dengan cara lisan  langsung ke orangnya tetapi bisa juga  melalui media seperti telegraf, telepon,  faximili, email, chatting, teleconference,  webcam dan</a:t>
            </a:r>
            <a:r>
              <a:rPr sz="1100" spc="-225" dirty="0">
                <a:latin typeface="Times New Roman"/>
                <a:cs typeface="Times New Roman"/>
              </a:rPr>
              <a:t> </a:t>
            </a:r>
            <a:r>
              <a:rPr sz="1100" dirty="0">
                <a:latin typeface="Times New Roman"/>
                <a:cs typeface="Times New Roman"/>
              </a:rPr>
              <a:t>lain-lain.</a:t>
            </a:r>
            <a:endParaRPr sz="1100">
              <a:latin typeface="Times New Roman"/>
              <a:cs typeface="Times New Roman"/>
            </a:endParaRPr>
          </a:p>
        </p:txBody>
      </p:sp>
      <p:sp>
        <p:nvSpPr>
          <p:cNvPr id="20" name="object 20"/>
          <p:cNvSpPr txBox="1"/>
          <p:nvPr/>
        </p:nvSpPr>
        <p:spPr>
          <a:xfrm>
            <a:off x="706993" y="7334643"/>
            <a:ext cx="3482340" cy="812165"/>
          </a:xfrm>
          <a:prstGeom prst="rect">
            <a:avLst/>
          </a:prstGeom>
        </p:spPr>
        <p:txBody>
          <a:bodyPr vert="horz" wrap="square" lIns="0" tIns="28575" rIns="0" bIns="0" rtlCol="0">
            <a:spAutoFit/>
          </a:bodyPr>
          <a:lstStyle/>
          <a:p>
            <a:pPr marL="12700" marR="5080" algn="just">
              <a:lnSpc>
                <a:spcPts val="1220"/>
              </a:lnSpc>
              <a:spcBef>
                <a:spcPts val="225"/>
              </a:spcBef>
            </a:pPr>
            <a:r>
              <a:rPr sz="1100" dirty="0">
                <a:latin typeface="Times New Roman"/>
                <a:cs typeface="Times New Roman"/>
              </a:rPr>
              <a:t>Dengan email </a:t>
            </a:r>
            <a:r>
              <a:rPr sz="1100" spc="-5" dirty="0">
                <a:latin typeface="Times New Roman"/>
                <a:cs typeface="Times New Roman"/>
              </a:rPr>
              <a:t>kita </a:t>
            </a:r>
            <a:r>
              <a:rPr sz="1100" dirty="0">
                <a:latin typeface="Times New Roman"/>
                <a:cs typeface="Times New Roman"/>
              </a:rPr>
              <a:t>bisa mengirim informasi kepada orang</a:t>
            </a:r>
            <a:r>
              <a:rPr sz="1100" spc="-114" dirty="0">
                <a:latin typeface="Times New Roman"/>
                <a:cs typeface="Times New Roman"/>
              </a:rPr>
              <a:t> </a:t>
            </a:r>
            <a:r>
              <a:rPr sz="1100" dirty="0">
                <a:latin typeface="Times New Roman"/>
                <a:cs typeface="Times New Roman"/>
              </a:rPr>
              <a:t>lain  yang</a:t>
            </a:r>
            <a:r>
              <a:rPr sz="1100" spc="-90" dirty="0">
                <a:latin typeface="Times New Roman"/>
                <a:cs typeface="Times New Roman"/>
              </a:rPr>
              <a:t> </a:t>
            </a:r>
            <a:r>
              <a:rPr sz="1100" dirty="0">
                <a:latin typeface="Times New Roman"/>
                <a:cs typeface="Times New Roman"/>
              </a:rPr>
              <a:t>berada</a:t>
            </a:r>
            <a:r>
              <a:rPr sz="1100" spc="-90" dirty="0">
                <a:latin typeface="Times New Roman"/>
                <a:cs typeface="Times New Roman"/>
              </a:rPr>
              <a:t> </a:t>
            </a:r>
            <a:r>
              <a:rPr sz="1100" dirty="0">
                <a:latin typeface="Times New Roman"/>
                <a:cs typeface="Times New Roman"/>
              </a:rPr>
              <a:t>jauh</a:t>
            </a:r>
            <a:r>
              <a:rPr sz="1100" spc="-90" dirty="0">
                <a:latin typeface="Times New Roman"/>
                <a:cs typeface="Times New Roman"/>
              </a:rPr>
              <a:t> </a:t>
            </a:r>
            <a:r>
              <a:rPr sz="1100" dirty="0">
                <a:latin typeface="Times New Roman"/>
                <a:cs typeface="Times New Roman"/>
              </a:rPr>
              <a:t>seperti</a:t>
            </a:r>
            <a:r>
              <a:rPr sz="1100" spc="-85" dirty="0">
                <a:latin typeface="Times New Roman"/>
                <a:cs typeface="Times New Roman"/>
              </a:rPr>
              <a:t> </a:t>
            </a:r>
            <a:r>
              <a:rPr sz="1100" dirty="0">
                <a:latin typeface="Times New Roman"/>
                <a:cs typeface="Times New Roman"/>
              </a:rPr>
              <a:t>di</a:t>
            </a:r>
            <a:r>
              <a:rPr sz="1100" spc="-90" dirty="0">
                <a:latin typeface="Times New Roman"/>
                <a:cs typeface="Times New Roman"/>
              </a:rPr>
              <a:t> </a:t>
            </a:r>
            <a:r>
              <a:rPr sz="1100" dirty="0">
                <a:latin typeface="Times New Roman"/>
                <a:cs typeface="Times New Roman"/>
              </a:rPr>
              <a:t>luar</a:t>
            </a:r>
            <a:r>
              <a:rPr sz="1100" spc="-90" dirty="0">
                <a:latin typeface="Times New Roman"/>
                <a:cs typeface="Times New Roman"/>
              </a:rPr>
              <a:t> </a:t>
            </a:r>
            <a:r>
              <a:rPr sz="1100" dirty="0">
                <a:latin typeface="Times New Roman"/>
                <a:cs typeface="Times New Roman"/>
              </a:rPr>
              <a:t>kota</a:t>
            </a:r>
            <a:r>
              <a:rPr sz="1100" spc="-85" dirty="0">
                <a:latin typeface="Times New Roman"/>
                <a:cs typeface="Times New Roman"/>
              </a:rPr>
              <a:t> </a:t>
            </a:r>
            <a:r>
              <a:rPr sz="1100" dirty="0">
                <a:latin typeface="Times New Roman"/>
                <a:cs typeface="Times New Roman"/>
              </a:rPr>
              <a:t>atau</a:t>
            </a:r>
            <a:r>
              <a:rPr sz="1100" spc="-90" dirty="0">
                <a:latin typeface="Times New Roman"/>
                <a:cs typeface="Times New Roman"/>
              </a:rPr>
              <a:t> </a:t>
            </a:r>
            <a:r>
              <a:rPr sz="1100" dirty="0">
                <a:latin typeface="Times New Roman"/>
                <a:cs typeface="Times New Roman"/>
              </a:rPr>
              <a:t>bahkan</a:t>
            </a:r>
            <a:r>
              <a:rPr sz="1100" spc="-90" dirty="0">
                <a:latin typeface="Times New Roman"/>
                <a:cs typeface="Times New Roman"/>
              </a:rPr>
              <a:t> </a:t>
            </a:r>
            <a:r>
              <a:rPr sz="1100" dirty="0">
                <a:latin typeface="Times New Roman"/>
                <a:cs typeface="Times New Roman"/>
              </a:rPr>
              <a:t>sampai</a:t>
            </a:r>
            <a:r>
              <a:rPr sz="1100" spc="-90" dirty="0">
                <a:latin typeface="Times New Roman"/>
                <a:cs typeface="Times New Roman"/>
              </a:rPr>
              <a:t> </a:t>
            </a:r>
            <a:r>
              <a:rPr sz="1100" dirty="0">
                <a:latin typeface="Times New Roman"/>
                <a:cs typeface="Times New Roman"/>
              </a:rPr>
              <a:t>di</a:t>
            </a:r>
            <a:r>
              <a:rPr sz="1100" spc="-85" dirty="0">
                <a:latin typeface="Times New Roman"/>
                <a:cs typeface="Times New Roman"/>
              </a:rPr>
              <a:t> </a:t>
            </a:r>
            <a:r>
              <a:rPr sz="1100" dirty="0">
                <a:latin typeface="Times New Roman"/>
                <a:cs typeface="Times New Roman"/>
              </a:rPr>
              <a:t>luar  negeri</a:t>
            </a:r>
            <a:r>
              <a:rPr sz="1100" spc="-30" dirty="0">
                <a:latin typeface="Times New Roman"/>
                <a:cs typeface="Times New Roman"/>
              </a:rPr>
              <a:t> </a:t>
            </a:r>
            <a:r>
              <a:rPr sz="1100" dirty="0">
                <a:latin typeface="Times New Roman"/>
                <a:cs typeface="Times New Roman"/>
              </a:rPr>
              <a:t>kita</a:t>
            </a:r>
            <a:r>
              <a:rPr sz="1100" spc="-25" dirty="0">
                <a:latin typeface="Times New Roman"/>
                <a:cs typeface="Times New Roman"/>
              </a:rPr>
              <a:t> </a:t>
            </a:r>
            <a:r>
              <a:rPr sz="1100" dirty="0">
                <a:latin typeface="Times New Roman"/>
                <a:cs typeface="Times New Roman"/>
              </a:rPr>
              <a:t>bisa</a:t>
            </a:r>
            <a:r>
              <a:rPr sz="1100" spc="-25" dirty="0">
                <a:latin typeface="Times New Roman"/>
                <a:cs typeface="Times New Roman"/>
              </a:rPr>
              <a:t> </a:t>
            </a:r>
            <a:r>
              <a:rPr sz="1100" dirty="0">
                <a:latin typeface="Times New Roman"/>
                <a:cs typeface="Times New Roman"/>
              </a:rPr>
              <a:t>mengirim</a:t>
            </a:r>
            <a:r>
              <a:rPr sz="1100" spc="-25" dirty="0">
                <a:latin typeface="Times New Roman"/>
                <a:cs typeface="Times New Roman"/>
              </a:rPr>
              <a:t> </a:t>
            </a:r>
            <a:r>
              <a:rPr sz="1100" dirty="0">
                <a:latin typeface="Times New Roman"/>
                <a:cs typeface="Times New Roman"/>
              </a:rPr>
              <a:t>surat</a:t>
            </a:r>
            <a:r>
              <a:rPr sz="1100" spc="-25" dirty="0">
                <a:latin typeface="Times New Roman"/>
                <a:cs typeface="Times New Roman"/>
              </a:rPr>
              <a:t> </a:t>
            </a:r>
            <a:r>
              <a:rPr sz="1100" dirty="0">
                <a:latin typeface="Times New Roman"/>
                <a:cs typeface="Times New Roman"/>
              </a:rPr>
              <a:t>dengan</a:t>
            </a:r>
            <a:r>
              <a:rPr sz="1100" spc="-25" dirty="0">
                <a:latin typeface="Times New Roman"/>
                <a:cs typeface="Times New Roman"/>
              </a:rPr>
              <a:t> </a:t>
            </a:r>
            <a:r>
              <a:rPr sz="1100" dirty="0">
                <a:latin typeface="Times New Roman"/>
                <a:cs typeface="Times New Roman"/>
              </a:rPr>
              <a:t>cepat</a:t>
            </a:r>
            <a:r>
              <a:rPr sz="1100" spc="-25" dirty="0">
                <a:latin typeface="Times New Roman"/>
                <a:cs typeface="Times New Roman"/>
              </a:rPr>
              <a:t> </a:t>
            </a:r>
            <a:r>
              <a:rPr sz="1100" dirty="0">
                <a:latin typeface="Times New Roman"/>
                <a:cs typeface="Times New Roman"/>
              </a:rPr>
              <a:t>dan</a:t>
            </a:r>
            <a:r>
              <a:rPr sz="1100" spc="-25" dirty="0">
                <a:latin typeface="Times New Roman"/>
                <a:cs typeface="Times New Roman"/>
              </a:rPr>
              <a:t> </a:t>
            </a:r>
            <a:r>
              <a:rPr sz="1100" dirty="0">
                <a:latin typeface="Times New Roman"/>
                <a:cs typeface="Times New Roman"/>
              </a:rPr>
              <a:t>mudah.</a:t>
            </a:r>
            <a:r>
              <a:rPr sz="1100" spc="-25" dirty="0">
                <a:latin typeface="Times New Roman"/>
                <a:cs typeface="Times New Roman"/>
              </a:rPr>
              <a:t> </a:t>
            </a:r>
            <a:r>
              <a:rPr sz="1100" dirty="0">
                <a:latin typeface="Times New Roman"/>
                <a:cs typeface="Times New Roman"/>
              </a:rPr>
              <a:t>Kita  tidak perlu menggunakan amplop, kertas surat dan perangko  tetapi</a:t>
            </a:r>
            <a:r>
              <a:rPr sz="1100" spc="-120" dirty="0">
                <a:latin typeface="Times New Roman"/>
                <a:cs typeface="Times New Roman"/>
              </a:rPr>
              <a:t> </a:t>
            </a:r>
            <a:r>
              <a:rPr sz="1100" dirty="0">
                <a:latin typeface="Times New Roman"/>
                <a:cs typeface="Times New Roman"/>
              </a:rPr>
              <a:t>cukup</a:t>
            </a:r>
            <a:r>
              <a:rPr sz="1100" spc="-110" dirty="0">
                <a:latin typeface="Times New Roman"/>
                <a:cs typeface="Times New Roman"/>
              </a:rPr>
              <a:t> </a:t>
            </a:r>
            <a:r>
              <a:rPr sz="1100" dirty="0">
                <a:latin typeface="Times New Roman"/>
                <a:cs typeface="Times New Roman"/>
              </a:rPr>
              <a:t>dengan</a:t>
            </a:r>
            <a:r>
              <a:rPr sz="1100" spc="-110" dirty="0">
                <a:latin typeface="Times New Roman"/>
                <a:cs typeface="Times New Roman"/>
              </a:rPr>
              <a:t> </a:t>
            </a:r>
            <a:r>
              <a:rPr sz="1100" dirty="0">
                <a:latin typeface="Times New Roman"/>
                <a:cs typeface="Times New Roman"/>
              </a:rPr>
              <a:t>komputer</a:t>
            </a:r>
            <a:r>
              <a:rPr sz="1100" spc="-114" dirty="0">
                <a:latin typeface="Times New Roman"/>
                <a:cs typeface="Times New Roman"/>
              </a:rPr>
              <a:t> </a:t>
            </a:r>
            <a:r>
              <a:rPr sz="1100" dirty="0">
                <a:latin typeface="Times New Roman"/>
                <a:cs typeface="Times New Roman"/>
              </a:rPr>
              <a:t>dan</a:t>
            </a:r>
            <a:r>
              <a:rPr sz="1100" spc="-110" dirty="0">
                <a:latin typeface="Times New Roman"/>
                <a:cs typeface="Times New Roman"/>
              </a:rPr>
              <a:t> </a:t>
            </a:r>
            <a:r>
              <a:rPr sz="1100" dirty="0">
                <a:latin typeface="Times New Roman"/>
                <a:cs typeface="Times New Roman"/>
              </a:rPr>
              <a:t>internet.</a:t>
            </a:r>
            <a:endParaRPr sz="1100">
              <a:latin typeface="Times New Roman"/>
              <a:cs typeface="Times New Roman"/>
            </a:endParaRPr>
          </a:p>
        </p:txBody>
      </p:sp>
      <p:sp>
        <p:nvSpPr>
          <p:cNvPr id="21" name="object 21"/>
          <p:cNvSpPr/>
          <p:nvPr/>
        </p:nvSpPr>
        <p:spPr>
          <a:xfrm>
            <a:off x="3239998" y="5186260"/>
            <a:ext cx="2355850" cy="1786889"/>
          </a:xfrm>
          <a:custGeom>
            <a:avLst/>
            <a:gdLst/>
            <a:ahLst/>
            <a:cxnLst/>
            <a:rect l="l" t="t" r="r" b="b"/>
            <a:pathLst>
              <a:path w="2355850" h="1786890">
                <a:moveTo>
                  <a:pt x="117779" y="0"/>
                </a:moveTo>
                <a:lnTo>
                  <a:pt x="2237867" y="0"/>
                </a:lnTo>
                <a:lnTo>
                  <a:pt x="2283600" y="4180"/>
                </a:lnTo>
                <a:lnTo>
                  <a:pt x="2321050" y="15562"/>
                </a:lnTo>
                <a:lnTo>
                  <a:pt x="2346353" y="32409"/>
                </a:lnTo>
                <a:lnTo>
                  <a:pt x="2355646" y="52984"/>
                </a:lnTo>
                <a:lnTo>
                  <a:pt x="2355646" y="1733753"/>
                </a:lnTo>
                <a:lnTo>
                  <a:pt x="2346353" y="1754328"/>
                </a:lnTo>
                <a:lnTo>
                  <a:pt x="2321050" y="1771175"/>
                </a:lnTo>
                <a:lnTo>
                  <a:pt x="2283600" y="1782557"/>
                </a:lnTo>
                <a:lnTo>
                  <a:pt x="2237867" y="1786737"/>
                </a:lnTo>
                <a:lnTo>
                  <a:pt x="117779" y="1786737"/>
                </a:lnTo>
                <a:lnTo>
                  <a:pt x="72046" y="1782557"/>
                </a:lnTo>
                <a:lnTo>
                  <a:pt x="34596" y="1771175"/>
                </a:lnTo>
                <a:lnTo>
                  <a:pt x="9293" y="1754328"/>
                </a:lnTo>
                <a:lnTo>
                  <a:pt x="0" y="1733753"/>
                </a:lnTo>
                <a:lnTo>
                  <a:pt x="0" y="52984"/>
                </a:lnTo>
                <a:lnTo>
                  <a:pt x="9293" y="32409"/>
                </a:lnTo>
                <a:lnTo>
                  <a:pt x="34596" y="15562"/>
                </a:lnTo>
                <a:lnTo>
                  <a:pt x="72046" y="4180"/>
                </a:lnTo>
                <a:lnTo>
                  <a:pt x="117779" y="0"/>
                </a:lnTo>
                <a:close/>
              </a:path>
            </a:pathLst>
          </a:custGeom>
          <a:ln w="12700">
            <a:solidFill>
              <a:srgbClr val="009140"/>
            </a:solidFill>
          </a:ln>
        </p:spPr>
        <p:txBody>
          <a:bodyPr wrap="square" lIns="0" tIns="0" rIns="0" bIns="0" rtlCol="0"/>
          <a:lstStyle/>
          <a:p>
            <a:endParaRPr/>
          </a:p>
        </p:txBody>
      </p:sp>
      <p:sp>
        <p:nvSpPr>
          <p:cNvPr id="31" name="object 31"/>
          <p:cNvSpPr/>
          <p:nvPr/>
        </p:nvSpPr>
        <p:spPr>
          <a:xfrm>
            <a:off x="3326231" y="5225542"/>
            <a:ext cx="2183180" cy="1451178"/>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20001" y="769683"/>
            <a:ext cx="4896485" cy="5600700"/>
            <a:chOff x="720001" y="769683"/>
            <a:chExt cx="4896485" cy="5600700"/>
          </a:xfrm>
        </p:grpSpPr>
        <p:sp>
          <p:nvSpPr>
            <p:cNvPr id="3" name="object 3"/>
            <p:cNvSpPr/>
            <p:nvPr/>
          </p:nvSpPr>
          <p:spPr>
            <a:xfrm>
              <a:off x="720001" y="925055"/>
              <a:ext cx="4896002" cy="544471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62114" y="962622"/>
              <a:ext cx="4618990" cy="5167630"/>
            </a:xfrm>
            <a:custGeom>
              <a:avLst/>
              <a:gdLst/>
              <a:ahLst/>
              <a:cxnLst/>
              <a:rect l="l" t="t" r="r" b="b"/>
              <a:pathLst>
                <a:path w="4618990" h="5167630">
                  <a:moveTo>
                    <a:pt x="4387926" y="0"/>
                  </a:moveTo>
                  <a:lnTo>
                    <a:pt x="230936" y="0"/>
                  </a:lnTo>
                  <a:lnTo>
                    <a:pt x="184547" y="4752"/>
                  </a:lnTo>
                  <a:lnTo>
                    <a:pt x="141269" y="18372"/>
                  </a:lnTo>
                  <a:lnTo>
                    <a:pt x="102050" y="39904"/>
                  </a:lnTo>
                  <a:lnTo>
                    <a:pt x="67838" y="68395"/>
                  </a:lnTo>
                  <a:lnTo>
                    <a:pt x="39580" y="102889"/>
                  </a:lnTo>
                  <a:lnTo>
                    <a:pt x="18222" y="142432"/>
                  </a:lnTo>
                  <a:lnTo>
                    <a:pt x="4713" y="186067"/>
                  </a:lnTo>
                  <a:lnTo>
                    <a:pt x="0" y="232841"/>
                  </a:lnTo>
                  <a:lnTo>
                    <a:pt x="0" y="4934737"/>
                  </a:lnTo>
                  <a:lnTo>
                    <a:pt x="4713" y="4981512"/>
                  </a:lnTo>
                  <a:lnTo>
                    <a:pt x="18222" y="5025149"/>
                  </a:lnTo>
                  <a:lnTo>
                    <a:pt x="39580" y="5064693"/>
                  </a:lnTo>
                  <a:lnTo>
                    <a:pt x="67838" y="5099189"/>
                  </a:lnTo>
                  <a:lnTo>
                    <a:pt x="102050" y="5127682"/>
                  </a:lnTo>
                  <a:lnTo>
                    <a:pt x="141269" y="5149217"/>
                  </a:lnTo>
                  <a:lnTo>
                    <a:pt x="184547" y="5162839"/>
                  </a:lnTo>
                  <a:lnTo>
                    <a:pt x="230936" y="5167591"/>
                  </a:lnTo>
                  <a:lnTo>
                    <a:pt x="4387926" y="5167591"/>
                  </a:lnTo>
                  <a:lnTo>
                    <a:pt x="4434315" y="5162839"/>
                  </a:lnTo>
                  <a:lnTo>
                    <a:pt x="4477593" y="5149217"/>
                  </a:lnTo>
                  <a:lnTo>
                    <a:pt x="4516812" y="5127682"/>
                  </a:lnTo>
                  <a:lnTo>
                    <a:pt x="4551024" y="5099189"/>
                  </a:lnTo>
                  <a:lnTo>
                    <a:pt x="4579282" y="5064693"/>
                  </a:lnTo>
                  <a:lnTo>
                    <a:pt x="4600640" y="5025149"/>
                  </a:lnTo>
                  <a:lnTo>
                    <a:pt x="4614149" y="4981512"/>
                  </a:lnTo>
                  <a:lnTo>
                    <a:pt x="4618862" y="4934737"/>
                  </a:lnTo>
                  <a:lnTo>
                    <a:pt x="4618862" y="232841"/>
                  </a:lnTo>
                  <a:lnTo>
                    <a:pt x="4614149" y="186067"/>
                  </a:lnTo>
                  <a:lnTo>
                    <a:pt x="4600640" y="142432"/>
                  </a:lnTo>
                  <a:lnTo>
                    <a:pt x="4579282" y="102889"/>
                  </a:lnTo>
                  <a:lnTo>
                    <a:pt x="4551024" y="68395"/>
                  </a:lnTo>
                  <a:lnTo>
                    <a:pt x="4516812" y="39904"/>
                  </a:lnTo>
                  <a:lnTo>
                    <a:pt x="4477593" y="18372"/>
                  </a:lnTo>
                  <a:lnTo>
                    <a:pt x="4434315" y="4752"/>
                  </a:lnTo>
                  <a:lnTo>
                    <a:pt x="4387926" y="0"/>
                  </a:lnTo>
                  <a:close/>
                </a:path>
              </a:pathLst>
            </a:custGeom>
            <a:solidFill>
              <a:srgbClr val="FAE0D6"/>
            </a:solidFill>
          </p:spPr>
          <p:txBody>
            <a:bodyPr wrap="square" lIns="0" tIns="0" rIns="0" bIns="0" rtlCol="0"/>
            <a:lstStyle/>
            <a:p>
              <a:endParaRPr/>
            </a:p>
          </p:txBody>
        </p:sp>
        <p:sp>
          <p:nvSpPr>
            <p:cNvPr id="5" name="object 5"/>
            <p:cNvSpPr/>
            <p:nvPr/>
          </p:nvSpPr>
          <p:spPr>
            <a:xfrm>
              <a:off x="1042873" y="782396"/>
              <a:ext cx="1545247" cy="33688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020330" y="769683"/>
              <a:ext cx="1501775" cy="293370"/>
            </a:xfrm>
            <a:custGeom>
              <a:avLst/>
              <a:gdLst/>
              <a:ahLst/>
              <a:cxnLst/>
              <a:rect l="l" t="t" r="r" b="b"/>
              <a:pathLst>
                <a:path w="1501775" h="293369">
                  <a:moveTo>
                    <a:pt x="1456791" y="0"/>
                  </a:moveTo>
                  <a:lnTo>
                    <a:pt x="44526" y="0"/>
                  </a:lnTo>
                  <a:lnTo>
                    <a:pt x="27239" y="2311"/>
                  </a:lnTo>
                  <a:lnTo>
                    <a:pt x="13081" y="8605"/>
                  </a:lnTo>
                  <a:lnTo>
                    <a:pt x="3513" y="17921"/>
                  </a:lnTo>
                  <a:lnTo>
                    <a:pt x="0" y="29298"/>
                  </a:lnTo>
                  <a:lnTo>
                    <a:pt x="0" y="263639"/>
                  </a:lnTo>
                  <a:lnTo>
                    <a:pt x="3513" y="275016"/>
                  </a:lnTo>
                  <a:lnTo>
                    <a:pt x="13081" y="284332"/>
                  </a:lnTo>
                  <a:lnTo>
                    <a:pt x="27239" y="290626"/>
                  </a:lnTo>
                  <a:lnTo>
                    <a:pt x="44526" y="292938"/>
                  </a:lnTo>
                  <a:lnTo>
                    <a:pt x="1456791" y="292938"/>
                  </a:lnTo>
                  <a:lnTo>
                    <a:pt x="1474084" y="290626"/>
                  </a:lnTo>
                  <a:lnTo>
                    <a:pt x="1488241" y="284332"/>
                  </a:lnTo>
                  <a:lnTo>
                    <a:pt x="1497805" y="275016"/>
                  </a:lnTo>
                  <a:lnTo>
                    <a:pt x="1501317" y="263639"/>
                  </a:lnTo>
                  <a:lnTo>
                    <a:pt x="1501317" y="29298"/>
                  </a:lnTo>
                  <a:lnTo>
                    <a:pt x="1497805" y="17921"/>
                  </a:lnTo>
                  <a:lnTo>
                    <a:pt x="1488241" y="8605"/>
                  </a:lnTo>
                  <a:lnTo>
                    <a:pt x="1474084" y="2311"/>
                  </a:lnTo>
                  <a:lnTo>
                    <a:pt x="1456791" y="0"/>
                  </a:lnTo>
                  <a:close/>
                </a:path>
              </a:pathLst>
            </a:custGeom>
            <a:solidFill>
              <a:srgbClr val="CCE8ED"/>
            </a:solidFill>
          </p:spPr>
          <p:txBody>
            <a:bodyPr wrap="square" lIns="0" tIns="0" rIns="0" bIns="0" rtlCol="0"/>
            <a:lstStyle/>
            <a:p>
              <a:endParaRPr/>
            </a:p>
          </p:txBody>
        </p:sp>
      </p:grpSp>
      <p:sp>
        <p:nvSpPr>
          <p:cNvPr id="7" name="object 7"/>
          <p:cNvSpPr txBox="1"/>
          <p:nvPr/>
        </p:nvSpPr>
        <p:spPr>
          <a:xfrm>
            <a:off x="955972" y="741273"/>
            <a:ext cx="4152900" cy="3716654"/>
          </a:xfrm>
          <a:prstGeom prst="rect">
            <a:avLst/>
          </a:prstGeom>
        </p:spPr>
        <p:txBody>
          <a:bodyPr vert="horz" wrap="square" lIns="0" tIns="12700" rIns="0" bIns="0" rtlCol="0">
            <a:spAutoFit/>
          </a:bodyPr>
          <a:lstStyle/>
          <a:p>
            <a:pPr marL="220979">
              <a:lnSpc>
                <a:spcPct val="100000"/>
              </a:lnSpc>
              <a:spcBef>
                <a:spcPts val="100"/>
              </a:spcBef>
            </a:pPr>
            <a:r>
              <a:rPr sz="1800" spc="70" dirty="0">
                <a:solidFill>
                  <a:srgbClr val="1F1A17"/>
                </a:solidFill>
                <a:latin typeface="Arial"/>
                <a:cs typeface="Arial"/>
              </a:rPr>
              <a:t>Tips </a:t>
            </a:r>
            <a:r>
              <a:rPr sz="1800" spc="165" dirty="0">
                <a:solidFill>
                  <a:srgbClr val="1F1A17"/>
                </a:solidFill>
                <a:latin typeface="Arial"/>
                <a:cs typeface="Arial"/>
              </a:rPr>
              <a:t>&amp;</a:t>
            </a:r>
            <a:r>
              <a:rPr sz="1800" spc="-185" dirty="0">
                <a:solidFill>
                  <a:srgbClr val="1F1A17"/>
                </a:solidFill>
                <a:latin typeface="Arial"/>
                <a:cs typeface="Arial"/>
              </a:rPr>
              <a:t> </a:t>
            </a:r>
            <a:r>
              <a:rPr sz="1800" spc="90" dirty="0">
                <a:solidFill>
                  <a:srgbClr val="1F1A17"/>
                </a:solidFill>
                <a:latin typeface="Arial"/>
                <a:cs typeface="Arial"/>
              </a:rPr>
              <a:t>Trik</a:t>
            </a:r>
            <a:endParaRPr sz="1800">
              <a:latin typeface="Arial"/>
              <a:cs typeface="Arial"/>
            </a:endParaRPr>
          </a:p>
          <a:p>
            <a:pPr marL="993140">
              <a:lnSpc>
                <a:spcPct val="100000"/>
              </a:lnSpc>
              <a:spcBef>
                <a:spcPts val="1065"/>
              </a:spcBef>
            </a:pPr>
            <a:r>
              <a:rPr sz="1200" spc="70" dirty="0">
                <a:latin typeface="Arial"/>
                <a:cs typeface="Arial"/>
              </a:rPr>
              <a:t>Burning </a:t>
            </a:r>
            <a:r>
              <a:rPr sz="1200" spc="20" dirty="0">
                <a:latin typeface="Arial"/>
                <a:cs typeface="Arial"/>
              </a:rPr>
              <a:t>CD </a:t>
            </a:r>
            <a:r>
              <a:rPr sz="1200" spc="55" dirty="0">
                <a:latin typeface="Arial"/>
                <a:cs typeface="Arial"/>
              </a:rPr>
              <a:t>dengan</a:t>
            </a:r>
            <a:r>
              <a:rPr sz="1200" spc="-200" dirty="0">
                <a:latin typeface="Arial"/>
                <a:cs typeface="Arial"/>
              </a:rPr>
              <a:t> </a:t>
            </a:r>
            <a:r>
              <a:rPr sz="1200" spc="55" dirty="0">
                <a:latin typeface="Arial"/>
                <a:cs typeface="Arial"/>
              </a:rPr>
              <a:t>Sempurna</a:t>
            </a:r>
            <a:endParaRPr sz="1200">
              <a:latin typeface="Arial"/>
              <a:cs typeface="Arial"/>
            </a:endParaRPr>
          </a:p>
          <a:p>
            <a:pPr marL="12700" marR="45720" algn="just">
              <a:lnSpc>
                <a:spcPts val="1220"/>
              </a:lnSpc>
              <a:spcBef>
                <a:spcPts val="1240"/>
              </a:spcBef>
            </a:pPr>
            <a:r>
              <a:rPr sz="1100" dirty="0">
                <a:latin typeface="Times New Roman"/>
                <a:cs typeface="Times New Roman"/>
              </a:rPr>
              <a:t>Untuk mendapatkan hasil burning </a:t>
            </a:r>
            <a:r>
              <a:rPr sz="1100" spc="-5" dirty="0">
                <a:latin typeface="Times New Roman"/>
                <a:cs typeface="Times New Roman"/>
              </a:rPr>
              <a:t>CD </a:t>
            </a:r>
            <a:r>
              <a:rPr sz="1100" dirty="0">
                <a:latin typeface="Times New Roman"/>
                <a:cs typeface="Times New Roman"/>
              </a:rPr>
              <a:t>yang sempurna bukanlah hal yang  mudah. Di sini ada beberapa tip mudah untuk memperbaiki hasil</a:t>
            </a:r>
            <a:r>
              <a:rPr sz="1100" spc="-100" dirty="0">
                <a:latin typeface="Times New Roman"/>
                <a:cs typeface="Times New Roman"/>
              </a:rPr>
              <a:t> </a:t>
            </a:r>
            <a:r>
              <a:rPr sz="1100" dirty="0">
                <a:latin typeface="Times New Roman"/>
                <a:cs typeface="Times New Roman"/>
              </a:rPr>
              <a:t>burning  CD.</a:t>
            </a:r>
            <a:endParaRPr sz="1100">
              <a:latin typeface="Times New Roman"/>
              <a:cs typeface="Times New Roman"/>
            </a:endParaRPr>
          </a:p>
          <a:p>
            <a:pPr marL="161925" marR="5080" indent="-149860">
              <a:lnSpc>
                <a:spcPts val="1220"/>
              </a:lnSpc>
              <a:spcBef>
                <a:spcPts val="1220"/>
              </a:spcBef>
              <a:buFont typeface="Tibetan Machine Uni"/>
              <a:buChar char="Ø"/>
              <a:tabLst>
                <a:tab pos="158750" algn="l"/>
              </a:tabLst>
            </a:pPr>
            <a:r>
              <a:rPr sz="1100" dirty="0">
                <a:latin typeface="Times New Roman"/>
                <a:cs typeface="Times New Roman"/>
              </a:rPr>
              <a:t>Saat </a:t>
            </a:r>
            <a:r>
              <a:rPr sz="1100" i="1" dirty="0">
                <a:latin typeface="Times New Roman"/>
                <a:cs typeface="Times New Roman"/>
              </a:rPr>
              <a:t>burning </a:t>
            </a:r>
            <a:r>
              <a:rPr sz="1100" spc="-5" dirty="0">
                <a:latin typeface="Times New Roman"/>
                <a:cs typeface="Times New Roman"/>
              </a:rPr>
              <a:t>CD </a:t>
            </a:r>
            <a:r>
              <a:rPr sz="1100" dirty="0">
                <a:latin typeface="Times New Roman"/>
                <a:cs typeface="Times New Roman"/>
              </a:rPr>
              <a:t>audio, proses </a:t>
            </a:r>
            <a:r>
              <a:rPr sz="1100" i="1" dirty="0">
                <a:latin typeface="Times New Roman"/>
                <a:cs typeface="Times New Roman"/>
              </a:rPr>
              <a:t>burning </a:t>
            </a:r>
            <a:r>
              <a:rPr sz="1100" dirty="0">
                <a:latin typeface="Times New Roman"/>
                <a:cs typeface="Times New Roman"/>
              </a:rPr>
              <a:t>sebaiknya dilakukan pada  maksimal kecepatan 24x. Jika </a:t>
            </a:r>
            <a:r>
              <a:rPr sz="1100" spc="-5" dirty="0">
                <a:latin typeface="Times New Roman"/>
                <a:cs typeface="Times New Roman"/>
              </a:rPr>
              <a:t>CD </a:t>
            </a:r>
            <a:r>
              <a:rPr sz="1100" dirty="0">
                <a:latin typeface="Times New Roman"/>
                <a:cs typeface="Times New Roman"/>
              </a:rPr>
              <a:t>ditujukan untuk disetel di </a:t>
            </a:r>
            <a:r>
              <a:rPr sz="1100" spc="-5" dirty="0">
                <a:latin typeface="Times New Roman"/>
                <a:cs typeface="Times New Roman"/>
              </a:rPr>
              <a:t>CD</a:t>
            </a:r>
            <a:r>
              <a:rPr sz="1100" spc="-75" dirty="0">
                <a:latin typeface="Times New Roman"/>
                <a:cs typeface="Times New Roman"/>
              </a:rPr>
              <a:t> </a:t>
            </a:r>
            <a:r>
              <a:rPr sz="1100" dirty="0">
                <a:latin typeface="Times New Roman"/>
                <a:cs typeface="Times New Roman"/>
              </a:rPr>
              <a:t>player  pada sistem </a:t>
            </a:r>
            <a:r>
              <a:rPr sz="1100" i="1" dirty="0">
                <a:latin typeface="Times New Roman"/>
                <a:cs typeface="Times New Roman"/>
              </a:rPr>
              <a:t>car audio </a:t>
            </a:r>
            <a:r>
              <a:rPr sz="1100" dirty="0">
                <a:latin typeface="Times New Roman"/>
                <a:cs typeface="Times New Roman"/>
              </a:rPr>
              <a:t>sebaiknya pada kecepatan maksimal 4x. Hal ini  untuk menghindari masalah kompatibilitas dengan </a:t>
            </a:r>
            <a:r>
              <a:rPr sz="1100" spc="-5" dirty="0">
                <a:latin typeface="Times New Roman"/>
                <a:cs typeface="Times New Roman"/>
              </a:rPr>
              <a:t>CD </a:t>
            </a:r>
            <a:r>
              <a:rPr sz="1100" dirty="0">
                <a:latin typeface="Times New Roman"/>
                <a:cs typeface="Times New Roman"/>
              </a:rPr>
              <a:t>player dan  sistem </a:t>
            </a:r>
            <a:r>
              <a:rPr sz="1100" i="1" spc="-10" dirty="0">
                <a:latin typeface="Times New Roman"/>
                <a:cs typeface="Times New Roman"/>
              </a:rPr>
              <a:t>error </a:t>
            </a:r>
            <a:r>
              <a:rPr sz="1100" i="1" spc="-5" dirty="0">
                <a:latin typeface="Times New Roman"/>
                <a:cs typeface="Times New Roman"/>
              </a:rPr>
              <a:t>correction </a:t>
            </a:r>
            <a:r>
              <a:rPr sz="1100" dirty="0">
                <a:latin typeface="Times New Roman"/>
                <a:cs typeface="Times New Roman"/>
              </a:rPr>
              <a:t>yang terdapat pada </a:t>
            </a:r>
            <a:r>
              <a:rPr sz="1100" spc="-5" dirty="0">
                <a:latin typeface="Times New Roman"/>
                <a:cs typeface="Times New Roman"/>
              </a:rPr>
              <a:t>CD </a:t>
            </a:r>
            <a:r>
              <a:rPr sz="1100" dirty="0">
                <a:latin typeface="Times New Roman"/>
                <a:cs typeface="Times New Roman"/>
              </a:rPr>
              <a:t>audio (terutama untuk  sistem car audio). </a:t>
            </a:r>
            <a:r>
              <a:rPr sz="1100" spc="-5" dirty="0">
                <a:latin typeface="Times New Roman"/>
                <a:cs typeface="Times New Roman"/>
              </a:rPr>
              <a:t>Proses </a:t>
            </a:r>
            <a:r>
              <a:rPr sz="1100" i="1" dirty="0">
                <a:latin typeface="Times New Roman"/>
                <a:cs typeface="Times New Roman"/>
              </a:rPr>
              <a:t>burning </a:t>
            </a:r>
            <a:r>
              <a:rPr sz="1100" dirty="0">
                <a:latin typeface="Times New Roman"/>
                <a:cs typeface="Times New Roman"/>
              </a:rPr>
              <a:t>akan lebih lama, tapi hasilnya lebih  terjamin.</a:t>
            </a:r>
            <a:endParaRPr sz="1100">
              <a:latin typeface="Times New Roman"/>
              <a:cs typeface="Times New Roman"/>
            </a:endParaRPr>
          </a:p>
          <a:p>
            <a:pPr marL="158115" indent="-146050">
              <a:lnSpc>
                <a:spcPts val="1140"/>
              </a:lnSpc>
              <a:buFont typeface="Tibetan Machine Uni"/>
              <a:buChar char="Ø"/>
              <a:tabLst>
                <a:tab pos="158750" algn="l"/>
              </a:tabLst>
            </a:pPr>
            <a:r>
              <a:rPr sz="1100" i="1" dirty="0">
                <a:latin typeface="Times New Roman"/>
                <a:cs typeface="Times New Roman"/>
              </a:rPr>
              <a:t>'Finalize' </a:t>
            </a:r>
            <a:r>
              <a:rPr sz="1100" i="1" spc="-5" dirty="0">
                <a:latin typeface="Times New Roman"/>
                <a:cs typeface="Times New Roman"/>
              </a:rPr>
              <a:t>CD </a:t>
            </a:r>
            <a:r>
              <a:rPr sz="1100" dirty="0">
                <a:latin typeface="Times New Roman"/>
                <a:cs typeface="Times New Roman"/>
              </a:rPr>
              <a:t>hasil </a:t>
            </a:r>
            <a:r>
              <a:rPr sz="1100" i="1" dirty="0">
                <a:latin typeface="Times New Roman"/>
                <a:cs typeface="Times New Roman"/>
              </a:rPr>
              <a:t>burning</a:t>
            </a:r>
            <a:r>
              <a:rPr sz="1100" dirty="0">
                <a:latin typeface="Times New Roman"/>
                <a:cs typeface="Times New Roman"/>
              </a:rPr>
              <a:t>. Hal ini juga berkaitan</a:t>
            </a:r>
            <a:r>
              <a:rPr sz="1100" spc="-25" dirty="0">
                <a:latin typeface="Times New Roman"/>
                <a:cs typeface="Times New Roman"/>
              </a:rPr>
              <a:t> </a:t>
            </a:r>
            <a:r>
              <a:rPr sz="1100" dirty="0">
                <a:latin typeface="Times New Roman"/>
                <a:cs typeface="Times New Roman"/>
              </a:rPr>
              <a:t>dengan</a:t>
            </a:r>
            <a:endParaRPr sz="1100">
              <a:latin typeface="Times New Roman"/>
              <a:cs typeface="Times New Roman"/>
            </a:endParaRPr>
          </a:p>
          <a:p>
            <a:pPr marL="187325">
              <a:lnSpc>
                <a:spcPts val="1225"/>
              </a:lnSpc>
            </a:pPr>
            <a:r>
              <a:rPr sz="1100" dirty="0">
                <a:latin typeface="Times New Roman"/>
                <a:cs typeface="Times New Roman"/>
              </a:rPr>
              <a:t>kompatibilitas untuk kebanyakan </a:t>
            </a:r>
            <a:r>
              <a:rPr sz="1100" spc="-5" dirty="0">
                <a:latin typeface="Times New Roman"/>
                <a:cs typeface="Times New Roman"/>
              </a:rPr>
              <a:t>CD</a:t>
            </a:r>
            <a:r>
              <a:rPr sz="1100" spc="-10" dirty="0">
                <a:latin typeface="Times New Roman"/>
                <a:cs typeface="Times New Roman"/>
              </a:rPr>
              <a:t> player.</a:t>
            </a:r>
            <a:endParaRPr sz="1100">
              <a:latin typeface="Times New Roman"/>
              <a:cs typeface="Times New Roman"/>
            </a:endParaRPr>
          </a:p>
          <a:p>
            <a:pPr marL="158115" marR="33020" indent="-146050">
              <a:lnSpc>
                <a:spcPts val="1220"/>
              </a:lnSpc>
              <a:spcBef>
                <a:spcPts val="75"/>
              </a:spcBef>
              <a:buFont typeface="Tibetan Machine Uni"/>
              <a:buChar char="Ø"/>
              <a:tabLst>
                <a:tab pos="158750" algn="l"/>
              </a:tabLst>
            </a:pPr>
            <a:r>
              <a:rPr sz="1100" dirty="0">
                <a:latin typeface="Times New Roman"/>
                <a:cs typeface="Times New Roman"/>
              </a:rPr>
              <a:t>Gunakan media </a:t>
            </a:r>
            <a:r>
              <a:rPr sz="1100" spc="-5" dirty="0">
                <a:latin typeface="Times New Roman"/>
                <a:cs typeface="Times New Roman"/>
              </a:rPr>
              <a:t>CD </a:t>
            </a:r>
            <a:r>
              <a:rPr sz="1100" dirty="0">
                <a:latin typeface="Times New Roman"/>
                <a:cs typeface="Times New Roman"/>
              </a:rPr>
              <a:t>yang berkualitas. Salah satu caranya dengan  mengandalkan</a:t>
            </a:r>
            <a:r>
              <a:rPr sz="1100" spc="-15" dirty="0">
                <a:latin typeface="Times New Roman"/>
                <a:cs typeface="Times New Roman"/>
              </a:rPr>
              <a:t> </a:t>
            </a:r>
            <a:r>
              <a:rPr sz="1100" dirty="0">
                <a:latin typeface="Times New Roman"/>
                <a:cs typeface="Times New Roman"/>
              </a:rPr>
              <a:t>media</a:t>
            </a:r>
            <a:r>
              <a:rPr sz="1100" spc="-10" dirty="0">
                <a:latin typeface="Times New Roman"/>
                <a:cs typeface="Times New Roman"/>
              </a:rPr>
              <a:t> </a:t>
            </a:r>
            <a:r>
              <a:rPr sz="1100" dirty="0">
                <a:latin typeface="Times New Roman"/>
                <a:cs typeface="Times New Roman"/>
              </a:rPr>
              <a:t>dari</a:t>
            </a:r>
            <a:r>
              <a:rPr sz="1100" spc="-15" dirty="0">
                <a:latin typeface="Times New Roman"/>
                <a:cs typeface="Times New Roman"/>
              </a:rPr>
              <a:t> </a:t>
            </a:r>
            <a:r>
              <a:rPr sz="1100" dirty="0">
                <a:latin typeface="Times New Roman"/>
                <a:cs typeface="Times New Roman"/>
              </a:rPr>
              <a:t>merk</a:t>
            </a:r>
            <a:r>
              <a:rPr sz="1100" spc="-15" dirty="0">
                <a:latin typeface="Times New Roman"/>
                <a:cs typeface="Times New Roman"/>
              </a:rPr>
              <a:t> </a:t>
            </a:r>
            <a:r>
              <a:rPr sz="1100" dirty="0">
                <a:latin typeface="Times New Roman"/>
                <a:cs typeface="Times New Roman"/>
              </a:rPr>
              <a:t>terkenal.</a:t>
            </a:r>
            <a:r>
              <a:rPr sz="1100" spc="-70" dirty="0">
                <a:latin typeface="Times New Roman"/>
                <a:cs typeface="Times New Roman"/>
              </a:rPr>
              <a:t> </a:t>
            </a:r>
            <a:r>
              <a:rPr sz="1100" dirty="0">
                <a:latin typeface="Times New Roman"/>
                <a:cs typeface="Times New Roman"/>
              </a:rPr>
              <a:t>Atau</a:t>
            </a:r>
            <a:r>
              <a:rPr sz="1100" spc="-75" dirty="0">
                <a:latin typeface="Times New Roman"/>
                <a:cs typeface="Times New Roman"/>
              </a:rPr>
              <a:t> </a:t>
            </a:r>
            <a:r>
              <a:rPr sz="1100" dirty="0">
                <a:latin typeface="Times New Roman"/>
                <a:cs typeface="Times New Roman"/>
              </a:rPr>
              <a:t>Anda</a:t>
            </a:r>
            <a:r>
              <a:rPr sz="1100" spc="-15" dirty="0">
                <a:latin typeface="Times New Roman"/>
                <a:cs typeface="Times New Roman"/>
              </a:rPr>
              <a:t> </a:t>
            </a:r>
            <a:r>
              <a:rPr sz="1100" dirty="0">
                <a:latin typeface="Times New Roman"/>
                <a:cs typeface="Times New Roman"/>
              </a:rPr>
              <a:t>dapat</a:t>
            </a:r>
            <a:r>
              <a:rPr sz="1100" spc="-10" dirty="0">
                <a:latin typeface="Times New Roman"/>
                <a:cs typeface="Times New Roman"/>
              </a:rPr>
              <a:t> </a:t>
            </a:r>
            <a:r>
              <a:rPr sz="1100" dirty="0">
                <a:latin typeface="Times New Roman"/>
                <a:cs typeface="Times New Roman"/>
              </a:rPr>
              <a:t>memilihnya  dari review yang ada di media cetak maupun</a:t>
            </a:r>
            <a:r>
              <a:rPr sz="1100" spc="-25" dirty="0">
                <a:latin typeface="Times New Roman"/>
                <a:cs typeface="Times New Roman"/>
              </a:rPr>
              <a:t> </a:t>
            </a:r>
            <a:r>
              <a:rPr sz="1100" dirty="0">
                <a:latin typeface="Times New Roman"/>
                <a:cs typeface="Times New Roman"/>
              </a:rPr>
              <a:t>internet.</a:t>
            </a:r>
            <a:endParaRPr sz="1100">
              <a:latin typeface="Times New Roman"/>
              <a:cs typeface="Times New Roman"/>
            </a:endParaRPr>
          </a:p>
          <a:p>
            <a:pPr marL="158115" indent="-146050">
              <a:lnSpc>
                <a:spcPts val="1150"/>
              </a:lnSpc>
              <a:buFont typeface="Tibetan Machine Uni"/>
              <a:buChar char="Ø"/>
              <a:tabLst>
                <a:tab pos="158750" algn="l"/>
              </a:tabLst>
            </a:pPr>
            <a:r>
              <a:rPr sz="1100" dirty="0">
                <a:latin typeface="Times New Roman"/>
                <a:cs typeface="Times New Roman"/>
              </a:rPr>
              <a:t>Selalu gunakan mode </a:t>
            </a:r>
            <a:r>
              <a:rPr sz="1100" i="1" dirty="0">
                <a:latin typeface="Times New Roman"/>
                <a:cs typeface="Times New Roman"/>
              </a:rPr>
              <a:t>Disc-at-Once </a:t>
            </a:r>
            <a:r>
              <a:rPr sz="1100" dirty="0">
                <a:latin typeface="Times New Roman"/>
                <a:cs typeface="Times New Roman"/>
              </a:rPr>
              <a:t>(daripada</a:t>
            </a:r>
            <a:r>
              <a:rPr sz="1100" spc="-35" dirty="0">
                <a:latin typeface="Times New Roman"/>
                <a:cs typeface="Times New Roman"/>
              </a:rPr>
              <a:t> </a:t>
            </a:r>
            <a:r>
              <a:rPr sz="1100" i="1" spc="-5" dirty="0">
                <a:latin typeface="Times New Roman"/>
                <a:cs typeface="Times New Roman"/>
              </a:rPr>
              <a:t>Track-at-Once</a:t>
            </a:r>
            <a:r>
              <a:rPr sz="1100" spc="-5" dirty="0">
                <a:latin typeface="Times New Roman"/>
                <a:cs typeface="Times New Roman"/>
              </a:rPr>
              <a:t>).</a:t>
            </a:r>
            <a:endParaRPr sz="1100">
              <a:latin typeface="Times New Roman"/>
              <a:cs typeface="Times New Roman"/>
            </a:endParaRPr>
          </a:p>
          <a:p>
            <a:pPr marL="147955" marR="682625">
              <a:lnSpc>
                <a:spcPts val="1220"/>
              </a:lnSpc>
              <a:spcBef>
                <a:spcPts val="75"/>
              </a:spcBef>
            </a:pPr>
            <a:r>
              <a:rPr sz="1100" dirty="0">
                <a:latin typeface="Times New Roman"/>
                <a:cs typeface="Times New Roman"/>
              </a:rPr>
              <a:t>Multisession punya tingat kompatibilitas yang lebih</a:t>
            </a:r>
            <a:r>
              <a:rPr sz="1100" spc="-100" dirty="0">
                <a:latin typeface="Times New Roman"/>
                <a:cs typeface="Times New Roman"/>
              </a:rPr>
              <a:t> </a:t>
            </a:r>
            <a:r>
              <a:rPr sz="1100" dirty="0">
                <a:latin typeface="Times New Roman"/>
                <a:cs typeface="Times New Roman"/>
              </a:rPr>
              <a:t>rendah  dibandingkan dengan </a:t>
            </a:r>
            <a:r>
              <a:rPr sz="1100" i="1" dirty="0">
                <a:latin typeface="Times New Roman"/>
                <a:cs typeface="Times New Roman"/>
              </a:rPr>
              <a:t>single</a:t>
            </a:r>
            <a:r>
              <a:rPr sz="1100" i="1" spc="-15" dirty="0">
                <a:latin typeface="Times New Roman"/>
                <a:cs typeface="Times New Roman"/>
              </a:rPr>
              <a:t> </a:t>
            </a:r>
            <a:r>
              <a:rPr sz="1100" i="1" dirty="0">
                <a:latin typeface="Times New Roman"/>
                <a:cs typeface="Times New Roman"/>
              </a:rPr>
              <a:t>session</a:t>
            </a:r>
            <a:r>
              <a:rPr sz="1100" dirty="0">
                <a:latin typeface="Times New Roman"/>
                <a:cs typeface="Times New Roman"/>
              </a:rPr>
              <a:t>.</a:t>
            </a:r>
            <a:endParaRPr sz="1100">
              <a:latin typeface="Times New Roman"/>
              <a:cs typeface="Times New Roman"/>
            </a:endParaRPr>
          </a:p>
        </p:txBody>
      </p:sp>
      <p:sp>
        <p:nvSpPr>
          <p:cNvPr id="8" name="object 8"/>
          <p:cNvSpPr txBox="1"/>
          <p:nvPr/>
        </p:nvSpPr>
        <p:spPr>
          <a:xfrm>
            <a:off x="3582402" y="5511876"/>
            <a:ext cx="1605280" cy="193040"/>
          </a:xfrm>
          <a:prstGeom prst="rect">
            <a:avLst/>
          </a:prstGeom>
        </p:spPr>
        <p:txBody>
          <a:bodyPr vert="horz" wrap="square" lIns="0" tIns="12700" rIns="0" bIns="0" rtlCol="0">
            <a:spAutoFit/>
          </a:bodyPr>
          <a:lstStyle/>
          <a:p>
            <a:pPr marL="12700">
              <a:lnSpc>
                <a:spcPct val="100000"/>
              </a:lnSpc>
              <a:spcBef>
                <a:spcPts val="100"/>
              </a:spcBef>
            </a:pPr>
            <a:r>
              <a:rPr sz="1100" dirty="0">
                <a:latin typeface="Times New Roman"/>
                <a:cs typeface="Times New Roman"/>
              </a:rPr>
              <a:t>sumber :</a:t>
            </a:r>
            <a:r>
              <a:rPr sz="1100" spc="-70" dirty="0">
                <a:latin typeface="Times New Roman"/>
                <a:cs typeface="Times New Roman"/>
              </a:rPr>
              <a:t> </a:t>
            </a:r>
            <a:r>
              <a:rPr sz="1100" spc="-5" dirty="0">
                <a:latin typeface="Times New Roman"/>
                <a:cs typeface="Times New Roman"/>
              </a:rPr>
              <a:t>ilmukomputer.com</a:t>
            </a:r>
            <a:endParaRPr sz="1100">
              <a:latin typeface="Times New Roman"/>
              <a:cs typeface="Times New Roman"/>
            </a:endParaRPr>
          </a:p>
        </p:txBody>
      </p:sp>
      <p:sp>
        <p:nvSpPr>
          <p:cNvPr id="10" name="object 10"/>
          <p:cNvSpPr/>
          <p:nvPr/>
        </p:nvSpPr>
        <p:spPr>
          <a:xfrm>
            <a:off x="1512455" y="4595152"/>
            <a:ext cx="1308239" cy="1085062"/>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7189" y="742074"/>
            <a:ext cx="3481704" cy="1121410"/>
          </a:xfrm>
          <a:prstGeom prst="rect">
            <a:avLst/>
          </a:prstGeom>
        </p:spPr>
        <p:txBody>
          <a:bodyPr vert="horz" wrap="square" lIns="0" tIns="28575" rIns="0" bIns="0" rtlCol="0">
            <a:spAutoFit/>
          </a:bodyPr>
          <a:lstStyle/>
          <a:p>
            <a:pPr marL="12700" marR="5080" algn="just">
              <a:lnSpc>
                <a:spcPts val="1220"/>
              </a:lnSpc>
              <a:spcBef>
                <a:spcPts val="225"/>
              </a:spcBef>
            </a:pPr>
            <a:r>
              <a:rPr sz="1100" dirty="0">
                <a:latin typeface="Times New Roman"/>
                <a:cs typeface="Times New Roman"/>
              </a:rPr>
              <a:t>Dalam</a:t>
            </a:r>
            <a:r>
              <a:rPr sz="1100" spc="-70" dirty="0">
                <a:latin typeface="Times New Roman"/>
                <a:cs typeface="Times New Roman"/>
              </a:rPr>
              <a:t> </a:t>
            </a:r>
            <a:r>
              <a:rPr sz="1100" dirty="0">
                <a:latin typeface="Times New Roman"/>
                <a:cs typeface="Times New Roman"/>
              </a:rPr>
              <a:t>teknologi</a:t>
            </a:r>
            <a:r>
              <a:rPr sz="1100" spc="-70" dirty="0">
                <a:latin typeface="Times New Roman"/>
                <a:cs typeface="Times New Roman"/>
              </a:rPr>
              <a:t> </a:t>
            </a:r>
            <a:r>
              <a:rPr sz="1100" dirty="0">
                <a:latin typeface="Times New Roman"/>
                <a:cs typeface="Times New Roman"/>
              </a:rPr>
              <a:t>informasi</a:t>
            </a:r>
            <a:r>
              <a:rPr sz="1100" spc="-70" dirty="0">
                <a:latin typeface="Times New Roman"/>
                <a:cs typeface="Times New Roman"/>
              </a:rPr>
              <a:t> </a:t>
            </a:r>
            <a:r>
              <a:rPr sz="1100" dirty="0">
                <a:latin typeface="Times New Roman"/>
                <a:cs typeface="Times New Roman"/>
              </a:rPr>
              <a:t>dan</a:t>
            </a:r>
            <a:r>
              <a:rPr sz="1100" spc="-65" dirty="0">
                <a:latin typeface="Times New Roman"/>
                <a:cs typeface="Times New Roman"/>
              </a:rPr>
              <a:t> </a:t>
            </a:r>
            <a:r>
              <a:rPr sz="1100" dirty="0">
                <a:latin typeface="Times New Roman"/>
                <a:cs typeface="Times New Roman"/>
              </a:rPr>
              <a:t>komunikasi</a:t>
            </a:r>
            <a:r>
              <a:rPr sz="1100" spc="-70" dirty="0">
                <a:latin typeface="Times New Roman"/>
                <a:cs typeface="Times New Roman"/>
              </a:rPr>
              <a:t> </a:t>
            </a:r>
            <a:r>
              <a:rPr sz="1100" dirty="0">
                <a:latin typeface="Times New Roman"/>
                <a:cs typeface="Times New Roman"/>
              </a:rPr>
              <a:t>terdapat</a:t>
            </a:r>
            <a:r>
              <a:rPr sz="1100" spc="-70" dirty="0">
                <a:latin typeface="Times New Roman"/>
                <a:cs typeface="Times New Roman"/>
              </a:rPr>
              <a:t> </a:t>
            </a:r>
            <a:r>
              <a:rPr sz="1100" dirty="0">
                <a:latin typeface="Times New Roman"/>
                <a:cs typeface="Times New Roman"/>
              </a:rPr>
              <a:t>dua</a:t>
            </a:r>
            <a:r>
              <a:rPr sz="1100" spc="-70" dirty="0">
                <a:latin typeface="Times New Roman"/>
                <a:cs typeface="Times New Roman"/>
              </a:rPr>
              <a:t> </a:t>
            </a:r>
            <a:r>
              <a:rPr sz="1100" dirty="0">
                <a:latin typeface="Times New Roman"/>
                <a:cs typeface="Times New Roman"/>
              </a:rPr>
              <a:t>aspek  yang termasuk ke dalamnya, yaitu teknologi informasi dan  teknologi</a:t>
            </a:r>
            <a:r>
              <a:rPr sz="1100" spc="-125" dirty="0">
                <a:latin typeface="Times New Roman"/>
                <a:cs typeface="Times New Roman"/>
              </a:rPr>
              <a:t> </a:t>
            </a:r>
            <a:r>
              <a:rPr sz="1100" dirty="0">
                <a:latin typeface="Times New Roman"/>
                <a:cs typeface="Times New Roman"/>
              </a:rPr>
              <a:t>komunikasi.</a:t>
            </a:r>
            <a:r>
              <a:rPr sz="1100" spc="-120" dirty="0">
                <a:latin typeface="Times New Roman"/>
                <a:cs typeface="Times New Roman"/>
              </a:rPr>
              <a:t> </a:t>
            </a:r>
            <a:r>
              <a:rPr sz="1100" dirty="0">
                <a:latin typeface="Times New Roman"/>
                <a:cs typeface="Times New Roman"/>
              </a:rPr>
              <a:t>Kedua</a:t>
            </a:r>
            <a:r>
              <a:rPr sz="1100" spc="-114" dirty="0">
                <a:latin typeface="Times New Roman"/>
                <a:cs typeface="Times New Roman"/>
              </a:rPr>
              <a:t> </a:t>
            </a:r>
            <a:r>
              <a:rPr sz="1100" dirty="0">
                <a:latin typeface="Times New Roman"/>
                <a:cs typeface="Times New Roman"/>
              </a:rPr>
              <a:t>aspek</a:t>
            </a:r>
            <a:r>
              <a:rPr sz="1100" spc="-120" dirty="0">
                <a:latin typeface="Times New Roman"/>
                <a:cs typeface="Times New Roman"/>
              </a:rPr>
              <a:t> </a:t>
            </a:r>
            <a:r>
              <a:rPr sz="1100" dirty="0">
                <a:latin typeface="Times New Roman"/>
                <a:cs typeface="Times New Roman"/>
              </a:rPr>
              <a:t>ini</a:t>
            </a:r>
            <a:r>
              <a:rPr sz="1100" spc="-120" dirty="0">
                <a:latin typeface="Times New Roman"/>
                <a:cs typeface="Times New Roman"/>
              </a:rPr>
              <a:t> </a:t>
            </a:r>
            <a:r>
              <a:rPr sz="1100" dirty="0">
                <a:latin typeface="Times New Roman"/>
                <a:cs typeface="Times New Roman"/>
              </a:rPr>
              <a:t>hanya</a:t>
            </a:r>
            <a:r>
              <a:rPr sz="1100" spc="-114" dirty="0">
                <a:latin typeface="Times New Roman"/>
                <a:cs typeface="Times New Roman"/>
              </a:rPr>
              <a:t> </a:t>
            </a:r>
            <a:r>
              <a:rPr sz="1100" dirty="0">
                <a:latin typeface="Times New Roman"/>
                <a:cs typeface="Times New Roman"/>
              </a:rPr>
              <a:t>berbeda</a:t>
            </a:r>
            <a:r>
              <a:rPr sz="1100" spc="-125" dirty="0">
                <a:latin typeface="Times New Roman"/>
                <a:cs typeface="Times New Roman"/>
              </a:rPr>
              <a:t> </a:t>
            </a:r>
            <a:r>
              <a:rPr sz="1100" dirty="0">
                <a:latin typeface="Times New Roman"/>
                <a:cs typeface="Times New Roman"/>
              </a:rPr>
              <a:t>fungsi.</a:t>
            </a:r>
            <a:endParaRPr sz="1100">
              <a:latin typeface="Times New Roman"/>
              <a:cs typeface="Times New Roman"/>
            </a:endParaRPr>
          </a:p>
          <a:p>
            <a:pPr marL="12700" marR="5080" algn="just">
              <a:lnSpc>
                <a:spcPts val="1220"/>
              </a:lnSpc>
              <a:spcBef>
                <a:spcPts val="1210"/>
              </a:spcBef>
            </a:pPr>
            <a:r>
              <a:rPr sz="1100" spc="10" dirty="0">
                <a:latin typeface="Times New Roman"/>
                <a:cs typeface="Times New Roman"/>
              </a:rPr>
              <a:t>Keduanya mempunyai pengertian yang berbeda </a:t>
            </a:r>
            <a:r>
              <a:rPr sz="1100" spc="15" dirty="0">
                <a:latin typeface="Times New Roman"/>
                <a:cs typeface="Times New Roman"/>
              </a:rPr>
              <a:t>tetapi  </a:t>
            </a:r>
            <a:r>
              <a:rPr sz="1100" dirty="0">
                <a:latin typeface="Times New Roman"/>
                <a:cs typeface="Times New Roman"/>
              </a:rPr>
              <a:t>mempunyai kesamaan yaitu bertujuan membantu seseorang  untuk</a:t>
            </a:r>
            <a:r>
              <a:rPr sz="1100" spc="125" dirty="0">
                <a:latin typeface="Times New Roman"/>
                <a:cs typeface="Times New Roman"/>
              </a:rPr>
              <a:t> </a:t>
            </a:r>
            <a:r>
              <a:rPr sz="1100" dirty="0">
                <a:latin typeface="Times New Roman"/>
                <a:cs typeface="Times New Roman"/>
              </a:rPr>
              <a:t>menyampaikan</a:t>
            </a:r>
            <a:r>
              <a:rPr sz="1100" spc="120" dirty="0">
                <a:latin typeface="Times New Roman"/>
                <a:cs typeface="Times New Roman"/>
              </a:rPr>
              <a:t> </a:t>
            </a:r>
            <a:r>
              <a:rPr sz="1100" dirty="0">
                <a:latin typeface="Times New Roman"/>
                <a:cs typeface="Times New Roman"/>
              </a:rPr>
              <a:t>informasi</a:t>
            </a:r>
            <a:r>
              <a:rPr sz="1100" spc="125" dirty="0">
                <a:latin typeface="Times New Roman"/>
                <a:cs typeface="Times New Roman"/>
              </a:rPr>
              <a:t> </a:t>
            </a:r>
            <a:r>
              <a:rPr sz="1100" dirty="0">
                <a:latin typeface="Times New Roman"/>
                <a:cs typeface="Times New Roman"/>
              </a:rPr>
              <a:t>dan</a:t>
            </a:r>
            <a:r>
              <a:rPr sz="1100" spc="125" dirty="0">
                <a:latin typeface="Times New Roman"/>
                <a:cs typeface="Times New Roman"/>
              </a:rPr>
              <a:t> </a:t>
            </a:r>
            <a:r>
              <a:rPr sz="1100" dirty="0">
                <a:latin typeface="Times New Roman"/>
                <a:cs typeface="Times New Roman"/>
              </a:rPr>
              <a:t>mendapatkan</a:t>
            </a:r>
            <a:r>
              <a:rPr sz="1100" spc="120" dirty="0">
                <a:latin typeface="Times New Roman"/>
                <a:cs typeface="Times New Roman"/>
              </a:rPr>
              <a:t> </a:t>
            </a:r>
            <a:r>
              <a:rPr sz="1100" dirty="0">
                <a:latin typeface="Times New Roman"/>
                <a:cs typeface="Times New Roman"/>
              </a:rPr>
              <a:t>informasi</a:t>
            </a:r>
            <a:endParaRPr sz="1100">
              <a:latin typeface="Times New Roman"/>
              <a:cs typeface="Times New Roman"/>
            </a:endParaRPr>
          </a:p>
        </p:txBody>
      </p:sp>
      <p:sp>
        <p:nvSpPr>
          <p:cNvPr id="3" name="object 3"/>
          <p:cNvSpPr txBox="1"/>
          <p:nvPr/>
        </p:nvSpPr>
        <p:spPr>
          <a:xfrm>
            <a:off x="707014" y="1825097"/>
            <a:ext cx="3322954" cy="1431290"/>
          </a:xfrm>
          <a:prstGeom prst="rect">
            <a:avLst/>
          </a:prstGeom>
        </p:spPr>
        <p:txBody>
          <a:bodyPr vert="horz" wrap="square" lIns="0" tIns="28575" rIns="0" bIns="0" rtlCol="0">
            <a:spAutoFit/>
          </a:bodyPr>
          <a:lstStyle/>
          <a:p>
            <a:pPr marL="12700" marR="5080" algn="just">
              <a:lnSpc>
                <a:spcPts val="1220"/>
              </a:lnSpc>
              <a:spcBef>
                <a:spcPts val="225"/>
              </a:spcBef>
            </a:pPr>
            <a:r>
              <a:rPr sz="1100" dirty="0">
                <a:latin typeface="Times New Roman"/>
                <a:cs typeface="Times New Roman"/>
              </a:rPr>
              <a:t>dengan mudah dan tepat. Komunikasi merupakan suatu  </a:t>
            </a:r>
            <a:r>
              <a:rPr sz="1100" spc="15" dirty="0">
                <a:latin typeface="Times New Roman"/>
                <a:cs typeface="Times New Roman"/>
              </a:rPr>
              <a:t>proses </a:t>
            </a:r>
            <a:r>
              <a:rPr sz="1100" spc="10" dirty="0">
                <a:latin typeface="Times New Roman"/>
                <a:cs typeface="Times New Roman"/>
              </a:rPr>
              <a:t>yang dilakukan orang untuk </a:t>
            </a:r>
            <a:r>
              <a:rPr sz="1100" spc="15" dirty="0">
                <a:latin typeface="Times New Roman"/>
                <a:cs typeface="Times New Roman"/>
              </a:rPr>
              <a:t>menyampaikan  </a:t>
            </a:r>
            <a:r>
              <a:rPr sz="1100" dirty="0">
                <a:latin typeface="Times New Roman"/>
                <a:cs typeface="Times New Roman"/>
              </a:rPr>
              <a:t>informasi</a:t>
            </a:r>
            <a:r>
              <a:rPr sz="1100" spc="-75" dirty="0">
                <a:latin typeface="Times New Roman"/>
                <a:cs typeface="Times New Roman"/>
              </a:rPr>
              <a:t> </a:t>
            </a:r>
            <a:r>
              <a:rPr sz="1100" dirty="0">
                <a:latin typeface="Times New Roman"/>
                <a:cs typeface="Times New Roman"/>
              </a:rPr>
              <a:t>atau</a:t>
            </a:r>
            <a:r>
              <a:rPr sz="1100" spc="-75" dirty="0">
                <a:latin typeface="Times New Roman"/>
                <a:cs typeface="Times New Roman"/>
              </a:rPr>
              <a:t> </a:t>
            </a:r>
            <a:r>
              <a:rPr sz="1100" dirty="0">
                <a:latin typeface="Times New Roman"/>
                <a:cs typeface="Times New Roman"/>
              </a:rPr>
              <a:t>gagasan</a:t>
            </a:r>
            <a:r>
              <a:rPr sz="1100" spc="-75" dirty="0">
                <a:latin typeface="Times New Roman"/>
                <a:cs typeface="Times New Roman"/>
              </a:rPr>
              <a:t> </a:t>
            </a:r>
            <a:r>
              <a:rPr sz="1100" dirty="0">
                <a:latin typeface="Times New Roman"/>
                <a:cs typeface="Times New Roman"/>
              </a:rPr>
              <a:t>dengan</a:t>
            </a:r>
            <a:r>
              <a:rPr sz="1100" spc="-70" dirty="0">
                <a:latin typeface="Times New Roman"/>
                <a:cs typeface="Times New Roman"/>
              </a:rPr>
              <a:t> </a:t>
            </a:r>
            <a:r>
              <a:rPr sz="1100" dirty="0">
                <a:latin typeface="Times New Roman"/>
                <a:cs typeface="Times New Roman"/>
              </a:rPr>
              <a:t>tujuan</a:t>
            </a:r>
            <a:r>
              <a:rPr sz="1100" spc="-75" dirty="0">
                <a:latin typeface="Times New Roman"/>
                <a:cs typeface="Times New Roman"/>
              </a:rPr>
              <a:t> </a:t>
            </a:r>
            <a:r>
              <a:rPr sz="1100" dirty="0">
                <a:latin typeface="Times New Roman"/>
                <a:cs typeface="Times New Roman"/>
              </a:rPr>
              <a:t>untuk</a:t>
            </a:r>
            <a:r>
              <a:rPr sz="1100" spc="-75" dirty="0">
                <a:latin typeface="Times New Roman"/>
                <a:cs typeface="Times New Roman"/>
              </a:rPr>
              <a:t> </a:t>
            </a:r>
            <a:r>
              <a:rPr sz="1100" dirty="0">
                <a:latin typeface="Times New Roman"/>
                <a:cs typeface="Times New Roman"/>
              </a:rPr>
              <a:t>mengubah</a:t>
            </a:r>
            <a:r>
              <a:rPr sz="1100" spc="-70" dirty="0">
                <a:latin typeface="Times New Roman"/>
                <a:cs typeface="Times New Roman"/>
              </a:rPr>
              <a:t> </a:t>
            </a:r>
            <a:r>
              <a:rPr sz="1100" dirty="0">
                <a:latin typeface="Times New Roman"/>
                <a:cs typeface="Times New Roman"/>
              </a:rPr>
              <a:t>atau  </a:t>
            </a:r>
            <a:r>
              <a:rPr sz="1100" spc="15" dirty="0">
                <a:latin typeface="Times New Roman"/>
                <a:cs typeface="Times New Roman"/>
              </a:rPr>
              <a:t>membentuk perilaku seseorang, yang semula </a:t>
            </a:r>
            <a:r>
              <a:rPr sz="1100" spc="20" dirty="0">
                <a:latin typeface="Times New Roman"/>
                <a:cs typeface="Times New Roman"/>
              </a:rPr>
              <a:t>tidak  </a:t>
            </a:r>
            <a:r>
              <a:rPr sz="1100" dirty="0">
                <a:latin typeface="Times New Roman"/>
                <a:cs typeface="Times New Roman"/>
              </a:rPr>
              <a:t>mengetahui</a:t>
            </a:r>
            <a:r>
              <a:rPr sz="1100" spc="-120" dirty="0">
                <a:latin typeface="Times New Roman"/>
                <a:cs typeface="Times New Roman"/>
              </a:rPr>
              <a:t> </a:t>
            </a:r>
            <a:r>
              <a:rPr sz="1100" dirty="0">
                <a:latin typeface="Times New Roman"/>
                <a:cs typeface="Times New Roman"/>
              </a:rPr>
              <a:t>apapun</a:t>
            </a:r>
            <a:r>
              <a:rPr sz="1100" spc="-114" dirty="0">
                <a:latin typeface="Times New Roman"/>
                <a:cs typeface="Times New Roman"/>
              </a:rPr>
              <a:t> </a:t>
            </a:r>
            <a:r>
              <a:rPr sz="1100" dirty="0">
                <a:latin typeface="Times New Roman"/>
                <a:cs typeface="Times New Roman"/>
              </a:rPr>
              <a:t>menjadi</a:t>
            </a:r>
            <a:r>
              <a:rPr sz="1100" spc="-114" dirty="0">
                <a:latin typeface="Times New Roman"/>
                <a:cs typeface="Times New Roman"/>
              </a:rPr>
              <a:t> </a:t>
            </a:r>
            <a:r>
              <a:rPr sz="1100" dirty="0">
                <a:latin typeface="Times New Roman"/>
                <a:cs typeface="Times New Roman"/>
              </a:rPr>
              <a:t>mengetahui</a:t>
            </a:r>
            <a:r>
              <a:rPr sz="1100" spc="-120" dirty="0">
                <a:latin typeface="Times New Roman"/>
                <a:cs typeface="Times New Roman"/>
              </a:rPr>
              <a:t> </a:t>
            </a:r>
            <a:r>
              <a:rPr sz="1100" dirty="0">
                <a:latin typeface="Times New Roman"/>
                <a:cs typeface="Times New Roman"/>
              </a:rPr>
              <a:t>sesuatu.</a:t>
            </a:r>
            <a:endParaRPr sz="1100">
              <a:latin typeface="Times New Roman"/>
              <a:cs typeface="Times New Roman"/>
            </a:endParaRPr>
          </a:p>
          <a:p>
            <a:pPr marL="12700" marR="6350" algn="just">
              <a:lnSpc>
                <a:spcPts val="1220"/>
              </a:lnSpc>
              <a:spcBef>
                <a:spcPts val="1205"/>
              </a:spcBef>
            </a:pPr>
            <a:r>
              <a:rPr sz="1100" dirty="0">
                <a:latin typeface="Times New Roman"/>
                <a:cs typeface="Times New Roman"/>
              </a:rPr>
              <a:t>Sedangkan</a:t>
            </a:r>
            <a:r>
              <a:rPr sz="1100" spc="-65" dirty="0">
                <a:latin typeface="Times New Roman"/>
                <a:cs typeface="Times New Roman"/>
              </a:rPr>
              <a:t> </a:t>
            </a:r>
            <a:r>
              <a:rPr sz="1100" dirty="0">
                <a:latin typeface="Times New Roman"/>
                <a:cs typeface="Times New Roman"/>
              </a:rPr>
              <a:t>informasi</a:t>
            </a:r>
            <a:r>
              <a:rPr sz="1100" spc="-60" dirty="0">
                <a:latin typeface="Times New Roman"/>
                <a:cs typeface="Times New Roman"/>
              </a:rPr>
              <a:t> </a:t>
            </a:r>
            <a:r>
              <a:rPr sz="1100" dirty="0">
                <a:latin typeface="Times New Roman"/>
                <a:cs typeface="Times New Roman"/>
              </a:rPr>
              <a:t>adalah</a:t>
            </a:r>
            <a:r>
              <a:rPr sz="1100" spc="-60" dirty="0">
                <a:latin typeface="Times New Roman"/>
                <a:cs typeface="Times New Roman"/>
              </a:rPr>
              <a:t> </a:t>
            </a:r>
            <a:r>
              <a:rPr sz="1100" dirty="0">
                <a:latin typeface="Times New Roman"/>
                <a:cs typeface="Times New Roman"/>
              </a:rPr>
              <a:t>suatu</a:t>
            </a:r>
            <a:r>
              <a:rPr sz="1100" spc="-60" dirty="0">
                <a:latin typeface="Times New Roman"/>
                <a:cs typeface="Times New Roman"/>
              </a:rPr>
              <a:t> </a:t>
            </a:r>
            <a:r>
              <a:rPr sz="1100" dirty="0">
                <a:latin typeface="Times New Roman"/>
                <a:cs typeface="Times New Roman"/>
              </a:rPr>
              <a:t>berita</a:t>
            </a:r>
            <a:r>
              <a:rPr sz="1100" spc="-60" dirty="0">
                <a:latin typeface="Times New Roman"/>
                <a:cs typeface="Times New Roman"/>
              </a:rPr>
              <a:t> </a:t>
            </a:r>
            <a:r>
              <a:rPr sz="1100" dirty="0">
                <a:latin typeface="Times New Roman"/>
                <a:cs typeface="Times New Roman"/>
              </a:rPr>
              <a:t>atau</a:t>
            </a:r>
            <a:r>
              <a:rPr sz="1100" spc="-65" dirty="0">
                <a:latin typeface="Times New Roman"/>
                <a:cs typeface="Times New Roman"/>
              </a:rPr>
              <a:t> </a:t>
            </a:r>
            <a:r>
              <a:rPr sz="1100" dirty="0">
                <a:latin typeface="Times New Roman"/>
                <a:cs typeface="Times New Roman"/>
              </a:rPr>
              <a:t>pengumuman  yang diproses sedemikian rupa sehingga menjadi sesuatu  yang</a:t>
            </a:r>
            <a:r>
              <a:rPr sz="1100" spc="180" dirty="0">
                <a:latin typeface="Times New Roman"/>
                <a:cs typeface="Times New Roman"/>
              </a:rPr>
              <a:t> </a:t>
            </a:r>
            <a:r>
              <a:rPr sz="1100" dirty="0">
                <a:latin typeface="Times New Roman"/>
                <a:cs typeface="Times New Roman"/>
              </a:rPr>
              <a:t>dapat</a:t>
            </a:r>
            <a:r>
              <a:rPr sz="1100" spc="180" dirty="0">
                <a:latin typeface="Times New Roman"/>
                <a:cs typeface="Times New Roman"/>
              </a:rPr>
              <a:t> </a:t>
            </a:r>
            <a:r>
              <a:rPr sz="1100" dirty="0">
                <a:latin typeface="Times New Roman"/>
                <a:cs typeface="Times New Roman"/>
              </a:rPr>
              <a:t>disebarkan</a:t>
            </a:r>
            <a:r>
              <a:rPr sz="1100" spc="180" dirty="0">
                <a:latin typeface="Times New Roman"/>
                <a:cs typeface="Times New Roman"/>
              </a:rPr>
              <a:t> </a:t>
            </a:r>
            <a:r>
              <a:rPr sz="1100" dirty="0">
                <a:latin typeface="Times New Roman"/>
                <a:cs typeface="Times New Roman"/>
              </a:rPr>
              <a:t>atau</a:t>
            </a:r>
            <a:r>
              <a:rPr sz="1100" spc="185" dirty="0">
                <a:latin typeface="Times New Roman"/>
                <a:cs typeface="Times New Roman"/>
              </a:rPr>
              <a:t> </a:t>
            </a:r>
            <a:r>
              <a:rPr sz="1100" dirty="0">
                <a:latin typeface="Times New Roman"/>
                <a:cs typeface="Times New Roman"/>
              </a:rPr>
              <a:t>diberitahukan</a:t>
            </a:r>
            <a:r>
              <a:rPr sz="1100" spc="180" dirty="0">
                <a:latin typeface="Times New Roman"/>
                <a:cs typeface="Times New Roman"/>
              </a:rPr>
              <a:t> </a:t>
            </a:r>
            <a:r>
              <a:rPr sz="1100" dirty="0">
                <a:latin typeface="Times New Roman"/>
                <a:cs typeface="Times New Roman"/>
              </a:rPr>
              <a:t>ke</a:t>
            </a:r>
            <a:r>
              <a:rPr sz="1100" spc="180" dirty="0">
                <a:latin typeface="Times New Roman"/>
                <a:cs typeface="Times New Roman"/>
              </a:rPr>
              <a:t> </a:t>
            </a:r>
            <a:r>
              <a:rPr sz="1100" dirty="0">
                <a:latin typeface="Times New Roman"/>
                <a:cs typeface="Times New Roman"/>
              </a:rPr>
              <a:t>orang</a:t>
            </a:r>
            <a:r>
              <a:rPr sz="1100" spc="180" dirty="0">
                <a:latin typeface="Times New Roman"/>
                <a:cs typeface="Times New Roman"/>
              </a:rPr>
              <a:t> </a:t>
            </a:r>
            <a:r>
              <a:rPr sz="1100" dirty="0">
                <a:latin typeface="Times New Roman"/>
                <a:cs typeface="Times New Roman"/>
              </a:rPr>
              <a:t>lain,</a:t>
            </a:r>
            <a:endParaRPr sz="1100">
              <a:latin typeface="Times New Roman"/>
              <a:cs typeface="Times New Roman"/>
            </a:endParaRPr>
          </a:p>
        </p:txBody>
      </p:sp>
      <p:sp>
        <p:nvSpPr>
          <p:cNvPr id="4" name="object 4"/>
          <p:cNvSpPr txBox="1"/>
          <p:nvPr/>
        </p:nvSpPr>
        <p:spPr>
          <a:xfrm>
            <a:off x="706964" y="3217557"/>
            <a:ext cx="3481704" cy="502920"/>
          </a:xfrm>
          <a:prstGeom prst="rect">
            <a:avLst/>
          </a:prstGeom>
        </p:spPr>
        <p:txBody>
          <a:bodyPr vert="horz" wrap="square" lIns="0" tIns="28575" rIns="0" bIns="0" rtlCol="0">
            <a:spAutoFit/>
          </a:bodyPr>
          <a:lstStyle/>
          <a:p>
            <a:pPr marL="12700" marR="5080">
              <a:lnSpc>
                <a:spcPts val="1220"/>
              </a:lnSpc>
              <a:spcBef>
                <a:spcPts val="225"/>
              </a:spcBef>
            </a:pPr>
            <a:r>
              <a:rPr sz="1100" dirty="0">
                <a:latin typeface="Times New Roman"/>
                <a:cs typeface="Times New Roman"/>
              </a:rPr>
              <a:t>dengan </a:t>
            </a:r>
            <a:r>
              <a:rPr sz="1100" spc="5" dirty="0">
                <a:latin typeface="Times New Roman"/>
                <a:cs typeface="Times New Roman"/>
              </a:rPr>
              <a:t>tujuan</a:t>
            </a:r>
            <a:r>
              <a:rPr sz="1100" spc="285" dirty="0">
                <a:latin typeface="Times New Roman"/>
                <a:cs typeface="Times New Roman"/>
              </a:rPr>
              <a:t> </a:t>
            </a:r>
            <a:r>
              <a:rPr sz="1100" spc="5" dirty="0">
                <a:latin typeface="Times New Roman"/>
                <a:cs typeface="Times New Roman"/>
              </a:rPr>
              <a:t>untuk</a:t>
            </a:r>
            <a:r>
              <a:rPr sz="1100" spc="285" dirty="0">
                <a:latin typeface="Times New Roman"/>
                <a:cs typeface="Times New Roman"/>
              </a:rPr>
              <a:t> </a:t>
            </a:r>
            <a:r>
              <a:rPr sz="1100" spc="5" dirty="0">
                <a:latin typeface="Times New Roman"/>
                <a:cs typeface="Times New Roman"/>
              </a:rPr>
              <a:t>memberikan</a:t>
            </a:r>
            <a:r>
              <a:rPr sz="1100" spc="285" dirty="0">
                <a:latin typeface="Times New Roman"/>
                <a:cs typeface="Times New Roman"/>
              </a:rPr>
              <a:t> </a:t>
            </a:r>
            <a:r>
              <a:rPr sz="1100" spc="5" dirty="0">
                <a:latin typeface="Times New Roman"/>
                <a:cs typeface="Times New Roman"/>
              </a:rPr>
              <a:t>suatu</a:t>
            </a:r>
            <a:r>
              <a:rPr sz="1100" spc="285" dirty="0">
                <a:latin typeface="Times New Roman"/>
                <a:cs typeface="Times New Roman"/>
              </a:rPr>
              <a:t> </a:t>
            </a:r>
            <a:r>
              <a:rPr sz="1100" spc="5" dirty="0">
                <a:latin typeface="Times New Roman"/>
                <a:cs typeface="Times New Roman"/>
              </a:rPr>
              <a:t>berita</a:t>
            </a:r>
            <a:r>
              <a:rPr sz="1100" spc="285" dirty="0">
                <a:latin typeface="Times New Roman"/>
                <a:cs typeface="Times New Roman"/>
              </a:rPr>
              <a:t> </a:t>
            </a:r>
            <a:r>
              <a:rPr sz="1100" dirty="0">
                <a:latin typeface="Times New Roman"/>
                <a:cs typeface="Times New Roman"/>
              </a:rPr>
              <a:t>atau  pengumuman</a:t>
            </a:r>
            <a:r>
              <a:rPr sz="1100" spc="-105" dirty="0">
                <a:latin typeface="Times New Roman"/>
                <a:cs typeface="Times New Roman"/>
              </a:rPr>
              <a:t> </a:t>
            </a:r>
            <a:r>
              <a:rPr sz="1100" dirty="0">
                <a:latin typeface="Times New Roman"/>
                <a:cs typeface="Times New Roman"/>
              </a:rPr>
              <a:t>menjadi</a:t>
            </a:r>
            <a:r>
              <a:rPr sz="1100" spc="-105" dirty="0">
                <a:latin typeface="Times New Roman"/>
                <a:cs typeface="Times New Roman"/>
              </a:rPr>
              <a:t> </a:t>
            </a:r>
            <a:r>
              <a:rPr sz="1100" dirty="0">
                <a:latin typeface="Times New Roman"/>
                <a:cs typeface="Times New Roman"/>
              </a:rPr>
              <a:t>sesuatu</a:t>
            </a:r>
            <a:r>
              <a:rPr sz="1100" spc="-105" dirty="0">
                <a:latin typeface="Times New Roman"/>
                <a:cs typeface="Times New Roman"/>
              </a:rPr>
              <a:t> </a:t>
            </a:r>
            <a:r>
              <a:rPr sz="1100" dirty="0">
                <a:latin typeface="Times New Roman"/>
                <a:cs typeface="Times New Roman"/>
              </a:rPr>
              <a:t>yang</a:t>
            </a:r>
            <a:r>
              <a:rPr sz="1100" spc="-100" dirty="0">
                <a:latin typeface="Times New Roman"/>
                <a:cs typeface="Times New Roman"/>
              </a:rPr>
              <a:t> </a:t>
            </a:r>
            <a:r>
              <a:rPr sz="1100" dirty="0">
                <a:latin typeface="Times New Roman"/>
                <a:cs typeface="Times New Roman"/>
              </a:rPr>
              <a:t>bermanfaat</a:t>
            </a:r>
            <a:r>
              <a:rPr sz="1100" spc="-105" dirty="0">
                <a:latin typeface="Times New Roman"/>
                <a:cs typeface="Times New Roman"/>
              </a:rPr>
              <a:t> </a:t>
            </a:r>
            <a:r>
              <a:rPr sz="1100" dirty="0">
                <a:latin typeface="Times New Roman"/>
                <a:cs typeface="Times New Roman"/>
              </a:rPr>
              <a:t>bagi</a:t>
            </a:r>
            <a:r>
              <a:rPr sz="1100" spc="-105" dirty="0">
                <a:latin typeface="Times New Roman"/>
                <a:cs typeface="Times New Roman"/>
              </a:rPr>
              <a:t> </a:t>
            </a:r>
            <a:r>
              <a:rPr sz="1100" dirty="0">
                <a:latin typeface="Times New Roman"/>
                <a:cs typeface="Times New Roman"/>
              </a:rPr>
              <a:t>orang</a:t>
            </a:r>
            <a:r>
              <a:rPr sz="1100" spc="-100" dirty="0">
                <a:latin typeface="Times New Roman"/>
                <a:cs typeface="Times New Roman"/>
              </a:rPr>
              <a:t> </a:t>
            </a:r>
            <a:r>
              <a:rPr sz="1100" dirty="0">
                <a:latin typeface="Times New Roman"/>
                <a:cs typeface="Times New Roman"/>
              </a:rPr>
              <a:t>lain  baik</a:t>
            </a:r>
            <a:r>
              <a:rPr sz="1100" spc="-114" dirty="0">
                <a:latin typeface="Times New Roman"/>
                <a:cs typeface="Times New Roman"/>
              </a:rPr>
              <a:t> </a:t>
            </a:r>
            <a:r>
              <a:rPr sz="1100" dirty="0">
                <a:latin typeface="Times New Roman"/>
                <a:cs typeface="Times New Roman"/>
              </a:rPr>
              <a:t>individu</a:t>
            </a:r>
            <a:r>
              <a:rPr sz="1100" spc="-110" dirty="0">
                <a:latin typeface="Times New Roman"/>
                <a:cs typeface="Times New Roman"/>
              </a:rPr>
              <a:t> </a:t>
            </a:r>
            <a:r>
              <a:rPr sz="1100" dirty="0">
                <a:latin typeface="Times New Roman"/>
                <a:cs typeface="Times New Roman"/>
              </a:rPr>
              <a:t>maupun</a:t>
            </a:r>
            <a:r>
              <a:rPr sz="1100" spc="-110" dirty="0">
                <a:latin typeface="Times New Roman"/>
                <a:cs typeface="Times New Roman"/>
              </a:rPr>
              <a:t> </a:t>
            </a:r>
            <a:r>
              <a:rPr sz="1100" dirty="0">
                <a:latin typeface="Times New Roman"/>
                <a:cs typeface="Times New Roman"/>
              </a:rPr>
              <a:t>kelompok.</a:t>
            </a:r>
            <a:endParaRPr sz="1100">
              <a:latin typeface="Times New Roman"/>
              <a:cs typeface="Times New Roman"/>
            </a:endParaRPr>
          </a:p>
        </p:txBody>
      </p:sp>
      <p:sp>
        <p:nvSpPr>
          <p:cNvPr id="5" name="object 5"/>
          <p:cNvSpPr txBox="1"/>
          <p:nvPr/>
        </p:nvSpPr>
        <p:spPr>
          <a:xfrm>
            <a:off x="706817" y="3836416"/>
            <a:ext cx="3327400" cy="1585595"/>
          </a:xfrm>
          <a:prstGeom prst="rect">
            <a:avLst/>
          </a:prstGeom>
        </p:spPr>
        <p:txBody>
          <a:bodyPr vert="horz" wrap="square" lIns="0" tIns="28575" rIns="0" bIns="0" rtlCol="0">
            <a:spAutoFit/>
          </a:bodyPr>
          <a:lstStyle/>
          <a:p>
            <a:pPr marL="12700" marR="9525" algn="just">
              <a:lnSpc>
                <a:spcPts val="1220"/>
              </a:lnSpc>
              <a:spcBef>
                <a:spcPts val="225"/>
              </a:spcBef>
            </a:pPr>
            <a:r>
              <a:rPr sz="1100" dirty="0">
                <a:latin typeface="Times New Roman"/>
                <a:cs typeface="Times New Roman"/>
              </a:rPr>
              <a:t>Seiring dengan perkembangan jaman saat ini, membuat  </a:t>
            </a:r>
            <a:r>
              <a:rPr sz="1100" spc="20" dirty="0">
                <a:latin typeface="Times New Roman"/>
                <a:cs typeface="Times New Roman"/>
              </a:rPr>
              <a:t>perkembangan teknologi informasi </a:t>
            </a:r>
            <a:r>
              <a:rPr sz="1100" spc="15" dirty="0">
                <a:latin typeface="Times New Roman"/>
                <a:cs typeface="Times New Roman"/>
              </a:rPr>
              <a:t>dan </a:t>
            </a:r>
            <a:r>
              <a:rPr sz="1100" spc="25" dirty="0">
                <a:latin typeface="Times New Roman"/>
                <a:cs typeface="Times New Roman"/>
              </a:rPr>
              <a:t>komunikasi  </a:t>
            </a:r>
            <a:r>
              <a:rPr sz="1100" dirty="0">
                <a:latin typeface="Times New Roman"/>
                <a:cs typeface="Times New Roman"/>
              </a:rPr>
              <a:t>berkembang begitu pesat. Hal ini dikarenakan oleh  kemajuan ilmu yang dipelajari dalam penelitian, sehingga  dapat dengan produktif melahirkan suatu inovasi terbaru  berupa sebuah alat atau cara untuk mempermudah kita  dalam</a:t>
            </a:r>
            <a:r>
              <a:rPr sz="1100" spc="-120" dirty="0">
                <a:latin typeface="Times New Roman"/>
                <a:cs typeface="Times New Roman"/>
              </a:rPr>
              <a:t> </a:t>
            </a:r>
            <a:r>
              <a:rPr sz="1100" dirty="0">
                <a:latin typeface="Times New Roman"/>
                <a:cs typeface="Times New Roman"/>
              </a:rPr>
              <a:t>melakukan</a:t>
            </a:r>
            <a:r>
              <a:rPr sz="1100" spc="-120" dirty="0">
                <a:latin typeface="Times New Roman"/>
                <a:cs typeface="Times New Roman"/>
              </a:rPr>
              <a:t> </a:t>
            </a:r>
            <a:r>
              <a:rPr sz="1100" dirty="0">
                <a:latin typeface="Times New Roman"/>
                <a:cs typeface="Times New Roman"/>
              </a:rPr>
              <a:t>kegiatan</a:t>
            </a:r>
            <a:r>
              <a:rPr sz="1100" spc="-120" dirty="0">
                <a:latin typeface="Times New Roman"/>
                <a:cs typeface="Times New Roman"/>
              </a:rPr>
              <a:t> </a:t>
            </a:r>
            <a:r>
              <a:rPr sz="1100" dirty="0">
                <a:latin typeface="Times New Roman"/>
                <a:cs typeface="Times New Roman"/>
              </a:rPr>
              <a:t>informasi</a:t>
            </a:r>
            <a:r>
              <a:rPr sz="1100" spc="-114" dirty="0">
                <a:latin typeface="Times New Roman"/>
                <a:cs typeface="Times New Roman"/>
              </a:rPr>
              <a:t> </a:t>
            </a:r>
            <a:r>
              <a:rPr sz="1100" dirty="0">
                <a:latin typeface="Times New Roman"/>
                <a:cs typeface="Times New Roman"/>
              </a:rPr>
              <a:t>dan</a:t>
            </a:r>
            <a:r>
              <a:rPr sz="1100" spc="-114" dirty="0">
                <a:latin typeface="Times New Roman"/>
                <a:cs typeface="Times New Roman"/>
              </a:rPr>
              <a:t> </a:t>
            </a:r>
            <a:r>
              <a:rPr sz="1100" dirty="0">
                <a:latin typeface="Times New Roman"/>
                <a:cs typeface="Times New Roman"/>
              </a:rPr>
              <a:t>komunikasi.</a:t>
            </a:r>
            <a:endParaRPr sz="1100">
              <a:latin typeface="Times New Roman"/>
              <a:cs typeface="Times New Roman"/>
            </a:endParaRPr>
          </a:p>
          <a:p>
            <a:pPr marL="12700" marR="5080" algn="just">
              <a:lnSpc>
                <a:spcPts val="1220"/>
              </a:lnSpc>
              <a:spcBef>
                <a:spcPts val="1205"/>
              </a:spcBef>
            </a:pPr>
            <a:r>
              <a:rPr sz="1100" dirty="0">
                <a:latin typeface="Times New Roman"/>
                <a:cs typeface="Times New Roman"/>
              </a:rPr>
              <a:t>Dengan adanya inovasi dalam bidang teknologi informasi  </a:t>
            </a:r>
            <a:r>
              <a:rPr sz="1100" spc="20" dirty="0">
                <a:latin typeface="Times New Roman"/>
                <a:cs typeface="Times New Roman"/>
              </a:rPr>
              <a:t>dan </a:t>
            </a:r>
            <a:r>
              <a:rPr sz="1100" spc="30" dirty="0">
                <a:latin typeface="Times New Roman"/>
                <a:cs typeface="Times New Roman"/>
              </a:rPr>
              <a:t>komunikasi  mendorong</a:t>
            </a:r>
            <a:r>
              <a:rPr sz="1100" spc="335" dirty="0">
                <a:latin typeface="Times New Roman"/>
                <a:cs typeface="Times New Roman"/>
              </a:rPr>
              <a:t> </a:t>
            </a:r>
            <a:r>
              <a:rPr sz="1100" spc="30" dirty="0">
                <a:latin typeface="Times New Roman"/>
                <a:cs typeface="Times New Roman"/>
              </a:rPr>
              <a:t>terjadinya</a:t>
            </a:r>
            <a:r>
              <a:rPr sz="1100" spc="95" dirty="0">
                <a:latin typeface="Times New Roman"/>
                <a:cs typeface="Times New Roman"/>
              </a:rPr>
              <a:t> </a:t>
            </a:r>
            <a:r>
              <a:rPr sz="1100" spc="35" dirty="0">
                <a:latin typeface="Times New Roman"/>
                <a:cs typeface="Times New Roman"/>
              </a:rPr>
              <a:t>perubahan-</a:t>
            </a:r>
            <a:endParaRPr sz="1100">
              <a:latin typeface="Times New Roman"/>
              <a:cs typeface="Times New Roman"/>
            </a:endParaRPr>
          </a:p>
        </p:txBody>
      </p:sp>
      <p:sp>
        <p:nvSpPr>
          <p:cNvPr id="6" name="object 6"/>
          <p:cNvSpPr txBox="1"/>
          <p:nvPr/>
        </p:nvSpPr>
        <p:spPr>
          <a:xfrm>
            <a:off x="706691" y="5383587"/>
            <a:ext cx="3481704" cy="812165"/>
          </a:xfrm>
          <a:prstGeom prst="rect">
            <a:avLst/>
          </a:prstGeom>
        </p:spPr>
        <p:txBody>
          <a:bodyPr vert="horz" wrap="square" lIns="0" tIns="28575" rIns="0" bIns="0" rtlCol="0">
            <a:spAutoFit/>
          </a:bodyPr>
          <a:lstStyle/>
          <a:p>
            <a:pPr marL="12700" marR="5080">
              <a:lnSpc>
                <a:spcPts val="1220"/>
              </a:lnSpc>
              <a:spcBef>
                <a:spcPts val="225"/>
              </a:spcBef>
            </a:pPr>
            <a:r>
              <a:rPr sz="1100" dirty="0">
                <a:latin typeface="Times New Roman"/>
                <a:cs typeface="Times New Roman"/>
              </a:rPr>
              <a:t>perubahan penting di berbagai sudut dunia. Contohnya  dengan</a:t>
            </a:r>
            <a:r>
              <a:rPr sz="1100" spc="-100" dirty="0">
                <a:latin typeface="Times New Roman"/>
                <a:cs typeface="Times New Roman"/>
              </a:rPr>
              <a:t> </a:t>
            </a:r>
            <a:r>
              <a:rPr sz="1100" dirty="0">
                <a:latin typeface="Times New Roman"/>
                <a:cs typeface="Times New Roman"/>
              </a:rPr>
              <a:t>adanya</a:t>
            </a:r>
            <a:r>
              <a:rPr sz="1100" spc="-95" dirty="0">
                <a:latin typeface="Times New Roman"/>
                <a:cs typeface="Times New Roman"/>
              </a:rPr>
              <a:t> </a:t>
            </a:r>
            <a:r>
              <a:rPr sz="1100" dirty="0">
                <a:latin typeface="Times New Roman"/>
                <a:cs typeface="Times New Roman"/>
              </a:rPr>
              <a:t>internet</a:t>
            </a:r>
            <a:r>
              <a:rPr sz="1100" spc="-95" dirty="0">
                <a:latin typeface="Times New Roman"/>
                <a:cs typeface="Times New Roman"/>
              </a:rPr>
              <a:t> </a:t>
            </a:r>
            <a:r>
              <a:rPr sz="1100" dirty="0">
                <a:latin typeface="Times New Roman"/>
                <a:cs typeface="Times New Roman"/>
              </a:rPr>
              <a:t>kita</a:t>
            </a:r>
            <a:r>
              <a:rPr sz="1100" spc="-100" dirty="0">
                <a:latin typeface="Times New Roman"/>
                <a:cs typeface="Times New Roman"/>
              </a:rPr>
              <a:t> </a:t>
            </a:r>
            <a:r>
              <a:rPr sz="1100" dirty="0">
                <a:latin typeface="Times New Roman"/>
                <a:cs typeface="Times New Roman"/>
              </a:rPr>
              <a:t>dapat</a:t>
            </a:r>
            <a:r>
              <a:rPr sz="1100" spc="-95" dirty="0">
                <a:latin typeface="Times New Roman"/>
                <a:cs typeface="Times New Roman"/>
              </a:rPr>
              <a:t> </a:t>
            </a:r>
            <a:r>
              <a:rPr sz="1100" dirty="0">
                <a:latin typeface="Times New Roman"/>
                <a:cs typeface="Times New Roman"/>
              </a:rPr>
              <a:t>berkeliling</a:t>
            </a:r>
            <a:r>
              <a:rPr sz="1100" spc="-95" dirty="0">
                <a:latin typeface="Times New Roman"/>
                <a:cs typeface="Times New Roman"/>
              </a:rPr>
              <a:t> </a:t>
            </a:r>
            <a:r>
              <a:rPr sz="1100" dirty="0">
                <a:latin typeface="Times New Roman"/>
                <a:cs typeface="Times New Roman"/>
              </a:rPr>
              <a:t>dunia</a:t>
            </a:r>
            <a:r>
              <a:rPr sz="1100" spc="-100" dirty="0">
                <a:latin typeface="Times New Roman"/>
                <a:cs typeface="Times New Roman"/>
              </a:rPr>
              <a:t> </a:t>
            </a:r>
            <a:r>
              <a:rPr sz="1100" dirty="0">
                <a:latin typeface="Times New Roman"/>
                <a:cs typeface="Times New Roman"/>
              </a:rPr>
              <a:t>tanpa</a:t>
            </a:r>
            <a:r>
              <a:rPr sz="1100" spc="-95" dirty="0">
                <a:latin typeface="Times New Roman"/>
                <a:cs typeface="Times New Roman"/>
              </a:rPr>
              <a:t> </a:t>
            </a:r>
            <a:r>
              <a:rPr sz="1100" dirty="0">
                <a:latin typeface="Times New Roman"/>
                <a:cs typeface="Times New Roman"/>
              </a:rPr>
              <a:t>harus  </a:t>
            </a:r>
            <a:r>
              <a:rPr sz="1100" spc="-5" dirty="0">
                <a:latin typeface="Times New Roman"/>
                <a:cs typeface="Times New Roman"/>
              </a:rPr>
              <a:t>pergi </a:t>
            </a:r>
            <a:r>
              <a:rPr sz="1100" dirty="0">
                <a:latin typeface="Times New Roman"/>
                <a:cs typeface="Times New Roman"/>
              </a:rPr>
              <a:t>ke negara yang ingin kita tuju, cukup dengan </a:t>
            </a:r>
            <a:r>
              <a:rPr sz="1100" i="1" spc="-10" dirty="0">
                <a:latin typeface="Times New Roman"/>
                <a:cs typeface="Times New Roman"/>
              </a:rPr>
              <a:t>browsing  </a:t>
            </a:r>
            <a:r>
              <a:rPr sz="1100" dirty="0">
                <a:latin typeface="Times New Roman"/>
                <a:cs typeface="Times New Roman"/>
              </a:rPr>
              <a:t>dan kita dapat mengetahui tentang negara tersebut</a:t>
            </a:r>
            <a:r>
              <a:rPr sz="1100" i="1" dirty="0">
                <a:latin typeface="Times New Roman"/>
                <a:cs typeface="Times New Roman"/>
              </a:rPr>
              <a:t>. </a:t>
            </a:r>
            <a:r>
              <a:rPr sz="1100" dirty="0">
                <a:latin typeface="Times New Roman"/>
                <a:cs typeface="Times New Roman"/>
              </a:rPr>
              <a:t>sehingga  kita</a:t>
            </a:r>
            <a:r>
              <a:rPr sz="1100" spc="-114" dirty="0">
                <a:latin typeface="Times New Roman"/>
                <a:cs typeface="Times New Roman"/>
              </a:rPr>
              <a:t> </a:t>
            </a:r>
            <a:r>
              <a:rPr sz="1100" dirty="0">
                <a:latin typeface="Times New Roman"/>
                <a:cs typeface="Times New Roman"/>
              </a:rPr>
              <a:t>dapat</a:t>
            </a:r>
            <a:r>
              <a:rPr sz="1100" spc="-114" dirty="0">
                <a:latin typeface="Times New Roman"/>
                <a:cs typeface="Times New Roman"/>
              </a:rPr>
              <a:t> </a:t>
            </a:r>
            <a:r>
              <a:rPr sz="1100" dirty="0">
                <a:latin typeface="Times New Roman"/>
                <a:cs typeface="Times New Roman"/>
              </a:rPr>
              <a:t>menghemat</a:t>
            </a:r>
            <a:r>
              <a:rPr sz="1100" spc="-114" dirty="0">
                <a:latin typeface="Times New Roman"/>
                <a:cs typeface="Times New Roman"/>
              </a:rPr>
              <a:t> </a:t>
            </a:r>
            <a:r>
              <a:rPr sz="1100" dirty="0">
                <a:latin typeface="Times New Roman"/>
                <a:cs typeface="Times New Roman"/>
              </a:rPr>
              <a:t>waktu</a:t>
            </a:r>
            <a:r>
              <a:rPr sz="1100" spc="-114" dirty="0">
                <a:latin typeface="Times New Roman"/>
                <a:cs typeface="Times New Roman"/>
              </a:rPr>
              <a:t> </a:t>
            </a:r>
            <a:r>
              <a:rPr sz="1100" dirty="0">
                <a:latin typeface="Times New Roman"/>
                <a:cs typeface="Times New Roman"/>
              </a:rPr>
              <a:t>dan</a:t>
            </a:r>
            <a:r>
              <a:rPr sz="1100" spc="-110" dirty="0">
                <a:latin typeface="Times New Roman"/>
                <a:cs typeface="Times New Roman"/>
              </a:rPr>
              <a:t> </a:t>
            </a:r>
            <a:r>
              <a:rPr sz="1100" dirty="0">
                <a:latin typeface="Times New Roman"/>
                <a:cs typeface="Times New Roman"/>
              </a:rPr>
              <a:t>biaya.</a:t>
            </a:r>
            <a:endParaRPr sz="1100">
              <a:latin typeface="Times New Roman"/>
              <a:cs typeface="Times New Roman"/>
            </a:endParaRPr>
          </a:p>
        </p:txBody>
      </p:sp>
      <p:sp>
        <p:nvSpPr>
          <p:cNvPr id="7" name="object 7"/>
          <p:cNvSpPr txBox="1"/>
          <p:nvPr/>
        </p:nvSpPr>
        <p:spPr>
          <a:xfrm>
            <a:off x="4432402" y="5414924"/>
            <a:ext cx="883919" cy="231140"/>
          </a:xfrm>
          <a:prstGeom prst="rect">
            <a:avLst/>
          </a:prstGeom>
        </p:spPr>
        <p:txBody>
          <a:bodyPr vert="horz" wrap="square" lIns="0" tIns="22225" rIns="0" bIns="0" rtlCol="0">
            <a:spAutoFit/>
          </a:bodyPr>
          <a:lstStyle/>
          <a:p>
            <a:pPr marL="12700" marR="5080" indent="267335">
              <a:lnSpc>
                <a:spcPts val="780"/>
              </a:lnSpc>
              <a:spcBef>
                <a:spcPts val="175"/>
              </a:spcBef>
            </a:pPr>
            <a:r>
              <a:rPr sz="700" i="1" dirty="0">
                <a:solidFill>
                  <a:srgbClr val="1F1A17"/>
                </a:solidFill>
                <a:latin typeface="Times New Roman"/>
                <a:cs typeface="Times New Roman"/>
              </a:rPr>
              <a:t>Sumber :  </a:t>
            </a:r>
            <a:r>
              <a:rPr sz="700" i="1" spc="-5" dirty="0">
                <a:solidFill>
                  <a:srgbClr val="1F1A17"/>
                </a:solidFill>
                <a:latin typeface="Times New Roman"/>
                <a:cs typeface="Times New Roman"/>
              </a:rPr>
              <a:t>fotosearch.com/clip-art/</a:t>
            </a:r>
            <a:endParaRPr sz="700">
              <a:latin typeface="Times New Roman"/>
              <a:cs typeface="Times New Roman"/>
            </a:endParaRPr>
          </a:p>
        </p:txBody>
      </p:sp>
      <p:grpSp>
        <p:nvGrpSpPr>
          <p:cNvPr id="8" name="object 8"/>
          <p:cNvGrpSpPr/>
          <p:nvPr/>
        </p:nvGrpSpPr>
        <p:grpSpPr>
          <a:xfrm>
            <a:off x="719988" y="6499072"/>
            <a:ext cx="3762375" cy="1134110"/>
            <a:chOff x="719988" y="6499072"/>
            <a:chExt cx="3762375" cy="1134110"/>
          </a:xfrm>
        </p:grpSpPr>
        <p:sp>
          <p:nvSpPr>
            <p:cNvPr id="9" name="object 9"/>
            <p:cNvSpPr/>
            <p:nvPr/>
          </p:nvSpPr>
          <p:spPr>
            <a:xfrm>
              <a:off x="773785" y="6654800"/>
              <a:ext cx="3707968" cy="977772"/>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719988" y="6596278"/>
              <a:ext cx="3653154" cy="922655"/>
            </a:xfrm>
            <a:custGeom>
              <a:avLst/>
              <a:gdLst/>
              <a:ahLst/>
              <a:cxnLst/>
              <a:rect l="l" t="t" r="r" b="b"/>
              <a:pathLst>
                <a:path w="3653154" h="922654">
                  <a:moveTo>
                    <a:pt x="3592741" y="0"/>
                  </a:moveTo>
                  <a:lnTo>
                    <a:pt x="59905" y="0"/>
                  </a:lnTo>
                  <a:lnTo>
                    <a:pt x="36647" y="7277"/>
                  </a:lnTo>
                  <a:lnTo>
                    <a:pt x="17599" y="27093"/>
                  </a:lnTo>
                  <a:lnTo>
                    <a:pt x="4727" y="56423"/>
                  </a:lnTo>
                  <a:lnTo>
                    <a:pt x="0" y="92240"/>
                  </a:lnTo>
                  <a:lnTo>
                    <a:pt x="0" y="830173"/>
                  </a:lnTo>
                  <a:lnTo>
                    <a:pt x="4727" y="865997"/>
                  </a:lnTo>
                  <a:lnTo>
                    <a:pt x="17599" y="895330"/>
                  </a:lnTo>
                  <a:lnTo>
                    <a:pt x="36647" y="915148"/>
                  </a:lnTo>
                  <a:lnTo>
                    <a:pt x="59905" y="922426"/>
                  </a:lnTo>
                  <a:lnTo>
                    <a:pt x="3592741" y="922426"/>
                  </a:lnTo>
                  <a:lnTo>
                    <a:pt x="3615997" y="915148"/>
                  </a:lnTo>
                  <a:lnTo>
                    <a:pt x="3635041" y="895330"/>
                  </a:lnTo>
                  <a:lnTo>
                    <a:pt x="3647908" y="865997"/>
                  </a:lnTo>
                  <a:lnTo>
                    <a:pt x="3652634" y="830173"/>
                  </a:lnTo>
                  <a:lnTo>
                    <a:pt x="3652634" y="92240"/>
                  </a:lnTo>
                  <a:lnTo>
                    <a:pt x="3647908" y="56423"/>
                  </a:lnTo>
                  <a:lnTo>
                    <a:pt x="3635041" y="27093"/>
                  </a:lnTo>
                  <a:lnTo>
                    <a:pt x="3615997" y="7277"/>
                  </a:lnTo>
                  <a:lnTo>
                    <a:pt x="3592741" y="0"/>
                  </a:lnTo>
                  <a:close/>
                </a:path>
              </a:pathLst>
            </a:custGeom>
            <a:solidFill>
              <a:srgbClr val="F7F5D6"/>
            </a:solidFill>
          </p:spPr>
          <p:txBody>
            <a:bodyPr wrap="square" lIns="0" tIns="0" rIns="0" bIns="0" rtlCol="0"/>
            <a:lstStyle/>
            <a:p>
              <a:endParaRPr/>
            </a:p>
          </p:txBody>
        </p:sp>
        <p:sp>
          <p:nvSpPr>
            <p:cNvPr id="11" name="object 11"/>
            <p:cNvSpPr/>
            <p:nvPr/>
          </p:nvSpPr>
          <p:spPr>
            <a:xfrm>
              <a:off x="824357" y="6507759"/>
              <a:ext cx="1014031" cy="229717"/>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810145" y="6499072"/>
              <a:ext cx="984250" cy="200025"/>
            </a:xfrm>
            <a:custGeom>
              <a:avLst/>
              <a:gdLst/>
              <a:ahLst/>
              <a:cxnLst/>
              <a:rect l="l" t="t" r="r" b="b"/>
              <a:pathLst>
                <a:path w="984250" h="200025">
                  <a:moveTo>
                    <a:pt x="954874" y="0"/>
                  </a:moveTo>
                  <a:lnTo>
                    <a:pt x="29184" y="0"/>
                  </a:lnTo>
                  <a:lnTo>
                    <a:pt x="17852" y="1574"/>
                  </a:lnTo>
                  <a:lnTo>
                    <a:pt x="8572" y="5864"/>
                  </a:lnTo>
                  <a:lnTo>
                    <a:pt x="2302" y="12215"/>
                  </a:lnTo>
                  <a:lnTo>
                    <a:pt x="0" y="19977"/>
                  </a:lnTo>
                  <a:lnTo>
                    <a:pt x="0" y="179768"/>
                  </a:lnTo>
                  <a:lnTo>
                    <a:pt x="2302" y="187524"/>
                  </a:lnTo>
                  <a:lnTo>
                    <a:pt x="8572" y="193876"/>
                  </a:lnTo>
                  <a:lnTo>
                    <a:pt x="17852" y="198169"/>
                  </a:lnTo>
                  <a:lnTo>
                    <a:pt x="29184" y="199745"/>
                  </a:lnTo>
                  <a:lnTo>
                    <a:pt x="954874" y="199745"/>
                  </a:lnTo>
                  <a:lnTo>
                    <a:pt x="966212" y="198169"/>
                  </a:lnTo>
                  <a:lnTo>
                    <a:pt x="975491" y="193876"/>
                  </a:lnTo>
                  <a:lnTo>
                    <a:pt x="981758" y="187524"/>
                  </a:lnTo>
                  <a:lnTo>
                    <a:pt x="984059" y="179768"/>
                  </a:lnTo>
                  <a:lnTo>
                    <a:pt x="984059" y="19977"/>
                  </a:lnTo>
                  <a:lnTo>
                    <a:pt x="981758" y="12215"/>
                  </a:lnTo>
                  <a:lnTo>
                    <a:pt x="975491" y="5864"/>
                  </a:lnTo>
                  <a:lnTo>
                    <a:pt x="966212" y="1574"/>
                  </a:lnTo>
                  <a:lnTo>
                    <a:pt x="954874" y="0"/>
                  </a:lnTo>
                  <a:close/>
                </a:path>
              </a:pathLst>
            </a:custGeom>
            <a:solidFill>
              <a:srgbClr val="CCE8ED"/>
            </a:solidFill>
          </p:spPr>
          <p:txBody>
            <a:bodyPr wrap="square" lIns="0" tIns="0" rIns="0" bIns="0" rtlCol="0"/>
            <a:lstStyle/>
            <a:p>
              <a:endParaRPr/>
            </a:p>
          </p:txBody>
        </p:sp>
      </p:grpSp>
      <p:sp>
        <p:nvSpPr>
          <p:cNvPr id="13" name="object 13"/>
          <p:cNvSpPr txBox="1"/>
          <p:nvPr/>
        </p:nvSpPr>
        <p:spPr>
          <a:xfrm>
            <a:off x="808001" y="6426234"/>
            <a:ext cx="3472815" cy="810895"/>
          </a:xfrm>
          <a:prstGeom prst="rect">
            <a:avLst/>
          </a:prstGeom>
        </p:spPr>
        <p:txBody>
          <a:bodyPr vert="horz" wrap="square" lIns="0" tIns="82550" rIns="0" bIns="0" rtlCol="0">
            <a:spAutoFit/>
          </a:bodyPr>
          <a:lstStyle/>
          <a:p>
            <a:pPr marL="201930">
              <a:lnSpc>
                <a:spcPct val="100000"/>
              </a:lnSpc>
              <a:spcBef>
                <a:spcPts val="650"/>
              </a:spcBef>
            </a:pPr>
            <a:r>
              <a:rPr sz="1100" spc="45" dirty="0">
                <a:solidFill>
                  <a:srgbClr val="1F1A17"/>
                </a:solidFill>
                <a:latin typeface="Arial"/>
                <a:cs typeface="Arial"/>
              </a:rPr>
              <a:t>Diskusi</a:t>
            </a:r>
            <a:r>
              <a:rPr sz="1100" spc="-40" dirty="0">
                <a:solidFill>
                  <a:srgbClr val="1F1A17"/>
                </a:solidFill>
                <a:latin typeface="Arial"/>
                <a:cs typeface="Arial"/>
              </a:rPr>
              <a:t> </a:t>
            </a:r>
            <a:r>
              <a:rPr sz="1100" spc="40" dirty="0">
                <a:solidFill>
                  <a:srgbClr val="1F1A17"/>
                </a:solidFill>
                <a:latin typeface="Arial"/>
                <a:cs typeface="Arial"/>
              </a:rPr>
              <a:t>2</a:t>
            </a:r>
            <a:endParaRPr sz="1100">
              <a:latin typeface="Arial"/>
              <a:cs typeface="Arial"/>
            </a:endParaRPr>
          </a:p>
          <a:p>
            <a:pPr marL="12700" marR="5080" algn="just">
              <a:lnSpc>
                <a:spcPts val="1220"/>
              </a:lnSpc>
              <a:spcBef>
                <a:spcPts val="680"/>
              </a:spcBef>
            </a:pPr>
            <a:r>
              <a:rPr sz="1100" dirty="0">
                <a:solidFill>
                  <a:srgbClr val="1F1A17"/>
                </a:solidFill>
                <a:latin typeface="Times New Roman"/>
                <a:cs typeface="Times New Roman"/>
              </a:rPr>
              <a:t>Diskusikan dengan teman dan guru kamu di sekolah tentang  manfaat dari teknologi informasi dan komunikasi dalam  kehidupan</a:t>
            </a:r>
            <a:r>
              <a:rPr sz="1100" spc="-114" dirty="0">
                <a:solidFill>
                  <a:srgbClr val="1F1A17"/>
                </a:solidFill>
                <a:latin typeface="Times New Roman"/>
                <a:cs typeface="Times New Roman"/>
              </a:rPr>
              <a:t> </a:t>
            </a:r>
            <a:r>
              <a:rPr sz="1100" dirty="0">
                <a:solidFill>
                  <a:srgbClr val="1F1A17"/>
                </a:solidFill>
                <a:latin typeface="Times New Roman"/>
                <a:cs typeface="Times New Roman"/>
              </a:rPr>
              <a:t>sehari-hari</a:t>
            </a:r>
            <a:r>
              <a:rPr sz="1100" spc="-114" dirty="0">
                <a:solidFill>
                  <a:srgbClr val="1F1A17"/>
                </a:solidFill>
                <a:latin typeface="Times New Roman"/>
                <a:cs typeface="Times New Roman"/>
              </a:rPr>
              <a:t> </a:t>
            </a:r>
            <a:r>
              <a:rPr sz="1100" dirty="0">
                <a:solidFill>
                  <a:srgbClr val="1F1A17"/>
                </a:solidFill>
                <a:latin typeface="Times New Roman"/>
                <a:cs typeface="Times New Roman"/>
              </a:rPr>
              <a:t>yang</a:t>
            </a:r>
            <a:r>
              <a:rPr sz="1100" spc="-114" dirty="0">
                <a:solidFill>
                  <a:srgbClr val="1F1A17"/>
                </a:solidFill>
                <a:latin typeface="Times New Roman"/>
                <a:cs typeface="Times New Roman"/>
              </a:rPr>
              <a:t> </a:t>
            </a:r>
            <a:r>
              <a:rPr sz="1100" dirty="0">
                <a:solidFill>
                  <a:srgbClr val="1F1A17"/>
                </a:solidFill>
                <a:latin typeface="Times New Roman"/>
                <a:cs typeface="Times New Roman"/>
              </a:rPr>
              <a:t>dapat</a:t>
            </a:r>
            <a:r>
              <a:rPr sz="1100" spc="-110" dirty="0">
                <a:solidFill>
                  <a:srgbClr val="1F1A17"/>
                </a:solidFill>
                <a:latin typeface="Times New Roman"/>
                <a:cs typeface="Times New Roman"/>
              </a:rPr>
              <a:t> </a:t>
            </a:r>
            <a:r>
              <a:rPr sz="1100" dirty="0">
                <a:solidFill>
                  <a:srgbClr val="1F1A17"/>
                </a:solidFill>
                <a:latin typeface="Times New Roman"/>
                <a:cs typeface="Times New Roman"/>
              </a:rPr>
              <a:t>kamu</a:t>
            </a:r>
            <a:r>
              <a:rPr sz="1100" spc="-114" dirty="0">
                <a:solidFill>
                  <a:srgbClr val="1F1A17"/>
                </a:solidFill>
                <a:latin typeface="Times New Roman"/>
                <a:cs typeface="Times New Roman"/>
              </a:rPr>
              <a:t> </a:t>
            </a:r>
            <a:r>
              <a:rPr sz="1100" dirty="0">
                <a:solidFill>
                  <a:srgbClr val="1F1A17"/>
                </a:solidFill>
                <a:latin typeface="Times New Roman"/>
                <a:cs typeface="Times New Roman"/>
              </a:rPr>
              <a:t>rasakan.</a:t>
            </a:r>
            <a:endParaRPr sz="1100">
              <a:latin typeface="Times New Roman"/>
              <a:cs typeface="Times New Roman"/>
            </a:endParaRPr>
          </a:p>
        </p:txBody>
      </p:sp>
      <p:sp>
        <p:nvSpPr>
          <p:cNvPr id="14" name="object 14"/>
          <p:cNvSpPr/>
          <p:nvPr/>
        </p:nvSpPr>
        <p:spPr>
          <a:xfrm>
            <a:off x="4287748" y="2034235"/>
            <a:ext cx="1218145" cy="874191"/>
          </a:xfrm>
          <a:prstGeom prst="rect">
            <a:avLst/>
          </a:prstGeom>
          <a:blipFill>
            <a:blip r:embed="rId4" cstate="print"/>
            <a:stretch>
              <a:fillRect/>
            </a:stretch>
          </a:blipFill>
        </p:spPr>
        <p:txBody>
          <a:bodyPr wrap="square" lIns="0" tIns="0" rIns="0" bIns="0" rtlCol="0"/>
          <a:lstStyle/>
          <a:p>
            <a:endParaRPr/>
          </a:p>
        </p:txBody>
      </p:sp>
      <p:sp>
        <p:nvSpPr>
          <p:cNvPr id="15" name="object 15"/>
          <p:cNvSpPr txBox="1"/>
          <p:nvPr/>
        </p:nvSpPr>
        <p:spPr>
          <a:xfrm>
            <a:off x="4351020" y="3264128"/>
            <a:ext cx="1033144" cy="132080"/>
          </a:xfrm>
          <a:prstGeom prst="rect">
            <a:avLst/>
          </a:prstGeom>
        </p:spPr>
        <p:txBody>
          <a:bodyPr vert="horz" wrap="square" lIns="0" tIns="12700" rIns="0" bIns="0" rtlCol="0">
            <a:spAutoFit/>
          </a:bodyPr>
          <a:lstStyle/>
          <a:p>
            <a:pPr marL="12700">
              <a:lnSpc>
                <a:spcPct val="100000"/>
              </a:lnSpc>
              <a:spcBef>
                <a:spcPts val="100"/>
              </a:spcBef>
            </a:pPr>
            <a:r>
              <a:rPr sz="700" i="1" dirty="0">
                <a:solidFill>
                  <a:srgbClr val="1F1A17"/>
                </a:solidFill>
                <a:latin typeface="Times New Roman"/>
                <a:cs typeface="Times New Roman"/>
              </a:rPr>
              <a:t>Sumber :</a:t>
            </a:r>
            <a:r>
              <a:rPr sz="700" i="1" spc="-80" dirty="0">
                <a:solidFill>
                  <a:srgbClr val="1F1A17"/>
                </a:solidFill>
                <a:latin typeface="Times New Roman"/>
                <a:cs typeface="Times New Roman"/>
              </a:rPr>
              <a:t> </a:t>
            </a:r>
            <a:r>
              <a:rPr sz="700" i="1" dirty="0">
                <a:solidFill>
                  <a:srgbClr val="1F1A17"/>
                </a:solidFill>
                <a:latin typeface="Times New Roman"/>
                <a:cs typeface="Times New Roman"/>
              </a:rPr>
              <a:t>images.yahoo.com</a:t>
            </a:r>
            <a:endParaRPr sz="700" dirty="0">
              <a:latin typeface="Times New Roman"/>
              <a:cs typeface="Times New Roman"/>
            </a:endParaRPr>
          </a:p>
        </p:txBody>
      </p:sp>
      <p:sp>
        <p:nvSpPr>
          <p:cNvPr id="16" name="object 16"/>
          <p:cNvSpPr txBox="1"/>
          <p:nvPr/>
        </p:nvSpPr>
        <p:spPr>
          <a:xfrm>
            <a:off x="4125696" y="1936775"/>
            <a:ext cx="1483995" cy="1283970"/>
          </a:xfrm>
          <a:prstGeom prst="rect">
            <a:avLst/>
          </a:prstGeom>
          <a:ln w="18552">
            <a:solidFill>
              <a:srgbClr val="009140"/>
            </a:solidFill>
          </a:ln>
        </p:spPr>
        <p:txBody>
          <a:bodyPr vert="horz" wrap="square" lIns="0" tIns="0" rIns="0" bIns="0" rtlCol="0">
            <a:spAutoFit/>
          </a:bodyPr>
          <a:lstStyle/>
          <a:p>
            <a:pPr>
              <a:lnSpc>
                <a:spcPct val="100000"/>
              </a:lnSpc>
            </a:pPr>
            <a:endParaRPr sz="1000" dirty="0">
              <a:latin typeface="Times New Roman"/>
              <a:cs typeface="Times New Roman"/>
            </a:endParaRPr>
          </a:p>
          <a:p>
            <a:pPr>
              <a:lnSpc>
                <a:spcPct val="100000"/>
              </a:lnSpc>
            </a:pPr>
            <a:endParaRPr sz="1000" dirty="0">
              <a:latin typeface="Times New Roman"/>
              <a:cs typeface="Times New Roman"/>
            </a:endParaRPr>
          </a:p>
          <a:p>
            <a:pPr>
              <a:lnSpc>
                <a:spcPct val="100000"/>
              </a:lnSpc>
            </a:pPr>
            <a:endParaRPr sz="1000" dirty="0">
              <a:latin typeface="Times New Roman"/>
              <a:cs typeface="Times New Roman"/>
            </a:endParaRPr>
          </a:p>
          <a:p>
            <a:pPr>
              <a:lnSpc>
                <a:spcPct val="100000"/>
              </a:lnSpc>
            </a:pPr>
            <a:endParaRPr sz="1000" dirty="0">
              <a:latin typeface="Times New Roman"/>
              <a:cs typeface="Times New Roman"/>
            </a:endParaRPr>
          </a:p>
          <a:p>
            <a:pPr>
              <a:lnSpc>
                <a:spcPct val="100000"/>
              </a:lnSpc>
            </a:pPr>
            <a:endParaRPr sz="1000" dirty="0">
              <a:latin typeface="Times New Roman"/>
              <a:cs typeface="Times New Roman"/>
            </a:endParaRPr>
          </a:p>
          <a:p>
            <a:pPr>
              <a:lnSpc>
                <a:spcPct val="100000"/>
              </a:lnSpc>
            </a:pPr>
            <a:endParaRPr sz="1000" dirty="0">
              <a:latin typeface="Times New Roman"/>
              <a:cs typeface="Times New Roman"/>
            </a:endParaRPr>
          </a:p>
          <a:p>
            <a:pPr marL="481330">
              <a:lnSpc>
                <a:spcPts val="925"/>
              </a:lnSpc>
              <a:spcBef>
                <a:spcPts val="710"/>
              </a:spcBef>
            </a:pPr>
            <a:r>
              <a:rPr sz="800" b="1" dirty="0">
                <a:solidFill>
                  <a:srgbClr val="1F1A17"/>
                </a:solidFill>
                <a:latin typeface="Times New Roman"/>
                <a:cs typeface="Times New Roman"/>
              </a:rPr>
              <a:t>Gambar</a:t>
            </a:r>
            <a:r>
              <a:rPr sz="800" b="1" spc="-20" dirty="0">
                <a:solidFill>
                  <a:srgbClr val="1F1A17"/>
                </a:solidFill>
                <a:latin typeface="Times New Roman"/>
                <a:cs typeface="Times New Roman"/>
              </a:rPr>
              <a:t> </a:t>
            </a:r>
            <a:r>
              <a:rPr sz="800" b="1" dirty="0">
                <a:solidFill>
                  <a:srgbClr val="1F1A17"/>
                </a:solidFill>
                <a:latin typeface="Times New Roman"/>
                <a:cs typeface="Times New Roman"/>
              </a:rPr>
              <a:t>1.2</a:t>
            </a:r>
            <a:endParaRPr sz="800" dirty="0">
              <a:latin typeface="Times New Roman"/>
              <a:cs typeface="Times New Roman"/>
            </a:endParaRPr>
          </a:p>
          <a:p>
            <a:pPr marL="421640">
              <a:lnSpc>
                <a:spcPts val="925"/>
              </a:lnSpc>
            </a:pPr>
            <a:r>
              <a:rPr sz="800" i="1" spc="-15" dirty="0">
                <a:solidFill>
                  <a:srgbClr val="1F1A17"/>
                </a:solidFill>
                <a:latin typeface="Times New Roman"/>
                <a:cs typeface="Times New Roman"/>
              </a:rPr>
              <a:t>Telepon</a:t>
            </a:r>
            <a:r>
              <a:rPr sz="800" i="1" spc="-5" dirty="0">
                <a:solidFill>
                  <a:srgbClr val="1F1A17"/>
                </a:solidFill>
                <a:latin typeface="Times New Roman"/>
                <a:cs typeface="Times New Roman"/>
              </a:rPr>
              <a:t> </a:t>
            </a:r>
            <a:r>
              <a:rPr sz="800" i="1" dirty="0">
                <a:solidFill>
                  <a:srgbClr val="1F1A17"/>
                </a:solidFill>
                <a:latin typeface="Times New Roman"/>
                <a:cs typeface="Times New Roman"/>
              </a:rPr>
              <a:t>Kaleng</a:t>
            </a:r>
            <a:endParaRPr sz="800" dirty="0">
              <a:latin typeface="Times New Roman"/>
              <a:cs typeface="Times New Roman"/>
            </a:endParaRPr>
          </a:p>
        </p:txBody>
      </p:sp>
      <p:sp>
        <p:nvSpPr>
          <p:cNvPr id="17" name="object 17"/>
          <p:cNvSpPr/>
          <p:nvPr/>
        </p:nvSpPr>
        <p:spPr>
          <a:xfrm>
            <a:off x="4328883" y="4012666"/>
            <a:ext cx="1076998" cy="1076998"/>
          </a:xfrm>
          <a:prstGeom prst="rect">
            <a:avLst/>
          </a:prstGeom>
          <a:blipFill>
            <a:blip r:embed="rId5" cstate="print"/>
            <a:stretch>
              <a:fillRect/>
            </a:stretch>
          </a:blipFill>
        </p:spPr>
        <p:txBody>
          <a:bodyPr wrap="square" lIns="0" tIns="0" rIns="0" bIns="0" rtlCol="0"/>
          <a:lstStyle/>
          <a:p>
            <a:endParaRPr/>
          </a:p>
        </p:txBody>
      </p:sp>
      <p:sp>
        <p:nvSpPr>
          <p:cNvPr id="18" name="object 18"/>
          <p:cNvSpPr txBox="1"/>
          <p:nvPr/>
        </p:nvSpPr>
        <p:spPr>
          <a:xfrm>
            <a:off x="4125696" y="3909415"/>
            <a:ext cx="1483995" cy="1463675"/>
          </a:xfrm>
          <a:prstGeom prst="rect">
            <a:avLst/>
          </a:prstGeom>
          <a:ln w="18552">
            <a:solidFill>
              <a:srgbClr val="009140"/>
            </a:solidFill>
          </a:ln>
        </p:spPr>
        <p:txBody>
          <a:bodyPr vert="horz" wrap="square" lIns="0" tIns="0" rIns="0" bIns="0" rtlCol="0">
            <a:spAutoFit/>
          </a:bodyPr>
          <a:lstStyle/>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pPr>
            <a:endParaRPr sz="1000">
              <a:latin typeface="Times New Roman"/>
              <a:cs typeface="Times New Roman"/>
            </a:endParaRPr>
          </a:p>
          <a:p>
            <a:pPr>
              <a:lnSpc>
                <a:spcPct val="100000"/>
              </a:lnSpc>
              <a:spcBef>
                <a:spcPts val="35"/>
              </a:spcBef>
            </a:pPr>
            <a:endParaRPr sz="1100">
              <a:latin typeface="Times New Roman"/>
              <a:cs typeface="Times New Roman"/>
            </a:endParaRPr>
          </a:p>
          <a:p>
            <a:pPr marR="18415" algn="ctr">
              <a:lnSpc>
                <a:spcPts val="925"/>
              </a:lnSpc>
              <a:spcBef>
                <a:spcPts val="5"/>
              </a:spcBef>
            </a:pPr>
            <a:r>
              <a:rPr sz="800" b="1" dirty="0">
                <a:solidFill>
                  <a:srgbClr val="1F1A17"/>
                </a:solidFill>
                <a:latin typeface="Times New Roman"/>
                <a:cs typeface="Times New Roman"/>
              </a:rPr>
              <a:t>Gambar</a:t>
            </a:r>
            <a:r>
              <a:rPr sz="800" b="1" spc="-20" dirty="0">
                <a:solidFill>
                  <a:srgbClr val="1F1A17"/>
                </a:solidFill>
                <a:latin typeface="Times New Roman"/>
                <a:cs typeface="Times New Roman"/>
              </a:rPr>
              <a:t> </a:t>
            </a:r>
            <a:r>
              <a:rPr sz="800" b="1" dirty="0">
                <a:solidFill>
                  <a:srgbClr val="1F1A17"/>
                </a:solidFill>
                <a:latin typeface="Times New Roman"/>
                <a:cs typeface="Times New Roman"/>
              </a:rPr>
              <a:t>1.3</a:t>
            </a:r>
            <a:endParaRPr sz="800">
              <a:latin typeface="Times New Roman"/>
              <a:cs typeface="Times New Roman"/>
            </a:endParaRPr>
          </a:p>
          <a:p>
            <a:pPr marR="18415" algn="ctr">
              <a:lnSpc>
                <a:spcPts val="925"/>
              </a:lnSpc>
            </a:pPr>
            <a:r>
              <a:rPr sz="800" i="1" dirty="0">
                <a:solidFill>
                  <a:srgbClr val="1F1A17"/>
                </a:solidFill>
                <a:latin typeface="Times New Roman"/>
                <a:cs typeface="Times New Roman"/>
              </a:rPr>
              <a:t>Mesin</a:t>
            </a:r>
            <a:r>
              <a:rPr sz="800" i="1" spc="-5" dirty="0">
                <a:solidFill>
                  <a:srgbClr val="1F1A17"/>
                </a:solidFill>
                <a:latin typeface="Times New Roman"/>
                <a:cs typeface="Times New Roman"/>
              </a:rPr>
              <a:t> </a:t>
            </a:r>
            <a:r>
              <a:rPr sz="800" i="1" dirty="0">
                <a:solidFill>
                  <a:srgbClr val="1F1A17"/>
                </a:solidFill>
                <a:latin typeface="Times New Roman"/>
                <a:cs typeface="Times New Roman"/>
              </a:rPr>
              <a:t>Fax</a:t>
            </a:r>
            <a:endParaRPr sz="8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150257" y="1286891"/>
            <a:ext cx="3481704" cy="1276350"/>
          </a:xfrm>
          <a:prstGeom prst="rect">
            <a:avLst/>
          </a:prstGeom>
        </p:spPr>
        <p:txBody>
          <a:bodyPr vert="horz" wrap="square" lIns="0" tIns="28575" rIns="0" bIns="0" rtlCol="0">
            <a:spAutoFit/>
          </a:bodyPr>
          <a:lstStyle/>
          <a:p>
            <a:pPr marL="12700" marR="5080" algn="just">
              <a:lnSpc>
                <a:spcPts val="1220"/>
              </a:lnSpc>
              <a:spcBef>
                <a:spcPts val="225"/>
              </a:spcBef>
            </a:pPr>
            <a:r>
              <a:rPr sz="1100" spc="10" dirty="0">
                <a:latin typeface="Times New Roman"/>
                <a:cs typeface="Times New Roman"/>
              </a:rPr>
              <a:t>Ada banyak sekali peralatan teknologi informasi </a:t>
            </a:r>
            <a:r>
              <a:rPr sz="1100" spc="15" dirty="0">
                <a:latin typeface="Times New Roman"/>
                <a:cs typeface="Times New Roman"/>
              </a:rPr>
              <a:t>dan  </a:t>
            </a:r>
            <a:r>
              <a:rPr sz="1100" dirty="0">
                <a:latin typeface="Times New Roman"/>
                <a:cs typeface="Times New Roman"/>
              </a:rPr>
              <a:t>komunikasi di sekeliling kita yang sering kita gunakan dalam  kehidupan</a:t>
            </a:r>
            <a:r>
              <a:rPr sz="1100" spc="-114" dirty="0">
                <a:latin typeface="Times New Roman"/>
                <a:cs typeface="Times New Roman"/>
              </a:rPr>
              <a:t> </a:t>
            </a:r>
            <a:r>
              <a:rPr sz="1100" dirty="0">
                <a:latin typeface="Times New Roman"/>
                <a:cs typeface="Times New Roman"/>
              </a:rPr>
              <a:t>sehari-hari.</a:t>
            </a:r>
            <a:endParaRPr sz="1100">
              <a:latin typeface="Times New Roman"/>
              <a:cs typeface="Times New Roman"/>
            </a:endParaRPr>
          </a:p>
          <a:p>
            <a:pPr marL="12700" marR="6350" algn="just">
              <a:lnSpc>
                <a:spcPts val="1220"/>
              </a:lnSpc>
              <a:spcBef>
                <a:spcPts val="1210"/>
              </a:spcBef>
            </a:pPr>
            <a:r>
              <a:rPr sz="1100" dirty="0">
                <a:latin typeface="Times New Roman"/>
                <a:cs typeface="Times New Roman"/>
              </a:rPr>
              <a:t>Peralatan teknologi informasi yang sering kita pakai di</a:t>
            </a:r>
            <a:r>
              <a:rPr sz="1100" spc="-100" dirty="0">
                <a:latin typeface="Times New Roman"/>
                <a:cs typeface="Times New Roman"/>
              </a:rPr>
              <a:t> </a:t>
            </a:r>
            <a:r>
              <a:rPr sz="1100" dirty="0">
                <a:latin typeface="Times New Roman"/>
                <a:cs typeface="Times New Roman"/>
              </a:rPr>
              <a:t>rumah  contohnya televisi dan radio. Sedangkan peralatan teknologi  </a:t>
            </a:r>
            <a:r>
              <a:rPr sz="1100" spc="10" dirty="0">
                <a:latin typeface="Times New Roman"/>
                <a:cs typeface="Times New Roman"/>
              </a:rPr>
              <a:t>komunikasi contohnya telepon, telepon genggam </a:t>
            </a:r>
            <a:r>
              <a:rPr sz="1100" spc="15" dirty="0">
                <a:latin typeface="Times New Roman"/>
                <a:cs typeface="Times New Roman"/>
              </a:rPr>
              <a:t>atau  </a:t>
            </a:r>
            <a:r>
              <a:rPr sz="1100" i="1" dirty="0">
                <a:latin typeface="Times New Roman"/>
                <a:cs typeface="Times New Roman"/>
              </a:rPr>
              <a:t>handphone</a:t>
            </a:r>
            <a:r>
              <a:rPr sz="1100" dirty="0">
                <a:latin typeface="Times New Roman"/>
                <a:cs typeface="Times New Roman"/>
              </a:rPr>
              <a:t>,</a:t>
            </a:r>
            <a:r>
              <a:rPr sz="1100" spc="-114" dirty="0">
                <a:latin typeface="Times New Roman"/>
                <a:cs typeface="Times New Roman"/>
              </a:rPr>
              <a:t> </a:t>
            </a:r>
            <a:r>
              <a:rPr sz="1100" dirty="0">
                <a:latin typeface="Times New Roman"/>
                <a:cs typeface="Times New Roman"/>
              </a:rPr>
              <a:t>dan</a:t>
            </a:r>
            <a:r>
              <a:rPr sz="1100" spc="-110" dirty="0">
                <a:latin typeface="Times New Roman"/>
                <a:cs typeface="Times New Roman"/>
              </a:rPr>
              <a:t> </a:t>
            </a:r>
            <a:r>
              <a:rPr sz="1100" dirty="0">
                <a:latin typeface="Times New Roman"/>
                <a:cs typeface="Times New Roman"/>
              </a:rPr>
              <a:t>masih</a:t>
            </a:r>
            <a:r>
              <a:rPr sz="1100" spc="-114" dirty="0">
                <a:latin typeface="Times New Roman"/>
                <a:cs typeface="Times New Roman"/>
              </a:rPr>
              <a:t> </a:t>
            </a:r>
            <a:r>
              <a:rPr sz="1100" dirty="0">
                <a:latin typeface="Times New Roman"/>
                <a:cs typeface="Times New Roman"/>
              </a:rPr>
              <a:t>banyak</a:t>
            </a:r>
            <a:r>
              <a:rPr sz="1100" spc="-110" dirty="0">
                <a:latin typeface="Times New Roman"/>
                <a:cs typeface="Times New Roman"/>
              </a:rPr>
              <a:t> </a:t>
            </a:r>
            <a:r>
              <a:rPr sz="1100" dirty="0">
                <a:latin typeface="Times New Roman"/>
                <a:cs typeface="Times New Roman"/>
              </a:rPr>
              <a:t>lagi</a:t>
            </a:r>
            <a:r>
              <a:rPr sz="1100" spc="-114" dirty="0">
                <a:latin typeface="Times New Roman"/>
                <a:cs typeface="Times New Roman"/>
              </a:rPr>
              <a:t> </a:t>
            </a:r>
            <a:r>
              <a:rPr sz="1100" dirty="0">
                <a:latin typeface="Times New Roman"/>
                <a:cs typeface="Times New Roman"/>
              </a:rPr>
              <a:t>yang</a:t>
            </a:r>
            <a:r>
              <a:rPr sz="1100" spc="-110" dirty="0">
                <a:latin typeface="Times New Roman"/>
                <a:cs typeface="Times New Roman"/>
              </a:rPr>
              <a:t> </a:t>
            </a:r>
            <a:r>
              <a:rPr sz="1100" dirty="0">
                <a:latin typeface="Times New Roman"/>
                <a:cs typeface="Times New Roman"/>
              </a:rPr>
              <a:t>lainnya.</a:t>
            </a:r>
            <a:endParaRPr sz="1100">
              <a:latin typeface="Times New Roman"/>
              <a:cs typeface="Times New Roman"/>
            </a:endParaRPr>
          </a:p>
        </p:txBody>
      </p:sp>
      <p:sp>
        <p:nvSpPr>
          <p:cNvPr id="3" name="object 3"/>
          <p:cNvSpPr txBox="1"/>
          <p:nvPr/>
        </p:nvSpPr>
        <p:spPr>
          <a:xfrm>
            <a:off x="723360" y="2970530"/>
            <a:ext cx="4907280" cy="2219325"/>
          </a:xfrm>
          <a:prstGeom prst="rect">
            <a:avLst/>
          </a:prstGeom>
        </p:spPr>
        <p:txBody>
          <a:bodyPr vert="horz" wrap="square" lIns="0" tIns="12700" rIns="0" bIns="0" rtlCol="0">
            <a:spAutoFit/>
          </a:bodyPr>
          <a:lstStyle/>
          <a:p>
            <a:pPr marL="1612900" indent="-177165" algn="just">
              <a:lnSpc>
                <a:spcPts val="1385"/>
              </a:lnSpc>
              <a:spcBef>
                <a:spcPts val="100"/>
              </a:spcBef>
              <a:buAutoNum type="arabicPeriod"/>
              <a:tabLst>
                <a:tab pos="1613535" algn="l"/>
              </a:tabLst>
            </a:pPr>
            <a:r>
              <a:rPr sz="1200" spc="45" dirty="0">
                <a:latin typeface="Arial"/>
                <a:cs typeface="Arial"/>
              </a:rPr>
              <a:t>Peralatan Teknologi</a:t>
            </a:r>
            <a:r>
              <a:rPr sz="1200" spc="-120" dirty="0">
                <a:latin typeface="Arial"/>
                <a:cs typeface="Arial"/>
              </a:rPr>
              <a:t> </a:t>
            </a:r>
            <a:r>
              <a:rPr sz="1200" spc="60" dirty="0">
                <a:latin typeface="Arial"/>
                <a:cs typeface="Arial"/>
              </a:rPr>
              <a:t>Informasi</a:t>
            </a:r>
            <a:endParaRPr sz="1200">
              <a:latin typeface="Arial"/>
              <a:cs typeface="Arial"/>
            </a:endParaRPr>
          </a:p>
          <a:p>
            <a:pPr marL="1436370" marR="8890">
              <a:lnSpc>
                <a:spcPts val="1220"/>
              </a:lnSpc>
              <a:spcBef>
                <a:spcPts val="70"/>
              </a:spcBef>
            </a:pPr>
            <a:r>
              <a:rPr sz="1100" dirty="0">
                <a:latin typeface="Times New Roman"/>
                <a:cs typeface="Times New Roman"/>
              </a:rPr>
              <a:t>Disini kita akan mengetahui peralatan apa saja yang</a:t>
            </a:r>
            <a:r>
              <a:rPr sz="1100" spc="-95" dirty="0">
                <a:latin typeface="Times New Roman"/>
                <a:cs typeface="Times New Roman"/>
              </a:rPr>
              <a:t> </a:t>
            </a:r>
            <a:r>
              <a:rPr sz="1100" dirty="0">
                <a:latin typeface="Times New Roman"/>
                <a:cs typeface="Times New Roman"/>
              </a:rPr>
              <a:t>termasuk  ke dalam peralatan teknologi</a:t>
            </a:r>
            <a:r>
              <a:rPr sz="1100" spc="-10" dirty="0">
                <a:latin typeface="Times New Roman"/>
                <a:cs typeface="Times New Roman"/>
              </a:rPr>
              <a:t> </a:t>
            </a:r>
            <a:r>
              <a:rPr sz="1100" dirty="0">
                <a:latin typeface="Times New Roman"/>
                <a:cs typeface="Times New Roman"/>
              </a:rPr>
              <a:t>informasi.</a:t>
            </a:r>
            <a:endParaRPr sz="1100">
              <a:latin typeface="Times New Roman"/>
              <a:cs typeface="Times New Roman"/>
            </a:endParaRPr>
          </a:p>
          <a:p>
            <a:pPr marL="1436370" marR="241935">
              <a:lnSpc>
                <a:spcPts val="1220"/>
              </a:lnSpc>
              <a:spcBef>
                <a:spcPts val="1215"/>
              </a:spcBef>
            </a:pPr>
            <a:r>
              <a:rPr sz="1100" dirty="0">
                <a:latin typeface="Times New Roman"/>
                <a:cs typeface="Times New Roman"/>
              </a:rPr>
              <a:t>Berikut ini adalah beberapa peralatan teknologi</a:t>
            </a:r>
            <a:r>
              <a:rPr sz="1100" spc="-95" dirty="0">
                <a:latin typeface="Times New Roman"/>
                <a:cs typeface="Times New Roman"/>
              </a:rPr>
              <a:t> </a:t>
            </a:r>
            <a:r>
              <a:rPr sz="1100" dirty="0">
                <a:latin typeface="Times New Roman"/>
                <a:cs typeface="Times New Roman"/>
              </a:rPr>
              <a:t>informasi  yang banyak digunakan dalam kehidupan</a:t>
            </a:r>
            <a:r>
              <a:rPr sz="1100" spc="-45" dirty="0">
                <a:latin typeface="Times New Roman"/>
                <a:cs typeface="Times New Roman"/>
              </a:rPr>
              <a:t> </a:t>
            </a:r>
            <a:r>
              <a:rPr sz="1100" dirty="0">
                <a:latin typeface="Times New Roman"/>
                <a:cs typeface="Times New Roman"/>
              </a:rPr>
              <a:t>sehari-hari.</a:t>
            </a:r>
            <a:endParaRPr sz="1100">
              <a:latin typeface="Times New Roman"/>
              <a:cs typeface="Times New Roman"/>
            </a:endParaRPr>
          </a:p>
          <a:p>
            <a:pPr marL="1436370" algn="just">
              <a:lnSpc>
                <a:spcPts val="1270"/>
              </a:lnSpc>
              <a:spcBef>
                <a:spcPts val="1090"/>
              </a:spcBef>
            </a:pPr>
            <a:r>
              <a:rPr sz="1100" b="1" dirty="0">
                <a:latin typeface="Times New Roman"/>
                <a:cs typeface="Times New Roman"/>
              </a:rPr>
              <a:t>a.</a:t>
            </a:r>
            <a:r>
              <a:rPr sz="1100" b="1" spc="-5" dirty="0">
                <a:latin typeface="Times New Roman"/>
                <a:cs typeface="Times New Roman"/>
              </a:rPr>
              <a:t> </a:t>
            </a:r>
            <a:r>
              <a:rPr sz="1100" b="1" dirty="0">
                <a:latin typeface="Times New Roman"/>
                <a:cs typeface="Times New Roman"/>
              </a:rPr>
              <a:t>Komputer</a:t>
            </a:r>
            <a:endParaRPr sz="1100">
              <a:latin typeface="Times New Roman"/>
              <a:cs typeface="Times New Roman"/>
            </a:endParaRPr>
          </a:p>
          <a:p>
            <a:pPr marL="1436370" marR="5080" algn="just">
              <a:lnSpc>
                <a:spcPts val="1220"/>
              </a:lnSpc>
              <a:spcBef>
                <a:spcPts val="75"/>
              </a:spcBef>
            </a:pPr>
            <a:r>
              <a:rPr sz="1100" dirty="0">
                <a:latin typeface="Times New Roman"/>
                <a:cs typeface="Times New Roman"/>
              </a:rPr>
              <a:t>Kata atau istilah “komputer” (bahasa Inggris </a:t>
            </a:r>
            <a:r>
              <a:rPr sz="1100" i="1" dirty="0">
                <a:latin typeface="Times New Roman"/>
                <a:cs typeface="Times New Roman"/>
              </a:rPr>
              <a:t>“Computer”)  </a:t>
            </a:r>
            <a:r>
              <a:rPr sz="1100" spc="30" dirty="0">
                <a:latin typeface="Times New Roman"/>
                <a:cs typeface="Times New Roman"/>
              </a:rPr>
              <a:t>berasal dari bahasa latin “</a:t>
            </a:r>
            <a:r>
              <a:rPr sz="1100" i="1" spc="30" dirty="0">
                <a:latin typeface="Times New Roman"/>
                <a:cs typeface="Times New Roman"/>
              </a:rPr>
              <a:t>computare</a:t>
            </a:r>
            <a:r>
              <a:rPr sz="1100" spc="30" dirty="0">
                <a:latin typeface="Times New Roman"/>
                <a:cs typeface="Times New Roman"/>
              </a:rPr>
              <a:t>” yang </a:t>
            </a:r>
            <a:r>
              <a:rPr sz="1100" spc="40" dirty="0">
                <a:latin typeface="Times New Roman"/>
                <a:cs typeface="Times New Roman"/>
              </a:rPr>
              <a:t>berarti  </a:t>
            </a:r>
            <a:r>
              <a:rPr sz="1100" dirty="0">
                <a:latin typeface="Times New Roman"/>
                <a:cs typeface="Times New Roman"/>
              </a:rPr>
              <a:t>menghitung. Pada jaman dulu komputer digunakan sebagai  mesin penghitung yang cepat dan dapat menginput data yang  kemudian akan diproses sehingga dapat mengeluarkan</a:t>
            </a:r>
            <a:r>
              <a:rPr sz="1100" spc="-5" dirty="0">
                <a:latin typeface="Times New Roman"/>
                <a:cs typeface="Times New Roman"/>
              </a:rPr>
              <a:t> </a:t>
            </a:r>
            <a:r>
              <a:rPr sz="1100" dirty="0">
                <a:latin typeface="Times New Roman"/>
                <a:cs typeface="Times New Roman"/>
              </a:rPr>
              <a:t>output</a:t>
            </a:r>
            <a:endParaRPr sz="1100">
              <a:latin typeface="Times New Roman"/>
              <a:cs typeface="Times New Roman"/>
            </a:endParaRPr>
          </a:p>
          <a:p>
            <a:pPr marL="12700" algn="just">
              <a:lnSpc>
                <a:spcPts val="1185"/>
              </a:lnSpc>
              <a:tabLst>
                <a:tab pos="1348105" algn="l"/>
              </a:tabLst>
            </a:pPr>
            <a:r>
              <a:rPr sz="1100" u="sng" dirty="0">
                <a:uFill>
                  <a:solidFill>
                    <a:srgbClr val="009140"/>
                  </a:solidFill>
                </a:uFill>
                <a:latin typeface="Times New Roman"/>
                <a:cs typeface="Times New Roman"/>
              </a:rPr>
              <a:t> 		</a:t>
            </a:r>
            <a:r>
              <a:rPr sz="1100" dirty="0">
                <a:latin typeface="Times New Roman"/>
                <a:cs typeface="Times New Roman"/>
              </a:rPr>
              <a:t>  </a:t>
            </a:r>
            <a:r>
              <a:rPr sz="1100" spc="-135" dirty="0">
                <a:latin typeface="Times New Roman"/>
                <a:cs typeface="Times New Roman"/>
              </a:rPr>
              <a:t> </a:t>
            </a:r>
            <a:r>
              <a:rPr sz="1100" dirty="0">
                <a:latin typeface="Times New Roman"/>
                <a:cs typeface="Times New Roman"/>
              </a:rPr>
              <a:t>berupa</a:t>
            </a:r>
            <a:r>
              <a:rPr sz="1100" spc="-114" dirty="0">
                <a:latin typeface="Times New Roman"/>
                <a:cs typeface="Times New Roman"/>
              </a:rPr>
              <a:t> </a:t>
            </a:r>
            <a:r>
              <a:rPr sz="1100" dirty="0">
                <a:latin typeface="Times New Roman"/>
                <a:cs typeface="Times New Roman"/>
              </a:rPr>
              <a:t>informasi.</a:t>
            </a:r>
            <a:endParaRPr sz="1100">
              <a:latin typeface="Times New Roman"/>
              <a:cs typeface="Times New Roman"/>
            </a:endParaRPr>
          </a:p>
        </p:txBody>
      </p:sp>
      <p:sp>
        <p:nvSpPr>
          <p:cNvPr id="4" name="object 4"/>
          <p:cNvSpPr txBox="1"/>
          <p:nvPr/>
        </p:nvSpPr>
        <p:spPr>
          <a:xfrm>
            <a:off x="2147092" y="5323946"/>
            <a:ext cx="3478529" cy="1931035"/>
          </a:xfrm>
          <a:prstGeom prst="rect">
            <a:avLst/>
          </a:prstGeom>
        </p:spPr>
        <p:txBody>
          <a:bodyPr vert="horz" wrap="square" lIns="0" tIns="24130" rIns="0" bIns="0" rtlCol="0">
            <a:spAutoFit/>
          </a:bodyPr>
          <a:lstStyle/>
          <a:p>
            <a:pPr marL="12700" marR="5080" algn="just">
              <a:lnSpc>
                <a:spcPct val="93000"/>
              </a:lnSpc>
              <a:spcBef>
                <a:spcPts val="190"/>
              </a:spcBef>
            </a:pPr>
            <a:r>
              <a:rPr sz="1100" dirty="0">
                <a:latin typeface="Times New Roman"/>
                <a:cs typeface="Times New Roman"/>
              </a:rPr>
              <a:t>Karena komputer dapat menghasilkan suatu informasi dari  sebuah</a:t>
            </a:r>
            <a:r>
              <a:rPr sz="1100" spc="-70" dirty="0">
                <a:latin typeface="Times New Roman"/>
                <a:cs typeface="Times New Roman"/>
              </a:rPr>
              <a:t> </a:t>
            </a:r>
            <a:r>
              <a:rPr sz="1100" dirty="0">
                <a:latin typeface="Times New Roman"/>
                <a:cs typeface="Times New Roman"/>
              </a:rPr>
              <a:t>pengolahan</a:t>
            </a:r>
            <a:r>
              <a:rPr sz="1100" spc="-65" dirty="0">
                <a:latin typeface="Times New Roman"/>
                <a:cs typeface="Times New Roman"/>
              </a:rPr>
              <a:t> </a:t>
            </a:r>
            <a:r>
              <a:rPr sz="1100" dirty="0">
                <a:latin typeface="Times New Roman"/>
                <a:cs typeface="Times New Roman"/>
              </a:rPr>
              <a:t>data,</a:t>
            </a:r>
            <a:r>
              <a:rPr sz="1100" spc="-65" dirty="0">
                <a:latin typeface="Times New Roman"/>
                <a:cs typeface="Times New Roman"/>
              </a:rPr>
              <a:t> </a:t>
            </a:r>
            <a:r>
              <a:rPr sz="1100" dirty="0">
                <a:latin typeface="Times New Roman"/>
                <a:cs typeface="Times New Roman"/>
              </a:rPr>
              <a:t>maka</a:t>
            </a:r>
            <a:r>
              <a:rPr sz="1100" spc="-65" dirty="0">
                <a:latin typeface="Times New Roman"/>
                <a:cs typeface="Times New Roman"/>
              </a:rPr>
              <a:t> </a:t>
            </a:r>
            <a:r>
              <a:rPr sz="1100" dirty="0">
                <a:latin typeface="Times New Roman"/>
                <a:cs typeface="Times New Roman"/>
              </a:rPr>
              <a:t>seiring</a:t>
            </a:r>
            <a:r>
              <a:rPr sz="1100" spc="-65" dirty="0">
                <a:latin typeface="Times New Roman"/>
                <a:cs typeface="Times New Roman"/>
              </a:rPr>
              <a:t> </a:t>
            </a:r>
            <a:r>
              <a:rPr sz="1100" dirty="0">
                <a:latin typeface="Times New Roman"/>
                <a:cs typeface="Times New Roman"/>
              </a:rPr>
              <a:t>dengan</a:t>
            </a:r>
            <a:r>
              <a:rPr sz="1100" spc="-65" dirty="0">
                <a:latin typeface="Times New Roman"/>
                <a:cs typeface="Times New Roman"/>
              </a:rPr>
              <a:t> </a:t>
            </a:r>
            <a:r>
              <a:rPr sz="1100" dirty="0">
                <a:latin typeface="Times New Roman"/>
                <a:cs typeface="Times New Roman"/>
              </a:rPr>
              <a:t>berkembangnya  jaman, komputer dijadikan alat yang dapat melakukan  manipulasi data yang dapat menghasilkan sebuah informasi  yang dapat dipakai oleh manusia. Oleh karena itu kompu</a:t>
            </a:r>
            <a:r>
              <a:rPr sz="1200" dirty="0">
                <a:latin typeface="Times New Roman"/>
                <a:cs typeface="Times New Roman"/>
              </a:rPr>
              <a:t>ter  </a:t>
            </a:r>
            <a:r>
              <a:rPr sz="1200" spc="10" dirty="0">
                <a:latin typeface="Times New Roman"/>
                <a:cs typeface="Times New Roman"/>
              </a:rPr>
              <a:t>dapat </a:t>
            </a:r>
            <a:r>
              <a:rPr sz="1100" dirty="0">
                <a:latin typeface="Times New Roman"/>
                <a:cs typeface="Times New Roman"/>
              </a:rPr>
              <a:t>diartikan sebagai alat untuk memanipulasi data dan  mengelola</a:t>
            </a:r>
            <a:r>
              <a:rPr sz="1100" spc="-120" dirty="0">
                <a:latin typeface="Times New Roman"/>
                <a:cs typeface="Times New Roman"/>
              </a:rPr>
              <a:t> </a:t>
            </a:r>
            <a:r>
              <a:rPr sz="1100" dirty="0">
                <a:latin typeface="Times New Roman"/>
                <a:cs typeface="Times New Roman"/>
              </a:rPr>
              <a:t>data</a:t>
            </a:r>
            <a:r>
              <a:rPr sz="1100" spc="-114" dirty="0">
                <a:latin typeface="Times New Roman"/>
                <a:cs typeface="Times New Roman"/>
              </a:rPr>
              <a:t> </a:t>
            </a:r>
            <a:r>
              <a:rPr sz="1100" dirty="0">
                <a:latin typeface="Times New Roman"/>
                <a:cs typeface="Times New Roman"/>
              </a:rPr>
              <a:t>berdasarkan</a:t>
            </a:r>
            <a:r>
              <a:rPr sz="1100" spc="-114" dirty="0">
                <a:latin typeface="Times New Roman"/>
                <a:cs typeface="Times New Roman"/>
              </a:rPr>
              <a:t> </a:t>
            </a:r>
            <a:r>
              <a:rPr sz="1100" dirty="0">
                <a:latin typeface="Times New Roman"/>
                <a:cs typeface="Times New Roman"/>
              </a:rPr>
              <a:t>perintah</a:t>
            </a:r>
            <a:r>
              <a:rPr sz="1100" spc="-120" dirty="0">
                <a:latin typeface="Times New Roman"/>
                <a:cs typeface="Times New Roman"/>
              </a:rPr>
              <a:t> </a:t>
            </a:r>
            <a:r>
              <a:rPr sz="1100" dirty="0">
                <a:latin typeface="Times New Roman"/>
                <a:cs typeface="Times New Roman"/>
              </a:rPr>
              <a:t>yang</a:t>
            </a:r>
            <a:r>
              <a:rPr sz="1100" spc="-110" dirty="0">
                <a:latin typeface="Times New Roman"/>
                <a:cs typeface="Times New Roman"/>
              </a:rPr>
              <a:t> </a:t>
            </a:r>
            <a:r>
              <a:rPr sz="1100" dirty="0">
                <a:latin typeface="Times New Roman"/>
                <a:cs typeface="Times New Roman"/>
              </a:rPr>
              <a:t>diberikan.</a:t>
            </a:r>
            <a:endParaRPr sz="1100">
              <a:latin typeface="Times New Roman"/>
              <a:cs typeface="Times New Roman"/>
            </a:endParaRPr>
          </a:p>
          <a:p>
            <a:pPr marL="12700" marR="5080" algn="just">
              <a:lnSpc>
                <a:spcPts val="1220"/>
              </a:lnSpc>
              <a:spcBef>
                <a:spcPts val="1240"/>
              </a:spcBef>
            </a:pPr>
            <a:r>
              <a:rPr sz="1100" dirty="0">
                <a:latin typeface="Times New Roman"/>
                <a:cs typeface="Times New Roman"/>
              </a:rPr>
              <a:t>Pertama kali komputer dibuat memiliki ukuran sangat besar  yang sekarang kita sebut dengan komputer </a:t>
            </a:r>
            <a:r>
              <a:rPr sz="1100" i="1" dirty="0">
                <a:latin typeface="Times New Roman"/>
                <a:cs typeface="Times New Roman"/>
              </a:rPr>
              <a:t>mainframe</a:t>
            </a:r>
            <a:r>
              <a:rPr sz="1100" dirty="0">
                <a:latin typeface="Times New Roman"/>
                <a:cs typeface="Times New Roman"/>
              </a:rPr>
              <a:t>, selain  itu</a:t>
            </a:r>
            <a:r>
              <a:rPr sz="1100" spc="-114" dirty="0">
                <a:latin typeface="Times New Roman"/>
                <a:cs typeface="Times New Roman"/>
              </a:rPr>
              <a:t> </a:t>
            </a:r>
            <a:r>
              <a:rPr sz="1100" dirty="0">
                <a:latin typeface="Times New Roman"/>
                <a:cs typeface="Times New Roman"/>
              </a:rPr>
              <a:t>komputer</a:t>
            </a:r>
            <a:r>
              <a:rPr sz="1100" spc="-110" dirty="0">
                <a:latin typeface="Times New Roman"/>
                <a:cs typeface="Times New Roman"/>
              </a:rPr>
              <a:t> </a:t>
            </a:r>
            <a:r>
              <a:rPr sz="1100" dirty="0">
                <a:latin typeface="Times New Roman"/>
                <a:cs typeface="Times New Roman"/>
              </a:rPr>
              <a:t>jenis</a:t>
            </a:r>
            <a:r>
              <a:rPr sz="1100" spc="-110" dirty="0">
                <a:latin typeface="Times New Roman"/>
                <a:cs typeface="Times New Roman"/>
              </a:rPr>
              <a:t> </a:t>
            </a:r>
            <a:r>
              <a:rPr sz="1100" dirty="0">
                <a:latin typeface="Times New Roman"/>
                <a:cs typeface="Times New Roman"/>
              </a:rPr>
              <a:t>ini</a:t>
            </a:r>
            <a:r>
              <a:rPr sz="1100" spc="-110" dirty="0">
                <a:latin typeface="Times New Roman"/>
                <a:cs typeface="Times New Roman"/>
              </a:rPr>
              <a:t> </a:t>
            </a:r>
            <a:r>
              <a:rPr sz="1100" dirty="0">
                <a:latin typeface="Times New Roman"/>
                <a:cs typeface="Times New Roman"/>
              </a:rPr>
              <a:t>juga</a:t>
            </a:r>
            <a:r>
              <a:rPr sz="1100" spc="-110" dirty="0">
                <a:latin typeface="Times New Roman"/>
                <a:cs typeface="Times New Roman"/>
              </a:rPr>
              <a:t> </a:t>
            </a:r>
            <a:r>
              <a:rPr sz="1100" dirty="0">
                <a:latin typeface="Times New Roman"/>
                <a:cs typeface="Times New Roman"/>
              </a:rPr>
              <a:t>memerlukan</a:t>
            </a:r>
            <a:r>
              <a:rPr sz="1100" spc="-114" dirty="0">
                <a:latin typeface="Times New Roman"/>
                <a:cs typeface="Times New Roman"/>
              </a:rPr>
              <a:t> </a:t>
            </a:r>
            <a:r>
              <a:rPr sz="1100" dirty="0">
                <a:latin typeface="Times New Roman"/>
                <a:cs typeface="Times New Roman"/>
              </a:rPr>
              <a:t>daya</a:t>
            </a:r>
            <a:r>
              <a:rPr sz="1100" spc="-110" dirty="0">
                <a:latin typeface="Times New Roman"/>
                <a:cs typeface="Times New Roman"/>
              </a:rPr>
              <a:t> </a:t>
            </a:r>
            <a:r>
              <a:rPr sz="1100" dirty="0">
                <a:latin typeface="Times New Roman"/>
                <a:cs typeface="Times New Roman"/>
              </a:rPr>
              <a:t>listrik</a:t>
            </a:r>
            <a:r>
              <a:rPr sz="1100" spc="-110" dirty="0">
                <a:latin typeface="Times New Roman"/>
                <a:cs typeface="Times New Roman"/>
              </a:rPr>
              <a:t> </a:t>
            </a:r>
            <a:r>
              <a:rPr sz="1100" dirty="0">
                <a:latin typeface="Times New Roman"/>
                <a:cs typeface="Times New Roman"/>
              </a:rPr>
              <a:t>yang</a:t>
            </a:r>
            <a:r>
              <a:rPr sz="1100" spc="-110" dirty="0">
                <a:latin typeface="Times New Roman"/>
                <a:cs typeface="Times New Roman"/>
              </a:rPr>
              <a:t> </a:t>
            </a:r>
            <a:r>
              <a:rPr sz="1100" dirty="0">
                <a:latin typeface="Times New Roman"/>
                <a:cs typeface="Times New Roman"/>
              </a:rPr>
              <a:t>sangat  besar dalam</a:t>
            </a:r>
            <a:r>
              <a:rPr sz="1100" spc="-229" dirty="0">
                <a:latin typeface="Times New Roman"/>
                <a:cs typeface="Times New Roman"/>
              </a:rPr>
              <a:t> </a:t>
            </a:r>
            <a:r>
              <a:rPr sz="1100" dirty="0">
                <a:latin typeface="Times New Roman"/>
                <a:cs typeface="Times New Roman"/>
              </a:rPr>
              <a:t>pengoperasiannya.</a:t>
            </a:r>
            <a:endParaRPr sz="1100">
              <a:latin typeface="Times New Roman"/>
              <a:cs typeface="Times New Roman"/>
            </a:endParaRPr>
          </a:p>
        </p:txBody>
      </p:sp>
      <p:grpSp>
        <p:nvGrpSpPr>
          <p:cNvPr id="5" name="object 5"/>
          <p:cNvGrpSpPr/>
          <p:nvPr/>
        </p:nvGrpSpPr>
        <p:grpSpPr>
          <a:xfrm>
            <a:off x="1020597" y="807224"/>
            <a:ext cx="4601845" cy="352425"/>
            <a:chOff x="1020597" y="807224"/>
            <a:chExt cx="4601845" cy="352425"/>
          </a:xfrm>
        </p:grpSpPr>
        <p:sp>
          <p:nvSpPr>
            <p:cNvPr id="6" name="object 6"/>
            <p:cNvSpPr/>
            <p:nvPr/>
          </p:nvSpPr>
          <p:spPr>
            <a:xfrm>
              <a:off x="1124419" y="813574"/>
              <a:ext cx="4491990" cy="339725"/>
            </a:xfrm>
            <a:custGeom>
              <a:avLst/>
              <a:gdLst/>
              <a:ahLst/>
              <a:cxnLst/>
              <a:rect l="l" t="t" r="r" b="b"/>
              <a:pathLst>
                <a:path w="4491990" h="339725">
                  <a:moveTo>
                    <a:pt x="0" y="339623"/>
                  </a:moveTo>
                  <a:lnTo>
                    <a:pt x="4491583" y="339623"/>
                  </a:lnTo>
                  <a:lnTo>
                    <a:pt x="4491583" y="0"/>
                  </a:lnTo>
                  <a:lnTo>
                    <a:pt x="0" y="0"/>
                  </a:lnTo>
                  <a:lnTo>
                    <a:pt x="0" y="339623"/>
                  </a:lnTo>
                  <a:close/>
                </a:path>
              </a:pathLst>
            </a:custGeom>
            <a:solidFill>
              <a:srgbClr val="E3F0D4"/>
            </a:solidFill>
          </p:spPr>
          <p:txBody>
            <a:bodyPr wrap="square" lIns="0" tIns="0" rIns="0" bIns="0" rtlCol="0"/>
            <a:lstStyle/>
            <a:p>
              <a:endParaRPr/>
            </a:p>
          </p:txBody>
        </p:sp>
        <p:sp>
          <p:nvSpPr>
            <p:cNvPr id="7" name="object 7"/>
            <p:cNvSpPr/>
            <p:nvPr/>
          </p:nvSpPr>
          <p:spPr>
            <a:xfrm>
              <a:off x="1026947" y="813574"/>
              <a:ext cx="4589145" cy="339725"/>
            </a:xfrm>
            <a:custGeom>
              <a:avLst/>
              <a:gdLst/>
              <a:ahLst/>
              <a:cxnLst/>
              <a:rect l="l" t="t" r="r" b="b"/>
              <a:pathLst>
                <a:path w="4589145" h="339725">
                  <a:moveTo>
                    <a:pt x="0" y="0"/>
                  </a:moveTo>
                  <a:lnTo>
                    <a:pt x="4589056" y="0"/>
                  </a:lnTo>
                  <a:lnTo>
                    <a:pt x="4589056" y="339623"/>
                  </a:lnTo>
                  <a:lnTo>
                    <a:pt x="0" y="339623"/>
                  </a:lnTo>
                  <a:lnTo>
                    <a:pt x="0" y="0"/>
                  </a:lnTo>
                  <a:close/>
                </a:path>
              </a:pathLst>
            </a:custGeom>
            <a:ln w="12699">
              <a:solidFill>
                <a:srgbClr val="A1D4A3"/>
              </a:solidFill>
            </a:ln>
          </p:spPr>
          <p:txBody>
            <a:bodyPr wrap="square" lIns="0" tIns="0" rIns="0" bIns="0" rtlCol="0"/>
            <a:lstStyle/>
            <a:p>
              <a:endParaRPr/>
            </a:p>
          </p:txBody>
        </p:sp>
      </p:grpSp>
      <p:sp>
        <p:nvSpPr>
          <p:cNvPr id="8" name="object 8"/>
          <p:cNvSpPr txBox="1"/>
          <p:nvPr/>
        </p:nvSpPr>
        <p:spPr>
          <a:xfrm>
            <a:off x="1124419" y="838923"/>
            <a:ext cx="4485640" cy="238760"/>
          </a:xfrm>
          <a:prstGeom prst="rect">
            <a:avLst/>
          </a:prstGeom>
        </p:spPr>
        <p:txBody>
          <a:bodyPr vert="horz" wrap="square" lIns="0" tIns="12700" rIns="0" bIns="0" rtlCol="0">
            <a:spAutoFit/>
          </a:bodyPr>
          <a:lstStyle/>
          <a:p>
            <a:pPr marL="217804">
              <a:lnSpc>
                <a:spcPct val="100000"/>
              </a:lnSpc>
              <a:spcBef>
                <a:spcPts val="100"/>
              </a:spcBef>
            </a:pPr>
            <a:r>
              <a:rPr sz="1400" spc="50" dirty="0">
                <a:solidFill>
                  <a:srgbClr val="1F1A17"/>
                </a:solidFill>
                <a:latin typeface="Arial"/>
                <a:cs typeface="Arial"/>
              </a:rPr>
              <a:t>Peralatan </a:t>
            </a:r>
            <a:r>
              <a:rPr sz="1400" spc="55" dirty="0">
                <a:solidFill>
                  <a:srgbClr val="1F1A17"/>
                </a:solidFill>
                <a:latin typeface="Arial"/>
                <a:cs typeface="Arial"/>
              </a:rPr>
              <a:t>Teknologi </a:t>
            </a:r>
            <a:r>
              <a:rPr sz="1400" spc="70" dirty="0">
                <a:solidFill>
                  <a:srgbClr val="1F1A17"/>
                </a:solidFill>
                <a:latin typeface="Arial"/>
                <a:cs typeface="Arial"/>
              </a:rPr>
              <a:t>Informasi dan</a:t>
            </a:r>
            <a:r>
              <a:rPr sz="1400" spc="20" dirty="0">
                <a:solidFill>
                  <a:srgbClr val="1F1A17"/>
                </a:solidFill>
                <a:latin typeface="Arial"/>
                <a:cs typeface="Arial"/>
              </a:rPr>
              <a:t> </a:t>
            </a:r>
            <a:r>
              <a:rPr sz="1400" spc="55" dirty="0">
                <a:solidFill>
                  <a:srgbClr val="1F1A17"/>
                </a:solidFill>
                <a:latin typeface="Arial"/>
                <a:cs typeface="Arial"/>
              </a:rPr>
              <a:t>Komunikasi</a:t>
            </a:r>
            <a:endParaRPr sz="1400">
              <a:latin typeface="Arial"/>
              <a:cs typeface="Arial"/>
            </a:endParaRPr>
          </a:p>
        </p:txBody>
      </p:sp>
      <p:sp>
        <p:nvSpPr>
          <p:cNvPr id="9" name="object 9"/>
          <p:cNvSpPr txBox="1"/>
          <p:nvPr/>
        </p:nvSpPr>
        <p:spPr>
          <a:xfrm>
            <a:off x="720001" y="769670"/>
            <a:ext cx="404495" cy="427990"/>
          </a:xfrm>
          <a:prstGeom prst="rect">
            <a:avLst/>
          </a:prstGeom>
          <a:solidFill>
            <a:srgbClr val="ABD4A8"/>
          </a:solidFill>
        </p:spPr>
        <p:txBody>
          <a:bodyPr vert="horz" wrap="square" lIns="0" tIns="17780" rIns="0" bIns="0" rtlCol="0">
            <a:spAutoFit/>
          </a:bodyPr>
          <a:lstStyle/>
          <a:p>
            <a:pPr marL="96520">
              <a:lnSpc>
                <a:spcPct val="100000"/>
              </a:lnSpc>
              <a:spcBef>
                <a:spcPts val="140"/>
              </a:spcBef>
            </a:pPr>
            <a:r>
              <a:rPr sz="2400" spc="120" dirty="0">
                <a:solidFill>
                  <a:srgbClr val="FFFFFF"/>
                </a:solidFill>
                <a:latin typeface="Arial"/>
                <a:cs typeface="Arial"/>
              </a:rPr>
              <a:t>B</a:t>
            </a:r>
            <a:endParaRPr sz="2400">
              <a:latin typeface="Arial"/>
              <a:cs typeface="Arial"/>
            </a:endParaRPr>
          </a:p>
        </p:txBody>
      </p:sp>
      <p:sp>
        <p:nvSpPr>
          <p:cNvPr id="10" name="object 10"/>
          <p:cNvSpPr txBox="1"/>
          <p:nvPr/>
        </p:nvSpPr>
        <p:spPr>
          <a:xfrm>
            <a:off x="928357" y="6393942"/>
            <a:ext cx="951865" cy="132080"/>
          </a:xfrm>
          <a:prstGeom prst="rect">
            <a:avLst/>
          </a:prstGeom>
        </p:spPr>
        <p:txBody>
          <a:bodyPr vert="horz" wrap="square" lIns="0" tIns="12700" rIns="0" bIns="0" rtlCol="0">
            <a:spAutoFit/>
          </a:bodyPr>
          <a:lstStyle/>
          <a:p>
            <a:pPr marL="12700">
              <a:lnSpc>
                <a:spcPct val="100000"/>
              </a:lnSpc>
              <a:spcBef>
                <a:spcPts val="100"/>
              </a:spcBef>
            </a:pPr>
            <a:r>
              <a:rPr sz="700" i="1" dirty="0">
                <a:solidFill>
                  <a:srgbClr val="1F1A17"/>
                </a:solidFill>
                <a:latin typeface="Times New Roman"/>
                <a:cs typeface="Times New Roman"/>
              </a:rPr>
              <a:t>Sumber :</a:t>
            </a:r>
            <a:r>
              <a:rPr sz="700" i="1" spc="-80" dirty="0">
                <a:solidFill>
                  <a:srgbClr val="1F1A17"/>
                </a:solidFill>
                <a:latin typeface="Times New Roman"/>
                <a:cs typeface="Times New Roman"/>
              </a:rPr>
              <a:t> </a:t>
            </a:r>
            <a:r>
              <a:rPr sz="700" i="1" dirty="0">
                <a:solidFill>
                  <a:srgbClr val="1F1A17"/>
                </a:solidFill>
                <a:latin typeface="Times New Roman"/>
                <a:cs typeface="Times New Roman"/>
              </a:rPr>
              <a:t>glodokshop.com</a:t>
            </a:r>
            <a:endParaRPr sz="700">
              <a:latin typeface="Times New Roman"/>
              <a:cs typeface="Times New Roman"/>
            </a:endParaRPr>
          </a:p>
        </p:txBody>
      </p:sp>
      <p:sp>
        <p:nvSpPr>
          <p:cNvPr id="11" name="object 11"/>
          <p:cNvSpPr/>
          <p:nvPr/>
        </p:nvSpPr>
        <p:spPr>
          <a:xfrm>
            <a:off x="842975" y="5258346"/>
            <a:ext cx="1122070" cy="766584"/>
          </a:xfrm>
          <a:prstGeom prst="rect">
            <a:avLst/>
          </a:prstGeom>
          <a:blipFill>
            <a:blip r:embed="rId2" cstate="print"/>
            <a:stretch>
              <a:fillRect/>
            </a:stretch>
          </a:blipFill>
        </p:spPr>
        <p:txBody>
          <a:bodyPr wrap="square" lIns="0" tIns="0" rIns="0" bIns="0" rtlCol="0"/>
          <a:lstStyle/>
          <a:p>
            <a:endParaRPr/>
          </a:p>
        </p:txBody>
      </p:sp>
      <p:sp>
        <p:nvSpPr>
          <p:cNvPr id="12" name="object 12"/>
          <p:cNvSpPr txBox="1"/>
          <p:nvPr/>
        </p:nvSpPr>
        <p:spPr>
          <a:xfrm>
            <a:off x="1116622" y="6051499"/>
            <a:ext cx="587375" cy="260350"/>
          </a:xfrm>
          <a:prstGeom prst="rect">
            <a:avLst/>
          </a:prstGeom>
        </p:spPr>
        <p:txBody>
          <a:bodyPr vert="horz" wrap="square" lIns="0" tIns="12700" rIns="0" bIns="0" rtlCol="0">
            <a:spAutoFit/>
          </a:bodyPr>
          <a:lstStyle/>
          <a:p>
            <a:pPr marL="34290">
              <a:lnSpc>
                <a:spcPts val="925"/>
              </a:lnSpc>
              <a:spcBef>
                <a:spcPts val="100"/>
              </a:spcBef>
            </a:pPr>
            <a:r>
              <a:rPr sz="800" b="1" dirty="0">
                <a:solidFill>
                  <a:srgbClr val="1F1A17"/>
                </a:solidFill>
                <a:latin typeface="Times New Roman"/>
                <a:cs typeface="Times New Roman"/>
              </a:rPr>
              <a:t>Gambar</a:t>
            </a:r>
            <a:r>
              <a:rPr sz="800" b="1" spc="-114" dirty="0">
                <a:solidFill>
                  <a:srgbClr val="1F1A17"/>
                </a:solidFill>
                <a:latin typeface="Times New Roman"/>
                <a:cs typeface="Times New Roman"/>
              </a:rPr>
              <a:t> </a:t>
            </a:r>
            <a:r>
              <a:rPr sz="800" b="1" dirty="0">
                <a:solidFill>
                  <a:srgbClr val="1F1A17"/>
                </a:solidFill>
                <a:latin typeface="Times New Roman"/>
                <a:cs typeface="Times New Roman"/>
              </a:rPr>
              <a:t>1.4</a:t>
            </a:r>
            <a:endParaRPr sz="800">
              <a:latin typeface="Times New Roman"/>
              <a:cs typeface="Times New Roman"/>
            </a:endParaRPr>
          </a:p>
          <a:p>
            <a:pPr marL="12700">
              <a:lnSpc>
                <a:spcPts val="925"/>
              </a:lnSpc>
            </a:pPr>
            <a:r>
              <a:rPr sz="800" i="1" dirty="0">
                <a:solidFill>
                  <a:srgbClr val="1F1A17"/>
                </a:solidFill>
                <a:latin typeface="Times New Roman"/>
                <a:cs typeface="Times New Roman"/>
              </a:rPr>
              <a:t>Komputer</a:t>
            </a:r>
            <a:r>
              <a:rPr sz="800" i="1" spc="-100" dirty="0">
                <a:solidFill>
                  <a:srgbClr val="1F1A17"/>
                </a:solidFill>
                <a:latin typeface="Times New Roman"/>
                <a:cs typeface="Times New Roman"/>
              </a:rPr>
              <a:t> </a:t>
            </a:r>
            <a:r>
              <a:rPr sz="800" i="1" dirty="0">
                <a:solidFill>
                  <a:srgbClr val="1F1A17"/>
                </a:solidFill>
                <a:latin typeface="Times New Roman"/>
                <a:cs typeface="Times New Roman"/>
              </a:rPr>
              <a:t>PC</a:t>
            </a:r>
            <a:endParaRPr sz="8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7067" y="741768"/>
            <a:ext cx="3482340" cy="2668905"/>
          </a:xfrm>
          <a:prstGeom prst="rect">
            <a:avLst/>
          </a:prstGeom>
        </p:spPr>
        <p:txBody>
          <a:bodyPr vert="horz" wrap="square" lIns="0" tIns="28575" rIns="0" bIns="0" rtlCol="0">
            <a:spAutoFit/>
          </a:bodyPr>
          <a:lstStyle/>
          <a:p>
            <a:pPr marL="12700" marR="5080">
              <a:lnSpc>
                <a:spcPts val="1220"/>
              </a:lnSpc>
              <a:spcBef>
                <a:spcPts val="225"/>
              </a:spcBef>
            </a:pPr>
            <a:r>
              <a:rPr sz="1100" dirty="0">
                <a:latin typeface="Times New Roman"/>
                <a:cs typeface="Times New Roman"/>
              </a:rPr>
              <a:t>Saat ini komputer dirancang untuk membantu memudahkan  dalam</a:t>
            </a:r>
            <a:r>
              <a:rPr sz="1100" spc="-55" dirty="0">
                <a:latin typeface="Times New Roman"/>
                <a:cs typeface="Times New Roman"/>
              </a:rPr>
              <a:t> </a:t>
            </a:r>
            <a:r>
              <a:rPr sz="1100" dirty="0">
                <a:latin typeface="Times New Roman"/>
                <a:cs typeface="Times New Roman"/>
              </a:rPr>
              <a:t>mengerjakan</a:t>
            </a:r>
            <a:r>
              <a:rPr sz="1100" spc="-60" dirty="0">
                <a:latin typeface="Times New Roman"/>
                <a:cs typeface="Times New Roman"/>
              </a:rPr>
              <a:t> </a:t>
            </a:r>
            <a:r>
              <a:rPr sz="1100" dirty="0">
                <a:latin typeface="Times New Roman"/>
                <a:cs typeface="Times New Roman"/>
              </a:rPr>
              <a:t>tugas</a:t>
            </a:r>
            <a:r>
              <a:rPr sz="1100" spc="-55" dirty="0">
                <a:latin typeface="Times New Roman"/>
                <a:cs typeface="Times New Roman"/>
              </a:rPr>
              <a:t> </a:t>
            </a:r>
            <a:r>
              <a:rPr sz="1100" dirty="0">
                <a:latin typeface="Times New Roman"/>
                <a:cs typeface="Times New Roman"/>
              </a:rPr>
              <a:t>dan</a:t>
            </a:r>
            <a:r>
              <a:rPr sz="1100" spc="-50" dirty="0">
                <a:latin typeface="Times New Roman"/>
                <a:cs typeface="Times New Roman"/>
              </a:rPr>
              <a:t> </a:t>
            </a:r>
            <a:r>
              <a:rPr sz="1100" dirty="0">
                <a:latin typeface="Times New Roman"/>
                <a:cs typeface="Times New Roman"/>
              </a:rPr>
              <a:t>pekerjaan</a:t>
            </a:r>
            <a:r>
              <a:rPr sz="1100" spc="-60" dirty="0">
                <a:latin typeface="Times New Roman"/>
                <a:cs typeface="Times New Roman"/>
              </a:rPr>
              <a:t> </a:t>
            </a:r>
            <a:r>
              <a:rPr sz="1100" dirty="0">
                <a:latin typeface="Times New Roman"/>
                <a:cs typeface="Times New Roman"/>
              </a:rPr>
              <a:t>manusia.</a:t>
            </a:r>
            <a:r>
              <a:rPr sz="1100" spc="-55" dirty="0">
                <a:latin typeface="Times New Roman"/>
                <a:cs typeface="Times New Roman"/>
              </a:rPr>
              <a:t> </a:t>
            </a:r>
            <a:r>
              <a:rPr sz="1100" dirty="0">
                <a:latin typeface="Times New Roman"/>
                <a:cs typeface="Times New Roman"/>
              </a:rPr>
              <a:t>Oleh</a:t>
            </a:r>
            <a:r>
              <a:rPr sz="1100" spc="-50" dirty="0">
                <a:latin typeface="Times New Roman"/>
                <a:cs typeface="Times New Roman"/>
              </a:rPr>
              <a:t> </a:t>
            </a:r>
            <a:r>
              <a:rPr sz="1100" dirty="0">
                <a:latin typeface="Times New Roman"/>
                <a:cs typeface="Times New Roman"/>
              </a:rPr>
              <a:t>karena  itu, komputer sekarang tidak berukuran besar melainkan  sebesar tas dan hanya memerlukan baterai untuk  menyalakannya. Dengan ini kita sebagai pengguna  semakin dimanjakan oleh alat teknologi yang</a:t>
            </a:r>
            <a:r>
              <a:rPr sz="1100" spc="140" dirty="0">
                <a:latin typeface="Times New Roman"/>
                <a:cs typeface="Times New Roman"/>
              </a:rPr>
              <a:t> </a:t>
            </a:r>
            <a:r>
              <a:rPr sz="1100" dirty="0">
                <a:latin typeface="Times New Roman"/>
                <a:cs typeface="Times New Roman"/>
              </a:rPr>
              <a:t>semakin</a:t>
            </a:r>
            <a:endParaRPr sz="1100">
              <a:latin typeface="Times New Roman"/>
              <a:cs typeface="Times New Roman"/>
            </a:endParaRPr>
          </a:p>
          <a:p>
            <a:pPr marL="12700">
              <a:lnSpc>
                <a:spcPts val="1185"/>
              </a:lnSpc>
            </a:pPr>
            <a:r>
              <a:rPr sz="1100" dirty="0">
                <a:latin typeface="Times New Roman"/>
                <a:cs typeface="Times New Roman"/>
              </a:rPr>
              <a:t>bagus.</a:t>
            </a:r>
            <a:endParaRPr sz="1100">
              <a:latin typeface="Times New Roman"/>
              <a:cs typeface="Times New Roman"/>
            </a:endParaRPr>
          </a:p>
          <a:p>
            <a:pPr marL="12700" marR="401955" algn="just">
              <a:lnSpc>
                <a:spcPts val="1220"/>
              </a:lnSpc>
              <a:spcBef>
                <a:spcPts val="1240"/>
              </a:spcBef>
            </a:pPr>
            <a:r>
              <a:rPr sz="1100" dirty="0">
                <a:latin typeface="Times New Roman"/>
                <a:cs typeface="Times New Roman"/>
              </a:rPr>
              <a:t>Untuk dapat membuat komputer dapat bekerja sesuai  </a:t>
            </a:r>
            <a:r>
              <a:rPr sz="1100" spc="5" dirty="0">
                <a:latin typeface="Times New Roman"/>
                <a:cs typeface="Times New Roman"/>
              </a:rPr>
              <a:t>dengan</a:t>
            </a:r>
            <a:r>
              <a:rPr sz="1100" spc="285" dirty="0">
                <a:latin typeface="Times New Roman"/>
                <a:cs typeface="Times New Roman"/>
              </a:rPr>
              <a:t> </a:t>
            </a:r>
            <a:r>
              <a:rPr sz="1100" spc="5" dirty="0">
                <a:latin typeface="Times New Roman"/>
                <a:cs typeface="Times New Roman"/>
              </a:rPr>
              <a:t>fungsi</a:t>
            </a:r>
            <a:r>
              <a:rPr sz="1100" spc="285" dirty="0">
                <a:latin typeface="Times New Roman"/>
                <a:cs typeface="Times New Roman"/>
              </a:rPr>
              <a:t> </a:t>
            </a:r>
            <a:r>
              <a:rPr sz="1100" spc="5" dirty="0">
                <a:latin typeface="Times New Roman"/>
                <a:cs typeface="Times New Roman"/>
              </a:rPr>
              <a:t>dan</a:t>
            </a:r>
            <a:r>
              <a:rPr sz="1100" spc="285" dirty="0">
                <a:latin typeface="Times New Roman"/>
                <a:cs typeface="Times New Roman"/>
              </a:rPr>
              <a:t> </a:t>
            </a:r>
            <a:r>
              <a:rPr sz="1100" spc="5" dirty="0">
                <a:latin typeface="Times New Roman"/>
                <a:cs typeface="Times New Roman"/>
              </a:rPr>
              <a:t>manfaatnya,</a:t>
            </a:r>
            <a:r>
              <a:rPr sz="1100" spc="285" dirty="0">
                <a:latin typeface="Times New Roman"/>
                <a:cs typeface="Times New Roman"/>
              </a:rPr>
              <a:t> </a:t>
            </a:r>
            <a:r>
              <a:rPr sz="1100" spc="5" dirty="0">
                <a:latin typeface="Times New Roman"/>
                <a:cs typeface="Times New Roman"/>
              </a:rPr>
              <a:t>maka</a:t>
            </a:r>
            <a:r>
              <a:rPr sz="1100" spc="285" dirty="0">
                <a:latin typeface="Times New Roman"/>
                <a:cs typeface="Times New Roman"/>
              </a:rPr>
              <a:t> </a:t>
            </a:r>
            <a:r>
              <a:rPr sz="1100" spc="10" dirty="0">
                <a:latin typeface="Times New Roman"/>
                <a:cs typeface="Times New Roman"/>
              </a:rPr>
              <a:t>komputer  </a:t>
            </a:r>
            <a:r>
              <a:rPr sz="1100" dirty="0">
                <a:latin typeface="Times New Roman"/>
                <a:cs typeface="Times New Roman"/>
              </a:rPr>
              <a:t>memerlukan komponen penting yang dibutuhkan oleh  </a:t>
            </a:r>
            <a:r>
              <a:rPr sz="1100" spc="10" dirty="0">
                <a:latin typeface="Times New Roman"/>
                <a:cs typeface="Times New Roman"/>
              </a:rPr>
              <a:t>komputer. </a:t>
            </a:r>
            <a:r>
              <a:rPr sz="1100" spc="15" dirty="0">
                <a:latin typeface="Times New Roman"/>
                <a:cs typeface="Times New Roman"/>
              </a:rPr>
              <a:t>Komponen tersebut adalah </a:t>
            </a:r>
            <a:r>
              <a:rPr sz="1100" i="1" spc="5" dirty="0">
                <a:latin typeface="Times New Roman"/>
                <a:cs typeface="Times New Roman"/>
              </a:rPr>
              <a:t>hardware  </a:t>
            </a:r>
            <a:r>
              <a:rPr sz="1100" dirty="0">
                <a:latin typeface="Times New Roman"/>
                <a:cs typeface="Times New Roman"/>
              </a:rPr>
              <a:t>(perangkat keras), </a:t>
            </a:r>
            <a:r>
              <a:rPr sz="1100" i="1" spc="-10" dirty="0">
                <a:latin typeface="Times New Roman"/>
                <a:cs typeface="Times New Roman"/>
              </a:rPr>
              <a:t>software </a:t>
            </a:r>
            <a:r>
              <a:rPr sz="1100" dirty="0">
                <a:latin typeface="Times New Roman"/>
                <a:cs typeface="Times New Roman"/>
              </a:rPr>
              <a:t>(perangkat lunak) dan  </a:t>
            </a:r>
            <a:r>
              <a:rPr sz="1100" i="1" spc="-5" dirty="0">
                <a:latin typeface="Times New Roman"/>
                <a:cs typeface="Times New Roman"/>
              </a:rPr>
              <a:t>brainware </a:t>
            </a:r>
            <a:r>
              <a:rPr sz="1100" dirty="0">
                <a:latin typeface="Times New Roman"/>
                <a:cs typeface="Times New Roman"/>
              </a:rPr>
              <a:t>(pengguna komputer). Ketiga komponen  tersebut harus saling berhubungan sehingga dapat  membentuk satu kesatuan yang membuat komputer  dapat</a:t>
            </a:r>
            <a:r>
              <a:rPr sz="1100" spc="-114" dirty="0">
                <a:latin typeface="Times New Roman"/>
                <a:cs typeface="Times New Roman"/>
              </a:rPr>
              <a:t> </a:t>
            </a:r>
            <a:r>
              <a:rPr sz="1100" dirty="0">
                <a:latin typeface="Times New Roman"/>
                <a:cs typeface="Times New Roman"/>
              </a:rPr>
              <a:t>bekerja</a:t>
            </a:r>
            <a:r>
              <a:rPr sz="1100" spc="-114" dirty="0">
                <a:latin typeface="Times New Roman"/>
                <a:cs typeface="Times New Roman"/>
              </a:rPr>
              <a:t> </a:t>
            </a:r>
            <a:r>
              <a:rPr sz="1100" dirty="0">
                <a:latin typeface="Times New Roman"/>
                <a:cs typeface="Times New Roman"/>
              </a:rPr>
              <a:t>secara</a:t>
            </a:r>
            <a:r>
              <a:rPr sz="1100" spc="-114" dirty="0">
                <a:latin typeface="Times New Roman"/>
                <a:cs typeface="Times New Roman"/>
              </a:rPr>
              <a:t> </a:t>
            </a:r>
            <a:r>
              <a:rPr sz="1100" dirty="0">
                <a:latin typeface="Times New Roman"/>
                <a:cs typeface="Times New Roman"/>
              </a:rPr>
              <a:t>maksimal.</a:t>
            </a:r>
            <a:endParaRPr sz="1100">
              <a:latin typeface="Times New Roman"/>
              <a:cs typeface="Times New Roman"/>
            </a:endParaRPr>
          </a:p>
        </p:txBody>
      </p:sp>
      <p:grpSp>
        <p:nvGrpSpPr>
          <p:cNvPr id="3" name="object 3"/>
          <p:cNvGrpSpPr/>
          <p:nvPr/>
        </p:nvGrpSpPr>
        <p:grpSpPr>
          <a:xfrm>
            <a:off x="3862857" y="1208824"/>
            <a:ext cx="1723389" cy="2071370"/>
            <a:chOff x="3862857" y="1208824"/>
            <a:chExt cx="1723389" cy="2071370"/>
          </a:xfrm>
        </p:grpSpPr>
        <p:sp>
          <p:nvSpPr>
            <p:cNvPr id="4" name="object 4"/>
            <p:cNvSpPr/>
            <p:nvPr/>
          </p:nvSpPr>
          <p:spPr>
            <a:xfrm>
              <a:off x="3869207" y="1215174"/>
              <a:ext cx="1710689" cy="2058670"/>
            </a:xfrm>
            <a:custGeom>
              <a:avLst/>
              <a:gdLst/>
              <a:ahLst/>
              <a:cxnLst/>
              <a:rect l="l" t="t" r="r" b="b"/>
              <a:pathLst>
                <a:path w="1710689" h="2058670">
                  <a:moveTo>
                    <a:pt x="85521" y="0"/>
                  </a:moveTo>
                  <a:lnTo>
                    <a:pt x="1624914" y="0"/>
                  </a:lnTo>
                  <a:lnTo>
                    <a:pt x="1658116" y="2491"/>
                  </a:lnTo>
                  <a:lnTo>
                    <a:pt x="1685310" y="9275"/>
                  </a:lnTo>
                  <a:lnTo>
                    <a:pt x="1703686" y="19314"/>
                  </a:lnTo>
                  <a:lnTo>
                    <a:pt x="1710435" y="31572"/>
                  </a:lnTo>
                  <a:lnTo>
                    <a:pt x="1710435" y="2026602"/>
                  </a:lnTo>
                  <a:lnTo>
                    <a:pt x="1703686" y="2038857"/>
                  </a:lnTo>
                  <a:lnTo>
                    <a:pt x="1685310" y="2048892"/>
                  </a:lnTo>
                  <a:lnTo>
                    <a:pt x="1658116" y="2055672"/>
                  </a:lnTo>
                  <a:lnTo>
                    <a:pt x="1624914" y="2058162"/>
                  </a:lnTo>
                  <a:lnTo>
                    <a:pt x="85521" y="2058162"/>
                  </a:lnTo>
                  <a:lnTo>
                    <a:pt x="52313" y="2055672"/>
                  </a:lnTo>
                  <a:lnTo>
                    <a:pt x="25120" y="2048892"/>
                  </a:lnTo>
                  <a:lnTo>
                    <a:pt x="6747" y="2038857"/>
                  </a:lnTo>
                  <a:lnTo>
                    <a:pt x="0" y="2026602"/>
                  </a:lnTo>
                  <a:lnTo>
                    <a:pt x="0" y="31572"/>
                  </a:lnTo>
                  <a:lnTo>
                    <a:pt x="6747" y="19314"/>
                  </a:lnTo>
                  <a:lnTo>
                    <a:pt x="25120" y="9275"/>
                  </a:lnTo>
                  <a:lnTo>
                    <a:pt x="52313" y="2491"/>
                  </a:lnTo>
                  <a:lnTo>
                    <a:pt x="85521" y="0"/>
                  </a:lnTo>
                  <a:close/>
                </a:path>
              </a:pathLst>
            </a:custGeom>
            <a:ln w="12699">
              <a:solidFill>
                <a:srgbClr val="009140"/>
              </a:solidFill>
            </a:ln>
          </p:spPr>
          <p:txBody>
            <a:bodyPr wrap="square" lIns="0" tIns="0" rIns="0" bIns="0" rtlCol="0"/>
            <a:lstStyle/>
            <a:p>
              <a:endParaRPr/>
            </a:p>
          </p:txBody>
        </p:sp>
        <p:sp>
          <p:nvSpPr>
            <p:cNvPr id="5" name="object 5"/>
            <p:cNvSpPr/>
            <p:nvPr/>
          </p:nvSpPr>
          <p:spPr>
            <a:xfrm>
              <a:off x="3931183" y="1250886"/>
              <a:ext cx="1227010" cy="917841"/>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587544" y="2149157"/>
              <a:ext cx="960945" cy="734441"/>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4277309" y="2941294"/>
            <a:ext cx="951865" cy="477520"/>
          </a:xfrm>
          <a:prstGeom prst="rect">
            <a:avLst/>
          </a:prstGeom>
        </p:spPr>
        <p:txBody>
          <a:bodyPr vert="horz" wrap="square" lIns="0" tIns="12700" rIns="0" bIns="0" rtlCol="0">
            <a:spAutoFit/>
          </a:bodyPr>
          <a:lstStyle/>
          <a:p>
            <a:pPr marR="43815" algn="ctr">
              <a:lnSpc>
                <a:spcPts val="925"/>
              </a:lnSpc>
              <a:spcBef>
                <a:spcPts val="100"/>
              </a:spcBef>
            </a:pPr>
            <a:r>
              <a:rPr sz="800" b="1" dirty="0">
                <a:solidFill>
                  <a:srgbClr val="1F1A17"/>
                </a:solidFill>
                <a:latin typeface="Times New Roman"/>
                <a:cs typeface="Times New Roman"/>
              </a:rPr>
              <a:t>Gambar</a:t>
            </a:r>
            <a:r>
              <a:rPr sz="800" b="1" spc="-30" dirty="0">
                <a:solidFill>
                  <a:srgbClr val="1F1A17"/>
                </a:solidFill>
                <a:latin typeface="Times New Roman"/>
                <a:cs typeface="Times New Roman"/>
              </a:rPr>
              <a:t> </a:t>
            </a:r>
            <a:r>
              <a:rPr sz="800" b="1" dirty="0">
                <a:solidFill>
                  <a:srgbClr val="1F1A17"/>
                </a:solidFill>
                <a:latin typeface="Times New Roman"/>
                <a:cs typeface="Times New Roman"/>
              </a:rPr>
              <a:t>1.5</a:t>
            </a:r>
            <a:endParaRPr sz="800">
              <a:latin typeface="Times New Roman"/>
              <a:cs typeface="Times New Roman"/>
            </a:endParaRPr>
          </a:p>
          <a:p>
            <a:pPr marR="43815" algn="ctr">
              <a:lnSpc>
                <a:spcPts val="925"/>
              </a:lnSpc>
            </a:pPr>
            <a:r>
              <a:rPr sz="800" i="1" dirty="0">
                <a:solidFill>
                  <a:srgbClr val="1F1A17"/>
                </a:solidFill>
                <a:latin typeface="Times New Roman"/>
                <a:cs typeface="Times New Roman"/>
              </a:rPr>
              <a:t>Komputer</a:t>
            </a:r>
            <a:r>
              <a:rPr sz="800" i="1" spc="-25" dirty="0">
                <a:solidFill>
                  <a:srgbClr val="1F1A17"/>
                </a:solidFill>
                <a:latin typeface="Times New Roman"/>
                <a:cs typeface="Times New Roman"/>
              </a:rPr>
              <a:t> </a:t>
            </a:r>
            <a:r>
              <a:rPr sz="800" i="1" dirty="0">
                <a:solidFill>
                  <a:srgbClr val="1F1A17"/>
                </a:solidFill>
                <a:latin typeface="Times New Roman"/>
                <a:cs typeface="Times New Roman"/>
              </a:rPr>
              <a:t>Laptop</a:t>
            </a:r>
            <a:endParaRPr sz="800">
              <a:latin typeface="Times New Roman"/>
              <a:cs typeface="Times New Roman"/>
            </a:endParaRPr>
          </a:p>
          <a:p>
            <a:pPr algn="ctr">
              <a:lnSpc>
                <a:spcPct val="100000"/>
              </a:lnSpc>
              <a:spcBef>
                <a:spcPts val="869"/>
              </a:spcBef>
            </a:pPr>
            <a:r>
              <a:rPr sz="700" i="1" dirty="0">
                <a:solidFill>
                  <a:srgbClr val="1F1A17"/>
                </a:solidFill>
                <a:latin typeface="Times New Roman"/>
                <a:cs typeface="Times New Roman"/>
              </a:rPr>
              <a:t>Sumber :</a:t>
            </a:r>
            <a:r>
              <a:rPr sz="700" i="1" spc="-80" dirty="0">
                <a:solidFill>
                  <a:srgbClr val="1F1A17"/>
                </a:solidFill>
                <a:latin typeface="Times New Roman"/>
                <a:cs typeface="Times New Roman"/>
              </a:rPr>
              <a:t> </a:t>
            </a:r>
            <a:r>
              <a:rPr sz="700" i="1" dirty="0">
                <a:solidFill>
                  <a:srgbClr val="1F1A17"/>
                </a:solidFill>
                <a:latin typeface="Times New Roman"/>
                <a:cs typeface="Times New Roman"/>
              </a:rPr>
              <a:t>glodokshop.com</a:t>
            </a:r>
            <a:endParaRPr sz="700">
              <a:latin typeface="Times New Roman"/>
              <a:cs typeface="Times New Roman"/>
            </a:endParaRPr>
          </a:p>
        </p:txBody>
      </p:sp>
      <p:sp>
        <p:nvSpPr>
          <p:cNvPr id="16" name="object 16"/>
          <p:cNvSpPr txBox="1"/>
          <p:nvPr/>
        </p:nvSpPr>
        <p:spPr>
          <a:xfrm>
            <a:off x="713654" y="3650665"/>
            <a:ext cx="3160395" cy="1121410"/>
          </a:xfrm>
          <a:prstGeom prst="rect">
            <a:avLst/>
          </a:prstGeom>
        </p:spPr>
        <p:txBody>
          <a:bodyPr vert="horz" wrap="square" lIns="0" tIns="12700" rIns="0" bIns="0" rtlCol="0">
            <a:spAutoFit/>
          </a:bodyPr>
          <a:lstStyle/>
          <a:p>
            <a:pPr marL="12700" algn="just">
              <a:lnSpc>
                <a:spcPts val="1270"/>
              </a:lnSpc>
              <a:spcBef>
                <a:spcPts val="100"/>
              </a:spcBef>
            </a:pPr>
            <a:r>
              <a:rPr sz="1100" b="1" spc="-5" dirty="0">
                <a:latin typeface="Times New Roman"/>
                <a:cs typeface="Times New Roman"/>
              </a:rPr>
              <a:t>b.</a:t>
            </a:r>
            <a:r>
              <a:rPr sz="1100" b="1" spc="-114" dirty="0">
                <a:latin typeface="Times New Roman"/>
                <a:cs typeface="Times New Roman"/>
              </a:rPr>
              <a:t> </a:t>
            </a:r>
            <a:r>
              <a:rPr sz="1100" b="1" dirty="0">
                <a:latin typeface="Times New Roman"/>
                <a:cs typeface="Times New Roman"/>
              </a:rPr>
              <a:t>Radio</a:t>
            </a:r>
            <a:endParaRPr sz="1100">
              <a:latin typeface="Times New Roman"/>
              <a:cs typeface="Times New Roman"/>
            </a:endParaRPr>
          </a:p>
          <a:p>
            <a:pPr marL="12700" marR="5080" algn="just">
              <a:lnSpc>
                <a:spcPts val="1220"/>
              </a:lnSpc>
              <a:spcBef>
                <a:spcPts val="70"/>
              </a:spcBef>
            </a:pPr>
            <a:r>
              <a:rPr sz="1100" dirty="0">
                <a:latin typeface="Times New Roman"/>
                <a:cs typeface="Times New Roman"/>
              </a:rPr>
              <a:t>Radio adalah alat penerima informasi berupa suara atau  </a:t>
            </a:r>
            <a:r>
              <a:rPr sz="1100" spc="35" dirty="0">
                <a:latin typeface="Times New Roman"/>
                <a:cs typeface="Times New Roman"/>
              </a:rPr>
              <a:t>sinyal dengan </a:t>
            </a:r>
            <a:r>
              <a:rPr sz="1100" spc="40" dirty="0">
                <a:latin typeface="Times New Roman"/>
                <a:cs typeface="Times New Roman"/>
              </a:rPr>
              <a:t>menggunakan </a:t>
            </a:r>
            <a:r>
              <a:rPr sz="1100" spc="35" dirty="0">
                <a:latin typeface="Times New Roman"/>
                <a:cs typeface="Times New Roman"/>
              </a:rPr>
              <a:t>media </a:t>
            </a:r>
            <a:r>
              <a:rPr sz="1100" spc="45" dirty="0">
                <a:latin typeface="Times New Roman"/>
                <a:cs typeface="Times New Roman"/>
              </a:rPr>
              <a:t>gelombang  </a:t>
            </a:r>
            <a:r>
              <a:rPr sz="1100" dirty="0">
                <a:latin typeface="Times New Roman"/>
                <a:cs typeface="Times New Roman"/>
              </a:rPr>
              <a:t>elektromagnetik. Saat ini radio banyak yang dilengkapi  dengan</a:t>
            </a:r>
            <a:r>
              <a:rPr sz="1100" spc="-114" dirty="0">
                <a:latin typeface="Times New Roman"/>
                <a:cs typeface="Times New Roman"/>
              </a:rPr>
              <a:t> </a:t>
            </a:r>
            <a:r>
              <a:rPr sz="1100" dirty="0">
                <a:latin typeface="Times New Roman"/>
                <a:cs typeface="Times New Roman"/>
              </a:rPr>
              <a:t>pemutar</a:t>
            </a:r>
            <a:r>
              <a:rPr sz="1100" spc="-120" dirty="0">
                <a:latin typeface="Times New Roman"/>
                <a:cs typeface="Times New Roman"/>
              </a:rPr>
              <a:t> </a:t>
            </a:r>
            <a:r>
              <a:rPr sz="1100" dirty="0">
                <a:latin typeface="Times New Roman"/>
                <a:cs typeface="Times New Roman"/>
              </a:rPr>
              <a:t>kaset/CD</a:t>
            </a:r>
            <a:r>
              <a:rPr sz="1100" spc="-110" dirty="0">
                <a:latin typeface="Times New Roman"/>
                <a:cs typeface="Times New Roman"/>
              </a:rPr>
              <a:t> </a:t>
            </a:r>
            <a:r>
              <a:rPr sz="1100" dirty="0">
                <a:latin typeface="Times New Roman"/>
                <a:cs typeface="Times New Roman"/>
              </a:rPr>
              <a:t>atau</a:t>
            </a:r>
            <a:r>
              <a:rPr sz="1100" spc="-114" dirty="0">
                <a:latin typeface="Times New Roman"/>
                <a:cs typeface="Times New Roman"/>
              </a:rPr>
              <a:t> </a:t>
            </a:r>
            <a:r>
              <a:rPr sz="1100" dirty="0">
                <a:latin typeface="Times New Roman"/>
                <a:cs typeface="Times New Roman"/>
              </a:rPr>
              <a:t>perekam</a:t>
            </a:r>
            <a:r>
              <a:rPr sz="1100" spc="-114" dirty="0">
                <a:latin typeface="Times New Roman"/>
                <a:cs typeface="Times New Roman"/>
              </a:rPr>
              <a:t> </a:t>
            </a:r>
            <a:r>
              <a:rPr sz="1100" dirty="0">
                <a:latin typeface="Times New Roman"/>
                <a:cs typeface="Times New Roman"/>
              </a:rPr>
              <a:t>suara.</a:t>
            </a:r>
            <a:endParaRPr sz="1100">
              <a:latin typeface="Times New Roman"/>
              <a:cs typeface="Times New Roman"/>
            </a:endParaRPr>
          </a:p>
          <a:p>
            <a:pPr marL="12700" algn="just">
              <a:lnSpc>
                <a:spcPct val="100000"/>
              </a:lnSpc>
              <a:spcBef>
                <a:spcPts val="1090"/>
              </a:spcBef>
            </a:pPr>
            <a:r>
              <a:rPr sz="1100" dirty="0">
                <a:latin typeface="Times New Roman"/>
                <a:cs typeface="Times New Roman"/>
              </a:rPr>
              <a:t>Pada awalnya radio digunakan sebagai alat</a:t>
            </a:r>
            <a:r>
              <a:rPr sz="1100" spc="210" dirty="0">
                <a:latin typeface="Times New Roman"/>
                <a:cs typeface="Times New Roman"/>
              </a:rPr>
              <a:t> </a:t>
            </a:r>
            <a:r>
              <a:rPr sz="1100" dirty="0">
                <a:latin typeface="Times New Roman"/>
                <a:cs typeface="Times New Roman"/>
              </a:rPr>
              <a:t>komunikasi</a:t>
            </a:r>
            <a:endParaRPr sz="1100">
              <a:latin typeface="Times New Roman"/>
              <a:cs typeface="Times New Roman"/>
            </a:endParaRPr>
          </a:p>
        </p:txBody>
      </p:sp>
      <p:sp>
        <p:nvSpPr>
          <p:cNvPr id="17" name="object 17"/>
          <p:cNvSpPr txBox="1"/>
          <p:nvPr/>
        </p:nvSpPr>
        <p:spPr>
          <a:xfrm>
            <a:off x="713640" y="4733690"/>
            <a:ext cx="3153410" cy="193040"/>
          </a:xfrm>
          <a:prstGeom prst="rect">
            <a:avLst/>
          </a:prstGeom>
        </p:spPr>
        <p:txBody>
          <a:bodyPr vert="horz" wrap="square" lIns="0" tIns="12700" rIns="0" bIns="0" rtlCol="0">
            <a:spAutoFit/>
          </a:bodyPr>
          <a:lstStyle/>
          <a:p>
            <a:pPr marL="12700">
              <a:lnSpc>
                <a:spcPct val="100000"/>
              </a:lnSpc>
              <a:spcBef>
                <a:spcPts val="100"/>
              </a:spcBef>
            </a:pPr>
            <a:r>
              <a:rPr sz="1100" dirty="0">
                <a:latin typeface="Times New Roman"/>
                <a:cs typeface="Times New Roman"/>
              </a:rPr>
              <a:t>nirkabel dari kapal ke kapal dan kapal ke pantai.</a:t>
            </a:r>
            <a:r>
              <a:rPr sz="1100" spc="35" dirty="0">
                <a:latin typeface="Times New Roman"/>
                <a:cs typeface="Times New Roman"/>
              </a:rPr>
              <a:t> </a:t>
            </a:r>
            <a:r>
              <a:rPr sz="1100" dirty="0">
                <a:latin typeface="Times New Roman"/>
                <a:cs typeface="Times New Roman"/>
              </a:rPr>
              <a:t>Radio</a:t>
            </a:r>
            <a:endParaRPr sz="1100">
              <a:latin typeface="Times New Roman"/>
              <a:cs typeface="Times New Roman"/>
            </a:endParaRPr>
          </a:p>
        </p:txBody>
      </p:sp>
      <p:sp>
        <p:nvSpPr>
          <p:cNvPr id="18" name="object 18"/>
          <p:cNvSpPr txBox="1"/>
          <p:nvPr/>
        </p:nvSpPr>
        <p:spPr>
          <a:xfrm>
            <a:off x="707301" y="6137736"/>
            <a:ext cx="3159760" cy="1264920"/>
          </a:xfrm>
          <a:prstGeom prst="rect">
            <a:avLst/>
          </a:prstGeom>
        </p:spPr>
        <p:txBody>
          <a:bodyPr vert="horz" wrap="square" lIns="0" tIns="28575" rIns="0" bIns="0" rtlCol="0">
            <a:spAutoFit/>
          </a:bodyPr>
          <a:lstStyle/>
          <a:p>
            <a:pPr marL="156210" marR="5080" indent="-144145">
              <a:lnSpc>
                <a:spcPct val="90600"/>
              </a:lnSpc>
              <a:spcBef>
                <a:spcPts val="225"/>
              </a:spcBef>
              <a:buFont typeface="Tibetan Machine Uni"/>
              <a:buChar char="Ø"/>
              <a:tabLst>
                <a:tab pos="156845" algn="l"/>
              </a:tabLst>
            </a:pPr>
            <a:r>
              <a:rPr sz="1650" baseline="5050" dirty="0">
                <a:latin typeface="Times New Roman"/>
                <a:cs typeface="Times New Roman"/>
              </a:rPr>
              <a:t>Pemancar terdiri dari osilator dan </a:t>
            </a:r>
            <a:r>
              <a:rPr sz="1650" spc="-15" baseline="5050" dirty="0">
                <a:latin typeface="Times New Roman"/>
                <a:cs typeface="Times New Roman"/>
              </a:rPr>
              <a:t>modulator.</a:t>
            </a:r>
            <a:r>
              <a:rPr sz="1650" spc="-112" baseline="5050" dirty="0">
                <a:latin typeface="Times New Roman"/>
                <a:cs typeface="Times New Roman"/>
              </a:rPr>
              <a:t> </a:t>
            </a:r>
            <a:r>
              <a:rPr sz="1650" baseline="5050" dirty="0">
                <a:latin typeface="Times New Roman"/>
                <a:cs typeface="Times New Roman"/>
              </a:rPr>
              <a:t>Osilator </a:t>
            </a:r>
            <a:r>
              <a:rPr sz="1100" dirty="0">
                <a:latin typeface="Times New Roman"/>
                <a:cs typeface="Times New Roman"/>
              </a:rPr>
              <a:t> berfungsi untuk menghasilkan gelombang sinus yang  menjadi sinyal pembawa. Sedangkan modulator  berfungsi untuk menstabilkan frekuensi dan  amplitudo</a:t>
            </a:r>
            <a:r>
              <a:rPr sz="1100" spc="-120" dirty="0">
                <a:latin typeface="Times New Roman"/>
                <a:cs typeface="Times New Roman"/>
              </a:rPr>
              <a:t> </a:t>
            </a:r>
            <a:r>
              <a:rPr sz="1100" spc="-10" dirty="0">
                <a:latin typeface="Times New Roman"/>
                <a:cs typeface="Times New Roman"/>
              </a:rPr>
              <a:t>osilator.</a:t>
            </a:r>
            <a:endParaRPr sz="1100">
              <a:latin typeface="Times New Roman"/>
              <a:cs typeface="Times New Roman"/>
            </a:endParaRPr>
          </a:p>
          <a:p>
            <a:pPr marL="165735" marR="189865" indent="-153670" algn="just">
              <a:lnSpc>
                <a:spcPct val="90500"/>
              </a:lnSpc>
              <a:spcBef>
                <a:spcPts val="70"/>
              </a:spcBef>
              <a:buFont typeface="Tibetan Machine Uni"/>
              <a:buChar char="Ø"/>
              <a:tabLst>
                <a:tab pos="168275" algn="l"/>
              </a:tabLst>
            </a:pPr>
            <a:r>
              <a:rPr sz="1650" baseline="2525" dirty="0">
                <a:latin typeface="Times New Roman"/>
                <a:cs typeface="Times New Roman"/>
              </a:rPr>
              <a:t>Antena berfungsi untuk memancarkan</a:t>
            </a:r>
            <a:r>
              <a:rPr sz="1650" spc="-150" baseline="2525" dirty="0">
                <a:latin typeface="Times New Roman"/>
                <a:cs typeface="Times New Roman"/>
              </a:rPr>
              <a:t> </a:t>
            </a:r>
            <a:r>
              <a:rPr sz="1650" baseline="2525" dirty="0">
                <a:latin typeface="Times New Roman"/>
                <a:cs typeface="Times New Roman"/>
              </a:rPr>
              <a:t>gelombang </a:t>
            </a:r>
            <a:r>
              <a:rPr sz="1100" dirty="0">
                <a:latin typeface="Times New Roman"/>
                <a:cs typeface="Times New Roman"/>
              </a:rPr>
              <a:t> radio. Antena menghasilkan pancaran gelombang  elektromagnetik ke segala</a:t>
            </a:r>
            <a:r>
              <a:rPr sz="1100" spc="-10" dirty="0">
                <a:latin typeface="Times New Roman"/>
                <a:cs typeface="Times New Roman"/>
              </a:rPr>
              <a:t> </a:t>
            </a:r>
            <a:r>
              <a:rPr sz="1100" dirty="0">
                <a:latin typeface="Times New Roman"/>
                <a:cs typeface="Times New Roman"/>
              </a:rPr>
              <a:t>arah.</a:t>
            </a:r>
            <a:endParaRPr sz="1100">
              <a:latin typeface="Times New Roman"/>
              <a:cs typeface="Times New Roman"/>
            </a:endParaRPr>
          </a:p>
        </p:txBody>
      </p:sp>
      <p:sp>
        <p:nvSpPr>
          <p:cNvPr id="19" name="object 19"/>
          <p:cNvSpPr txBox="1"/>
          <p:nvPr/>
        </p:nvSpPr>
        <p:spPr>
          <a:xfrm>
            <a:off x="707301" y="4888407"/>
            <a:ext cx="4906010" cy="1276350"/>
          </a:xfrm>
          <a:prstGeom prst="rect">
            <a:avLst/>
          </a:prstGeom>
        </p:spPr>
        <p:txBody>
          <a:bodyPr vert="horz" wrap="square" lIns="0" tIns="28575" rIns="0" bIns="0" rtlCol="0">
            <a:spAutoFit/>
          </a:bodyPr>
          <a:lstStyle/>
          <a:p>
            <a:pPr marL="18415" marR="5080">
              <a:lnSpc>
                <a:spcPts val="1220"/>
              </a:lnSpc>
              <a:spcBef>
                <a:spcPts val="225"/>
              </a:spcBef>
              <a:tabLst>
                <a:tab pos="4892675" algn="l"/>
              </a:tabLst>
            </a:pPr>
            <a:r>
              <a:rPr sz="1100" dirty="0">
                <a:latin typeface="Times New Roman"/>
                <a:cs typeface="Times New Roman"/>
              </a:rPr>
              <a:t>kemudian</a:t>
            </a:r>
            <a:r>
              <a:rPr sz="1100" spc="-60" dirty="0">
                <a:latin typeface="Times New Roman"/>
                <a:cs typeface="Times New Roman"/>
              </a:rPr>
              <a:t> </a:t>
            </a:r>
            <a:r>
              <a:rPr sz="1100" dirty="0">
                <a:latin typeface="Times New Roman"/>
                <a:cs typeface="Times New Roman"/>
              </a:rPr>
              <a:t>digunakan</a:t>
            </a:r>
            <a:r>
              <a:rPr sz="1100" spc="-55" dirty="0">
                <a:latin typeface="Times New Roman"/>
                <a:cs typeface="Times New Roman"/>
              </a:rPr>
              <a:t> </a:t>
            </a:r>
            <a:r>
              <a:rPr sz="1100" dirty="0">
                <a:latin typeface="Times New Roman"/>
                <a:cs typeface="Times New Roman"/>
              </a:rPr>
              <a:t>lebih</a:t>
            </a:r>
            <a:r>
              <a:rPr sz="1100" spc="-55" dirty="0">
                <a:latin typeface="Times New Roman"/>
                <a:cs typeface="Times New Roman"/>
              </a:rPr>
              <a:t> </a:t>
            </a:r>
            <a:r>
              <a:rPr sz="1100" dirty="0">
                <a:latin typeface="Times New Roman"/>
                <a:cs typeface="Times New Roman"/>
              </a:rPr>
              <a:t>luas</a:t>
            </a:r>
            <a:r>
              <a:rPr sz="1100" spc="-55" dirty="0">
                <a:latin typeface="Times New Roman"/>
                <a:cs typeface="Times New Roman"/>
              </a:rPr>
              <a:t> </a:t>
            </a:r>
            <a:r>
              <a:rPr sz="1100" dirty="0">
                <a:latin typeface="Times New Roman"/>
                <a:cs typeface="Times New Roman"/>
              </a:rPr>
              <a:t>untuk</a:t>
            </a:r>
            <a:r>
              <a:rPr sz="1100" spc="-60" dirty="0">
                <a:latin typeface="Times New Roman"/>
                <a:cs typeface="Times New Roman"/>
              </a:rPr>
              <a:t> </a:t>
            </a:r>
            <a:r>
              <a:rPr sz="1100" dirty="0">
                <a:latin typeface="Times New Roman"/>
                <a:cs typeface="Times New Roman"/>
              </a:rPr>
              <a:t>komunikasi</a:t>
            </a:r>
            <a:r>
              <a:rPr sz="1100" spc="-55" dirty="0">
                <a:latin typeface="Times New Roman"/>
                <a:cs typeface="Times New Roman"/>
              </a:rPr>
              <a:t> </a:t>
            </a:r>
            <a:r>
              <a:rPr sz="1100" dirty="0">
                <a:latin typeface="Times New Roman"/>
                <a:cs typeface="Times New Roman"/>
              </a:rPr>
              <a:t>kapal,   </a:t>
            </a:r>
            <a:r>
              <a:rPr sz="1100" spc="-100" dirty="0">
                <a:latin typeface="Times New Roman"/>
                <a:cs typeface="Times New Roman"/>
              </a:rPr>
              <a:t> </a:t>
            </a:r>
            <a:r>
              <a:rPr sz="1100" u="sng" dirty="0">
                <a:uFill>
                  <a:solidFill>
                    <a:srgbClr val="009140"/>
                  </a:solidFill>
                </a:uFill>
                <a:latin typeface="Times New Roman"/>
                <a:cs typeface="Times New Roman"/>
              </a:rPr>
              <a:t> 	</a:t>
            </a:r>
            <a:r>
              <a:rPr sz="1100" dirty="0">
                <a:latin typeface="Times New Roman"/>
                <a:cs typeface="Times New Roman"/>
              </a:rPr>
              <a:t> pesawat</a:t>
            </a:r>
            <a:r>
              <a:rPr sz="1100" spc="175" dirty="0">
                <a:latin typeface="Times New Roman"/>
                <a:cs typeface="Times New Roman"/>
              </a:rPr>
              <a:t> </a:t>
            </a:r>
            <a:r>
              <a:rPr sz="1100" dirty="0">
                <a:latin typeface="Times New Roman"/>
                <a:cs typeface="Times New Roman"/>
              </a:rPr>
              <a:t>udara,</a:t>
            </a:r>
            <a:r>
              <a:rPr sz="1100" spc="180" dirty="0">
                <a:latin typeface="Times New Roman"/>
                <a:cs typeface="Times New Roman"/>
              </a:rPr>
              <a:t> </a:t>
            </a:r>
            <a:r>
              <a:rPr sz="1100" dirty="0">
                <a:latin typeface="Times New Roman"/>
                <a:cs typeface="Times New Roman"/>
              </a:rPr>
              <a:t>polisi,</a:t>
            </a:r>
            <a:r>
              <a:rPr sz="1100" spc="175" dirty="0">
                <a:latin typeface="Times New Roman"/>
                <a:cs typeface="Times New Roman"/>
              </a:rPr>
              <a:t> </a:t>
            </a:r>
            <a:r>
              <a:rPr sz="1100" spc="-10" dirty="0">
                <a:latin typeface="Times New Roman"/>
                <a:cs typeface="Times New Roman"/>
              </a:rPr>
              <a:t>militer,</a:t>
            </a:r>
            <a:r>
              <a:rPr sz="1100" spc="180" dirty="0">
                <a:latin typeface="Times New Roman"/>
                <a:cs typeface="Times New Roman"/>
              </a:rPr>
              <a:t> </a:t>
            </a:r>
            <a:r>
              <a:rPr sz="1100" dirty="0">
                <a:latin typeface="Times New Roman"/>
                <a:cs typeface="Times New Roman"/>
              </a:rPr>
              <a:t>bahkan</a:t>
            </a:r>
            <a:r>
              <a:rPr sz="1100" spc="180" dirty="0">
                <a:latin typeface="Times New Roman"/>
                <a:cs typeface="Times New Roman"/>
              </a:rPr>
              <a:t> </a:t>
            </a:r>
            <a:r>
              <a:rPr sz="1100" dirty="0">
                <a:latin typeface="Times New Roman"/>
                <a:cs typeface="Times New Roman"/>
              </a:rPr>
              <a:t>astronot</a:t>
            </a:r>
            <a:r>
              <a:rPr sz="1100" spc="175" dirty="0">
                <a:latin typeface="Times New Roman"/>
                <a:cs typeface="Times New Roman"/>
              </a:rPr>
              <a:t> </a:t>
            </a:r>
            <a:r>
              <a:rPr sz="1100" dirty="0">
                <a:latin typeface="Times New Roman"/>
                <a:cs typeface="Times New Roman"/>
              </a:rPr>
              <a:t>di</a:t>
            </a:r>
            <a:r>
              <a:rPr sz="1100" spc="180" dirty="0">
                <a:latin typeface="Times New Roman"/>
                <a:cs typeface="Times New Roman"/>
              </a:rPr>
              <a:t> </a:t>
            </a:r>
            <a:r>
              <a:rPr sz="1100" dirty="0">
                <a:latin typeface="Times New Roman"/>
                <a:cs typeface="Times New Roman"/>
              </a:rPr>
              <a:t>luar</a:t>
            </a:r>
            <a:endParaRPr sz="1100">
              <a:latin typeface="Times New Roman"/>
              <a:cs typeface="Times New Roman"/>
            </a:endParaRPr>
          </a:p>
          <a:p>
            <a:pPr marL="18415">
              <a:lnSpc>
                <a:spcPts val="1170"/>
              </a:lnSpc>
            </a:pPr>
            <a:r>
              <a:rPr sz="1100" dirty="0">
                <a:latin typeface="Times New Roman"/>
                <a:cs typeface="Times New Roman"/>
              </a:rPr>
              <a:t>angkasa.</a:t>
            </a:r>
            <a:endParaRPr sz="1100">
              <a:latin typeface="Times New Roman"/>
              <a:cs typeface="Times New Roman"/>
            </a:endParaRPr>
          </a:p>
          <a:p>
            <a:pPr marL="167640" marR="1750695" indent="-154940" algn="just">
              <a:lnSpc>
                <a:spcPct val="90100"/>
              </a:lnSpc>
              <a:spcBef>
                <a:spcPts val="105"/>
              </a:spcBef>
              <a:buFont typeface="Tibetan Machine Uni"/>
              <a:buChar char="Ø"/>
              <a:tabLst>
                <a:tab pos="173990" algn="l"/>
              </a:tabLst>
            </a:pPr>
            <a:r>
              <a:rPr sz="1650" baseline="2525" dirty="0">
                <a:latin typeface="Times New Roman"/>
                <a:cs typeface="Times New Roman"/>
              </a:rPr>
              <a:t>Ada tiga komponen yang terdapat dalam sebuah </a:t>
            </a:r>
            <a:r>
              <a:rPr sz="1100" dirty="0">
                <a:latin typeface="Times New Roman"/>
                <a:cs typeface="Times New Roman"/>
              </a:rPr>
              <a:t> sistem pemancar radio yaitu sumber suara,</a:t>
            </a:r>
            <a:r>
              <a:rPr sz="1100" spc="-150" dirty="0">
                <a:latin typeface="Times New Roman"/>
                <a:cs typeface="Times New Roman"/>
              </a:rPr>
              <a:t> </a:t>
            </a:r>
            <a:r>
              <a:rPr sz="1100" spc="-10" dirty="0">
                <a:latin typeface="Times New Roman"/>
                <a:cs typeface="Times New Roman"/>
              </a:rPr>
              <a:t>pemancar,  </a:t>
            </a:r>
            <a:r>
              <a:rPr sz="1100" dirty="0">
                <a:latin typeface="Times New Roman"/>
                <a:cs typeface="Times New Roman"/>
              </a:rPr>
              <a:t>dan</a:t>
            </a:r>
            <a:r>
              <a:rPr sz="1100" spc="-114" dirty="0">
                <a:latin typeface="Times New Roman"/>
                <a:cs typeface="Times New Roman"/>
              </a:rPr>
              <a:t> </a:t>
            </a:r>
            <a:r>
              <a:rPr sz="1100" dirty="0">
                <a:latin typeface="Times New Roman"/>
                <a:cs typeface="Times New Roman"/>
              </a:rPr>
              <a:t>antena.</a:t>
            </a:r>
            <a:endParaRPr sz="1100">
              <a:latin typeface="Times New Roman"/>
              <a:cs typeface="Times New Roman"/>
            </a:endParaRPr>
          </a:p>
          <a:p>
            <a:pPr marL="167005" marR="1746250" indent="-154940" algn="just">
              <a:lnSpc>
                <a:spcPts val="1130"/>
              </a:lnSpc>
              <a:spcBef>
                <a:spcPts val="190"/>
              </a:spcBef>
              <a:buFont typeface="Tibetan Machine Uni"/>
              <a:buChar char="Ø"/>
              <a:tabLst>
                <a:tab pos="156845" algn="l"/>
              </a:tabLst>
            </a:pPr>
            <a:r>
              <a:rPr sz="1650" spc="30" baseline="5050" dirty="0">
                <a:latin typeface="Times New Roman"/>
                <a:cs typeface="Times New Roman"/>
              </a:rPr>
              <a:t>Sumber suara menghasilkan suara </a:t>
            </a:r>
            <a:r>
              <a:rPr sz="1650" spc="22" baseline="5050" dirty="0">
                <a:latin typeface="Times New Roman"/>
                <a:cs typeface="Times New Roman"/>
              </a:rPr>
              <a:t>yang </a:t>
            </a:r>
            <a:r>
              <a:rPr sz="1650" spc="37" baseline="5050" dirty="0">
                <a:latin typeface="Times New Roman"/>
                <a:cs typeface="Times New Roman"/>
              </a:rPr>
              <a:t>akan </a:t>
            </a:r>
            <a:r>
              <a:rPr sz="1100" spc="25" dirty="0">
                <a:latin typeface="Times New Roman"/>
                <a:cs typeface="Times New Roman"/>
              </a:rPr>
              <a:t> </a:t>
            </a:r>
            <a:r>
              <a:rPr sz="1100" dirty="0">
                <a:latin typeface="Times New Roman"/>
                <a:cs typeface="Times New Roman"/>
              </a:rPr>
              <a:t>dikirimkan</a:t>
            </a:r>
            <a:r>
              <a:rPr sz="1100" spc="-120" dirty="0">
                <a:latin typeface="Times New Roman"/>
                <a:cs typeface="Times New Roman"/>
              </a:rPr>
              <a:t> </a:t>
            </a:r>
            <a:r>
              <a:rPr sz="1100" dirty="0">
                <a:latin typeface="Times New Roman"/>
                <a:cs typeface="Times New Roman"/>
              </a:rPr>
              <a:t>bersama</a:t>
            </a:r>
            <a:r>
              <a:rPr sz="1100" spc="-110" dirty="0">
                <a:latin typeface="Times New Roman"/>
                <a:cs typeface="Times New Roman"/>
              </a:rPr>
              <a:t> </a:t>
            </a:r>
            <a:r>
              <a:rPr sz="1100" dirty="0">
                <a:latin typeface="Times New Roman"/>
                <a:cs typeface="Times New Roman"/>
              </a:rPr>
              <a:t>dengan</a:t>
            </a:r>
            <a:r>
              <a:rPr sz="1100" spc="-114" dirty="0">
                <a:latin typeface="Times New Roman"/>
                <a:cs typeface="Times New Roman"/>
              </a:rPr>
              <a:t> </a:t>
            </a:r>
            <a:r>
              <a:rPr sz="1100" dirty="0">
                <a:latin typeface="Times New Roman"/>
                <a:cs typeface="Times New Roman"/>
              </a:rPr>
              <a:t>sinyal</a:t>
            </a:r>
            <a:r>
              <a:rPr sz="1100" spc="-110" dirty="0">
                <a:latin typeface="Times New Roman"/>
                <a:cs typeface="Times New Roman"/>
              </a:rPr>
              <a:t> </a:t>
            </a:r>
            <a:r>
              <a:rPr sz="1100" dirty="0">
                <a:latin typeface="Times New Roman"/>
                <a:cs typeface="Times New Roman"/>
              </a:rPr>
              <a:t>radio.</a:t>
            </a:r>
            <a:endParaRPr sz="1100">
              <a:latin typeface="Times New Roman"/>
              <a:cs typeface="Times New Roman"/>
            </a:endParaRPr>
          </a:p>
        </p:txBody>
      </p:sp>
      <p:grpSp>
        <p:nvGrpSpPr>
          <p:cNvPr id="20" name="object 20"/>
          <p:cNvGrpSpPr/>
          <p:nvPr/>
        </p:nvGrpSpPr>
        <p:grpSpPr>
          <a:xfrm>
            <a:off x="3933723" y="6797091"/>
            <a:ext cx="1679575" cy="1022985"/>
            <a:chOff x="3933723" y="6797091"/>
            <a:chExt cx="1679575" cy="1022985"/>
          </a:xfrm>
        </p:grpSpPr>
        <p:sp>
          <p:nvSpPr>
            <p:cNvPr id="21" name="object 21"/>
            <p:cNvSpPr/>
            <p:nvPr/>
          </p:nvSpPr>
          <p:spPr>
            <a:xfrm>
              <a:off x="4230344" y="6882505"/>
              <a:ext cx="1017181" cy="674108"/>
            </a:xfrm>
            <a:prstGeom prst="rect">
              <a:avLst/>
            </a:prstGeom>
            <a:blipFill>
              <a:blip r:embed="rId4" cstate="print"/>
              <a:stretch>
                <a:fillRect/>
              </a:stretch>
            </a:blipFill>
          </p:spPr>
          <p:txBody>
            <a:bodyPr wrap="square" lIns="0" tIns="0" rIns="0" bIns="0" rtlCol="0"/>
            <a:lstStyle/>
            <a:p>
              <a:endParaRPr/>
            </a:p>
          </p:txBody>
        </p:sp>
        <p:sp>
          <p:nvSpPr>
            <p:cNvPr id="22" name="object 22"/>
            <p:cNvSpPr/>
            <p:nvPr/>
          </p:nvSpPr>
          <p:spPr>
            <a:xfrm>
              <a:off x="3940073" y="6803441"/>
              <a:ext cx="1666875" cy="1010285"/>
            </a:xfrm>
            <a:custGeom>
              <a:avLst/>
              <a:gdLst/>
              <a:ahLst/>
              <a:cxnLst/>
              <a:rect l="l" t="t" r="r" b="b"/>
              <a:pathLst>
                <a:path w="1666875" h="1010284">
                  <a:moveTo>
                    <a:pt x="83324" y="0"/>
                  </a:moveTo>
                  <a:lnTo>
                    <a:pt x="1583245" y="0"/>
                  </a:lnTo>
                  <a:lnTo>
                    <a:pt x="1615608" y="1222"/>
                  </a:lnTo>
                  <a:lnTo>
                    <a:pt x="1642106" y="4551"/>
                  </a:lnTo>
                  <a:lnTo>
                    <a:pt x="1660008" y="9477"/>
                  </a:lnTo>
                  <a:lnTo>
                    <a:pt x="1666582" y="15494"/>
                  </a:lnTo>
                  <a:lnTo>
                    <a:pt x="1666582" y="994422"/>
                  </a:lnTo>
                  <a:lnTo>
                    <a:pt x="1660008" y="1000438"/>
                  </a:lnTo>
                  <a:lnTo>
                    <a:pt x="1642106" y="1005365"/>
                  </a:lnTo>
                  <a:lnTo>
                    <a:pt x="1615608" y="1008694"/>
                  </a:lnTo>
                  <a:lnTo>
                    <a:pt x="1583245" y="1009916"/>
                  </a:lnTo>
                  <a:lnTo>
                    <a:pt x="83324" y="1009916"/>
                  </a:lnTo>
                  <a:lnTo>
                    <a:pt x="50968" y="1008694"/>
                  </a:lnTo>
                  <a:lnTo>
                    <a:pt x="24474" y="1005365"/>
                  </a:lnTo>
                  <a:lnTo>
                    <a:pt x="6574" y="1000438"/>
                  </a:lnTo>
                  <a:lnTo>
                    <a:pt x="0" y="994422"/>
                  </a:lnTo>
                  <a:lnTo>
                    <a:pt x="0" y="15494"/>
                  </a:lnTo>
                  <a:lnTo>
                    <a:pt x="6574" y="9477"/>
                  </a:lnTo>
                  <a:lnTo>
                    <a:pt x="24474" y="4551"/>
                  </a:lnTo>
                  <a:lnTo>
                    <a:pt x="50968" y="1222"/>
                  </a:lnTo>
                  <a:lnTo>
                    <a:pt x="83324" y="0"/>
                  </a:lnTo>
                  <a:close/>
                </a:path>
              </a:pathLst>
            </a:custGeom>
            <a:ln w="12700">
              <a:solidFill>
                <a:srgbClr val="009140"/>
              </a:solidFill>
            </a:ln>
          </p:spPr>
          <p:txBody>
            <a:bodyPr wrap="square" lIns="0" tIns="0" rIns="0" bIns="0" rtlCol="0"/>
            <a:lstStyle/>
            <a:p>
              <a:endParaRPr/>
            </a:p>
          </p:txBody>
        </p:sp>
      </p:grpSp>
      <p:sp>
        <p:nvSpPr>
          <p:cNvPr id="23" name="object 23"/>
          <p:cNvSpPr txBox="1"/>
          <p:nvPr/>
        </p:nvSpPr>
        <p:spPr>
          <a:xfrm>
            <a:off x="3949710" y="7511974"/>
            <a:ext cx="1647825" cy="473075"/>
          </a:xfrm>
          <a:prstGeom prst="rect">
            <a:avLst/>
          </a:prstGeom>
        </p:spPr>
        <p:txBody>
          <a:bodyPr vert="horz" wrap="square" lIns="0" tIns="12700" rIns="0" bIns="0" rtlCol="0">
            <a:spAutoFit/>
          </a:bodyPr>
          <a:lstStyle/>
          <a:p>
            <a:pPr marL="3175" algn="ctr">
              <a:lnSpc>
                <a:spcPts val="925"/>
              </a:lnSpc>
              <a:spcBef>
                <a:spcPts val="100"/>
              </a:spcBef>
            </a:pPr>
            <a:r>
              <a:rPr sz="800" b="1" dirty="0">
                <a:solidFill>
                  <a:srgbClr val="1F1A17"/>
                </a:solidFill>
                <a:latin typeface="Times New Roman"/>
                <a:cs typeface="Times New Roman"/>
              </a:rPr>
              <a:t>Gambar</a:t>
            </a:r>
            <a:r>
              <a:rPr sz="800" b="1" spc="-20" dirty="0">
                <a:solidFill>
                  <a:srgbClr val="1F1A17"/>
                </a:solidFill>
                <a:latin typeface="Times New Roman"/>
                <a:cs typeface="Times New Roman"/>
              </a:rPr>
              <a:t> </a:t>
            </a:r>
            <a:r>
              <a:rPr sz="800" b="1" dirty="0">
                <a:solidFill>
                  <a:srgbClr val="1F1A17"/>
                </a:solidFill>
                <a:latin typeface="Times New Roman"/>
                <a:cs typeface="Times New Roman"/>
              </a:rPr>
              <a:t>1.8</a:t>
            </a:r>
            <a:endParaRPr sz="800">
              <a:latin typeface="Times New Roman"/>
              <a:cs typeface="Times New Roman"/>
            </a:endParaRPr>
          </a:p>
          <a:p>
            <a:pPr marL="3175" algn="ctr">
              <a:lnSpc>
                <a:spcPts val="925"/>
              </a:lnSpc>
            </a:pPr>
            <a:r>
              <a:rPr sz="800" i="1" dirty="0">
                <a:solidFill>
                  <a:srgbClr val="1F1A17"/>
                </a:solidFill>
                <a:latin typeface="Times New Roman"/>
                <a:cs typeface="Times New Roman"/>
              </a:rPr>
              <a:t>Radio</a:t>
            </a:r>
            <a:endParaRPr sz="800">
              <a:latin typeface="Times New Roman"/>
              <a:cs typeface="Times New Roman"/>
            </a:endParaRPr>
          </a:p>
          <a:p>
            <a:pPr algn="ctr">
              <a:lnSpc>
                <a:spcPct val="100000"/>
              </a:lnSpc>
              <a:spcBef>
                <a:spcPts val="835"/>
              </a:spcBef>
            </a:pPr>
            <a:r>
              <a:rPr sz="700" i="1" dirty="0">
                <a:solidFill>
                  <a:srgbClr val="1F1A17"/>
                </a:solidFill>
                <a:latin typeface="Times New Roman"/>
                <a:cs typeface="Times New Roman"/>
              </a:rPr>
              <a:t>Sumber :</a:t>
            </a:r>
            <a:r>
              <a:rPr sz="700" i="1" spc="-15" dirty="0">
                <a:solidFill>
                  <a:srgbClr val="1F1A17"/>
                </a:solidFill>
                <a:latin typeface="Times New Roman"/>
                <a:cs typeface="Times New Roman"/>
              </a:rPr>
              <a:t> </a:t>
            </a:r>
            <a:r>
              <a:rPr sz="700" i="1" dirty="0">
                <a:solidFill>
                  <a:srgbClr val="1F1A17"/>
                </a:solidFill>
                <a:latin typeface="Times New Roman"/>
                <a:cs typeface="Times New Roman"/>
              </a:rPr>
              <a:t>id.wikipedia.com</a:t>
            </a:r>
            <a:endParaRPr sz="700">
              <a:latin typeface="Times New Roman"/>
              <a:cs typeface="Times New Roman"/>
            </a:endParaRPr>
          </a:p>
        </p:txBody>
      </p:sp>
      <p:sp>
        <p:nvSpPr>
          <p:cNvPr id="24" name="object 24"/>
          <p:cNvSpPr/>
          <p:nvPr/>
        </p:nvSpPr>
        <p:spPr>
          <a:xfrm>
            <a:off x="4362132" y="3753047"/>
            <a:ext cx="841146" cy="648173"/>
          </a:xfrm>
          <a:prstGeom prst="rect">
            <a:avLst/>
          </a:prstGeom>
          <a:blipFill>
            <a:blip r:embed="rId5" cstate="print"/>
            <a:stretch>
              <a:fillRect/>
            </a:stretch>
          </a:blipFill>
        </p:spPr>
        <p:txBody>
          <a:bodyPr wrap="square" lIns="0" tIns="0" rIns="0" bIns="0" rtlCol="0"/>
          <a:lstStyle/>
          <a:p>
            <a:endParaRPr/>
          </a:p>
        </p:txBody>
      </p:sp>
      <p:sp>
        <p:nvSpPr>
          <p:cNvPr id="25" name="object 25"/>
          <p:cNvSpPr txBox="1"/>
          <p:nvPr/>
        </p:nvSpPr>
        <p:spPr>
          <a:xfrm>
            <a:off x="4293489" y="4791494"/>
            <a:ext cx="978535" cy="132080"/>
          </a:xfrm>
          <a:prstGeom prst="rect">
            <a:avLst/>
          </a:prstGeom>
        </p:spPr>
        <p:txBody>
          <a:bodyPr vert="horz" wrap="square" lIns="0" tIns="12700" rIns="0" bIns="0" rtlCol="0">
            <a:spAutoFit/>
          </a:bodyPr>
          <a:lstStyle/>
          <a:p>
            <a:pPr marL="12700">
              <a:lnSpc>
                <a:spcPct val="100000"/>
              </a:lnSpc>
              <a:spcBef>
                <a:spcPts val="100"/>
              </a:spcBef>
            </a:pPr>
            <a:r>
              <a:rPr sz="700" i="1" dirty="0">
                <a:solidFill>
                  <a:srgbClr val="1F1A17"/>
                </a:solidFill>
                <a:latin typeface="Times New Roman"/>
                <a:cs typeface="Times New Roman"/>
              </a:rPr>
              <a:t>Sumber :</a:t>
            </a:r>
            <a:r>
              <a:rPr sz="700" i="1" spc="-80" dirty="0">
                <a:solidFill>
                  <a:srgbClr val="1F1A17"/>
                </a:solidFill>
                <a:latin typeface="Times New Roman"/>
                <a:cs typeface="Times New Roman"/>
              </a:rPr>
              <a:t> </a:t>
            </a:r>
            <a:r>
              <a:rPr sz="700" i="1" dirty="0">
                <a:solidFill>
                  <a:srgbClr val="1F1A17"/>
                </a:solidFill>
                <a:latin typeface="Times New Roman"/>
                <a:cs typeface="Times New Roman"/>
              </a:rPr>
              <a:t>id.wikipedia.com</a:t>
            </a:r>
            <a:endParaRPr sz="700">
              <a:latin typeface="Times New Roman"/>
              <a:cs typeface="Times New Roman"/>
            </a:endParaRPr>
          </a:p>
        </p:txBody>
      </p:sp>
      <p:sp>
        <p:nvSpPr>
          <p:cNvPr id="26" name="object 26"/>
          <p:cNvSpPr txBox="1"/>
          <p:nvPr/>
        </p:nvSpPr>
        <p:spPr>
          <a:xfrm>
            <a:off x="3959057" y="4427512"/>
            <a:ext cx="1647825" cy="260350"/>
          </a:xfrm>
          <a:prstGeom prst="rect">
            <a:avLst/>
          </a:prstGeom>
        </p:spPr>
        <p:txBody>
          <a:bodyPr vert="horz" wrap="square" lIns="0" tIns="12700" rIns="0" bIns="0" rtlCol="0">
            <a:spAutoFit/>
          </a:bodyPr>
          <a:lstStyle/>
          <a:p>
            <a:pPr marL="5080" algn="ctr">
              <a:lnSpc>
                <a:spcPts val="925"/>
              </a:lnSpc>
              <a:spcBef>
                <a:spcPts val="100"/>
              </a:spcBef>
            </a:pPr>
            <a:r>
              <a:rPr sz="800" b="1" dirty="0">
                <a:solidFill>
                  <a:srgbClr val="1F1A17"/>
                </a:solidFill>
                <a:latin typeface="Times New Roman"/>
                <a:cs typeface="Times New Roman"/>
              </a:rPr>
              <a:t>Gambar</a:t>
            </a:r>
            <a:r>
              <a:rPr sz="800" b="1" spc="-20" dirty="0">
                <a:solidFill>
                  <a:srgbClr val="1F1A17"/>
                </a:solidFill>
                <a:latin typeface="Times New Roman"/>
                <a:cs typeface="Times New Roman"/>
              </a:rPr>
              <a:t> </a:t>
            </a:r>
            <a:r>
              <a:rPr sz="800" b="1" dirty="0">
                <a:solidFill>
                  <a:srgbClr val="1F1A17"/>
                </a:solidFill>
                <a:latin typeface="Times New Roman"/>
                <a:cs typeface="Times New Roman"/>
              </a:rPr>
              <a:t>1.6</a:t>
            </a:r>
            <a:endParaRPr sz="800">
              <a:latin typeface="Times New Roman"/>
              <a:cs typeface="Times New Roman"/>
            </a:endParaRPr>
          </a:p>
          <a:p>
            <a:pPr marL="5080" algn="ctr">
              <a:lnSpc>
                <a:spcPts val="925"/>
              </a:lnSpc>
            </a:pPr>
            <a:r>
              <a:rPr sz="800" i="1" dirty="0">
                <a:solidFill>
                  <a:srgbClr val="1F1A17"/>
                </a:solidFill>
                <a:latin typeface="Times New Roman"/>
                <a:cs typeface="Times New Roman"/>
              </a:rPr>
              <a:t>Radio jaman</a:t>
            </a:r>
            <a:r>
              <a:rPr sz="800" i="1" spc="-10" dirty="0">
                <a:solidFill>
                  <a:srgbClr val="1F1A17"/>
                </a:solidFill>
                <a:latin typeface="Times New Roman"/>
                <a:cs typeface="Times New Roman"/>
              </a:rPr>
              <a:t> </a:t>
            </a:r>
            <a:r>
              <a:rPr sz="800" i="1" dirty="0">
                <a:solidFill>
                  <a:srgbClr val="1F1A17"/>
                </a:solidFill>
                <a:latin typeface="Times New Roman"/>
                <a:cs typeface="Times New Roman"/>
              </a:rPr>
              <a:t>dulu</a:t>
            </a:r>
            <a:endParaRPr sz="800">
              <a:latin typeface="Times New Roman"/>
              <a:cs typeface="Times New Roman"/>
            </a:endParaRPr>
          </a:p>
        </p:txBody>
      </p:sp>
      <p:sp>
        <p:nvSpPr>
          <p:cNvPr id="27" name="object 27"/>
          <p:cNvSpPr txBox="1"/>
          <p:nvPr/>
        </p:nvSpPr>
        <p:spPr>
          <a:xfrm>
            <a:off x="4284141" y="6477393"/>
            <a:ext cx="978535" cy="132080"/>
          </a:xfrm>
          <a:prstGeom prst="rect">
            <a:avLst/>
          </a:prstGeom>
        </p:spPr>
        <p:txBody>
          <a:bodyPr vert="horz" wrap="square" lIns="0" tIns="12700" rIns="0" bIns="0" rtlCol="0">
            <a:spAutoFit/>
          </a:bodyPr>
          <a:lstStyle/>
          <a:p>
            <a:pPr marL="12700">
              <a:lnSpc>
                <a:spcPct val="100000"/>
              </a:lnSpc>
              <a:spcBef>
                <a:spcPts val="100"/>
              </a:spcBef>
            </a:pPr>
            <a:r>
              <a:rPr sz="700" i="1" dirty="0">
                <a:solidFill>
                  <a:srgbClr val="1F1A17"/>
                </a:solidFill>
                <a:latin typeface="Times New Roman"/>
                <a:cs typeface="Times New Roman"/>
              </a:rPr>
              <a:t>Sumber :</a:t>
            </a:r>
            <a:r>
              <a:rPr sz="700" i="1" spc="-80" dirty="0">
                <a:solidFill>
                  <a:srgbClr val="1F1A17"/>
                </a:solidFill>
                <a:latin typeface="Times New Roman"/>
                <a:cs typeface="Times New Roman"/>
              </a:rPr>
              <a:t> </a:t>
            </a:r>
            <a:r>
              <a:rPr sz="700" i="1" dirty="0">
                <a:solidFill>
                  <a:srgbClr val="1F1A17"/>
                </a:solidFill>
                <a:latin typeface="Times New Roman"/>
                <a:cs typeface="Times New Roman"/>
              </a:rPr>
              <a:t>id.wikipedia.com</a:t>
            </a:r>
            <a:endParaRPr sz="700">
              <a:latin typeface="Times New Roman"/>
              <a:cs typeface="Times New Roman"/>
            </a:endParaRPr>
          </a:p>
        </p:txBody>
      </p:sp>
      <p:sp>
        <p:nvSpPr>
          <p:cNvPr id="28" name="object 28"/>
          <p:cNvSpPr/>
          <p:nvPr/>
        </p:nvSpPr>
        <p:spPr>
          <a:xfrm>
            <a:off x="4313644" y="5134203"/>
            <a:ext cx="919429" cy="1008405"/>
          </a:xfrm>
          <a:prstGeom prst="rect">
            <a:avLst/>
          </a:prstGeom>
          <a:blipFill>
            <a:blip r:embed="rId6" cstate="print"/>
            <a:stretch>
              <a:fillRect/>
            </a:stretch>
          </a:blipFill>
        </p:spPr>
        <p:txBody>
          <a:bodyPr wrap="square" lIns="0" tIns="0" rIns="0" bIns="0" rtlCol="0"/>
          <a:lstStyle/>
          <a:p>
            <a:endParaRPr/>
          </a:p>
        </p:txBody>
      </p:sp>
      <p:sp>
        <p:nvSpPr>
          <p:cNvPr id="29" name="object 29"/>
          <p:cNvSpPr txBox="1"/>
          <p:nvPr/>
        </p:nvSpPr>
        <p:spPr>
          <a:xfrm>
            <a:off x="4374746" y="6118580"/>
            <a:ext cx="804545" cy="260350"/>
          </a:xfrm>
          <a:prstGeom prst="rect">
            <a:avLst/>
          </a:prstGeom>
        </p:spPr>
        <p:txBody>
          <a:bodyPr vert="horz" wrap="square" lIns="0" tIns="12700" rIns="0" bIns="0" rtlCol="0">
            <a:spAutoFit/>
          </a:bodyPr>
          <a:lstStyle/>
          <a:p>
            <a:pPr algn="ctr">
              <a:lnSpc>
                <a:spcPts val="925"/>
              </a:lnSpc>
              <a:spcBef>
                <a:spcPts val="100"/>
              </a:spcBef>
            </a:pPr>
            <a:r>
              <a:rPr sz="800" b="1" dirty="0">
                <a:solidFill>
                  <a:srgbClr val="1F1A17"/>
                </a:solidFill>
                <a:latin typeface="Times New Roman"/>
                <a:cs typeface="Times New Roman"/>
              </a:rPr>
              <a:t>Gambar</a:t>
            </a:r>
            <a:r>
              <a:rPr sz="800" b="1" spc="-30" dirty="0">
                <a:solidFill>
                  <a:srgbClr val="1F1A17"/>
                </a:solidFill>
                <a:latin typeface="Times New Roman"/>
                <a:cs typeface="Times New Roman"/>
              </a:rPr>
              <a:t> </a:t>
            </a:r>
            <a:r>
              <a:rPr sz="800" b="1" dirty="0">
                <a:solidFill>
                  <a:srgbClr val="1F1A17"/>
                </a:solidFill>
                <a:latin typeface="Times New Roman"/>
                <a:cs typeface="Times New Roman"/>
              </a:rPr>
              <a:t>1.7</a:t>
            </a:r>
            <a:endParaRPr sz="800">
              <a:latin typeface="Times New Roman"/>
              <a:cs typeface="Times New Roman"/>
            </a:endParaRPr>
          </a:p>
          <a:p>
            <a:pPr algn="ctr">
              <a:lnSpc>
                <a:spcPts val="925"/>
              </a:lnSpc>
            </a:pPr>
            <a:r>
              <a:rPr sz="800" i="1" dirty="0">
                <a:solidFill>
                  <a:srgbClr val="1F1A17"/>
                </a:solidFill>
                <a:latin typeface="Times New Roman"/>
                <a:cs typeface="Times New Roman"/>
              </a:rPr>
              <a:t>Magno wood</a:t>
            </a:r>
            <a:r>
              <a:rPr sz="800" i="1" spc="-80" dirty="0">
                <a:solidFill>
                  <a:srgbClr val="1F1A17"/>
                </a:solidFill>
                <a:latin typeface="Times New Roman"/>
                <a:cs typeface="Times New Roman"/>
              </a:rPr>
              <a:t> </a:t>
            </a:r>
            <a:r>
              <a:rPr sz="800" i="1" dirty="0">
                <a:solidFill>
                  <a:srgbClr val="1F1A17"/>
                </a:solidFill>
                <a:latin typeface="Times New Roman"/>
                <a:cs typeface="Times New Roman"/>
              </a:rPr>
              <a:t>radio</a:t>
            </a:r>
            <a:endParaRPr sz="800">
              <a:latin typeface="Times New Roman"/>
              <a:cs typeface="Times New Roman"/>
            </a:endParaRPr>
          </a:p>
        </p:txBody>
      </p:sp>
      <p:sp>
        <p:nvSpPr>
          <p:cNvPr id="30" name="object 30"/>
          <p:cNvSpPr/>
          <p:nvPr/>
        </p:nvSpPr>
        <p:spPr>
          <a:xfrm>
            <a:off x="3949420" y="3638410"/>
            <a:ext cx="1666875" cy="1120775"/>
          </a:xfrm>
          <a:custGeom>
            <a:avLst/>
            <a:gdLst/>
            <a:ahLst/>
            <a:cxnLst/>
            <a:rect l="l" t="t" r="r" b="b"/>
            <a:pathLst>
              <a:path w="1666875" h="1120775">
                <a:moveTo>
                  <a:pt x="83324" y="0"/>
                </a:moveTo>
                <a:lnTo>
                  <a:pt x="1583245" y="0"/>
                </a:lnTo>
                <a:lnTo>
                  <a:pt x="1615608" y="1356"/>
                </a:lnTo>
                <a:lnTo>
                  <a:pt x="1642106" y="5048"/>
                </a:lnTo>
                <a:lnTo>
                  <a:pt x="1660008" y="10512"/>
                </a:lnTo>
                <a:lnTo>
                  <a:pt x="1666582" y="17183"/>
                </a:lnTo>
                <a:lnTo>
                  <a:pt x="1666582" y="1103109"/>
                </a:lnTo>
                <a:lnTo>
                  <a:pt x="1660008" y="1109780"/>
                </a:lnTo>
                <a:lnTo>
                  <a:pt x="1642106" y="1115244"/>
                </a:lnTo>
                <a:lnTo>
                  <a:pt x="1615608" y="1118936"/>
                </a:lnTo>
                <a:lnTo>
                  <a:pt x="1583245" y="1120292"/>
                </a:lnTo>
                <a:lnTo>
                  <a:pt x="83324" y="1120292"/>
                </a:lnTo>
                <a:lnTo>
                  <a:pt x="50968" y="1118936"/>
                </a:lnTo>
                <a:lnTo>
                  <a:pt x="24474" y="1115244"/>
                </a:lnTo>
                <a:lnTo>
                  <a:pt x="6574" y="1109780"/>
                </a:lnTo>
                <a:lnTo>
                  <a:pt x="0" y="1103109"/>
                </a:lnTo>
                <a:lnTo>
                  <a:pt x="0" y="17183"/>
                </a:lnTo>
                <a:lnTo>
                  <a:pt x="6574" y="10512"/>
                </a:lnTo>
                <a:lnTo>
                  <a:pt x="24474" y="5048"/>
                </a:lnTo>
                <a:lnTo>
                  <a:pt x="50968" y="1356"/>
                </a:lnTo>
                <a:lnTo>
                  <a:pt x="83324" y="0"/>
                </a:lnTo>
                <a:close/>
              </a:path>
            </a:pathLst>
          </a:custGeom>
          <a:ln w="12700">
            <a:solidFill>
              <a:srgbClr val="009140"/>
            </a:solidFill>
          </a:ln>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146994" y="750049"/>
            <a:ext cx="3482975" cy="7310120"/>
          </a:xfrm>
          <a:prstGeom prst="rect">
            <a:avLst/>
          </a:prstGeom>
        </p:spPr>
        <p:txBody>
          <a:bodyPr vert="horz" wrap="square" lIns="0" tIns="12700" rIns="0" bIns="0" rtlCol="0">
            <a:spAutoFit/>
          </a:bodyPr>
          <a:lstStyle/>
          <a:p>
            <a:pPr marL="12700" algn="just">
              <a:lnSpc>
                <a:spcPts val="1270"/>
              </a:lnSpc>
              <a:spcBef>
                <a:spcPts val="100"/>
              </a:spcBef>
            </a:pPr>
            <a:r>
              <a:rPr sz="1100" b="1" dirty="0">
                <a:latin typeface="Times New Roman"/>
                <a:cs typeface="Times New Roman"/>
              </a:rPr>
              <a:t>c.</a:t>
            </a:r>
            <a:r>
              <a:rPr sz="1100" b="1" spc="-135" dirty="0">
                <a:latin typeface="Times New Roman"/>
                <a:cs typeface="Times New Roman"/>
              </a:rPr>
              <a:t> </a:t>
            </a:r>
            <a:r>
              <a:rPr sz="1100" b="1" spc="-15" dirty="0">
                <a:latin typeface="Times New Roman"/>
                <a:cs typeface="Times New Roman"/>
              </a:rPr>
              <a:t>Televisi</a:t>
            </a:r>
            <a:endParaRPr sz="1100">
              <a:latin typeface="Times New Roman"/>
              <a:cs typeface="Times New Roman"/>
            </a:endParaRPr>
          </a:p>
          <a:p>
            <a:pPr marL="12700" marR="5715" algn="just">
              <a:lnSpc>
                <a:spcPts val="1220"/>
              </a:lnSpc>
              <a:spcBef>
                <a:spcPts val="70"/>
              </a:spcBef>
            </a:pPr>
            <a:r>
              <a:rPr sz="1100" spc="-10" dirty="0">
                <a:latin typeface="Times New Roman"/>
                <a:cs typeface="Times New Roman"/>
              </a:rPr>
              <a:t>Televisi</a:t>
            </a:r>
            <a:r>
              <a:rPr sz="1100" spc="-70" dirty="0">
                <a:latin typeface="Times New Roman"/>
                <a:cs typeface="Times New Roman"/>
              </a:rPr>
              <a:t> </a:t>
            </a:r>
            <a:r>
              <a:rPr sz="1100" dirty="0">
                <a:latin typeface="Times New Roman"/>
                <a:cs typeface="Times New Roman"/>
              </a:rPr>
              <a:t>merupakan</a:t>
            </a:r>
            <a:r>
              <a:rPr sz="1100" spc="-70" dirty="0">
                <a:latin typeface="Times New Roman"/>
                <a:cs typeface="Times New Roman"/>
              </a:rPr>
              <a:t> </a:t>
            </a:r>
            <a:r>
              <a:rPr sz="1100" dirty="0">
                <a:latin typeface="Times New Roman"/>
                <a:cs typeface="Times New Roman"/>
              </a:rPr>
              <a:t>salah</a:t>
            </a:r>
            <a:r>
              <a:rPr sz="1100" spc="-70" dirty="0">
                <a:latin typeface="Times New Roman"/>
                <a:cs typeface="Times New Roman"/>
              </a:rPr>
              <a:t> </a:t>
            </a:r>
            <a:r>
              <a:rPr sz="1100" dirty="0">
                <a:latin typeface="Times New Roman"/>
                <a:cs typeface="Times New Roman"/>
              </a:rPr>
              <a:t>satu</a:t>
            </a:r>
            <a:r>
              <a:rPr sz="1100" spc="-65" dirty="0">
                <a:latin typeface="Times New Roman"/>
                <a:cs typeface="Times New Roman"/>
              </a:rPr>
              <a:t> </a:t>
            </a:r>
            <a:r>
              <a:rPr sz="1100" dirty="0">
                <a:latin typeface="Times New Roman"/>
                <a:cs typeface="Times New Roman"/>
              </a:rPr>
              <a:t>teknologi</a:t>
            </a:r>
            <a:r>
              <a:rPr sz="1100" spc="-70" dirty="0">
                <a:latin typeface="Times New Roman"/>
                <a:cs typeface="Times New Roman"/>
              </a:rPr>
              <a:t> </a:t>
            </a:r>
            <a:r>
              <a:rPr sz="1100" dirty="0">
                <a:latin typeface="Times New Roman"/>
                <a:cs typeface="Times New Roman"/>
              </a:rPr>
              <a:t>informasi</a:t>
            </a:r>
            <a:r>
              <a:rPr sz="1100" spc="-70" dirty="0">
                <a:latin typeface="Times New Roman"/>
                <a:cs typeface="Times New Roman"/>
              </a:rPr>
              <a:t> </a:t>
            </a:r>
            <a:r>
              <a:rPr sz="1100" dirty="0">
                <a:latin typeface="Times New Roman"/>
                <a:cs typeface="Times New Roman"/>
              </a:rPr>
              <a:t>yang</a:t>
            </a:r>
            <a:r>
              <a:rPr sz="1100" spc="-65" dirty="0">
                <a:latin typeface="Times New Roman"/>
                <a:cs typeface="Times New Roman"/>
              </a:rPr>
              <a:t> </a:t>
            </a:r>
            <a:r>
              <a:rPr sz="1100" dirty="0">
                <a:latin typeface="Times New Roman"/>
                <a:cs typeface="Times New Roman"/>
              </a:rPr>
              <a:t>paling  banyak</a:t>
            </a:r>
            <a:r>
              <a:rPr sz="1100" spc="-110" dirty="0">
                <a:latin typeface="Times New Roman"/>
                <a:cs typeface="Times New Roman"/>
              </a:rPr>
              <a:t> </a:t>
            </a:r>
            <a:r>
              <a:rPr sz="1100" dirty="0">
                <a:latin typeface="Times New Roman"/>
                <a:cs typeface="Times New Roman"/>
              </a:rPr>
              <a:t>penggunaannya</a:t>
            </a:r>
            <a:r>
              <a:rPr sz="1100" spc="-110" dirty="0">
                <a:latin typeface="Times New Roman"/>
                <a:cs typeface="Times New Roman"/>
              </a:rPr>
              <a:t> </a:t>
            </a:r>
            <a:r>
              <a:rPr sz="1100" dirty="0">
                <a:latin typeface="Times New Roman"/>
                <a:cs typeface="Times New Roman"/>
              </a:rPr>
              <a:t>dan</a:t>
            </a:r>
            <a:r>
              <a:rPr sz="1100" spc="-110" dirty="0">
                <a:latin typeface="Times New Roman"/>
                <a:cs typeface="Times New Roman"/>
              </a:rPr>
              <a:t> </a:t>
            </a:r>
            <a:r>
              <a:rPr sz="1100" dirty="0">
                <a:latin typeface="Times New Roman"/>
                <a:cs typeface="Times New Roman"/>
              </a:rPr>
              <a:t>paling</a:t>
            </a:r>
            <a:r>
              <a:rPr sz="1100" spc="-105" dirty="0">
                <a:latin typeface="Times New Roman"/>
                <a:cs typeface="Times New Roman"/>
              </a:rPr>
              <a:t> </a:t>
            </a:r>
            <a:r>
              <a:rPr sz="1100" dirty="0">
                <a:latin typeface="Times New Roman"/>
                <a:cs typeface="Times New Roman"/>
              </a:rPr>
              <a:t>diminati</a:t>
            </a:r>
            <a:r>
              <a:rPr sz="1100" spc="-110" dirty="0">
                <a:latin typeface="Times New Roman"/>
                <a:cs typeface="Times New Roman"/>
              </a:rPr>
              <a:t> </a:t>
            </a:r>
            <a:r>
              <a:rPr sz="1100" dirty="0">
                <a:latin typeface="Times New Roman"/>
                <a:cs typeface="Times New Roman"/>
              </a:rPr>
              <a:t>oleh</a:t>
            </a:r>
            <a:r>
              <a:rPr sz="1100" spc="-110" dirty="0">
                <a:latin typeface="Times New Roman"/>
                <a:cs typeface="Times New Roman"/>
              </a:rPr>
              <a:t> </a:t>
            </a:r>
            <a:r>
              <a:rPr sz="1100" dirty="0">
                <a:latin typeface="Times New Roman"/>
                <a:cs typeface="Times New Roman"/>
              </a:rPr>
              <a:t>orang</a:t>
            </a:r>
            <a:r>
              <a:rPr sz="1100" spc="-105" dirty="0">
                <a:latin typeface="Times New Roman"/>
                <a:cs typeface="Times New Roman"/>
              </a:rPr>
              <a:t> </a:t>
            </a:r>
            <a:r>
              <a:rPr sz="1100" dirty="0">
                <a:latin typeface="Times New Roman"/>
                <a:cs typeface="Times New Roman"/>
              </a:rPr>
              <a:t>banyak.  Hampir setiap rumah di seluruh dunia memiliki televisi.  Kenapa</a:t>
            </a:r>
            <a:r>
              <a:rPr sz="1100" spc="-90" dirty="0">
                <a:latin typeface="Times New Roman"/>
                <a:cs typeface="Times New Roman"/>
              </a:rPr>
              <a:t> </a:t>
            </a:r>
            <a:r>
              <a:rPr sz="1100" dirty="0">
                <a:latin typeface="Times New Roman"/>
                <a:cs typeface="Times New Roman"/>
              </a:rPr>
              <a:t>televisi</a:t>
            </a:r>
            <a:r>
              <a:rPr sz="1100" spc="-90" dirty="0">
                <a:latin typeface="Times New Roman"/>
                <a:cs typeface="Times New Roman"/>
              </a:rPr>
              <a:t> </a:t>
            </a:r>
            <a:r>
              <a:rPr sz="1100" dirty="0">
                <a:latin typeface="Times New Roman"/>
                <a:cs typeface="Times New Roman"/>
              </a:rPr>
              <a:t>menjadi</a:t>
            </a:r>
            <a:r>
              <a:rPr sz="1100" spc="-85" dirty="0">
                <a:latin typeface="Times New Roman"/>
                <a:cs typeface="Times New Roman"/>
              </a:rPr>
              <a:t> </a:t>
            </a:r>
            <a:r>
              <a:rPr sz="1100" dirty="0">
                <a:latin typeface="Times New Roman"/>
                <a:cs typeface="Times New Roman"/>
              </a:rPr>
              <a:t>media</a:t>
            </a:r>
            <a:r>
              <a:rPr sz="1100" spc="-90" dirty="0">
                <a:latin typeface="Times New Roman"/>
                <a:cs typeface="Times New Roman"/>
              </a:rPr>
              <a:t> </a:t>
            </a:r>
            <a:r>
              <a:rPr sz="1100" dirty="0">
                <a:latin typeface="Times New Roman"/>
                <a:cs typeface="Times New Roman"/>
              </a:rPr>
              <a:t>informasi</a:t>
            </a:r>
            <a:r>
              <a:rPr sz="1100" spc="-90" dirty="0">
                <a:latin typeface="Times New Roman"/>
                <a:cs typeface="Times New Roman"/>
              </a:rPr>
              <a:t> </a:t>
            </a:r>
            <a:r>
              <a:rPr sz="1100" dirty="0">
                <a:latin typeface="Times New Roman"/>
                <a:cs typeface="Times New Roman"/>
              </a:rPr>
              <a:t>yang</a:t>
            </a:r>
            <a:r>
              <a:rPr sz="1100" spc="-85" dirty="0">
                <a:latin typeface="Times New Roman"/>
                <a:cs typeface="Times New Roman"/>
              </a:rPr>
              <a:t> </a:t>
            </a:r>
            <a:r>
              <a:rPr sz="1100" dirty="0">
                <a:latin typeface="Times New Roman"/>
                <a:cs typeface="Times New Roman"/>
              </a:rPr>
              <a:t>paling</a:t>
            </a:r>
            <a:r>
              <a:rPr sz="1100" spc="-90" dirty="0">
                <a:latin typeface="Times New Roman"/>
                <a:cs typeface="Times New Roman"/>
              </a:rPr>
              <a:t> </a:t>
            </a:r>
            <a:r>
              <a:rPr sz="1100" dirty="0">
                <a:latin typeface="Times New Roman"/>
                <a:cs typeface="Times New Roman"/>
              </a:rPr>
              <a:t>digemari  sampai saat</a:t>
            </a:r>
            <a:r>
              <a:rPr sz="1100" spc="-225" dirty="0">
                <a:latin typeface="Times New Roman"/>
                <a:cs typeface="Times New Roman"/>
              </a:rPr>
              <a:t> </a:t>
            </a:r>
            <a:r>
              <a:rPr sz="1100" dirty="0">
                <a:latin typeface="Times New Roman"/>
                <a:cs typeface="Times New Roman"/>
              </a:rPr>
              <a:t>ini?</a:t>
            </a:r>
            <a:endParaRPr sz="1100">
              <a:latin typeface="Times New Roman"/>
              <a:cs typeface="Times New Roman"/>
            </a:endParaRPr>
          </a:p>
          <a:p>
            <a:pPr marL="12700" marR="5715" algn="just">
              <a:lnSpc>
                <a:spcPts val="1220"/>
              </a:lnSpc>
              <a:spcBef>
                <a:spcPts val="1210"/>
              </a:spcBef>
            </a:pPr>
            <a:r>
              <a:rPr sz="1100" spc="-10" dirty="0">
                <a:latin typeface="Times New Roman"/>
                <a:cs typeface="Times New Roman"/>
              </a:rPr>
              <a:t>Televisi </a:t>
            </a:r>
            <a:r>
              <a:rPr sz="1100" dirty="0">
                <a:latin typeface="Times New Roman"/>
                <a:cs typeface="Times New Roman"/>
              </a:rPr>
              <a:t>adalah alat penerima informasi berupa gambar dan  suara</a:t>
            </a:r>
            <a:r>
              <a:rPr sz="1100" spc="-45" dirty="0">
                <a:latin typeface="Times New Roman"/>
                <a:cs typeface="Times New Roman"/>
              </a:rPr>
              <a:t> </a:t>
            </a:r>
            <a:r>
              <a:rPr sz="1100" dirty="0">
                <a:latin typeface="Times New Roman"/>
                <a:cs typeface="Times New Roman"/>
              </a:rPr>
              <a:t>yang</a:t>
            </a:r>
            <a:r>
              <a:rPr sz="1100" spc="-40" dirty="0">
                <a:latin typeface="Times New Roman"/>
                <a:cs typeface="Times New Roman"/>
              </a:rPr>
              <a:t> </a:t>
            </a:r>
            <a:r>
              <a:rPr sz="1100" dirty="0">
                <a:latin typeface="Times New Roman"/>
                <a:cs typeface="Times New Roman"/>
              </a:rPr>
              <a:t>dapat</a:t>
            </a:r>
            <a:r>
              <a:rPr sz="1100" spc="-45" dirty="0">
                <a:latin typeface="Times New Roman"/>
                <a:cs typeface="Times New Roman"/>
              </a:rPr>
              <a:t> </a:t>
            </a:r>
            <a:r>
              <a:rPr sz="1100" dirty="0">
                <a:latin typeface="Times New Roman"/>
                <a:cs typeface="Times New Roman"/>
              </a:rPr>
              <a:t>menerima</a:t>
            </a:r>
            <a:r>
              <a:rPr sz="1100" spc="-40" dirty="0">
                <a:latin typeface="Times New Roman"/>
                <a:cs typeface="Times New Roman"/>
              </a:rPr>
              <a:t> </a:t>
            </a:r>
            <a:r>
              <a:rPr sz="1100" dirty="0">
                <a:latin typeface="Times New Roman"/>
                <a:cs typeface="Times New Roman"/>
              </a:rPr>
              <a:t>transmisi</a:t>
            </a:r>
            <a:r>
              <a:rPr sz="1100" spc="-40" dirty="0">
                <a:latin typeface="Times New Roman"/>
                <a:cs typeface="Times New Roman"/>
              </a:rPr>
              <a:t> </a:t>
            </a:r>
            <a:r>
              <a:rPr sz="1100" dirty="0">
                <a:latin typeface="Times New Roman"/>
                <a:cs typeface="Times New Roman"/>
              </a:rPr>
              <a:t>gambar</a:t>
            </a:r>
            <a:r>
              <a:rPr sz="1100" spc="-45" dirty="0">
                <a:latin typeface="Times New Roman"/>
                <a:cs typeface="Times New Roman"/>
              </a:rPr>
              <a:t> </a:t>
            </a:r>
            <a:r>
              <a:rPr sz="1100" dirty="0">
                <a:latin typeface="Times New Roman"/>
                <a:cs typeface="Times New Roman"/>
              </a:rPr>
              <a:t>dan</a:t>
            </a:r>
            <a:r>
              <a:rPr sz="1100" spc="-40" dirty="0">
                <a:latin typeface="Times New Roman"/>
                <a:cs typeface="Times New Roman"/>
              </a:rPr>
              <a:t> </a:t>
            </a:r>
            <a:r>
              <a:rPr sz="1100" dirty="0">
                <a:latin typeface="Times New Roman"/>
                <a:cs typeface="Times New Roman"/>
              </a:rPr>
              <a:t>suara</a:t>
            </a:r>
            <a:r>
              <a:rPr sz="1100" spc="-40" dirty="0">
                <a:latin typeface="Times New Roman"/>
                <a:cs typeface="Times New Roman"/>
              </a:rPr>
              <a:t> </a:t>
            </a:r>
            <a:r>
              <a:rPr sz="1100" dirty="0">
                <a:latin typeface="Times New Roman"/>
                <a:cs typeface="Times New Roman"/>
              </a:rPr>
              <a:t>secara  langsung </a:t>
            </a:r>
            <a:r>
              <a:rPr sz="1100" spc="-10" dirty="0">
                <a:latin typeface="Times New Roman"/>
                <a:cs typeface="Times New Roman"/>
              </a:rPr>
              <a:t>(</a:t>
            </a:r>
            <a:r>
              <a:rPr sz="1100" i="1" spc="-10" dirty="0">
                <a:latin typeface="Times New Roman"/>
                <a:cs typeface="Times New Roman"/>
              </a:rPr>
              <a:t>real </a:t>
            </a:r>
            <a:r>
              <a:rPr sz="1100" i="1" dirty="0">
                <a:latin typeface="Times New Roman"/>
                <a:cs typeface="Times New Roman"/>
              </a:rPr>
              <a:t>time</a:t>
            </a:r>
            <a:r>
              <a:rPr sz="1100" dirty="0">
                <a:latin typeface="Times New Roman"/>
                <a:cs typeface="Times New Roman"/>
              </a:rPr>
              <a:t>). </a:t>
            </a:r>
            <a:r>
              <a:rPr sz="1100" spc="-10" dirty="0">
                <a:latin typeface="Times New Roman"/>
                <a:cs typeface="Times New Roman"/>
              </a:rPr>
              <a:t>Televisi </a:t>
            </a:r>
            <a:r>
              <a:rPr sz="1100" dirty="0">
                <a:latin typeface="Times New Roman"/>
                <a:cs typeface="Times New Roman"/>
              </a:rPr>
              <a:t>mampu menerima sinyal dari  pemancar gelombang/satelit maupun dari kabel. Hal inilah  yang membuat orang senang menonton televisi, karena lewat  berita televisi kita dapat mengetahui informasi terbaru di  sekeliling</a:t>
            </a:r>
            <a:r>
              <a:rPr sz="1100" spc="-120" dirty="0">
                <a:latin typeface="Times New Roman"/>
                <a:cs typeface="Times New Roman"/>
              </a:rPr>
              <a:t> </a:t>
            </a:r>
            <a:r>
              <a:rPr sz="1100" dirty="0">
                <a:latin typeface="Times New Roman"/>
                <a:cs typeface="Times New Roman"/>
              </a:rPr>
              <a:t>kita</a:t>
            </a:r>
            <a:r>
              <a:rPr sz="1100" spc="-110" dirty="0">
                <a:latin typeface="Times New Roman"/>
                <a:cs typeface="Times New Roman"/>
              </a:rPr>
              <a:t> </a:t>
            </a:r>
            <a:r>
              <a:rPr sz="1100" dirty="0">
                <a:latin typeface="Times New Roman"/>
                <a:cs typeface="Times New Roman"/>
              </a:rPr>
              <a:t>bahkan</a:t>
            </a:r>
            <a:r>
              <a:rPr sz="1100" spc="-110" dirty="0">
                <a:latin typeface="Times New Roman"/>
                <a:cs typeface="Times New Roman"/>
              </a:rPr>
              <a:t> </a:t>
            </a:r>
            <a:r>
              <a:rPr sz="1100" dirty="0">
                <a:latin typeface="Times New Roman"/>
                <a:cs typeface="Times New Roman"/>
              </a:rPr>
              <a:t>dari</a:t>
            </a:r>
            <a:r>
              <a:rPr sz="1100" spc="-114" dirty="0">
                <a:latin typeface="Times New Roman"/>
                <a:cs typeface="Times New Roman"/>
              </a:rPr>
              <a:t> </a:t>
            </a:r>
            <a:r>
              <a:rPr sz="1100" dirty="0">
                <a:latin typeface="Times New Roman"/>
                <a:cs typeface="Times New Roman"/>
              </a:rPr>
              <a:t>negara</a:t>
            </a:r>
            <a:r>
              <a:rPr sz="1100" spc="-114" dirty="0">
                <a:latin typeface="Times New Roman"/>
                <a:cs typeface="Times New Roman"/>
              </a:rPr>
              <a:t> </a:t>
            </a:r>
            <a:r>
              <a:rPr sz="1100" dirty="0">
                <a:latin typeface="Times New Roman"/>
                <a:cs typeface="Times New Roman"/>
              </a:rPr>
              <a:t>lain.</a:t>
            </a:r>
            <a:endParaRPr sz="1100">
              <a:latin typeface="Times New Roman"/>
              <a:cs typeface="Times New Roman"/>
            </a:endParaRPr>
          </a:p>
          <a:p>
            <a:pPr marL="12700" marR="5715" algn="just">
              <a:lnSpc>
                <a:spcPts val="1220"/>
              </a:lnSpc>
              <a:spcBef>
                <a:spcPts val="1205"/>
              </a:spcBef>
            </a:pPr>
            <a:r>
              <a:rPr sz="1100" dirty="0">
                <a:latin typeface="Times New Roman"/>
                <a:cs typeface="Times New Roman"/>
              </a:rPr>
              <a:t>Kata atau istilah </a:t>
            </a:r>
            <a:r>
              <a:rPr sz="1100" spc="-10" dirty="0">
                <a:latin typeface="Times New Roman"/>
                <a:cs typeface="Times New Roman"/>
              </a:rPr>
              <a:t>Televisi </a:t>
            </a:r>
            <a:r>
              <a:rPr sz="1100" dirty="0">
                <a:latin typeface="Times New Roman"/>
                <a:cs typeface="Times New Roman"/>
              </a:rPr>
              <a:t>berasal dari kata </a:t>
            </a:r>
            <a:r>
              <a:rPr sz="1100" i="1" dirty="0">
                <a:latin typeface="Times New Roman"/>
                <a:cs typeface="Times New Roman"/>
              </a:rPr>
              <a:t>“tele” </a:t>
            </a:r>
            <a:r>
              <a:rPr sz="1100" dirty="0">
                <a:latin typeface="Times New Roman"/>
                <a:cs typeface="Times New Roman"/>
              </a:rPr>
              <a:t>yang</a:t>
            </a:r>
            <a:r>
              <a:rPr sz="1100" spc="-190" dirty="0">
                <a:latin typeface="Times New Roman"/>
                <a:cs typeface="Times New Roman"/>
              </a:rPr>
              <a:t> </a:t>
            </a:r>
            <a:r>
              <a:rPr sz="1100" dirty="0">
                <a:latin typeface="Times New Roman"/>
                <a:cs typeface="Times New Roman"/>
              </a:rPr>
              <a:t>berarti  jauh dan </a:t>
            </a:r>
            <a:r>
              <a:rPr sz="1100" i="1" dirty="0">
                <a:latin typeface="Times New Roman"/>
                <a:cs typeface="Times New Roman"/>
              </a:rPr>
              <a:t>“vision” </a:t>
            </a:r>
            <a:r>
              <a:rPr sz="1100" dirty="0">
                <a:latin typeface="Times New Roman"/>
                <a:cs typeface="Times New Roman"/>
              </a:rPr>
              <a:t>yang berarti tampak. Jadi, televisi berarti  melihat dari jarak jauh. Penemuan televisi telah mengubah  peradaban dunia. Hal ini karena televisi telah memberikan  begitu banyak informasi kepada kita. Beragam stasiun</a:t>
            </a:r>
            <a:r>
              <a:rPr sz="1100" spc="-200" dirty="0">
                <a:latin typeface="Times New Roman"/>
                <a:cs typeface="Times New Roman"/>
              </a:rPr>
              <a:t> </a:t>
            </a:r>
            <a:r>
              <a:rPr sz="1100" dirty="0">
                <a:latin typeface="Times New Roman"/>
                <a:cs typeface="Times New Roman"/>
              </a:rPr>
              <a:t>televisi  yang ada saat ini dengan aneka program siarannya yang  disajikan, telah menjadikan televisi sebagai sumber segala  informasi,</a:t>
            </a:r>
            <a:r>
              <a:rPr sz="1100" spc="-120" dirty="0">
                <a:latin typeface="Times New Roman"/>
                <a:cs typeface="Times New Roman"/>
              </a:rPr>
              <a:t> </a:t>
            </a:r>
            <a:r>
              <a:rPr sz="1100" dirty="0">
                <a:latin typeface="Times New Roman"/>
                <a:cs typeface="Times New Roman"/>
              </a:rPr>
              <a:t>berita,</a:t>
            </a:r>
            <a:r>
              <a:rPr sz="1100" spc="-114" dirty="0">
                <a:latin typeface="Times New Roman"/>
                <a:cs typeface="Times New Roman"/>
              </a:rPr>
              <a:t> </a:t>
            </a:r>
            <a:r>
              <a:rPr sz="1100" dirty="0">
                <a:latin typeface="Times New Roman"/>
                <a:cs typeface="Times New Roman"/>
              </a:rPr>
              <a:t>dan</a:t>
            </a:r>
            <a:r>
              <a:rPr sz="1100" spc="-110" dirty="0">
                <a:latin typeface="Times New Roman"/>
                <a:cs typeface="Times New Roman"/>
              </a:rPr>
              <a:t> </a:t>
            </a:r>
            <a:r>
              <a:rPr sz="1100" dirty="0">
                <a:latin typeface="Times New Roman"/>
                <a:cs typeface="Times New Roman"/>
              </a:rPr>
              <a:t>juga</a:t>
            </a:r>
            <a:r>
              <a:rPr sz="1100" spc="-110" dirty="0">
                <a:latin typeface="Times New Roman"/>
                <a:cs typeface="Times New Roman"/>
              </a:rPr>
              <a:t> </a:t>
            </a:r>
            <a:r>
              <a:rPr sz="1100" dirty="0">
                <a:latin typeface="Times New Roman"/>
                <a:cs typeface="Times New Roman"/>
              </a:rPr>
              <a:t>hiburan.</a:t>
            </a:r>
            <a:endParaRPr sz="1100">
              <a:latin typeface="Times New Roman"/>
              <a:cs typeface="Times New Roman"/>
            </a:endParaRPr>
          </a:p>
          <a:p>
            <a:pPr marL="12700" marR="5080" algn="just">
              <a:lnSpc>
                <a:spcPts val="1220"/>
              </a:lnSpc>
              <a:spcBef>
                <a:spcPts val="1205"/>
              </a:spcBef>
            </a:pPr>
            <a:r>
              <a:rPr sz="1100" spc="-10" dirty="0">
                <a:latin typeface="Times New Roman"/>
                <a:cs typeface="Times New Roman"/>
              </a:rPr>
              <a:t>Televisi </a:t>
            </a:r>
            <a:r>
              <a:rPr sz="1100" dirty="0">
                <a:latin typeface="Times New Roman"/>
                <a:cs typeface="Times New Roman"/>
              </a:rPr>
              <a:t>diciptakan berawal dari ditemukannya cakram metal  (logam) kecil </a:t>
            </a:r>
            <a:r>
              <a:rPr sz="1100" spc="-5" dirty="0">
                <a:latin typeface="Times New Roman"/>
                <a:cs typeface="Times New Roman"/>
              </a:rPr>
              <a:t>yang </a:t>
            </a:r>
            <a:r>
              <a:rPr sz="1100" dirty="0">
                <a:latin typeface="Times New Roman"/>
                <a:cs typeface="Times New Roman"/>
              </a:rPr>
              <a:t>berputar dan memiliki banyak lubang</a:t>
            </a:r>
            <a:r>
              <a:rPr sz="1100" spc="-105" dirty="0">
                <a:latin typeface="Times New Roman"/>
                <a:cs typeface="Times New Roman"/>
              </a:rPr>
              <a:t> </a:t>
            </a:r>
            <a:r>
              <a:rPr sz="1100" dirty="0">
                <a:latin typeface="Times New Roman"/>
                <a:cs typeface="Times New Roman"/>
              </a:rPr>
              <a:t>oleh  Paul Nipkow pada tahun 1883. Seiring dengan</a:t>
            </a:r>
            <a:r>
              <a:rPr sz="1100" spc="-145" dirty="0">
                <a:latin typeface="Times New Roman"/>
                <a:cs typeface="Times New Roman"/>
              </a:rPr>
              <a:t> </a:t>
            </a:r>
            <a:r>
              <a:rPr sz="1100" dirty="0">
                <a:latin typeface="Times New Roman"/>
                <a:cs typeface="Times New Roman"/>
              </a:rPr>
              <a:t>perkembangan  teknologi, televisi pun mengalami perkembangan yang</a:t>
            </a:r>
            <a:r>
              <a:rPr sz="1100" spc="-100" dirty="0">
                <a:latin typeface="Times New Roman"/>
                <a:cs typeface="Times New Roman"/>
              </a:rPr>
              <a:t> </a:t>
            </a:r>
            <a:r>
              <a:rPr sz="1100" dirty="0">
                <a:latin typeface="Times New Roman"/>
                <a:cs typeface="Times New Roman"/>
              </a:rPr>
              <a:t>sangat  cepat.</a:t>
            </a:r>
            <a:r>
              <a:rPr sz="1100" spc="-100" dirty="0">
                <a:latin typeface="Times New Roman"/>
                <a:cs typeface="Times New Roman"/>
              </a:rPr>
              <a:t> </a:t>
            </a:r>
            <a:r>
              <a:rPr sz="1100" dirty="0">
                <a:latin typeface="Times New Roman"/>
                <a:cs typeface="Times New Roman"/>
              </a:rPr>
              <a:t>Jika</a:t>
            </a:r>
            <a:r>
              <a:rPr sz="1100" spc="-95" dirty="0">
                <a:latin typeface="Times New Roman"/>
                <a:cs typeface="Times New Roman"/>
              </a:rPr>
              <a:t> </a:t>
            </a:r>
            <a:r>
              <a:rPr sz="1100" dirty="0">
                <a:latin typeface="Times New Roman"/>
                <a:cs typeface="Times New Roman"/>
              </a:rPr>
              <a:t>dulu</a:t>
            </a:r>
            <a:r>
              <a:rPr sz="1100" spc="-95" dirty="0">
                <a:latin typeface="Times New Roman"/>
                <a:cs typeface="Times New Roman"/>
              </a:rPr>
              <a:t> </a:t>
            </a:r>
            <a:r>
              <a:rPr sz="1100" dirty="0">
                <a:latin typeface="Times New Roman"/>
                <a:cs typeface="Times New Roman"/>
              </a:rPr>
              <a:t>kita</a:t>
            </a:r>
            <a:r>
              <a:rPr sz="1100" spc="-100" dirty="0">
                <a:latin typeface="Times New Roman"/>
                <a:cs typeface="Times New Roman"/>
              </a:rPr>
              <a:t> </a:t>
            </a:r>
            <a:r>
              <a:rPr sz="1100" dirty="0">
                <a:latin typeface="Times New Roman"/>
                <a:cs typeface="Times New Roman"/>
              </a:rPr>
              <a:t>hanya</a:t>
            </a:r>
            <a:r>
              <a:rPr sz="1100" spc="-95" dirty="0">
                <a:latin typeface="Times New Roman"/>
                <a:cs typeface="Times New Roman"/>
              </a:rPr>
              <a:t> </a:t>
            </a:r>
            <a:r>
              <a:rPr sz="1100" dirty="0">
                <a:latin typeface="Times New Roman"/>
                <a:cs typeface="Times New Roman"/>
              </a:rPr>
              <a:t>bisa</a:t>
            </a:r>
            <a:r>
              <a:rPr sz="1100" spc="-95" dirty="0">
                <a:latin typeface="Times New Roman"/>
                <a:cs typeface="Times New Roman"/>
              </a:rPr>
              <a:t> </a:t>
            </a:r>
            <a:r>
              <a:rPr sz="1100" dirty="0">
                <a:latin typeface="Times New Roman"/>
                <a:cs typeface="Times New Roman"/>
              </a:rPr>
              <a:t>menikmati</a:t>
            </a:r>
            <a:r>
              <a:rPr sz="1100" spc="-100" dirty="0">
                <a:latin typeface="Times New Roman"/>
                <a:cs typeface="Times New Roman"/>
              </a:rPr>
              <a:t> </a:t>
            </a:r>
            <a:r>
              <a:rPr sz="1100" dirty="0">
                <a:latin typeface="Times New Roman"/>
                <a:cs typeface="Times New Roman"/>
              </a:rPr>
              <a:t>televisi</a:t>
            </a:r>
            <a:r>
              <a:rPr sz="1100" spc="-95" dirty="0">
                <a:latin typeface="Times New Roman"/>
                <a:cs typeface="Times New Roman"/>
              </a:rPr>
              <a:t> </a:t>
            </a:r>
            <a:r>
              <a:rPr sz="1100" dirty="0">
                <a:latin typeface="Times New Roman"/>
                <a:cs typeface="Times New Roman"/>
              </a:rPr>
              <a:t>hitam-putih,  maka sekarang kita bisa menikmati televisi berwarna. Layar  televisi pun telah mengalami perubahan dari televisi layar  cembung</a:t>
            </a:r>
            <a:r>
              <a:rPr sz="1100" spc="-114" dirty="0">
                <a:latin typeface="Times New Roman"/>
                <a:cs typeface="Times New Roman"/>
              </a:rPr>
              <a:t> </a:t>
            </a:r>
            <a:r>
              <a:rPr sz="1100" dirty="0">
                <a:latin typeface="Times New Roman"/>
                <a:cs typeface="Times New Roman"/>
              </a:rPr>
              <a:t>ke</a:t>
            </a:r>
            <a:r>
              <a:rPr sz="1100" spc="-110" dirty="0">
                <a:latin typeface="Times New Roman"/>
                <a:cs typeface="Times New Roman"/>
              </a:rPr>
              <a:t> </a:t>
            </a:r>
            <a:r>
              <a:rPr sz="1100" dirty="0">
                <a:latin typeface="Times New Roman"/>
                <a:cs typeface="Times New Roman"/>
              </a:rPr>
              <a:t>televisi</a:t>
            </a:r>
            <a:r>
              <a:rPr sz="1100" spc="-114" dirty="0">
                <a:latin typeface="Times New Roman"/>
                <a:cs typeface="Times New Roman"/>
              </a:rPr>
              <a:t> </a:t>
            </a:r>
            <a:r>
              <a:rPr sz="1100" dirty="0">
                <a:latin typeface="Times New Roman"/>
                <a:cs typeface="Times New Roman"/>
              </a:rPr>
              <a:t>layar</a:t>
            </a:r>
            <a:r>
              <a:rPr sz="1100" spc="-110" dirty="0">
                <a:latin typeface="Times New Roman"/>
                <a:cs typeface="Times New Roman"/>
              </a:rPr>
              <a:t> </a:t>
            </a:r>
            <a:r>
              <a:rPr sz="1100" spc="-15" dirty="0">
                <a:latin typeface="Times New Roman"/>
                <a:cs typeface="Times New Roman"/>
              </a:rPr>
              <a:t>datar.</a:t>
            </a:r>
            <a:endParaRPr sz="1100">
              <a:latin typeface="Times New Roman"/>
              <a:cs typeface="Times New Roman"/>
            </a:endParaRPr>
          </a:p>
          <a:p>
            <a:pPr marL="12700" algn="just">
              <a:lnSpc>
                <a:spcPts val="1270"/>
              </a:lnSpc>
              <a:spcBef>
                <a:spcPts val="1080"/>
              </a:spcBef>
            </a:pPr>
            <a:r>
              <a:rPr sz="1100" b="1" spc="-5" dirty="0">
                <a:latin typeface="Times New Roman"/>
                <a:cs typeface="Times New Roman"/>
              </a:rPr>
              <a:t>d.</a:t>
            </a:r>
            <a:r>
              <a:rPr sz="1100" b="1" spc="-114" dirty="0">
                <a:latin typeface="Times New Roman"/>
                <a:cs typeface="Times New Roman"/>
              </a:rPr>
              <a:t> </a:t>
            </a:r>
            <a:r>
              <a:rPr sz="1100" b="1" dirty="0">
                <a:latin typeface="Times New Roman"/>
                <a:cs typeface="Times New Roman"/>
              </a:rPr>
              <a:t>Faksimili</a:t>
            </a:r>
            <a:endParaRPr sz="1100">
              <a:latin typeface="Times New Roman"/>
              <a:cs typeface="Times New Roman"/>
            </a:endParaRPr>
          </a:p>
          <a:p>
            <a:pPr marL="12700" marR="5715" algn="just">
              <a:lnSpc>
                <a:spcPts val="1220"/>
              </a:lnSpc>
              <a:spcBef>
                <a:spcPts val="75"/>
              </a:spcBef>
            </a:pPr>
            <a:r>
              <a:rPr sz="1100" dirty="0">
                <a:latin typeface="Times New Roman"/>
                <a:cs typeface="Times New Roman"/>
              </a:rPr>
              <a:t>Faksimili</a:t>
            </a:r>
            <a:r>
              <a:rPr sz="1100" spc="-45" dirty="0">
                <a:latin typeface="Times New Roman"/>
                <a:cs typeface="Times New Roman"/>
              </a:rPr>
              <a:t> </a:t>
            </a:r>
            <a:r>
              <a:rPr sz="1100" dirty="0">
                <a:latin typeface="Times New Roman"/>
                <a:cs typeface="Times New Roman"/>
              </a:rPr>
              <a:t>atau</a:t>
            </a:r>
            <a:r>
              <a:rPr sz="1100" spc="-40" dirty="0">
                <a:latin typeface="Times New Roman"/>
                <a:cs typeface="Times New Roman"/>
              </a:rPr>
              <a:t> </a:t>
            </a:r>
            <a:r>
              <a:rPr sz="1100" dirty="0">
                <a:latin typeface="Times New Roman"/>
                <a:cs typeface="Times New Roman"/>
              </a:rPr>
              <a:t>yang</a:t>
            </a:r>
            <a:r>
              <a:rPr sz="1100" spc="-40" dirty="0">
                <a:latin typeface="Times New Roman"/>
                <a:cs typeface="Times New Roman"/>
              </a:rPr>
              <a:t> </a:t>
            </a:r>
            <a:r>
              <a:rPr sz="1100" dirty="0">
                <a:latin typeface="Times New Roman"/>
                <a:cs typeface="Times New Roman"/>
              </a:rPr>
              <a:t>sering</a:t>
            </a:r>
            <a:r>
              <a:rPr sz="1100" spc="-40" dirty="0">
                <a:latin typeface="Times New Roman"/>
                <a:cs typeface="Times New Roman"/>
              </a:rPr>
              <a:t> </a:t>
            </a:r>
            <a:r>
              <a:rPr sz="1100" dirty="0">
                <a:latin typeface="Times New Roman"/>
                <a:cs typeface="Times New Roman"/>
              </a:rPr>
              <a:t>disebut</a:t>
            </a:r>
            <a:r>
              <a:rPr sz="1100" spc="-40" dirty="0">
                <a:latin typeface="Times New Roman"/>
                <a:cs typeface="Times New Roman"/>
              </a:rPr>
              <a:t> </a:t>
            </a:r>
            <a:r>
              <a:rPr sz="1100" dirty="0">
                <a:latin typeface="Times New Roman"/>
                <a:cs typeface="Times New Roman"/>
              </a:rPr>
              <a:t>mesin</a:t>
            </a:r>
            <a:r>
              <a:rPr sz="1100" spc="-40" dirty="0">
                <a:latin typeface="Times New Roman"/>
                <a:cs typeface="Times New Roman"/>
              </a:rPr>
              <a:t> </a:t>
            </a:r>
            <a:r>
              <a:rPr sz="1100" dirty="0">
                <a:latin typeface="Times New Roman"/>
                <a:cs typeface="Times New Roman"/>
              </a:rPr>
              <a:t>fax</a:t>
            </a:r>
            <a:r>
              <a:rPr sz="1100" spc="-40" dirty="0">
                <a:latin typeface="Times New Roman"/>
                <a:cs typeface="Times New Roman"/>
              </a:rPr>
              <a:t> </a:t>
            </a:r>
            <a:r>
              <a:rPr sz="1100" dirty="0">
                <a:latin typeface="Times New Roman"/>
                <a:cs typeface="Times New Roman"/>
              </a:rPr>
              <a:t>adalah</a:t>
            </a:r>
            <a:r>
              <a:rPr sz="1100" spc="-40" dirty="0">
                <a:latin typeface="Times New Roman"/>
                <a:cs typeface="Times New Roman"/>
              </a:rPr>
              <a:t> </a:t>
            </a:r>
            <a:r>
              <a:rPr sz="1100" dirty="0">
                <a:latin typeface="Times New Roman"/>
                <a:cs typeface="Times New Roman"/>
              </a:rPr>
              <a:t>alat</a:t>
            </a:r>
            <a:r>
              <a:rPr sz="1100" spc="-40" dirty="0">
                <a:latin typeface="Times New Roman"/>
                <a:cs typeface="Times New Roman"/>
              </a:rPr>
              <a:t> </a:t>
            </a:r>
            <a:r>
              <a:rPr sz="1100" dirty="0">
                <a:latin typeface="Times New Roman"/>
                <a:cs typeface="Times New Roman"/>
              </a:rPr>
              <a:t>untuk  mengirim atau menerima informasi melalui telefoto dengan  sistem reproduksi fotografi. Dengan alat ini kita dapat  mengirim salinan isi suatu file atau data, baik tulisan ataupun  gambar</a:t>
            </a:r>
            <a:r>
              <a:rPr sz="1100" spc="-114" dirty="0">
                <a:latin typeface="Times New Roman"/>
                <a:cs typeface="Times New Roman"/>
              </a:rPr>
              <a:t> </a:t>
            </a:r>
            <a:r>
              <a:rPr sz="1100" dirty="0">
                <a:latin typeface="Times New Roman"/>
                <a:cs typeface="Times New Roman"/>
              </a:rPr>
              <a:t>ke</a:t>
            </a:r>
            <a:r>
              <a:rPr sz="1100" spc="-114" dirty="0">
                <a:latin typeface="Times New Roman"/>
                <a:cs typeface="Times New Roman"/>
              </a:rPr>
              <a:t> </a:t>
            </a:r>
            <a:r>
              <a:rPr sz="1100" dirty="0">
                <a:latin typeface="Times New Roman"/>
                <a:cs typeface="Times New Roman"/>
              </a:rPr>
              <a:t>mesin</a:t>
            </a:r>
            <a:r>
              <a:rPr sz="1100" spc="-110" dirty="0">
                <a:latin typeface="Times New Roman"/>
                <a:cs typeface="Times New Roman"/>
              </a:rPr>
              <a:t> </a:t>
            </a:r>
            <a:r>
              <a:rPr sz="1100" dirty="0">
                <a:latin typeface="Times New Roman"/>
                <a:cs typeface="Times New Roman"/>
              </a:rPr>
              <a:t>faksimili</a:t>
            </a:r>
            <a:r>
              <a:rPr sz="1100" spc="-120" dirty="0">
                <a:latin typeface="Times New Roman"/>
                <a:cs typeface="Times New Roman"/>
              </a:rPr>
              <a:t> </a:t>
            </a:r>
            <a:r>
              <a:rPr sz="1100" dirty="0">
                <a:latin typeface="Times New Roman"/>
                <a:cs typeface="Times New Roman"/>
              </a:rPr>
              <a:t>lain</a:t>
            </a:r>
            <a:r>
              <a:rPr sz="1100" spc="-114" dirty="0">
                <a:latin typeface="Times New Roman"/>
                <a:cs typeface="Times New Roman"/>
              </a:rPr>
              <a:t> </a:t>
            </a:r>
            <a:r>
              <a:rPr sz="1100" dirty="0">
                <a:latin typeface="Times New Roman"/>
                <a:cs typeface="Times New Roman"/>
              </a:rPr>
              <a:t>melalui</a:t>
            </a:r>
            <a:r>
              <a:rPr sz="1100" spc="-114" dirty="0">
                <a:latin typeface="Times New Roman"/>
                <a:cs typeface="Times New Roman"/>
              </a:rPr>
              <a:t> </a:t>
            </a:r>
            <a:r>
              <a:rPr sz="1100" dirty="0">
                <a:latin typeface="Times New Roman"/>
                <a:cs typeface="Times New Roman"/>
              </a:rPr>
              <a:t>saluran</a:t>
            </a:r>
            <a:r>
              <a:rPr sz="1100" spc="-114" dirty="0">
                <a:latin typeface="Times New Roman"/>
                <a:cs typeface="Times New Roman"/>
              </a:rPr>
              <a:t> </a:t>
            </a:r>
            <a:r>
              <a:rPr sz="1100" dirty="0">
                <a:latin typeface="Times New Roman"/>
                <a:cs typeface="Times New Roman"/>
              </a:rPr>
              <a:t>telepon.</a:t>
            </a:r>
            <a:endParaRPr sz="1100">
              <a:latin typeface="Times New Roman"/>
              <a:cs typeface="Times New Roman"/>
            </a:endParaRPr>
          </a:p>
          <a:p>
            <a:pPr marL="12700" marR="5715" algn="just">
              <a:lnSpc>
                <a:spcPts val="1220"/>
              </a:lnSpc>
              <a:spcBef>
                <a:spcPts val="1210"/>
              </a:spcBef>
            </a:pPr>
            <a:r>
              <a:rPr sz="1100" dirty="0">
                <a:latin typeface="Times New Roman"/>
                <a:cs typeface="Times New Roman"/>
              </a:rPr>
              <a:t>Istilah atau kata Faksimili berasal dari kata </a:t>
            </a:r>
            <a:r>
              <a:rPr sz="1100" i="1" dirty="0">
                <a:latin typeface="Times New Roman"/>
                <a:cs typeface="Times New Roman"/>
              </a:rPr>
              <a:t>“facsimile” </a:t>
            </a:r>
            <a:r>
              <a:rPr sz="1100" dirty="0">
                <a:latin typeface="Times New Roman"/>
                <a:cs typeface="Times New Roman"/>
              </a:rPr>
              <a:t>yang  artinya menyalin sama persis dengan aslinya. Mesin</a:t>
            </a:r>
            <a:r>
              <a:rPr sz="1100" spc="-25" dirty="0">
                <a:latin typeface="Times New Roman"/>
                <a:cs typeface="Times New Roman"/>
              </a:rPr>
              <a:t> </a:t>
            </a:r>
            <a:r>
              <a:rPr sz="1100" dirty="0">
                <a:latin typeface="Times New Roman"/>
                <a:cs typeface="Times New Roman"/>
              </a:rPr>
              <a:t>faksimili  ini dibuat dengan tujuan untuk menyalin dokumen yang akan  dikirimkan ke orang lain, dengan cara memasukkan</a:t>
            </a:r>
            <a:r>
              <a:rPr sz="1100" spc="-30" dirty="0">
                <a:latin typeface="Times New Roman"/>
                <a:cs typeface="Times New Roman"/>
              </a:rPr>
              <a:t> </a:t>
            </a:r>
            <a:r>
              <a:rPr sz="1100" dirty="0">
                <a:latin typeface="Times New Roman"/>
                <a:cs typeface="Times New Roman"/>
              </a:rPr>
              <a:t>dokumen  ke dalam mesin lalu dengan menekan nomor tujuan yang kita  inginkan</a:t>
            </a:r>
            <a:r>
              <a:rPr sz="1100" spc="-114" dirty="0">
                <a:latin typeface="Times New Roman"/>
                <a:cs typeface="Times New Roman"/>
              </a:rPr>
              <a:t> </a:t>
            </a:r>
            <a:r>
              <a:rPr sz="1100" dirty="0">
                <a:latin typeface="Times New Roman"/>
                <a:cs typeface="Times New Roman"/>
              </a:rPr>
              <a:t>maka</a:t>
            </a:r>
            <a:r>
              <a:rPr sz="1100" spc="-114" dirty="0">
                <a:latin typeface="Times New Roman"/>
                <a:cs typeface="Times New Roman"/>
              </a:rPr>
              <a:t> </a:t>
            </a:r>
            <a:r>
              <a:rPr sz="1100" dirty="0">
                <a:latin typeface="Times New Roman"/>
                <a:cs typeface="Times New Roman"/>
              </a:rPr>
              <a:t>dokumen</a:t>
            </a:r>
            <a:r>
              <a:rPr sz="1100" spc="-114" dirty="0">
                <a:latin typeface="Times New Roman"/>
                <a:cs typeface="Times New Roman"/>
              </a:rPr>
              <a:t> </a:t>
            </a:r>
            <a:r>
              <a:rPr sz="1100" dirty="0">
                <a:latin typeface="Times New Roman"/>
                <a:cs typeface="Times New Roman"/>
              </a:rPr>
              <a:t>tersebut</a:t>
            </a:r>
            <a:r>
              <a:rPr sz="1100" spc="-110" dirty="0">
                <a:latin typeface="Times New Roman"/>
                <a:cs typeface="Times New Roman"/>
              </a:rPr>
              <a:t> </a:t>
            </a:r>
            <a:r>
              <a:rPr sz="1100" dirty="0">
                <a:latin typeface="Times New Roman"/>
                <a:cs typeface="Times New Roman"/>
              </a:rPr>
              <a:t>dengan</a:t>
            </a:r>
            <a:r>
              <a:rPr sz="1100" spc="-114" dirty="0">
                <a:latin typeface="Times New Roman"/>
                <a:cs typeface="Times New Roman"/>
              </a:rPr>
              <a:t> </a:t>
            </a:r>
            <a:r>
              <a:rPr sz="1100" dirty="0">
                <a:latin typeface="Times New Roman"/>
                <a:cs typeface="Times New Roman"/>
              </a:rPr>
              <a:t>otomatis</a:t>
            </a:r>
            <a:r>
              <a:rPr sz="1100" spc="-114" dirty="0">
                <a:latin typeface="Times New Roman"/>
                <a:cs typeface="Times New Roman"/>
              </a:rPr>
              <a:t> </a:t>
            </a:r>
            <a:r>
              <a:rPr sz="1100" dirty="0">
                <a:latin typeface="Times New Roman"/>
                <a:cs typeface="Times New Roman"/>
              </a:rPr>
              <a:t>akan</a:t>
            </a:r>
            <a:r>
              <a:rPr sz="1100" spc="-110" dirty="0">
                <a:latin typeface="Times New Roman"/>
                <a:cs typeface="Times New Roman"/>
              </a:rPr>
              <a:t> </a:t>
            </a:r>
            <a:r>
              <a:rPr sz="1100" dirty="0">
                <a:latin typeface="Times New Roman"/>
                <a:cs typeface="Times New Roman"/>
              </a:rPr>
              <a:t>sampai  ke</a:t>
            </a:r>
            <a:r>
              <a:rPr sz="1100" spc="-114" dirty="0">
                <a:latin typeface="Times New Roman"/>
                <a:cs typeface="Times New Roman"/>
              </a:rPr>
              <a:t> </a:t>
            </a:r>
            <a:r>
              <a:rPr sz="1100" dirty="0">
                <a:latin typeface="Times New Roman"/>
                <a:cs typeface="Times New Roman"/>
              </a:rPr>
              <a:t>tempat</a:t>
            </a:r>
            <a:r>
              <a:rPr sz="1100" spc="-114" dirty="0">
                <a:latin typeface="Times New Roman"/>
                <a:cs typeface="Times New Roman"/>
              </a:rPr>
              <a:t> </a:t>
            </a:r>
            <a:r>
              <a:rPr sz="1100" dirty="0">
                <a:latin typeface="Times New Roman"/>
                <a:cs typeface="Times New Roman"/>
              </a:rPr>
              <a:t>tujuan</a:t>
            </a:r>
            <a:r>
              <a:rPr sz="1100" spc="-110" dirty="0">
                <a:latin typeface="Times New Roman"/>
                <a:cs typeface="Times New Roman"/>
              </a:rPr>
              <a:t> </a:t>
            </a:r>
            <a:r>
              <a:rPr sz="1100" dirty="0">
                <a:latin typeface="Times New Roman"/>
                <a:cs typeface="Times New Roman"/>
              </a:rPr>
              <a:t>dalam</a:t>
            </a:r>
            <a:r>
              <a:rPr sz="1100" spc="-120" dirty="0">
                <a:latin typeface="Times New Roman"/>
                <a:cs typeface="Times New Roman"/>
              </a:rPr>
              <a:t> </a:t>
            </a:r>
            <a:r>
              <a:rPr sz="1100" dirty="0">
                <a:latin typeface="Times New Roman"/>
                <a:cs typeface="Times New Roman"/>
              </a:rPr>
              <a:t>hitungan</a:t>
            </a:r>
            <a:r>
              <a:rPr sz="1100" spc="-110" dirty="0">
                <a:latin typeface="Times New Roman"/>
                <a:cs typeface="Times New Roman"/>
              </a:rPr>
              <a:t> </a:t>
            </a:r>
            <a:r>
              <a:rPr sz="1100" dirty="0">
                <a:latin typeface="Times New Roman"/>
                <a:cs typeface="Times New Roman"/>
              </a:rPr>
              <a:t>menit.</a:t>
            </a:r>
            <a:endParaRPr sz="1100">
              <a:latin typeface="Times New Roman"/>
              <a:cs typeface="Times New Roman"/>
            </a:endParaRPr>
          </a:p>
        </p:txBody>
      </p:sp>
      <p:grpSp>
        <p:nvGrpSpPr>
          <p:cNvPr id="3" name="object 3"/>
          <p:cNvGrpSpPr/>
          <p:nvPr/>
        </p:nvGrpSpPr>
        <p:grpSpPr>
          <a:xfrm>
            <a:off x="709396" y="3847211"/>
            <a:ext cx="1405890" cy="1400175"/>
            <a:chOff x="709396" y="3847211"/>
            <a:chExt cx="1405890" cy="1400175"/>
          </a:xfrm>
        </p:grpSpPr>
        <p:sp>
          <p:nvSpPr>
            <p:cNvPr id="4" name="object 4"/>
            <p:cNvSpPr/>
            <p:nvPr/>
          </p:nvSpPr>
          <p:spPr>
            <a:xfrm>
              <a:off x="709396" y="3977614"/>
              <a:ext cx="1405508" cy="126939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20001" y="3944429"/>
              <a:ext cx="1333652" cy="1197521"/>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824357" y="3855898"/>
              <a:ext cx="1014031" cy="229717"/>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810158" y="3847211"/>
              <a:ext cx="984250" cy="200025"/>
            </a:xfrm>
            <a:custGeom>
              <a:avLst/>
              <a:gdLst/>
              <a:ahLst/>
              <a:cxnLst/>
              <a:rect l="l" t="t" r="r" b="b"/>
              <a:pathLst>
                <a:path w="984250" h="200025">
                  <a:moveTo>
                    <a:pt x="954874" y="0"/>
                  </a:moveTo>
                  <a:lnTo>
                    <a:pt x="29184" y="0"/>
                  </a:lnTo>
                  <a:lnTo>
                    <a:pt x="17852" y="1576"/>
                  </a:lnTo>
                  <a:lnTo>
                    <a:pt x="8572" y="5868"/>
                  </a:lnTo>
                  <a:lnTo>
                    <a:pt x="2302" y="12221"/>
                  </a:lnTo>
                  <a:lnTo>
                    <a:pt x="0" y="19977"/>
                  </a:lnTo>
                  <a:lnTo>
                    <a:pt x="0" y="179768"/>
                  </a:lnTo>
                  <a:lnTo>
                    <a:pt x="2302" y="187524"/>
                  </a:lnTo>
                  <a:lnTo>
                    <a:pt x="8572" y="193876"/>
                  </a:lnTo>
                  <a:lnTo>
                    <a:pt x="17852" y="198169"/>
                  </a:lnTo>
                  <a:lnTo>
                    <a:pt x="29184" y="199745"/>
                  </a:lnTo>
                  <a:lnTo>
                    <a:pt x="954874" y="199745"/>
                  </a:lnTo>
                  <a:lnTo>
                    <a:pt x="966210" y="198169"/>
                  </a:lnTo>
                  <a:lnTo>
                    <a:pt x="975485" y="193876"/>
                  </a:lnTo>
                  <a:lnTo>
                    <a:pt x="981747" y="187524"/>
                  </a:lnTo>
                  <a:lnTo>
                    <a:pt x="984046" y="179768"/>
                  </a:lnTo>
                  <a:lnTo>
                    <a:pt x="984046" y="19977"/>
                  </a:lnTo>
                  <a:lnTo>
                    <a:pt x="981747" y="12221"/>
                  </a:lnTo>
                  <a:lnTo>
                    <a:pt x="975485" y="5868"/>
                  </a:lnTo>
                  <a:lnTo>
                    <a:pt x="966210" y="1576"/>
                  </a:lnTo>
                  <a:lnTo>
                    <a:pt x="954874" y="0"/>
                  </a:lnTo>
                  <a:close/>
                </a:path>
              </a:pathLst>
            </a:custGeom>
            <a:solidFill>
              <a:srgbClr val="CCE8ED"/>
            </a:solidFill>
          </p:spPr>
          <p:txBody>
            <a:bodyPr wrap="square" lIns="0" tIns="0" rIns="0" bIns="0" rtlCol="0"/>
            <a:lstStyle/>
            <a:p>
              <a:endParaRPr/>
            </a:p>
          </p:txBody>
        </p:sp>
      </p:grpSp>
      <p:sp>
        <p:nvSpPr>
          <p:cNvPr id="8" name="object 8"/>
          <p:cNvSpPr txBox="1"/>
          <p:nvPr/>
        </p:nvSpPr>
        <p:spPr>
          <a:xfrm>
            <a:off x="829868" y="3844683"/>
            <a:ext cx="1147445" cy="1043305"/>
          </a:xfrm>
          <a:prstGeom prst="rect">
            <a:avLst/>
          </a:prstGeom>
        </p:spPr>
        <p:txBody>
          <a:bodyPr vert="horz" wrap="square" lIns="0" tIns="12700" rIns="0" bIns="0" rtlCol="0">
            <a:spAutoFit/>
          </a:bodyPr>
          <a:lstStyle/>
          <a:p>
            <a:pPr marL="255904">
              <a:lnSpc>
                <a:spcPct val="100000"/>
              </a:lnSpc>
              <a:spcBef>
                <a:spcPts val="100"/>
              </a:spcBef>
            </a:pPr>
            <a:r>
              <a:rPr sz="1100" spc="30" dirty="0">
                <a:solidFill>
                  <a:srgbClr val="1F1A17"/>
                </a:solidFill>
                <a:latin typeface="Arial"/>
                <a:cs typeface="Arial"/>
              </a:rPr>
              <a:t>IT-Link</a:t>
            </a:r>
            <a:endParaRPr sz="1100">
              <a:latin typeface="Arial"/>
              <a:cs typeface="Arial"/>
            </a:endParaRPr>
          </a:p>
          <a:p>
            <a:pPr>
              <a:lnSpc>
                <a:spcPct val="100000"/>
              </a:lnSpc>
              <a:spcBef>
                <a:spcPts val="25"/>
              </a:spcBef>
            </a:pPr>
            <a:endParaRPr sz="1000">
              <a:latin typeface="Arial"/>
              <a:cs typeface="Arial"/>
            </a:endParaRPr>
          </a:p>
          <a:p>
            <a:pPr marL="12700" marR="146050">
              <a:lnSpc>
                <a:spcPts val="1110"/>
              </a:lnSpc>
            </a:pPr>
            <a:r>
              <a:rPr sz="1000" dirty="0">
                <a:latin typeface="Times New Roman"/>
                <a:cs typeface="Times New Roman"/>
              </a:rPr>
              <a:t>Untuk mengetahui  lebih lanjut</a:t>
            </a:r>
            <a:r>
              <a:rPr sz="1000" spc="-100" dirty="0">
                <a:latin typeface="Times New Roman"/>
                <a:cs typeface="Times New Roman"/>
              </a:rPr>
              <a:t> </a:t>
            </a:r>
            <a:r>
              <a:rPr sz="1000" dirty="0">
                <a:latin typeface="Times New Roman"/>
                <a:cs typeface="Times New Roman"/>
              </a:rPr>
              <a:t>tentang  peralatan TIK,</a:t>
            </a:r>
            <a:r>
              <a:rPr sz="1000" spc="-100" dirty="0">
                <a:latin typeface="Times New Roman"/>
                <a:cs typeface="Times New Roman"/>
              </a:rPr>
              <a:t> </a:t>
            </a:r>
            <a:r>
              <a:rPr sz="1000" dirty="0">
                <a:latin typeface="Times New Roman"/>
                <a:cs typeface="Times New Roman"/>
              </a:rPr>
              <a:t>klik</a:t>
            </a:r>
            <a:endParaRPr sz="1000">
              <a:latin typeface="Times New Roman"/>
              <a:cs typeface="Times New Roman"/>
            </a:endParaRPr>
          </a:p>
          <a:p>
            <a:pPr marL="12700">
              <a:lnSpc>
                <a:spcPts val="1035"/>
              </a:lnSpc>
            </a:pPr>
            <a:r>
              <a:rPr sz="1000" u="sng" dirty="0">
                <a:solidFill>
                  <a:srgbClr val="0000FF"/>
                </a:solidFill>
                <a:uFill>
                  <a:solidFill>
                    <a:srgbClr val="0000FF"/>
                  </a:solidFill>
                </a:uFill>
                <a:latin typeface="Times New Roman"/>
                <a:cs typeface="Times New Roman"/>
              </a:rPr>
              <a:t> </a:t>
            </a:r>
            <a:r>
              <a:rPr sz="1000" u="sng" spc="-10" dirty="0">
                <a:solidFill>
                  <a:srgbClr val="0000FF"/>
                </a:solidFill>
                <a:uFill>
                  <a:solidFill>
                    <a:srgbClr val="0000FF"/>
                  </a:solidFill>
                </a:uFill>
                <a:latin typeface="Times New Roman"/>
                <a:cs typeface="Times New Roman"/>
                <a:hlinkClick r:id="rId5"/>
              </a:rPr>
              <a:t>Http://en.wikipedia.or</a:t>
            </a:r>
            <a:endParaRPr sz="1000">
              <a:latin typeface="Times New Roman"/>
              <a:cs typeface="Times New Roman"/>
            </a:endParaRPr>
          </a:p>
          <a:p>
            <a:pPr marL="12700">
              <a:lnSpc>
                <a:spcPts val="1155"/>
              </a:lnSpc>
            </a:pPr>
            <a:r>
              <a:rPr sz="1000" u="sng" dirty="0">
                <a:solidFill>
                  <a:srgbClr val="0000FF"/>
                </a:solidFill>
                <a:uFill>
                  <a:solidFill>
                    <a:srgbClr val="0000FF"/>
                  </a:solidFill>
                </a:uFill>
                <a:latin typeface="Times New Roman"/>
                <a:cs typeface="Times New Roman"/>
              </a:rPr>
              <a:t> </a:t>
            </a:r>
            <a:r>
              <a:rPr sz="1000" u="sng" spc="-5" dirty="0">
                <a:solidFill>
                  <a:srgbClr val="0000FF"/>
                </a:solidFill>
                <a:uFill>
                  <a:solidFill>
                    <a:srgbClr val="0000FF"/>
                  </a:solidFill>
                </a:uFill>
                <a:latin typeface="Times New Roman"/>
                <a:cs typeface="Times New Roman"/>
              </a:rPr>
              <a:t>g/wiki/teknologi.htm</a:t>
            </a:r>
            <a:endParaRPr sz="1000">
              <a:latin typeface="Times New Roman"/>
              <a:cs typeface="Times New Roman"/>
            </a:endParaRPr>
          </a:p>
        </p:txBody>
      </p:sp>
      <p:sp>
        <p:nvSpPr>
          <p:cNvPr id="19" name="object 19"/>
          <p:cNvSpPr txBox="1"/>
          <p:nvPr/>
        </p:nvSpPr>
        <p:spPr>
          <a:xfrm>
            <a:off x="945184" y="3085757"/>
            <a:ext cx="913765" cy="132080"/>
          </a:xfrm>
          <a:prstGeom prst="rect">
            <a:avLst/>
          </a:prstGeom>
        </p:spPr>
        <p:txBody>
          <a:bodyPr vert="horz" wrap="square" lIns="0" tIns="12700" rIns="0" bIns="0" rtlCol="0">
            <a:spAutoFit/>
          </a:bodyPr>
          <a:lstStyle/>
          <a:p>
            <a:pPr marL="12700">
              <a:lnSpc>
                <a:spcPct val="100000"/>
              </a:lnSpc>
              <a:spcBef>
                <a:spcPts val="100"/>
              </a:spcBef>
            </a:pPr>
            <a:r>
              <a:rPr sz="700" i="1" dirty="0">
                <a:solidFill>
                  <a:srgbClr val="1F1A17"/>
                </a:solidFill>
                <a:latin typeface="Times New Roman"/>
                <a:cs typeface="Times New Roman"/>
              </a:rPr>
              <a:t>Sumber :</a:t>
            </a:r>
            <a:r>
              <a:rPr sz="700" i="1" spc="-50" dirty="0">
                <a:solidFill>
                  <a:srgbClr val="1F1A17"/>
                </a:solidFill>
                <a:latin typeface="Times New Roman"/>
                <a:cs typeface="Times New Roman"/>
              </a:rPr>
              <a:t> </a:t>
            </a:r>
            <a:r>
              <a:rPr sz="700" i="1" spc="-5" dirty="0">
                <a:solidFill>
                  <a:srgbClr val="1F1A17"/>
                </a:solidFill>
                <a:latin typeface="Times New Roman"/>
                <a:cs typeface="Times New Roman"/>
              </a:rPr>
              <a:t>fotosearch.com</a:t>
            </a:r>
            <a:endParaRPr sz="700">
              <a:latin typeface="Times New Roman"/>
              <a:cs typeface="Times New Roman"/>
            </a:endParaRPr>
          </a:p>
        </p:txBody>
      </p:sp>
      <p:grpSp>
        <p:nvGrpSpPr>
          <p:cNvPr id="20" name="object 20"/>
          <p:cNvGrpSpPr/>
          <p:nvPr/>
        </p:nvGrpSpPr>
        <p:grpSpPr>
          <a:xfrm>
            <a:off x="713651" y="1671586"/>
            <a:ext cx="1376680" cy="1370330"/>
            <a:chOff x="713651" y="1671586"/>
            <a:chExt cx="1376680" cy="1370330"/>
          </a:xfrm>
        </p:grpSpPr>
        <p:sp>
          <p:nvSpPr>
            <p:cNvPr id="21" name="object 21"/>
            <p:cNvSpPr/>
            <p:nvPr/>
          </p:nvSpPr>
          <p:spPr>
            <a:xfrm>
              <a:off x="720001" y="1677936"/>
              <a:ext cx="1363980" cy="1357630"/>
            </a:xfrm>
            <a:custGeom>
              <a:avLst/>
              <a:gdLst/>
              <a:ahLst/>
              <a:cxnLst/>
              <a:rect l="l" t="t" r="r" b="b"/>
              <a:pathLst>
                <a:path w="1363980" h="1357630">
                  <a:moveTo>
                    <a:pt x="68186" y="0"/>
                  </a:moveTo>
                  <a:lnTo>
                    <a:pt x="1295577" y="0"/>
                  </a:lnTo>
                  <a:lnTo>
                    <a:pt x="1322053" y="4745"/>
                  </a:lnTo>
                  <a:lnTo>
                    <a:pt x="1343734" y="17667"/>
                  </a:lnTo>
                  <a:lnTo>
                    <a:pt x="1358383" y="36792"/>
                  </a:lnTo>
                  <a:lnTo>
                    <a:pt x="1363764" y="60147"/>
                  </a:lnTo>
                  <a:lnTo>
                    <a:pt x="1363764" y="1297114"/>
                  </a:lnTo>
                  <a:lnTo>
                    <a:pt x="1358383" y="1320471"/>
                  </a:lnTo>
                  <a:lnTo>
                    <a:pt x="1343734" y="1339600"/>
                  </a:lnTo>
                  <a:lnTo>
                    <a:pt x="1322053" y="1352526"/>
                  </a:lnTo>
                  <a:lnTo>
                    <a:pt x="1295577" y="1357274"/>
                  </a:lnTo>
                  <a:lnTo>
                    <a:pt x="68186" y="1357274"/>
                  </a:lnTo>
                  <a:lnTo>
                    <a:pt x="41710" y="1352526"/>
                  </a:lnTo>
                  <a:lnTo>
                    <a:pt x="20029" y="1339600"/>
                  </a:lnTo>
                  <a:lnTo>
                    <a:pt x="5380" y="1320471"/>
                  </a:lnTo>
                  <a:lnTo>
                    <a:pt x="0" y="1297114"/>
                  </a:lnTo>
                  <a:lnTo>
                    <a:pt x="0" y="60147"/>
                  </a:lnTo>
                  <a:lnTo>
                    <a:pt x="5380" y="36792"/>
                  </a:lnTo>
                  <a:lnTo>
                    <a:pt x="20029" y="17667"/>
                  </a:lnTo>
                  <a:lnTo>
                    <a:pt x="41710" y="4745"/>
                  </a:lnTo>
                  <a:lnTo>
                    <a:pt x="68186" y="0"/>
                  </a:lnTo>
                  <a:close/>
                </a:path>
              </a:pathLst>
            </a:custGeom>
            <a:ln w="12700">
              <a:solidFill>
                <a:srgbClr val="009140"/>
              </a:solidFill>
            </a:ln>
          </p:spPr>
          <p:txBody>
            <a:bodyPr wrap="square" lIns="0" tIns="0" rIns="0" bIns="0" rtlCol="0"/>
            <a:lstStyle/>
            <a:p>
              <a:endParaRPr/>
            </a:p>
          </p:txBody>
        </p:sp>
        <p:sp>
          <p:nvSpPr>
            <p:cNvPr id="22" name="object 22"/>
            <p:cNvSpPr/>
            <p:nvPr/>
          </p:nvSpPr>
          <p:spPr>
            <a:xfrm>
              <a:off x="846945" y="1748460"/>
              <a:ext cx="1062514" cy="1002264"/>
            </a:xfrm>
            <a:prstGeom prst="rect">
              <a:avLst/>
            </a:prstGeom>
            <a:blipFill>
              <a:blip r:embed="rId6" cstate="print"/>
              <a:stretch>
                <a:fillRect/>
              </a:stretch>
            </a:blipFill>
          </p:spPr>
          <p:txBody>
            <a:bodyPr wrap="square" lIns="0" tIns="0" rIns="0" bIns="0" rtlCol="0"/>
            <a:lstStyle/>
            <a:p>
              <a:endParaRPr/>
            </a:p>
          </p:txBody>
        </p:sp>
      </p:grpSp>
      <p:sp>
        <p:nvSpPr>
          <p:cNvPr id="23" name="object 23"/>
          <p:cNvSpPr txBox="1"/>
          <p:nvPr/>
        </p:nvSpPr>
        <p:spPr>
          <a:xfrm>
            <a:off x="998121" y="2754604"/>
            <a:ext cx="730250" cy="221615"/>
          </a:xfrm>
          <a:prstGeom prst="rect">
            <a:avLst/>
          </a:prstGeom>
        </p:spPr>
        <p:txBody>
          <a:bodyPr vert="horz" wrap="square" lIns="0" tIns="14604" rIns="0" bIns="0" rtlCol="0">
            <a:spAutoFit/>
          </a:bodyPr>
          <a:lstStyle/>
          <a:p>
            <a:pPr algn="ctr">
              <a:lnSpc>
                <a:spcPts val="760"/>
              </a:lnSpc>
              <a:spcBef>
                <a:spcPts val="114"/>
              </a:spcBef>
            </a:pPr>
            <a:r>
              <a:rPr sz="650" b="1" spc="10" dirty="0">
                <a:solidFill>
                  <a:srgbClr val="1F1A17"/>
                </a:solidFill>
                <a:latin typeface="Times New Roman"/>
                <a:cs typeface="Times New Roman"/>
              </a:rPr>
              <a:t>Gambar</a:t>
            </a:r>
            <a:r>
              <a:rPr sz="650" b="1" spc="-20" dirty="0">
                <a:solidFill>
                  <a:srgbClr val="1F1A17"/>
                </a:solidFill>
                <a:latin typeface="Times New Roman"/>
                <a:cs typeface="Times New Roman"/>
              </a:rPr>
              <a:t> </a:t>
            </a:r>
            <a:r>
              <a:rPr sz="650" b="1" spc="5" dirty="0">
                <a:solidFill>
                  <a:srgbClr val="1F1A17"/>
                </a:solidFill>
                <a:latin typeface="Times New Roman"/>
                <a:cs typeface="Times New Roman"/>
              </a:rPr>
              <a:t>1.9</a:t>
            </a:r>
            <a:endParaRPr sz="650">
              <a:latin typeface="Times New Roman"/>
              <a:cs typeface="Times New Roman"/>
            </a:endParaRPr>
          </a:p>
          <a:p>
            <a:pPr algn="ctr">
              <a:lnSpc>
                <a:spcPts val="760"/>
              </a:lnSpc>
            </a:pPr>
            <a:r>
              <a:rPr sz="650" i="1" spc="-5" dirty="0">
                <a:solidFill>
                  <a:srgbClr val="1F1A17"/>
                </a:solidFill>
                <a:latin typeface="Times New Roman"/>
                <a:cs typeface="Times New Roman"/>
              </a:rPr>
              <a:t>Televisi </a:t>
            </a:r>
            <a:r>
              <a:rPr sz="650" i="1" spc="5" dirty="0">
                <a:solidFill>
                  <a:srgbClr val="1F1A17"/>
                </a:solidFill>
                <a:latin typeface="Times New Roman"/>
                <a:cs typeface="Times New Roman"/>
              </a:rPr>
              <a:t>Layar</a:t>
            </a:r>
            <a:r>
              <a:rPr sz="650" i="1" spc="-15" dirty="0">
                <a:solidFill>
                  <a:srgbClr val="1F1A17"/>
                </a:solidFill>
                <a:latin typeface="Times New Roman"/>
                <a:cs typeface="Times New Roman"/>
              </a:rPr>
              <a:t> </a:t>
            </a:r>
            <a:r>
              <a:rPr sz="650" i="1" spc="5" dirty="0">
                <a:solidFill>
                  <a:srgbClr val="1F1A17"/>
                </a:solidFill>
                <a:latin typeface="Times New Roman"/>
                <a:cs typeface="Times New Roman"/>
              </a:rPr>
              <a:t>Datar</a:t>
            </a:r>
            <a:endParaRPr sz="650">
              <a:latin typeface="Times New Roman"/>
              <a:cs typeface="Times New Roman"/>
            </a:endParaRPr>
          </a:p>
        </p:txBody>
      </p:sp>
      <p:grpSp>
        <p:nvGrpSpPr>
          <p:cNvPr id="24" name="object 24"/>
          <p:cNvGrpSpPr/>
          <p:nvPr/>
        </p:nvGrpSpPr>
        <p:grpSpPr>
          <a:xfrm>
            <a:off x="713651" y="6061532"/>
            <a:ext cx="1397000" cy="1202055"/>
            <a:chOff x="713651" y="6061532"/>
            <a:chExt cx="1397000" cy="1202055"/>
          </a:xfrm>
        </p:grpSpPr>
        <p:sp>
          <p:nvSpPr>
            <p:cNvPr id="25" name="object 25"/>
            <p:cNvSpPr/>
            <p:nvPr/>
          </p:nvSpPr>
          <p:spPr>
            <a:xfrm>
              <a:off x="911383" y="6097284"/>
              <a:ext cx="928632" cy="799666"/>
            </a:xfrm>
            <a:prstGeom prst="rect">
              <a:avLst/>
            </a:prstGeom>
            <a:blipFill>
              <a:blip r:embed="rId7" cstate="print"/>
              <a:stretch>
                <a:fillRect/>
              </a:stretch>
            </a:blipFill>
          </p:spPr>
          <p:txBody>
            <a:bodyPr wrap="square" lIns="0" tIns="0" rIns="0" bIns="0" rtlCol="0"/>
            <a:lstStyle/>
            <a:p>
              <a:endParaRPr/>
            </a:p>
          </p:txBody>
        </p:sp>
        <p:sp>
          <p:nvSpPr>
            <p:cNvPr id="26" name="object 26"/>
            <p:cNvSpPr/>
            <p:nvPr/>
          </p:nvSpPr>
          <p:spPr>
            <a:xfrm>
              <a:off x="720001" y="6067882"/>
              <a:ext cx="1384300" cy="1189355"/>
            </a:xfrm>
            <a:custGeom>
              <a:avLst/>
              <a:gdLst/>
              <a:ahLst/>
              <a:cxnLst/>
              <a:rect l="l" t="t" r="r" b="b"/>
              <a:pathLst>
                <a:path w="1384300" h="1189354">
                  <a:moveTo>
                    <a:pt x="65925" y="0"/>
                  </a:moveTo>
                  <a:lnTo>
                    <a:pt x="1318310" y="0"/>
                  </a:lnTo>
                  <a:lnTo>
                    <a:pt x="1343908" y="5402"/>
                  </a:lnTo>
                  <a:lnTo>
                    <a:pt x="1364870" y="20112"/>
                  </a:lnTo>
                  <a:lnTo>
                    <a:pt x="1379034" y="41882"/>
                  </a:lnTo>
                  <a:lnTo>
                    <a:pt x="1384236" y="68465"/>
                  </a:lnTo>
                  <a:lnTo>
                    <a:pt x="1384236" y="1120838"/>
                  </a:lnTo>
                  <a:lnTo>
                    <a:pt x="1379034" y="1147422"/>
                  </a:lnTo>
                  <a:lnTo>
                    <a:pt x="1364870" y="1169192"/>
                  </a:lnTo>
                  <a:lnTo>
                    <a:pt x="1343908" y="1183901"/>
                  </a:lnTo>
                  <a:lnTo>
                    <a:pt x="1318310" y="1189304"/>
                  </a:lnTo>
                  <a:lnTo>
                    <a:pt x="65925" y="1189304"/>
                  </a:lnTo>
                  <a:lnTo>
                    <a:pt x="40328" y="1183901"/>
                  </a:lnTo>
                  <a:lnTo>
                    <a:pt x="19365" y="1169192"/>
                  </a:lnTo>
                  <a:lnTo>
                    <a:pt x="5202" y="1147422"/>
                  </a:lnTo>
                  <a:lnTo>
                    <a:pt x="0" y="1120838"/>
                  </a:lnTo>
                  <a:lnTo>
                    <a:pt x="0" y="68465"/>
                  </a:lnTo>
                  <a:lnTo>
                    <a:pt x="5202" y="41882"/>
                  </a:lnTo>
                  <a:lnTo>
                    <a:pt x="19365" y="20112"/>
                  </a:lnTo>
                  <a:lnTo>
                    <a:pt x="40328" y="5402"/>
                  </a:lnTo>
                  <a:lnTo>
                    <a:pt x="65925" y="0"/>
                  </a:lnTo>
                  <a:close/>
                </a:path>
              </a:pathLst>
            </a:custGeom>
            <a:ln w="12700">
              <a:solidFill>
                <a:srgbClr val="009140"/>
              </a:solidFill>
            </a:ln>
          </p:spPr>
          <p:txBody>
            <a:bodyPr wrap="square" lIns="0" tIns="0" rIns="0" bIns="0" rtlCol="0"/>
            <a:lstStyle/>
            <a:p>
              <a:endParaRPr/>
            </a:p>
          </p:txBody>
        </p:sp>
      </p:grpSp>
      <p:sp>
        <p:nvSpPr>
          <p:cNvPr id="27" name="object 27"/>
          <p:cNvSpPr txBox="1"/>
          <p:nvPr/>
        </p:nvSpPr>
        <p:spPr>
          <a:xfrm>
            <a:off x="880719" y="6943026"/>
            <a:ext cx="951865" cy="480059"/>
          </a:xfrm>
          <a:prstGeom prst="rect">
            <a:avLst/>
          </a:prstGeom>
        </p:spPr>
        <p:txBody>
          <a:bodyPr vert="horz" wrap="square" lIns="0" tIns="12700" rIns="0" bIns="0" rtlCol="0">
            <a:spAutoFit/>
          </a:bodyPr>
          <a:lstStyle/>
          <a:p>
            <a:pPr marL="2540" algn="ctr">
              <a:lnSpc>
                <a:spcPts val="925"/>
              </a:lnSpc>
              <a:spcBef>
                <a:spcPts val="100"/>
              </a:spcBef>
            </a:pPr>
            <a:r>
              <a:rPr sz="800" b="1" dirty="0">
                <a:solidFill>
                  <a:srgbClr val="1F1A17"/>
                </a:solidFill>
                <a:latin typeface="Times New Roman"/>
                <a:cs typeface="Times New Roman"/>
              </a:rPr>
              <a:t>Gambar</a:t>
            </a:r>
            <a:r>
              <a:rPr sz="800" b="1" spc="-30" dirty="0">
                <a:solidFill>
                  <a:srgbClr val="1F1A17"/>
                </a:solidFill>
                <a:latin typeface="Times New Roman"/>
                <a:cs typeface="Times New Roman"/>
              </a:rPr>
              <a:t> </a:t>
            </a:r>
            <a:r>
              <a:rPr sz="800" b="1" dirty="0">
                <a:solidFill>
                  <a:srgbClr val="1F1A17"/>
                </a:solidFill>
                <a:latin typeface="Times New Roman"/>
                <a:cs typeface="Times New Roman"/>
              </a:rPr>
              <a:t>1.10</a:t>
            </a:r>
            <a:endParaRPr sz="800">
              <a:latin typeface="Times New Roman"/>
              <a:cs typeface="Times New Roman"/>
            </a:endParaRPr>
          </a:p>
          <a:p>
            <a:pPr marL="2540" algn="ctr">
              <a:lnSpc>
                <a:spcPts val="925"/>
              </a:lnSpc>
            </a:pPr>
            <a:r>
              <a:rPr sz="800" i="1" dirty="0">
                <a:solidFill>
                  <a:srgbClr val="1F1A17"/>
                </a:solidFill>
                <a:latin typeface="Times New Roman"/>
                <a:cs typeface="Times New Roman"/>
              </a:rPr>
              <a:t>Mesin</a:t>
            </a:r>
            <a:r>
              <a:rPr sz="800" i="1" spc="-15" dirty="0">
                <a:solidFill>
                  <a:srgbClr val="1F1A17"/>
                </a:solidFill>
                <a:latin typeface="Times New Roman"/>
                <a:cs typeface="Times New Roman"/>
              </a:rPr>
              <a:t> </a:t>
            </a:r>
            <a:r>
              <a:rPr sz="800" i="1" dirty="0">
                <a:solidFill>
                  <a:srgbClr val="1F1A17"/>
                </a:solidFill>
                <a:latin typeface="Times New Roman"/>
                <a:cs typeface="Times New Roman"/>
              </a:rPr>
              <a:t>faksimili</a:t>
            </a:r>
            <a:endParaRPr sz="800">
              <a:latin typeface="Times New Roman"/>
              <a:cs typeface="Times New Roman"/>
            </a:endParaRPr>
          </a:p>
          <a:p>
            <a:pPr algn="ctr">
              <a:lnSpc>
                <a:spcPct val="100000"/>
              </a:lnSpc>
              <a:spcBef>
                <a:spcPts val="890"/>
              </a:spcBef>
            </a:pPr>
            <a:r>
              <a:rPr sz="700" i="1" dirty="0">
                <a:solidFill>
                  <a:srgbClr val="1F1A17"/>
                </a:solidFill>
                <a:latin typeface="Times New Roman"/>
                <a:cs typeface="Times New Roman"/>
              </a:rPr>
              <a:t>Sumber :</a:t>
            </a:r>
            <a:r>
              <a:rPr sz="700" i="1" spc="-80" dirty="0">
                <a:solidFill>
                  <a:srgbClr val="1F1A17"/>
                </a:solidFill>
                <a:latin typeface="Times New Roman"/>
                <a:cs typeface="Times New Roman"/>
              </a:rPr>
              <a:t> </a:t>
            </a:r>
            <a:r>
              <a:rPr sz="700" i="1" dirty="0">
                <a:solidFill>
                  <a:srgbClr val="1F1A17"/>
                </a:solidFill>
                <a:latin typeface="Times New Roman"/>
                <a:cs typeface="Times New Roman"/>
              </a:rPr>
              <a:t>glodokshop.com</a:t>
            </a:r>
            <a:endParaRPr sz="7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TotalTime>
  <Words>4653</Words>
  <Application>Microsoft Office PowerPoint</Application>
  <PresentationFormat>Custom</PresentationFormat>
  <Paragraphs>451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Tibetan Machine Uni</vt:lpstr>
      <vt:lpstr>Times New Roman</vt:lpstr>
      <vt:lpstr>Office Theme</vt:lpstr>
      <vt:lpstr>Teknologi Infromasi dan Komunikasi</vt:lpstr>
      <vt:lpstr>Teknologi Informasi  dan Komunikasi</vt:lpstr>
      <vt:lpstr>PowerPoint Presentation</vt:lpstr>
      <vt:lpstr>BAB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332-1146 Cover.jpg</dc:title>
  <dc:creator>Massigit</dc:creator>
  <cp:lastModifiedBy>Eliter</cp:lastModifiedBy>
  <cp:revision>1</cp:revision>
  <dcterms:created xsi:type="dcterms:W3CDTF">2021-07-25T03:22:54Z</dcterms:created>
  <dcterms:modified xsi:type="dcterms:W3CDTF">2021-07-25T04:24:50Z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2012-05-15T00:00:00Z</vt:filetime>
  </property>
  <property fmtid="{D5CDD505-2E9C-101B-9397-08002B2CF9AE}" pid="3" name="Creator">
    <vt:lpwstr>Adobe Acrobat 8.1 Combine Files</vt:lpwstr>
  </property>
  <property fmtid="{D5CDD505-2E9C-101B-9397-08002B2CF9AE}" pid="4" name="LastSaved">
    <vt:filetime>2021-07-25T00:00:00Z</vt:filetime>
  </property>
</Properties>
</file>