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3" r:id="rId7"/>
    <p:sldId id="261"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03B01-E5E0-463A-8E7D-9B49F24FE8E8}"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317B6-B61E-408C-8D7E-CDC33BCFBFAB}" type="slidenum">
              <a:rPr lang="en-US" smtClean="0"/>
              <a:t>‹#›</a:t>
            </a:fld>
            <a:endParaRPr lang="en-US"/>
          </a:p>
        </p:txBody>
      </p:sp>
    </p:spTree>
    <p:extLst>
      <p:ext uri="{BB962C8B-B14F-4D97-AF65-F5344CB8AC3E}">
        <p14:creationId xmlns:p14="http://schemas.microsoft.com/office/powerpoint/2010/main" val="22134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Temperature </a:t>
            </a:r>
          </a:p>
          <a:p>
            <a:endParaRPr lang="en-US" dirty="0"/>
          </a:p>
        </p:txBody>
      </p:sp>
      <p:sp>
        <p:nvSpPr>
          <p:cNvPr id="4" name="Slide Number Placeholder 3"/>
          <p:cNvSpPr>
            <a:spLocks noGrp="1"/>
          </p:cNvSpPr>
          <p:nvPr>
            <p:ph type="sldNum" sz="quarter" idx="5"/>
          </p:nvPr>
        </p:nvSpPr>
        <p:spPr/>
        <p:txBody>
          <a:bodyPr/>
          <a:lstStyle/>
          <a:p>
            <a:fld id="{2BC317B6-B61E-408C-8D7E-CDC33BCFBFAB}" type="slidenum">
              <a:rPr lang="en-US" smtClean="0"/>
              <a:t>5</a:t>
            </a:fld>
            <a:endParaRPr lang="en-US"/>
          </a:p>
        </p:txBody>
      </p:sp>
    </p:spTree>
    <p:extLst>
      <p:ext uri="{BB962C8B-B14F-4D97-AF65-F5344CB8AC3E}">
        <p14:creationId xmlns:p14="http://schemas.microsoft.com/office/powerpoint/2010/main" val="82674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Extrusion Commands – potential feature which could provide insight at amount of material was extrude at a certain point, possibly understanding the material usage and the structure </a:t>
            </a:r>
            <a:endParaRPr lang="en-US" b="1" dirty="0"/>
          </a:p>
        </p:txBody>
      </p:sp>
      <p:sp>
        <p:nvSpPr>
          <p:cNvPr id="4" name="Slide Number Placeholder 3"/>
          <p:cNvSpPr>
            <a:spLocks noGrp="1"/>
          </p:cNvSpPr>
          <p:nvPr>
            <p:ph type="sldNum" sz="quarter" idx="5"/>
          </p:nvPr>
        </p:nvSpPr>
        <p:spPr/>
        <p:txBody>
          <a:bodyPr/>
          <a:lstStyle/>
          <a:p>
            <a:fld id="{2BC317B6-B61E-408C-8D7E-CDC33BCFBFAB}" type="slidenum">
              <a:rPr lang="en-US" smtClean="0"/>
              <a:t>7</a:t>
            </a:fld>
            <a:endParaRPr lang="en-US"/>
          </a:p>
        </p:txBody>
      </p:sp>
    </p:spTree>
    <p:extLst>
      <p:ext uri="{BB962C8B-B14F-4D97-AF65-F5344CB8AC3E}">
        <p14:creationId xmlns:p14="http://schemas.microsoft.com/office/powerpoint/2010/main" val="110582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 distance / time could be potential to the printing time </a:t>
            </a:r>
          </a:p>
        </p:txBody>
      </p:sp>
      <p:sp>
        <p:nvSpPr>
          <p:cNvPr id="4" name="Slide Number Placeholder 3"/>
          <p:cNvSpPr>
            <a:spLocks noGrp="1"/>
          </p:cNvSpPr>
          <p:nvPr>
            <p:ph type="sldNum" sz="quarter" idx="5"/>
          </p:nvPr>
        </p:nvSpPr>
        <p:spPr/>
        <p:txBody>
          <a:bodyPr/>
          <a:lstStyle/>
          <a:p>
            <a:fld id="{2BC317B6-B61E-408C-8D7E-CDC33BCFBFAB}" type="slidenum">
              <a:rPr lang="en-US" smtClean="0"/>
              <a:t>8</a:t>
            </a:fld>
            <a:endParaRPr lang="en-US"/>
          </a:p>
        </p:txBody>
      </p:sp>
    </p:spTree>
    <p:extLst>
      <p:ext uri="{BB962C8B-B14F-4D97-AF65-F5344CB8AC3E}">
        <p14:creationId xmlns:p14="http://schemas.microsoft.com/office/powerpoint/2010/main" val="203599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features</a:t>
            </a:r>
          </a:p>
          <a:p>
            <a:r>
              <a:rPr lang="en-US" dirty="0"/>
              <a:t>Print time</a:t>
            </a:r>
          </a:p>
          <a:p>
            <a:r>
              <a:rPr lang="en-US" dirty="0"/>
              <a:t>X Y cords</a:t>
            </a:r>
          </a:p>
          <a:p>
            <a:r>
              <a:rPr lang="en-US" dirty="0"/>
              <a:t>Structure infill</a:t>
            </a:r>
          </a:p>
          <a:p>
            <a:r>
              <a:rPr lang="en-US" dirty="0"/>
              <a:t>Fan speed</a:t>
            </a:r>
          </a:p>
          <a:p>
            <a:r>
              <a:rPr lang="en-US" dirty="0"/>
              <a:t>Extrusion </a:t>
            </a:r>
          </a:p>
          <a:p>
            <a:r>
              <a:rPr lang="en-US" dirty="0"/>
              <a:t>Temperature </a:t>
            </a:r>
          </a:p>
          <a:p>
            <a:endParaRPr lang="en-US" dirty="0"/>
          </a:p>
        </p:txBody>
      </p:sp>
      <p:sp>
        <p:nvSpPr>
          <p:cNvPr id="4" name="Slide Number Placeholder 3"/>
          <p:cNvSpPr>
            <a:spLocks noGrp="1"/>
          </p:cNvSpPr>
          <p:nvPr>
            <p:ph type="sldNum" sz="quarter" idx="5"/>
          </p:nvPr>
        </p:nvSpPr>
        <p:spPr/>
        <p:txBody>
          <a:bodyPr/>
          <a:lstStyle/>
          <a:p>
            <a:fld id="{2BC317B6-B61E-408C-8D7E-CDC33BCFBFAB}" type="slidenum">
              <a:rPr lang="en-US" smtClean="0"/>
              <a:t>9</a:t>
            </a:fld>
            <a:endParaRPr lang="en-US"/>
          </a:p>
        </p:txBody>
      </p:sp>
    </p:spTree>
    <p:extLst>
      <p:ext uri="{BB962C8B-B14F-4D97-AF65-F5344CB8AC3E}">
        <p14:creationId xmlns:p14="http://schemas.microsoft.com/office/powerpoint/2010/main" val="244818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(how fast the nozzle moves between printing locations) then (how fast the filament is extruded to build up the layers)</a:t>
            </a:r>
            <a:endParaRPr lang="en-US" dirty="0"/>
          </a:p>
        </p:txBody>
      </p:sp>
      <p:sp>
        <p:nvSpPr>
          <p:cNvPr id="4" name="Slide Number Placeholder 3"/>
          <p:cNvSpPr>
            <a:spLocks noGrp="1"/>
          </p:cNvSpPr>
          <p:nvPr>
            <p:ph type="sldNum" sz="quarter" idx="5"/>
          </p:nvPr>
        </p:nvSpPr>
        <p:spPr/>
        <p:txBody>
          <a:bodyPr/>
          <a:lstStyle/>
          <a:p>
            <a:fld id="{2BC317B6-B61E-408C-8D7E-CDC33BCFBFAB}" type="slidenum">
              <a:rPr lang="en-US" smtClean="0"/>
              <a:t>10</a:t>
            </a:fld>
            <a:endParaRPr lang="en-US"/>
          </a:p>
        </p:txBody>
      </p:sp>
    </p:spTree>
    <p:extLst>
      <p:ext uri="{BB962C8B-B14F-4D97-AF65-F5344CB8AC3E}">
        <p14:creationId xmlns:p14="http://schemas.microsoft.com/office/powerpoint/2010/main" val="35941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FE0D-DF75-ECC8-BF9A-FB18CC2BF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FD7D8A-FE93-69D6-D84B-AFA9933F8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EC3447-9451-9918-1CF4-775FB921A56E}"/>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EF0B9D9F-8A5A-31AD-E544-F35718CCA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879D8-B785-78DF-B5C6-DE892A908012}"/>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270854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78ED-9E0C-EA36-56B2-1CF2E58BD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8792BD-D153-4AE0-200A-93C12F8E6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8BCB2-377B-127C-66DF-2EBAFDA14036}"/>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AC1E364A-FE08-F4E4-7273-E9B639092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0CAB4-0E08-A577-3C60-9D4842BA3D2A}"/>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53940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439A2-511D-C30E-A1E7-4AC91B828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B7B7B2-E44B-1568-2647-B7475E881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EF406-7CC6-38D7-8C7D-3AEED65EC055}"/>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3643BD2B-4AE4-817C-E8F2-28D0E31B3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F9D9C-4AA1-47DB-BC01-620E58DECBA2}"/>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17995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7B12-6A38-843A-E249-04722EB46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62468-84B8-AA87-9878-5C80FE0BE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CDCBC-05F3-D7C6-BF02-491987F4D555}"/>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C036B597-4F99-B28A-209C-720AEC829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84871-5BC9-D3F9-8354-A6DD3CAD2B19}"/>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111719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B819-B7E0-AD49-911F-BFC450C88B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EB34C1-BDC7-A7A8-7424-AFC04F20A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4DB91-E0F6-AC41-C499-7896E24BBF56}"/>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FAC95A98-87B0-C231-3172-212F362D5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7EB80-1798-C43D-774D-3A2B2139F71B}"/>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36013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93E7-89B1-77CB-EE13-630FA9FFC0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50B30-5AE3-4967-BE7D-2A12FF01E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3B2AA6-6EB0-A7C2-7290-73411C932C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A7CF7-63EA-7A27-8F8B-F93AE5AA2761}"/>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6" name="Footer Placeholder 5">
            <a:extLst>
              <a:ext uri="{FF2B5EF4-FFF2-40B4-BE49-F238E27FC236}">
                <a16:creationId xmlns:a16="http://schemas.microsoft.com/office/drawing/2014/main" id="{0F98D2D4-93EA-F1B2-4E5C-E05283E6A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E7B91-9526-6AC0-A5DC-0B90C8E7B7C8}"/>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403817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B92D-98FA-B024-9239-DD95CEDB96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23EC8-8383-41E1-8384-FE35FB454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C3404-E993-5EC2-2F83-96F2307BC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01CE4-E97E-D26C-902A-AAE08C3B3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97B150-CEC2-8804-7F03-5CF70EF4C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4976D-98F8-0847-16E8-829509C5060D}"/>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8" name="Footer Placeholder 7">
            <a:extLst>
              <a:ext uri="{FF2B5EF4-FFF2-40B4-BE49-F238E27FC236}">
                <a16:creationId xmlns:a16="http://schemas.microsoft.com/office/drawing/2014/main" id="{D46F69D2-E2FC-DADF-A525-BB78AE58B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DD02C-13F7-0707-E5A7-789269310D01}"/>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152673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C3C8-C4E9-B2FD-245D-1E56D1E8E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B59C07-5D2A-2D38-D0A0-ADADA1A77AE1}"/>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4" name="Footer Placeholder 3">
            <a:extLst>
              <a:ext uri="{FF2B5EF4-FFF2-40B4-BE49-F238E27FC236}">
                <a16:creationId xmlns:a16="http://schemas.microsoft.com/office/drawing/2014/main" id="{6DAD1DAB-73E0-CD6B-374C-95868D85B1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5AE42-6A94-6B37-9F9C-D31C36BB3B10}"/>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92053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5AA5E-402B-009E-F43C-DB354D7E8D1D}"/>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3" name="Footer Placeholder 2">
            <a:extLst>
              <a:ext uri="{FF2B5EF4-FFF2-40B4-BE49-F238E27FC236}">
                <a16:creationId xmlns:a16="http://schemas.microsoft.com/office/drawing/2014/main" id="{C54FEEDF-7082-636F-9C26-0071C0598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11104-58B4-D9E3-B0A2-DE87E3FA7CCD}"/>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415982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516C-D9A6-D362-DE5A-865B7B917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B0FF1-A515-27CB-EC4A-42A8FB6B4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F68B6-F5D4-894F-8FE6-0843759E7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337D3-464C-7934-8DCA-7A4EE5DE93F7}"/>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6" name="Footer Placeholder 5">
            <a:extLst>
              <a:ext uri="{FF2B5EF4-FFF2-40B4-BE49-F238E27FC236}">
                <a16:creationId xmlns:a16="http://schemas.microsoft.com/office/drawing/2014/main" id="{0A913F33-4CC9-ACEA-23B6-25B4C11F3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71D58-E32E-E39E-AC7D-FE2DE6ABB017}"/>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381585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F5EC-C1E6-A2CF-5AE6-0D809424D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3F99B9-A832-4AE1-296F-5A1AB00B8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326702-77A9-E0F0-510C-8D3B6AD1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C073E-8DF8-B27F-9A83-4204ABD1F84C}"/>
              </a:ext>
            </a:extLst>
          </p:cNvPr>
          <p:cNvSpPr>
            <a:spLocks noGrp="1"/>
          </p:cNvSpPr>
          <p:nvPr>
            <p:ph type="dt" sz="half" idx="10"/>
          </p:nvPr>
        </p:nvSpPr>
        <p:spPr/>
        <p:txBody>
          <a:bodyPr/>
          <a:lstStyle/>
          <a:p>
            <a:fld id="{49AE8664-6413-4638-9A56-B95A026BCBDB}" type="datetimeFigureOut">
              <a:rPr lang="en-US" smtClean="0"/>
              <a:t>12/7/2023</a:t>
            </a:fld>
            <a:endParaRPr lang="en-US"/>
          </a:p>
        </p:txBody>
      </p:sp>
      <p:sp>
        <p:nvSpPr>
          <p:cNvPr id="6" name="Footer Placeholder 5">
            <a:extLst>
              <a:ext uri="{FF2B5EF4-FFF2-40B4-BE49-F238E27FC236}">
                <a16:creationId xmlns:a16="http://schemas.microsoft.com/office/drawing/2014/main" id="{4BF9A2FF-D08A-3202-7883-C5CABA007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47BF6-551F-6081-ECF4-117840BF0FCB}"/>
              </a:ext>
            </a:extLst>
          </p:cNvPr>
          <p:cNvSpPr>
            <a:spLocks noGrp="1"/>
          </p:cNvSpPr>
          <p:nvPr>
            <p:ph type="sldNum" sz="quarter" idx="12"/>
          </p:nvPr>
        </p:nvSpPr>
        <p:spPr/>
        <p:txBody>
          <a:bodyPr/>
          <a:lstStyle/>
          <a:p>
            <a:fld id="{D35876A0-5D82-410E-9B70-D7326A862183}" type="slidenum">
              <a:rPr lang="en-US" smtClean="0"/>
              <a:t>‹#›</a:t>
            </a:fld>
            <a:endParaRPr lang="en-US"/>
          </a:p>
        </p:txBody>
      </p:sp>
    </p:spTree>
    <p:extLst>
      <p:ext uri="{BB962C8B-B14F-4D97-AF65-F5344CB8AC3E}">
        <p14:creationId xmlns:p14="http://schemas.microsoft.com/office/powerpoint/2010/main" val="295156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F1DAD-6388-55AE-8CC3-380F9B4AC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BECE76-BADC-67FA-48F9-D56476E6D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FDE9E-5018-87CD-8375-7D3FF9CDA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E8664-6413-4638-9A56-B95A026BCBDB}" type="datetimeFigureOut">
              <a:rPr lang="en-US" smtClean="0"/>
              <a:t>12/7/2023</a:t>
            </a:fld>
            <a:endParaRPr lang="en-US"/>
          </a:p>
        </p:txBody>
      </p:sp>
      <p:sp>
        <p:nvSpPr>
          <p:cNvPr id="5" name="Footer Placeholder 4">
            <a:extLst>
              <a:ext uri="{FF2B5EF4-FFF2-40B4-BE49-F238E27FC236}">
                <a16:creationId xmlns:a16="http://schemas.microsoft.com/office/drawing/2014/main" id="{4DF5A86B-4B7A-B4B3-DCBC-F1BA37CEB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F203EB-5749-6B89-0B29-72C92AD53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76A0-5D82-410E-9B70-D7326A862183}" type="slidenum">
              <a:rPr lang="en-US" smtClean="0"/>
              <a:t>‹#›</a:t>
            </a:fld>
            <a:endParaRPr lang="en-US"/>
          </a:p>
        </p:txBody>
      </p:sp>
    </p:spTree>
    <p:extLst>
      <p:ext uri="{BB962C8B-B14F-4D97-AF65-F5344CB8AC3E}">
        <p14:creationId xmlns:p14="http://schemas.microsoft.com/office/powerpoint/2010/main" val="232168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5B77-EB4D-75B1-8034-FDAC5868193D}"/>
              </a:ext>
            </a:extLst>
          </p:cNvPr>
          <p:cNvSpPr>
            <a:spLocks noGrp="1"/>
          </p:cNvSpPr>
          <p:nvPr>
            <p:ph type="ctrTitle"/>
          </p:nvPr>
        </p:nvSpPr>
        <p:spPr/>
        <p:txBody>
          <a:bodyPr/>
          <a:lstStyle/>
          <a:p>
            <a:r>
              <a:rPr lang="en-US" dirty="0"/>
              <a:t>Features</a:t>
            </a:r>
          </a:p>
        </p:txBody>
      </p:sp>
      <p:sp>
        <p:nvSpPr>
          <p:cNvPr id="3" name="Subtitle 2">
            <a:extLst>
              <a:ext uri="{FF2B5EF4-FFF2-40B4-BE49-F238E27FC236}">
                <a16:creationId xmlns:a16="http://schemas.microsoft.com/office/drawing/2014/main" id="{0948ACB5-E374-4830-766C-0B464329A36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341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CE78-CC13-907D-B175-93EB2C1EBA28}"/>
              </a:ext>
            </a:extLst>
          </p:cNvPr>
          <p:cNvSpPr>
            <a:spLocks noGrp="1"/>
          </p:cNvSpPr>
          <p:nvPr>
            <p:ph type="title"/>
          </p:nvPr>
        </p:nvSpPr>
        <p:spPr/>
        <p:txBody>
          <a:bodyPr/>
          <a:lstStyle/>
          <a:p>
            <a:r>
              <a:rPr lang="en-US" dirty="0"/>
              <a:t>Relationship between printer’s distance, speed, and time</a:t>
            </a:r>
          </a:p>
        </p:txBody>
      </p:sp>
      <p:sp>
        <p:nvSpPr>
          <p:cNvPr id="3" name="Content Placeholder 2">
            <a:extLst>
              <a:ext uri="{FF2B5EF4-FFF2-40B4-BE49-F238E27FC236}">
                <a16:creationId xmlns:a16="http://schemas.microsoft.com/office/drawing/2014/main" id="{BD408B34-D506-21C3-7121-B7D029E66C3C}"/>
              </a:ext>
            </a:extLst>
          </p:cNvPr>
          <p:cNvSpPr>
            <a:spLocks noGrp="1"/>
          </p:cNvSpPr>
          <p:nvPr>
            <p:ph idx="1"/>
          </p:nvPr>
        </p:nvSpPr>
        <p:spPr/>
        <p:txBody>
          <a:bodyPr/>
          <a:lstStyle/>
          <a:p>
            <a:r>
              <a:rPr lang="en-US" dirty="0"/>
              <a:t>Time = Distance/Speed</a:t>
            </a:r>
          </a:p>
          <a:p>
            <a:r>
              <a:rPr lang="en-US" b="0" i="0" dirty="0">
                <a:solidFill>
                  <a:srgbClr val="374151"/>
                </a:solidFill>
                <a:effectLst/>
                <a:latin typeface="Söhne"/>
              </a:rPr>
              <a:t>TIME : total time it takes to complete the 3D printing process for a particular object.</a:t>
            </a:r>
          </a:p>
          <a:p>
            <a:r>
              <a:rPr lang="en-US" b="0" i="0" dirty="0">
                <a:solidFill>
                  <a:srgbClr val="374151"/>
                </a:solidFill>
                <a:effectLst/>
                <a:latin typeface="Söhne"/>
              </a:rPr>
              <a:t>Distance : involves movements in the X, Y, and Z directions as well as any other extruder movements.</a:t>
            </a:r>
          </a:p>
          <a:p>
            <a:r>
              <a:rPr lang="en-US" b="0" i="0" dirty="0">
                <a:solidFill>
                  <a:srgbClr val="374151"/>
                </a:solidFill>
                <a:effectLst/>
                <a:latin typeface="Söhne"/>
              </a:rPr>
              <a:t>Speed: the rate at which the 3D printer's components move. It includes the travel speed and print speed</a:t>
            </a:r>
          </a:p>
          <a:p>
            <a:endParaRPr lang="en-US" b="0" i="0" dirty="0">
              <a:solidFill>
                <a:srgbClr val="374151"/>
              </a:solidFill>
              <a:effectLst/>
              <a:latin typeface="Söhne"/>
            </a:endParaRPr>
          </a:p>
          <a:p>
            <a:r>
              <a:rPr lang="en-US" dirty="0">
                <a:solidFill>
                  <a:srgbClr val="374151"/>
                </a:solidFill>
                <a:latin typeface="Söhne"/>
              </a:rPr>
              <a:t>P</a:t>
            </a:r>
            <a:r>
              <a:rPr lang="en-US" b="0" i="0" dirty="0">
                <a:solidFill>
                  <a:srgbClr val="374151"/>
                </a:solidFill>
                <a:effectLst/>
                <a:latin typeface="Söhne"/>
              </a:rPr>
              <a:t>rinting time is inversely proportional to the speed</a:t>
            </a:r>
            <a:endParaRPr lang="en-US" dirty="0"/>
          </a:p>
        </p:txBody>
      </p:sp>
    </p:spTree>
    <p:extLst>
      <p:ext uri="{BB962C8B-B14F-4D97-AF65-F5344CB8AC3E}">
        <p14:creationId xmlns:p14="http://schemas.microsoft.com/office/powerpoint/2010/main" val="359434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18DF-38B9-2528-9912-E9E12B18B3E8}"/>
              </a:ext>
            </a:extLst>
          </p:cNvPr>
          <p:cNvSpPr>
            <a:spLocks noGrp="1"/>
          </p:cNvSpPr>
          <p:nvPr>
            <p:ph type="title"/>
          </p:nvPr>
        </p:nvSpPr>
        <p:spPr/>
        <p:txBody>
          <a:bodyPr/>
          <a:lstStyle/>
          <a:p>
            <a:r>
              <a:rPr lang="en-US" dirty="0"/>
              <a:t>Features to use </a:t>
            </a:r>
          </a:p>
        </p:txBody>
      </p:sp>
      <p:sp>
        <p:nvSpPr>
          <p:cNvPr id="3" name="Content Placeholder 2">
            <a:extLst>
              <a:ext uri="{FF2B5EF4-FFF2-40B4-BE49-F238E27FC236}">
                <a16:creationId xmlns:a16="http://schemas.microsoft.com/office/drawing/2014/main" id="{A937A4BB-D618-DFD5-F93F-7821D2DD1B67}"/>
              </a:ext>
            </a:extLst>
          </p:cNvPr>
          <p:cNvSpPr>
            <a:spLocks noGrp="1"/>
          </p:cNvSpPr>
          <p:nvPr>
            <p:ph idx="1"/>
          </p:nvPr>
        </p:nvSpPr>
        <p:spPr/>
        <p:txBody>
          <a:bodyPr/>
          <a:lstStyle/>
          <a:p>
            <a:r>
              <a:rPr lang="en-US" i="0" dirty="0">
                <a:effectLst/>
                <a:latin typeface="Söhne"/>
              </a:rPr>
              <a:t>Total Travel Distance (</a:t>
            </a:r>
            <a:r>
              <a:rPr lang="en-US" i="0" dirty="0">
                <a:solidFill>
                  <a:srgbClr val="374151"/>
                </a:solidFill>
                <a:effectLst/>
                <a:latin typeface="Söhne"/>
              </a:rPr>
              <a:t>sum up the distances in the G0 and G1 commands)</a:t>
            </a:r>
          </a:p>
          <a:p>
            <a:r>
              <a:rPr lang="en-US" i="0" dirty="0">
                <a:effectLst/>
                <a:latin typeface="Söhne"/>
              </a:rPr>
              <a:t>Total Print Distance (</a:t>
            </a:r>
            <a:r>
              <a:rPr lang="en-US" i="0" dirty="0">
                <a:solidFill>
                  <a:srgbClr val="374151"/>
                </a:solidFill>
                <a:effectLst/>
                <a:latin typeface="Söhne"/>
              </a:rPr>
              <a:t>G1 commands)</a:t>
            </a:r>
          </a:p>
          <a:p>
            <a:r>
              <a:rPr lang="en-US" i="0" dirty="0">
                <a:effectLst/>
                <a:latin typeface="Söhne"/>
              </a:rPr>
              <a:t>Average Speed/Max Speed (</a:t>
            </a:r>
            <a:r>
              <a:rPr lang="en-US" i="0" dirty="0">
                <a:solidFill>
                  <a:srgbClr val="374151"/>
                </a:solidFill>
                <a:effectLst/>
                <a:latin typeface="Söhne"/>
              </a:rPr>
              <a:t>F values in the G0 and G1 commands to determine the speed at each point and then calculate the average / Look for highest F value)</a:t>
            </a:r>
          </a:p>
          <a:p>
            <a:endParaRPr lang="en-US" i="0" dirty="0">
              <a:solidFill>
                <a:srgbClr val="374151"/>
              </a:solidFill>
              <a:effectLst/>
              <a:latin typeface="Söhne"/>
            </a:endParaRPr>
          </a:p>
          <a:p>
            <a:r>
              <a:rPr lang="en-US" dirty="0">
                <a:solidFill>
                  <a:srgbClr val="374151"/>
                </a:solidFill>
                <a:latin typeface="Söhne"/>
              </a:rPr>
              <a:t>Print time  = Total travel distance / Max speed</a:t>
            </a:r>
            <a:endParaRPr lang="en-US" i="0" dirty="0">
              <a:solidFill>
                <a:srgbClr val="374151"/>
              </a:solidFill>
              <a:effectLst/>
              <a:latin typeface="Söhne"/>
            </a:endParaRPr>
          </a:p>
          <a:p>
            <a:endParaRPr lang="en-US" dirty="0"/>
          </a:p>
        </p:txBody>
      </p:sp>
    </p:spTree>
    <p:extLst>
      <p:ext uri="{BB962C8B-B14F-4D97-AF65-F5344CB8AC3E}">
        <p14:creationId xmlns:p14="http://schemas.microsoft.com/office/powerpoint/2010/main" val="75828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F757-29DE-2C35-9F7A-B789211F0998}"/>
              </a:ext>
            </a:extLst>
          </p:cNvPr>
          <p:cNvSpPr>
            <a:spLocks noGrp="1"/>
          </p:cNvSpPr>
          <p:nvPr>
            <p:ph type="title"/>
          </p:nvPr>
        </p:nvSpPr>
        <p:spPr/>
        <p:txBody>
          <a:bodyPr/>
          <a:lstStyle/>
          <a:p>
            <a:r>
              <a:rPr lang="en-US" dirty="0"/>
              <a:t>Feature overview </a:t>
            </a:r>
          </a:p>
        </p:txBody>
      </p:sp>
      <p:sp>
        <p:nvSpPr>
          <p:cNvPr id="3" name="Content Placeholder 2">
            <a:extLst>
              <a:ext uri="{FF2B5EF4-FFF2-40B4-BE49-F238E27FC236}">
                <a16:creationId xmlns:a16="http://schemas.microsoft.com/office/drawing/2014/main" id="{31709031-861D-380C-89FE-908C007CF6BE}"/>
              </a:ext>
            </a:extLst>
          </p:cNvPr>
          <p:cNvSpPr>
            <a:spLocks noGrp="1"/>
          </p:cNvSpPr>
          <p:nvPr>
            <p:ph idx="1"/>
          </p:nvPr>
        </p:nvSpPr>
        <p:spPr/>
        <p:txBody>
          <a:bodyPr/>
          <a:lstStyle/>
          <a:p>
            <a:r>
              <a:rPr lang="en-US" dirty="0"/>
              <a:t>Features refer to the input variables or independent variables that are used to make predictions. </a:t>
            </a:r>
          </a:p>
          <a:p>
            <a:r>
              <a:rPr lang="en-US" dirty="0"/>
              <a:t>These are the measurable properties or characteristics of the phenomenon you are trying to model. In the context of supervised learning, features are the data points that the model uses to learn the patterns and relationships within the data. </a:t>
            </a:r>
          </a:p>
          <a:p>
            <a:r>
              <a:rPr lang="en-US" dirty="0"/>
              <a:t>These can be various types of data, such as numerical, categorical, or text data. For example, in a model predicting house prices, features might include the number of bedrooms, the size of the house, the location, and so on.</a:t>
            </a:r>
          </a:p>
        </p:txBody>
      </p:sp>
    </p:spTree>
    <p:extLst>
      <p:ext uri="{BB962C8B-B14F-4D97-AF65-F5344CB8AC3E}">
        <p14:creationId xmlns:p14="http://schemas.microsoft.com/office/powerpoint/2010/main" val="60770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B4BD-FBF0-788A-3551-359D92CCA3F5}"/>
              </a:ext>
            </a:extLst>
          </p:cNvPr>
          <p:cNvSpPr>
            <a:spLocks noGrp="1"/>
          </p:cNvSpPr>
          <p:nvPr>
            <p:ph type="title"/>
          </p:nvPr>
        </p:nvSpPr>
        <p:spPr/>
        <p:txBody>
          <a:bodyPr/>
          <a:lstStyle/>
          <a:p>
            <a:r>
              <a:rPr lang="en-US" dirty="0"/>
              <a:t>Label overview </a:t>
            </a:r>
          </a:p>
        </p:txBody>
      </p:sp>
      <p:sp>
        <p:nvSpPr>
          <p:cNvPr id="3" name="Content Placeholder 2">
            <a:extLst>
              <a:ext uri="{FF2B5EF4-FFF2-40B4-BE49-F238E27FC236}">
                <a16:creationId xmlns:a16="http://schemas.microsoft.com/office/drawing/2014/main" id="{74AA1659-C6EA-A09B-A176-F760D5AB59D7}"/>
              </a:ext>
            </a:extLst>
          </p:cNvPr>
          <p:cNvSpPr>
            <a:spLocks noGrp="1"/>
          </p:cNvSpPr>
          <p:nvPr>
            <p:ph idx="1"/>
          </p:nvPr>
        </p:nvSpPr>
        <p:spPr/>
        <p:txBody>
          <a:bodyPr>
            <a:normAutofit lnSpcReduction="10000"/>
          </a:bodyPr>
          <a:lstStyle/>
          <a:p>
            <a:r>
              <a:rPr lang="en-US" dirty="0"/>
              <a:t>Labels, also known as the dependent variables, are the outputs or the target variables that the model is trying to predict. </a:t>
            </a:r>
          </a:p>
          <a:p>
            <a:r>
              <a:rPr lang="en-US" dirty="0"/>
              <a:t>These are the values that the model aims to approximate based on the input features. </a:t>
            </a:r>
          </a:p>
          <a:p>
            <a:r>
              <a:rPr lang="en-US" dirty="0"/>
              <a:t>In a supervised learning setting, the model is trained using a dataset where the correct labels are provided alongside the corresponding features. </a:t>
            </a:r>
          </a:p>
          <a:p>
            <a:r>
              <a:rPr lang="en-US" dirty="0"/>
              <a:t>The model learns to map the relationship between the features and the labels during the training process. In the context of the house price prediction example, the labels would be the actual prices of the houses.</a:t>
            </a:r>
          </a:p>
        </p:txBody>
      </p:sp>
    </p:spTree>
    <p:extLst>
      <p:ext uri="{BB962C8B-B14F-4D97-AF65-F5344CB8AC3E}">
        <p14:creationId xmlns:p14="http://schemas.microsoft.com/office/powerpoint/2010/main" val="293489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AB16-F98B-52F3-9694-507A1985B946}"/>
              </a:ext>
            </a:extLst>
          </p:cNvPr>
          <p:cNvSpPr>
            <a:spLocks noGrp="1"/>
          </p:cNvSpPr>
          <p:nvPr>
            <p:ph type="title"/>
          </p:nvPr>
        </p:nvSpPr>
        <p:spPr/>
        <p:txBody>
          <a:bodyPr/>
          <a:lstStyle/>
          <a:p>
            <a:r>
              <a:rPr lang="en-US" dirty="0"/>
              <a:t>Feature possibilities </a:t>
            </a:r>
          </a:p>
        </p:txBody>
      </p:sp>
      <p:sp>
        <p:nvSpPr>
          <p:cNvPr id="3" name="Content Placeholder 2">
            <a:extLst>
              <a:ext uri="{FF2B5EF4-FFF2-40B4-BE49-F238E27FC236}">
                <a16:creationId xmlns:a16="http://schemas.microsoft.com/office/drawing/2014/main" id="{2A33FAB7-1E02-4517-980A-9CF9F20BBCAE}"/>
              </a:ext>
            </a:extLst>
          </p:cNvPr>
          <p:cNvSpPr>
            <a:spLocks noGrp="1"/>
          </p:cNvSpPr>
          <p:nvPr>
            <p:ph idx="1"/>
          </p:nvPr>
        </p:nvSpPr>
        <p:spPr/>
        <p:txBody>
          <a:bodyPr/>
          <a:lstStyle/>
          <a:p>
            <a:r>
              <a:rPr lang="en-US" dirty="0">
                <a:solidFill>
                  <a:srgbClr val="FF0000"/>
                </a:solidFill>
              </a:rPr>
              <a:t>Print Orientation</a:t>
            </a:r>
            <a:r>
              <a:rPr lang="en-US" dirty="0"/>
              <a:t>: The orientation of the 3D model during printing can influence the strength and appearance of the printed object. Looking for different print orientations can help achieve results in determining of strength, surface finish, and other relevant characteristics for malware.</a:t>
            </a:r>
          </a:p>
          <a:p>
            <a:r>
              <a:rPr lang="en-US" dirty="0">
                <a:solidFill>
                  <a:srgbClr val="FF0000"/>
                </a:solidFill>
              </a:rPr>
              <a:t>Retraction Settings/Distance</a:t>
            </a:r>
            <a:r>
              <a:rPr lang="en-US" dirty="0"/>
              <a:t>: These settings control the retraction of the filament during non-printing moves, reducing the likelihood of stringing and oozing. (</a:t>
            </a:r>
            <a:r>
              <a:rPr lang="en-US" b="0" i="0" dirty="0">
                <a:solidFill>
                  <a:srgbClr val="374151"/>
                </a:solidFill>
                <a:effectLst/>
                <a:latin typeface="Söhne"/>
              </a:rPr>
              <a:t>specific numerical features that represent the retraction behavior during the 3D printing process)</a:t>
            </a:r>
            <a:endParaRPr lang="en-US" dirty="0"/>
          </a:p>
          <a:p>
            <a:endParaRPr lang="en-US" dirty="0"/>
          </a:p>
        </p:txBody>
      </p:sp>
    </p:spTree>
    <p:extLst>
      <p:ext uri="{BB962C8B-B14F-4D97-AF65-F5344CB8AC3E}">
        <p14:creationId xmlns:p14="http://schemas.microsoft.com/office/powerpoint/2010/main" val="85222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67B7-C1D3-A465-D46B-B908A2C81B42}"/>
              </a:ext>
            </a:extLst>
          </p:cNvPr>
          <p:cNvSpPr>
            <a:spLocks noGrp="1"/>
          </p:cNvSpPr>
          <p:nvPr>
            <p:ph type="title"/>
          </p:nvPr>
        </p:nvSpPr>
        <p:spPr/>
        <p:txBody>
          <a:bodyPr/>
          <a:lstStyle/>
          <a:p>
            <a:r>
              <a:rPr lang="en-US" dirty="0"/>
              <a:t>Feature possibilities </a:t>
            </a:r>
          </a:p>
        </p:txBody>
      </p:sp>
      <p:sp>
        <p:nvSpPr>
          <p:cNvPr id="3" name="Content Placeholder 2">
            <a:extLst>
              <a:ext uri="{FF2B5EF4-FFF2-40B4-BE49-F238E27FC236}">
                <a16:creationId xmlns:a16="http://schemas.microsoft.com/office/drawing/2014/main" id="{FAC2A911-B9AD-F7B2-8917-42B5EA452E05}"/>
              </a:ext>
            </a:extLst>
          </p:cNvPr>
          <p:cNvSpPr>
            <a:spLocks noGrp="1"/>
          </p:cNvSpPr>
          <p:nvPr>
            <p:ph idx="1"/>
          </p:nvPr>
        </p:nvSpPr>
        <p:spPr/>
        <p:txBody>
          <a:bodyPr>
            <a:normAutofit fontScale="92500" lnSpcReduction="10000"/>
          </a:bodyPr>
          <a:lstStyle/>
          <a:p>
            <a:r>
              <a:rPr lang="en-US" dirty="0">
                <a:solidFill>
                  <a:srgbClr val="FF0000"/>
                </a:solidFill>
              </a:rPr>
              <a:t>Filament Diameter</a:t>
            </a:r>
            <a:r>
              <a:rPr lang="en-US" dirty="0"/>
              <a:t> (ties in with the flow rate and nozzle size): The diameter of the filament used in the printing process can affect the flow rate and extrusion behavior, which in turn influences the overall print quality and structural integrity.</a:t>
            </a:r>
          </a:p>
          <a:p>
            <a:r>
              <a:rPr lang="en-US" dirty="0">
                <a:solidFill>
                  <a:srgbClr val="FF0000"/>
                </a:solidFill>
              </a:rPr>
              <a:t>Layer Adhesion Strength</a:t>
            </a:r>
            <a:r>
              <a:rPr lang="en-US" dirty="0"/>
              <a:t>: Assessing the strength of layer adhesion within the printed model can provide insights into the structural integrity and resilience of the object, helping to optimize the print settings for improved durability. </a:t>
            </a:r>
          </a:p>
          <a:p>
            <a:r>
              <a:rPr lang="en-US" dirty="0">
                <a:solidFill>
                  <a:srgbClr val="FF0000"/>
                </a:solidFill>
              </a:rPr>
              <a:t>Print Time Estimation</a:t>
            </a:r>
            <a:r>
              <a:rPr lang="en-US" dirty="0"/>
              <a:t>: Incorporating features related to print time estimation can help predict the duration of the printing process, enabling better planning and resource management for the production of 3D printed model for potential malware.</a:t>
            </a:r>
          </a:p>
        </p:txBody>
      </p:sp>
    </p:spTree>
    <p:extLst>
      <p:ext uri="{BB962C8B-B14F-4D97-AF65-F5344CB8AC3E}">
        <p14:creationId xmlns:p14="http://schemas.microsoft.com/office/powerpoint/2010/main" val="399952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7D09-29F3-8D6C-EA56-786A063B26F8}"/>
              </a:ext>
            </a:extLst>
          </p:cNvPr>
          <p:cNvSpPr>
            <a:spLocks noGrp="1"/>
          </p:cNvSpPr>
          <p:nvPr>
            <p:ph type="ctrTitle"/>
          </p:nvPr>
        </p:nvSpPr>
        <p:spPr/>
        <p:txBody>
          <a:bodyPr/>
          <a:lstStyle/>
          <a:p>
            <a:r>
              <a:rPr lang="en-US" dirty="0"/>
              <a:t>Features pt2</a:t>
            </a:r>
          </a:p>
        </p:txBody>
      </p:sp>
      <p:sp>
        <p:nvSpPr>
          <p:cNvPr id="3" name="Subtitle 2">
            <a:extLst>
              <a:ext uri="{FF2B5EF4-FFF2-40B4-BE49-F238E27FC236}">
                <a16:creationId xmlns:a16="http://schemas.microsoft.com/office/drawing/2014/main" id="{80479B9F-8BE2-C0C9-D62D-70C67FC85C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85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D760-0055-7A6F-E197-C4E89094AA0E}"/>
              </a:ext>
            </a:extLst>
          </p:cNvPr>
          <p:cNvSpPr>
            <a:spLocks noGrp="1"/>
          </p:cNvSpPr>
          <p:nvPr>
            <p:ph type="title"/>
          </p:nvPr>
        </p:nvSpPr>
        <p:spPr/>
        <p:txBody>
          <a:bodyPr/>
          <a:lstStyle/>
          <a:p>
            <a:r>
              <a:rPr lang="en-US" dirty="0"/>
              <a:t>Possible Features </a:t>
            </a:r>
            <a:r>
              <a:rPr lang="en-US" dirty="0" err="1"/>
              <a:t>cont</a:t>
            </a:r>
            <a:r>
              <a:rPr lang="en-US" dirty="0"/>
              <a:t>…</a:t>
            </a:r>
          </a:p>
        </p:txBody>
      </p:sp>
      <p:sp>
        <p:nvSpPr>
          <p:cNvPr id="3" name="Content Placeholder 2">
            <a:extLst>
              <a:ext uri="{FF2B5EF4-FFF2-40B4-BE49-F238E27FC236}">
                <a16:creationId xmlns:a16="http://schemas.microsoft.com/office/drawing/2014/main" id="{336B254F-D531-5BD7-7074-204B47B9A90C}"/>
              </a:ext>
            </a:extLst>
          </p:cNvPr>
          <p:cNvSpPr>
            <a:spLocks noGrp="1"/>
          </p:cNvSpPr>
          <p:nvPr>
            <p:ph idx="1"/>
          </p:nvPr>
        </p:nvSpPr>
        <p:spPr/>
        <p:txBody>
          <a:bodyPr/>
          <a:lstStyle/>
          <a:p>
            <a:r>
              <a:rPr lang="en-US" dirty="0">
                <a:solidFill>
                  <a:srgbClr val="FF0000"/>
                </a:solidFill>
              </a:rPr>
              <a:t>Print Time</a:t>
            </a:r>
            <a:r>
              <a:rPr lang="en-US" dirty="0"/>
              <a:t>: Extracting the time-related information (e.g., the TIME value) can provide data on the duration of the printing process, which can be valuable for understanding printing efficiency and resource management.</a:t>
            </a:r>
          </a:p>
          <a:p>
            <a:r>
              <a:rPr lang="en-US" dirty="0">
                <a:solidFill>
                  <a:srgbClr val="FF0000"/>
                </a:solidFill>
              </a:rPr>
              <a:t>Temperature Commands</a:t>
            </a:r>
            <a:r>
              <a:rPr lang="en-US" dirty="0"/>
              <a:t>: Analyzing temperature-related commands (e.g., nozzle temperature) can provide insights into the thermal conditions maintained during the printing process, which can be crucial for understanding material behavior and print quality.</a:t>
            </a:r>
          </a:p>
        </p:txBody>
      </p:sp>
    </p:spTree>
    <p:extLst>
      <p:ext uri="{BB962C8B-B14F-4D97-AF65-F5344CB8AC3E}">
        <p14:creationId xmlns:p14="http://schemas.microsoft.com/office/powerpoint/2010/main" val="419367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4601-46E6-4F4D-07A5-3084B4D3FC46}"/>
              </a:ext>
            </a:extLst>
          </p:cNvPr>
          <p:cNvSpPr>
            <a:spLocks noGrp="1"/>
          </p:cNvSpPr>
          <p:nvPr>
            <p:ph type="title"/>
          </p:nvPr>
        </p:nvSpPr>
        <p:spPr/>
        <p:txBody>
          <a:bodyPr/>
          <a:lstStyle/>
          <a:p>
            <a:r>
              <a:rPr lang="en-US" dirty="0"/>
              <a:t>Print Time</a:t>
            </a:r>
          </a:p>
        </p:txBody>
      </p:sp>
      <p:sp>
        <p:nvSpPr>
          <p:cNvPr id="3" name="Content Placeholder 2">
            <a:extLst>
              <a:ext uri="{FF2B5EF4-FFF2-40B4-BE49-F238E27FC236}">
                <a16:creationId xmlns:a16="http://schemas.microsoft.com/office/drawing/2014/main" id="{1EB70D6C-E259-0247-0FD9-727EBD832466}"/>
              </a:ext>
            </a:extLst>
          </p:cNvPr>
          <p:cNvSpPr>
            <a:spLocks noGrp="1"/>
          </p:cNvSpPr>
          <p:nvPr>
            <p:ph idx="1"/>
          </p:nvPr>
        </p:nvSpPr>
        <p:spPr/>
        <p:txBody>
          <a:bodyPr/>
          <a:lstStyle/>
          <a:p>
            <a:pPr marL="0" indent="0">
              <a:buNone/>
            </a:pPr>
            <a:r>
              <a:rPr lang="en-US" dirty="0">
                <a:solidFill>
                  <a:srgbClr val="00B050"/>
                </a:solidFill>
              </a:rPr>
              <a:t>Incorporating print time as a feature</a:t>
            </a:r>
          </a:p>
          <a:p>
            <a:r>
              <a:rPr lang="en-US" dirty="0">
                <a:solidFill>
                  <a:srgbClr val="FF0000"/>
                </a:solidFill>
              </a:rPr>
              <a:t>Data</a:t>
            </a:r>
            <a:r>
              <a:rPr lang="en-US" dirty="0"/>
              <a:t>: Collecting data on the print time for each 3D printed models (or potential malware printed sample), where </a:t>
            </a:r>
            <a:r>
              <a:rPr lang="en-US" b="0" i="0" dirty="0">
                <a:solidFill>
                  <a:srgbClr val="374151"/>
                </a:solidFill>
                <a:effectLst/>
                <a:latin typeface="Söhne"/>
              </a:rPr>
              <a:t>specific parameters and settings used for each print can influence printing time (different G-code with parms in </a:t>
            </a:r>
            <a:r>
              <a:rPr lang="en-US" b="0" i="0" dirty="0" err="1">
                <a:solidFill>
                  <a:srgbClr val="374151"/>
                </a:solidFill>
                <a:effectLst/>
                <a:latin typeface="Söhne"/>
              </a:rPr>
              <a:t>cura</a:t>
            </a:r>
            <a:r>
              <a:rPr lang="en-US" b="0" i="0" dirty="0">
                <a:solidFill>
                  <a:srgbClr val="374151"/>
                </a:solidFill>
                <a:effectLst/>
                <a:latin typeface="Söhne"/>
              </a:rPr>
              <a:t>) </a:t>
            </a:r>
          </a:p>
          <a:p>
            <a:r>
              <a:rPr lang="en-US" dirty="0">
                <a:solidFill>
                  <a:srgbClr val="FF0000"/>
                </a:solidFill>
                <a:latin typeface="Söhne"/>
              </a:rPr>
              <a:t>Factors</a:t>
            </a:r>
            <a:r>
              <a:rPr lang="en-US" dirty="0">
                <a:solidFill>
                  <a:srgbClr val="374151"/>
                </a:solidFill>
                <a:latin typeface="Söhne"/>
              </a:rPr>
              <a:t>: The factors that would contribute to print times would be </a:t>
            </a:r>
            <a:r>
              <a:rPr lang="en-US" b="0" i="0" dirty="0">
                <a:solidFill>
                  <a:srgbClr val="374151"/>
                </a:solidFill>
                <a:effectLst/>
                <a:latin typeface="Söhne"/>
              </a:rPr>
              <a:t>layer height, print speed, infill density, and complexity of the design. These factors could also represent relationship between these parameters and the print time</a:t>
            </a:r>
          </a:p>
          <a:p>
            <a:pPr marL="0" indent="0">
              <a:buNone/>
            </a:pPr>
            <a:endParaRPr lang="en-US" dirty="0"/>
          </a:p>
        </p:txBody>
      </p:sp>
    </p:spTree>
    <p:extLst>
      <p:ext uri="{BB962C8B-B14F-4D97-AF65-F5344CB8AC3E}">
        <p14:creationId xmlns:p14="http://schemas.microsoft.com/office/powerpoint/2010/main" val="300889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23A-69B9-A0E0-BF8E-4EBDFFB6C96B}"/>
              </a:ext>
            </a:extLst>
          </p:cNvPr>
          <p:cNvSpPr>
            <a:spLocks noGrp="1"/>
          </p:cNvSpPr>
          <p:nvPr>
            <p:ph type="title"/>
          </p:nvPr>
        </p:nvSpPr>
        <p:spPr/>
        <p:txBody>
          <a:bodyPr/>
          <a:lstStyle/>
          <a:p>
            <a:r>
              <a:rPr lang="en-US" dirty="0"/>
              <a:t>Temp Commands </a:t>
            </a:r>
          </a:p>
        </p:txBody>
      </p:sp>
      <p:sp>
        <p:nvSpPr>
          <p:cNvPr id="3" name="Content Placeholder 2">
            <a:extLst>
              <a:ext uri="{FF2B5EF4-FFF2-40B4-BE49-F238E27FC236}">
                <a16:creationId xmlns:a16="http://schemas.microsoft.com/office/drawing/2014/main" id="{24E56D40-D0FD-7D7B-FC3B-4750FA0B052A}"/>
              </a:ext>
            </a:extLst>
          </p:cNvPr>
          <p:cNvSpPr>
            <a:spLocks noGrp="1"/>
          </p:cNvSpPr>
          <p:nvPr>
            <p:ph idx="1"/>
          </p:nvPr>
        </p:nvSpPr>
        <p:spPr/>
        <p:txBody>
          <a:bodyPr/>
          <a:lstStyle/>
          <a:p>
            <a:pPr marL="0" indent="0">
              <a:buNone/>
            </a:pPr>
            <a:r>
              <a:rPr lang="en-US" dirty="0">
                <a:solidFill>
                  <a:srgbClr val="00B050"/>
                </a:solidFill>
              </a:rPr>
              <a:t>Incorporating temp commands as a feature</a:t>
            </a:r>
            <a:endParaRPr lang="en-US" dirty="0"/>
          </a:p>
          <a:p>
            <a:r>
              <a:rPr lang="en-US" dirty="0">
                <a:solidFill>
                  <a:srgbClr val="FF0000"/>
                </a:solidFill>
              </a:rPr>
              <a:t>Data</a:t>
            </a:r>
            <a:r>
              <a:rPr lang="en-US" dirty="0"/>
              <a:t>: Collecting the temperature-related commands, including M-codes such as M104 and M109, from the 3D printed models (or potential malware printed sample)</a:t>
            </a:r>
          </a:p>
          <a:p>
            <a:r>
              <a:rPr lang="en-US" dirty="0">
                <a:solidFill>
                  <a:srgbClr val="FF0000"/>
                </a:solidFill>
              </a:rPr>
              <a:t>Factors</a:t>
            </a:r>
            <a:r>
              <a:rPr lang="en-US" dirty="0"/>
              <a:t>: Extract the temperature values and corresponding timestamps/lines from the G-code (gauge temp between the printing process) .</a:t>
            </a:r>
          </a:p>
          <a:p>
            <a:r>
              <a:rPr lang="en-US" dirty="0">
                <a:solidFill>
                  <a:srgbClr val="FFFF00"/>
                </a:solidFill>
              </a:rPr>
              <a:t>Potential temp features </a:t>
            </a:r>
            <a:r>
              <a:rPr lang="en-US" dirty="0">
                <a:sym typeface="Wingdings" panose="05000000000000000000" pitchFamily="2" charset="2"/>
              </a:rPr>
              <a:t> features representing temp setting over time such as different (initial) heating phases, and </a:t>
            </a:r>
            <a:r>
              <a:rPr lang="en-US" b="0" i="0" dirty="0">
                <a:solidFill>
                  <a:srgbClr val="374151"/>
                </a:solidFill>
                <a:effectLst/>
                <a:latin typeface="Söhne"/>
              </a:rPr>
              <a:t>changes or fluctuations in temperature during the process</a:t>
            </a:r>
            <a:endParaRPr lang="en-US" dirty="0"/>
          </a:p>
        </p:txBody>
      </p:sp>
    </p:spTree>
    <p:extLst>
      <p:ext uri="{BB962C8B-B14F-4D97-AF65-F5344CB8AC3E}">
        <p14:creationId xmlns:p14="http://schemas.microsoft.com/office/powerpoint/2010/main" val="3232690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913</Words>
  <Application>Microsoft Office PowerPoint</Application>
  <PresentationFormat>Widescreen</PresentationFormat>
  <Paragraphs>59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Features</vt:lpstr>
      <vt:lpstr>Feature overview </vt:lpstr>
      <vt:lpstr>Label overview </vt:lpstr>
      <vt:lpstr>Feature possibilities </vt:lpstr>
      <vt:lpstr>Feature possibilities </vt:lpstr>
      <vt:lpstr>Features pt2</vt:lpstr>
      <vt:lpstr>Possible Features cont…</vt:lpstr>
      <vt:lpstr>Print Time</vt:lpstr>
      <vt:lpstr>Temp Commands </vt:lpstr>
      <vt:lpstr>Relationship between printer’s distance, speed, and time</vt:lpstr>
      <vt:lpstr>Features to 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dc:title>
  <dc:creator>Kevin Phung</dc:creator>
  <cp:lastModifiedBy>Kevin Phung</cp:lastModifiedBy>
  <cp:revision>7</cp:revision>
  <dcterms:created xsi:type="dcterms:W3CDTF">2023-11-02T17:17:21Z</dcterms:created>
  <dcterms:modified xsi:type="dcterms:W3CDTF">2023-12-07T23:14:40Z</dcterms:modified>
</cp:coreProperties>
</file>