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Narrow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DqPGYjHDR9Z+G7fAKtufCDaY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F3A906-BDDE-491D-AA80-52583C6626D9}">
  <a:tblStyle styleId="{2DF3A906-BDDE-491D-AA80-52583C6626D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4"/>
          </a:solidFill>
        </a:fill>
      </a:tcStyle>
    </a:band1H>
    <a:band2H>
      <a:tcTxStyle/>
    </a:band2H>
    <a:band1V>
      <a:tcTxStyle/>
      <a:tcStyle>
        <a:fill>
          <a:solidFill>
            <a:srgbClr val="D4D4D4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bg-BG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Google Shape;87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bg-BG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bg-BG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bg-BG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1751012" y="1772195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bg-BG"/>
              <a:t>СТРУКТУРА И ИЗИСКВАНИЯ КЪМ ПРОЕКТА ПО ВАС</a:t>
            </a:r>
            <a:br>
              <a:rPr lang="bg-BG"/>
            </a:br>
            <a:endParaRPr/>
          </a:p>
        </p:txBody>
      </p:sp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1751012" y="5231674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bg-BG"/>
              <a:t>Васил Георгиев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bg-BG"/>
              <a:t>v.georgiev@fmi.uni-sofia.bg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396240" y="1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ФАЗИ НА ПРОЕКТА НА ВГРАДЕНА СИСТЕМА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142577" y="1136564"/>
            <a:ext cx="11724230" cy="4927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121285" lvl="0" marL="28575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800">
              <a:solidFill>
                <a:srgbClr val="A5A5A5"/>
              </a:solidFill>
            </a:endParaRPr>
          </a:p>
          <a:p>
            <a:pPr indent="-285750" lvl="0" marL="2857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Фаза Анализ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Функционален анализ</a:t>
            </a:r>
            <a:endParaRPr/>
          </a:p>
          <a:p>
            <a:pPr indent="-285781" lvl="2" marL="1200150" rtl="0" algn="l">
              <a:spcBef>
                <a:spcPts val="951"/>
              </a:spcBef>
              <a:spcAft>
                <a:spcPts val="0"/>
              </a:spcAft>
              <a:buSzPct val="100000"/>
              <a:buChar char="•"/>
            </a:pP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избор на </a:t>
            </a:r>
            <a:r>
              <a:rPr b="1" lang="bg-BG" sz="19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образци с аналогична или сходна функционалност</a:t>
            </a:r>
            <a:endParaRPr b="1" sz="1900">
              <a:solidFill>
                <a:srgbClr val="C8B5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дълъг списък</a:t>
            </a:r>
            <a:endParaRPr/>
          </a:p>
          <a:p>
            <a:pPr indent="-171450" lvl="3" marL="15430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къс списък  </a:t>
            </a:r>
            <a:endParaRPr/>
          </a:p>
          <a:p>
            <a:pPr indent="0" lvl="2" marL="91440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81" lvl="2" marL="1200150" rtl="0" algn="l">
              <a:spcBef>
                <a:spcPts val="951"/>
              </a:spcBef>
              <a:spcAft>
                <a:spcPts val="0"/>
              </a:spcAft>
              <a:buSzPct val="100000"/>
              <a:buChar char="•"/>
            </a:pPr>
            <a:r>
              <a:rPr b="1" i="1" lang="bg-BG" sz="19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опция </a:t>
            </a:r>
            <a:r>
              <a:rPr b="1" i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(при по сложни проекти):</a:t>
            </a: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bg-BG" sz="19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интервюта с потребители </a:t>
            </a: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на системата по роли – примерен разгърнат списък потребителски роли включва: системни администратори, администратори на данните, регистрирани потребители, нерегистрирани потребители (гости) </a:t>
            </a:r>
            <a:endParaRPr b="1" sz="19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81" lvl="2" marL="1200150" rtl="0" algn="l">
              <a:spcBef>
                <a:spcPts val="951"/>
              </a:spcBef>
              <a:spcAft>
                <a:spcPts val="0"/>
              </a:spcAft>
              <a:buSzPct val="100000"/>
              <a:buChar char="•"/>
            </a:pP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анализът на избраните образци  завършва със </a:t>
            </a:r>
            <a:r>
              <a:rPr b="1" lang="bg-BG" sz="19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Диаграма на случаите на употреба (UML) </a:t>
            </a: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и/ли  със </a:t>
            </a:r>
            <a:r>
              <a:rPr b="1" lang="bg-BG" sz="19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сравнителна таблица </a:t>
            </a:r>
            <a:r>
              <a:rPr b="1" lang="bg-BG"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от вида :</a:t>
            </a:r>
            <a:endParaRPr/>
          </a:p>
          <a:p>
            <a:pPr indent="0" lvl="2" marL="91440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>
            <p:ph idx="11" type="ftr"/>
          </p:nvPr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/>
              <a:t>ВАС					 	Структура на курсовия проект</a:t>
            </a:r>
            <a:endParaRPr sz="1600"/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10524940" y="6429606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43" name="Google Shape;143;p2"/>
          <p:cNvSpPr/>
          <p:nvPr/>
        </p:nvSpPr>
        <p:spPr>
          <a:xfrm>
            <a:off x="1484444" y="1676400"/>
            <a:ext cx="9040496" cy="19238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1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Списък източници – атрибути на източниците: 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[Номер в списъка] Автор, Заглавие на документа, Издател, Дата,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				(Интернет адрес) 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примери</a:t>
            </a: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:  [7] Система за обслужване на Теленор България,</a:t>
            </a:r>
            <a:endParaRPr b="0" i="0" sz="1400" u="none" cap="none" strike="noStrike">
              <a:solidFill>
                <a:srgbClr val="CCFF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		      (http://www.telenor.bg/bg) ;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		  [8] Free Responsive Mobile Website Templates, Agile Information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		      Technologies (https://w3layouts.com/);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								  [9] Stefano Meschiari, Colliding N-body spheres: Particle Mayhem! 								      	      github.io, (http://...)</a:t>
            </a:r>
            <a:endParaRPr b="0" i="0" sz="1400" u="none" cap="none" strike="noStrike">
              <a:solidFill>
                <a:srgbClr val="CCFF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2"/>
          <p:cNvGraphicFramePr/>
          <p:nvPr/>
        </p:nvGraphicFramePr>
        <p:xfrm>
          <a:off x="2069086" y="4889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{2DF3A906-BDDE-491D-AA80-52583C6626D9}</a:tableStyleId>
              </a:tblPr>
              <a:tblGrid>
                <a:gridCol w="915425"/>
                <a:gridCol w="564075"/>
                <a:gridCol w="846700"/>
                <a:gridCol w="935200"/>
                <a:gridCol w="1087125"/>
                <a:gridCol w="1087125"/>
                <a:gridCol w="1087125"/>
              </a:tblGrid>
              <a:tr h="30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 u="none" cap="none" strike="noStrik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Образец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Черти: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Функция 1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Функция 2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...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Функция </a:t>
                      </a:r>
                      <a:r>
                        <a:rPr b="0" i="1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n</a:t>
                      </a:r>
                      <a:endParaRPr b="0" i="1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Коментар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</a:tr>
              <a:tr h="2928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[</a:t>
                      </a:r>
                      <a:r>
                        <a:rPr b="0" i="1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п</a:t>
                      </a: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] или име на образец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</a:tr>
              <a:tr h="213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 Narrow"/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[</a:t>
                      </a:r>
                      <a:r>
                        <a:rPr b="0" i="1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</a:t>
                      </a: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] или име на образец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</a:tr>
              <a:tr h="178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 Narrow"/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...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</a:tr>
              <a:tr h="2928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Име на проектираното</a:t>
                      </a:r>
                      <a:r>
                        <a:rPr b="0" lang="bg-BG" sz="11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 приложение</a:t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396240" y="256913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ФАЗИ НА ПРОЕКТА НА ВГРАДЕНА СИСТЕМА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0" y="1213801"/>
            <a:ext cx="11804162" cy="521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... Фаза Анализ</a:t>
            </a:r>
            <a:endParaRPr/>
          </a:p>
          <a:p>
            <a:pPr indent="-285750" lvl="1" marL="7429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Нефункционален анализ</a:t>
            </a:r>
            <a:endParaRPr/>
          </a:p>
          <a:p>
            <a:pPr indent="-285750" lvl="2" marL="12001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Технологии</a:t>
            </a: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– например използвани  ОС, езици, платформи, библиотеки, компоненти и други средства при избраните образци и обосновка на избора за проектираното приложение</a:t>
            </a:r>
            <a:endParaRPr/>
          </a:p>
          <a:p>
            <a:pPr indent="-285750" lvl="2" marL="12001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Инфраструктурни изисквания </a:t>
            </a: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– например </a:t>
            </a:r>
            <a:endParaRPr/>
          </a:p>
          <a:p>
            <a:pPr indent="-171450" lvl="3" marL="154305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модел на обслужването – клиент-сървер, р2р, интелигентни сензори, и т.н.</a:t>
            </a:r>
            <a:endParaRPr b="1"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Софтуерен  модел – приложим за по-сложните системи – например ОД, слоеве, използвани протоколи и компоненти, структура на приложението – брой процеси и организацията им (ако е повече от 1 процес) </a:t>
            </a:r>
            <a:endParaRPr/>
          </a:p>
          <a:p>
            <a:pPr indent="-171450" lvl="3" marL="154305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оценки</a:t>
            </a: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на :</a:t>
            </a:r>
            <a:endParaRPr/>
          </a:p>
          <a:p>
            <a:pPr indent="-171450" lvl="4" marL="200025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изисквания към производителността и свързаността на  ВАС, сърверите и/ли клиентските устройства</a:t>
            </a:r>
            <a:endParaRPr/>
          </a:p>
          <a:p>
            <a:pPr indent="-171450" lvl="4" marL="2000250" rtl="0" algn="l">
              <a:spcBef>
                <a:spcPts val="97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темп и времева сложност на итерациите на обслужване, системен свръхтовар (ако има) и възможности за моментно претоварване (ако режимът на обслужване не е  монополен, а конкурентен)</a:t>
            </a:r>
            <a:endParaRPr b="1"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Коментари и обосновка </a:t>
            </a: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на избраното решение за проектираното приложение</a:t>
            </a:r>
            <a:endParaRPr b="1" sz="2200">
              <a:solidFill>
                <a:srgbClr val="C8B5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527" lvl="2" marL="1200150" rtl="0" algn="l">
              <a:spcBef>
                <a:spcPts val="100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>
            <p:ph idx="12" type="sldNum"/>
          </p:nvPr>
        </p:nvSpPr>
        <p:spPr>
          <a:xfrm>
            <a:off x="10524940" y="6248399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53" name="Google Shape;153;p3"/>
          <p:cNvSpPr txBox="1"/>
          <p:nvPr/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bg-BG" sz="16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ВАС 					 	Структура на курсовия проект</a:t>
            </a:r>
            <a:endParaRPr b="1" i="0" sz="1600" u="none" cap="none" strike="noStrike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396240" y="256913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ФАЗИ НА СОФТУЕРНИЯ ПРОЕКТ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27000" y="1124901"/>
            <a:ext cx="11804162" cy="521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Фаза Проектиране:</a:t>
            </a:r>
            <a:endParaRPr/>
          </a:p>
          <a:p>
            <a:pPr indent="-285750" lvl="1" marL="742950" rtl="0" algn="l">
              <a:spcBef>
                <a:spcPts val="974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Функционално проектиране (“User Guide”):</a:t>
            </a:r>
            <a:endParaRPr/>
          </a:p>
          <a:p>
            <a:pPr indent="-285750" lvl="2" marL="1200150" rtl="0" algn="l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Описание на имплементираните функции (обикновено една), сензорните, актуаторните и евентуалните потребителски интерфейси към тях </a:t>
            </a:r>
            <a:endParaRPr/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коментар на алгоритъма и други характеристики за всяка функция </a:t>
            </a:r>
            <a:endParaRPr/>
          </a:p>
          <a:p>
            <a:pPr indent="-171450" lvl="4" marL="20002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използват се блокови диаграми, диаграми на машината на състоянието, диаграми на дейностите, последователностни диаграми и други подходящи UML-2 диаграми</a:t>
            </a:r>
            <a:endParaRPr/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подходящи интерфейсни екрани – бутони, команден език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подходящи екрани или снимки от реакцията на вградената системи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974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Нефункционално проектиране (“Technical Reference”):</a:t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rtl="0" algn="l">
              <a:spcBef>
                <a:spcPts val="940"/>
              </a:spcBef>
              <a:spcAft>
                <a:spcPts val="0"/>
              </a:spcAft>
              <a:buSzPct val="100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Описание на разгръщането на приложението </a:t>
            </a:r>
            <a:endParaRPr/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обкръжение, ограничаващи условия  (например живот на батерията при даден модел на употреба, среда за автономна анвигация на транспортен робот и т. н.)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изисквани услуги на съответните платформи</a:t>
            </a:r>
            <a:endParaRPr/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изисквана производителност  - вкл. поддръжка на многонишкова/паралена обработка (ако е приложима)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06"/>
              </a:spcBef>
              <a:spcAft>
                <a:spcPts val="0"/>
              </a:spcAft>
              <a:buSzPct val="1000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очаквани нефункционални  (QoS) черти , например:</a:t>
            </a:r>
            <a:endParaRPr/>
          </a:p>
          <a:p>
            <a:pPr indent="-167005" lvl="2" marL="1200150" rtl="0" algn="l">
              <a:spcBef>
                <a:spcPts val="97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>
            <p:ph idx="12" type="sldNum"/>
          </p:nvPr>
        </p:nvSpPr>
        <p:spPr>
          <a:xfrm>
            <a:off x="10524940" y="6248399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62" name="Google Shape;162;p4"/>
          <p:cNvSpPr txBox="1"/>
          <p:nvPr>
            <p:ph idx="11" type="ftr"/>
          </p:nvPr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/>
              <a:t>ВАС 					 	Структура на курсовия проект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96240" y="256913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ФАЗИ НА СОФТУЕРНИЯ ПРОЕКТ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0" y="1213801"/>
            <a:ext cx="11804162" cy="521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171450" lvl="3" marL="154305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... очаквани нефункционални  (QoS) черти , например: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средно време на обслужване на заявките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темп на натоварването по брой и сложност на заявките 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поддръжка на гъвкаво реално време – напр. при мултимедийно съдържание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поддръжка на твърдо реално време – при контролните системи 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защита на информацията – протоколи и модел на атаката и защитата</a:t>
            </a:r>
            <a:endParaRPr/>
          </a:p>
          <a:p>
            <a:pPr indent="-171450" lvl="4" marL="2000250" rtl="0" algn="l">
              <a:spcBef>
                <a:spcPts val="1044"/>
              </a:spcBef>
              <a:spcAft>
                <a:spcPts val="0"/>
              </a:spcAft>
              <a:buSzPct val="100000"/>
              <a:buChar char="•"/>
            </a:pPr>
            <a:r>
              <a:rPr b="1" lang="bg-BG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преносимост на приложението и услугите по отношение на </a:t>
            </a:r>
            <a:endParaRPr/>
          </a:p>
          <a:p>
            <a:pPr indent="-228600" lvl="5" marL="251460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сърверна част – вкл. изисквания по отношение на системните услуги – ОС, протоколи, свързаност</a:t>
            </a:r>
            <a:endParaRPr/>
          </a:p>
          <a:p>
            <a:pPr indent="-228600" lvl="5" marL="251460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клиентска част – напр. производителност, ОС, клиентска платформа – браузъри, модели и т.н.</a:t>
            </a:r>
            <a:endParaRPr/>
          </a:p>
          <a:p>
            <a:pPr indent="-228600" lvl="5" marL="2514600" rtl="0" algn="l">
              <a:spcBef>
                <a:spcPts val="1007"/>
              </a:spcBef>
              <a:spcAft>
                <a:spcPts val="0"/>
              </a:spcAft>
              <a:buSzPct val="1000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алтернативно р2р</a:t>
            </a:r>
            <a:endParaRPr b="1" sz="22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" lvl="4" marL="2000250" rtl="0" algn="l">
              <a:spcBef>
                <a:spcPts val="104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10524940" y="6248399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71" name="Google Shape;171;p5"/>
          <p:cNvSpPr/>
          <p:nvPr/>
        </p:nvSpPr>
        <p:spPr>
          <a:xfrm rot="799008">
            <a:off x="9082270" y="715952"/>
            <a:ext cx="1965140" cy="19238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Част от посочените тук описания са неприложими при проекта по ВАС поради неговата ограниченост </a:t>
            </a:r>
            <a:endParaRPr b="0" i="0" sz="1400" u="none" cap="none" strike="noStrike">
              <a:solidFill>
                <a:srgbClr val="CCFF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>
            <p:ph idx="11" type="ftr"/>
          </p:nvPr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/>
              <a:t>ВАС 					 	Структура на курсовия проект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396240" y="256913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ФАЗИ НА СОФТУЕРНИЯ ПРОЕКТ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27000" y="1124901"/>
            <a:ext cx="11804162" cy="521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... Фаза Проектиране</a:t>
            </a:r>
            <a:endParaRPr/>
          </a:p>
          <a:p>
            <a:pPr indent="-285750" lvl="1" marL="742950" rtl="0" algn="l">
              <a:spcBef>
                <a:spcPts val="1040"/>
              </a:spcBef>
              <a:spcAft>
                <a:spcPts val="0"/>
              </a:spcAft>
              <a:buSzPts val="22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Тестване, настройка, апробация: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в разгърнатите софтуерни проекти се изготвят план на тестовете, протоколи за проведените тестове и други процедури по осигуряване на качеството;</a:t>
            </a:r>
            <a:endParaRPr/>
          </a:p>
          <a:p>
            <a:pPr indent="-285750" lvl="2" marL="12001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bg-BG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за проекта по ВАС е достатъчно:</a:t>
            </a:r>
            <a:endParaRPr/>
          </a:p>
          <a:p>
            <a:pPr indent="-171450" lvl="3" marL="15430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коментар и доказателство </a:t>
            </a:r>
            <a:r>
              <a:rPr b="1" lang="bg-BG" sz="18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за производителността </a:t>
            </a: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по отношение на </a:t>
            </a:r>
            <a:endParaRPr/>
          </a:p>
          <a:p>
            <a:pPr indent="-171450" lvl="4" marL="20002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ако е мобилно приложение – различни типове клиентски устройства: производителност, размер и резолюция на екрана и др. т.</a:t>
            </a:r>
            <a:endParaRPr/>
          </a:p>
          <a:p>
            <a:pPr indent="-228600" lvl="5" marL="2514600" rtl="0" algn="l">
              <a:spcBef>
                <a:spcPts val="920"/>
              </a:spcBef>
              <a:spcAft>
                <a:spcPts val="0"/>
              </a:spcAft>
              <a:buSzPts val="1600"/>
              <a:buChar char="•"/>
            </a:pPr>
            <a:r>
              <a:rPr b="1" lang="bg-BG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приложимост за различните ОС и версии</a:t>
            </a:r>
            <a:endParaRPr/>
          </a:p>
          <a:p>
            <a:pPr indent="-171450" lvl="4" marL="20002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ако е върху специализиран хардуер – % на пропадналите итерации в реално времевото обслужване или друг подходящ параметър на качеството на обслужване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коментар и доказателство </a:t>
            </a:r>
            <a:r>
              <a:rPr b="1" lang="bg-BG" sz="18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за надеждност, гранични случаи и условия </a:t>
            </a:r>
            <a:r>
              <a:rPr b="1" lang="bg-BG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(например скорост на роботизирана количка)</a:t>
            </a:r>
            <a:endParaRPr b="1" sz="1800">
              <a:solidFill>
                <a:srgbClr val="C8B5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3" marL="15430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възможна</a:t>
            </a:r>
            <a:r>
              <a:rPr b="1" lang="bg-BG" sz="18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 еволюция и версии на функционалността и технологиите</a:t>
            </a:r>
            <a:endParaRPr b="1" sz="1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>
            <p:ph idx="12" type="sldNum"/>
          </p:nvPr>
        </p:nvSpPr>
        <p:spPr>
          <a:xfrm>
            <a:off x="10524940" y="6248399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81" name="Google Shape;181;p6"/>
          <p:cNvSpPr/>
          <p:nvPr/>
        </p:nvSpPr>
        <p:spPr>
          <a:xfrm>
            <a:off x="7415211" y="3915974"/>
            <a:ext cx="3632200" cy="75062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FF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bg-BG" sz="1400" u="none" cap="none" strike="noStrike">
                <a:solidFill>
                  <a:srgbClr val="CCFF33"/>
                </a:solidFill>
                <a:latin typeface="Calibri"/>
                <a:ea typeface="Calibri"/>
                <a:cs typeface="Calibri"/>
                <a:sym typeface="Calibri"/>
              </a:rPr>
              <a:t>Описанието се придружава с  подходящи по брой и съдържание екрани от интерфейсите на приложението </a:t>
            </a:r>
            <a:endParaRPr b="0" i="0" sz="1400" u="none" cap="none" strike="noStrike">
              <a:solidFill>
                <a:srgbClr val="CCFF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>
            <p:ph idx="11" type="ftr"/>
          </p:nvPr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/>
              <a:t>ВАС 					 	Структура на курсовия проект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396240" y="256913"/>
            <a:ext cx="10651171" cy="517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bg-BG">
                <a:latin typeface="Calibri"/>
                <a:ea typeface="Calibri"/>
                <a:cs typeface="Calibri"/>
                <a:sym typeface="Calibri"/>
              </a:rPr>
              <a:t>СЪДЪРЖАНИЕ НА ДОКУМЕНТА (ЗАПИСКАТА)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27000" y="990600"/>
            <a:ext cx="11804162" cy="5351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Документът следва фазите на анализ и проектиране и съдържа следните </a:t>
            </a:r>
            <a:r>
              <a:rPr b="1" lang="bg-BG" sz="2200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задължителни</a:t>
            </a: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части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2200"/>
              <a:buChar char="•"/>
            </a:pPr>
            <a:r>
              <a:rPr b="1" lang="bg-BG" sz="2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1. Увод – цел и предназначение на проектираната ВАС, вкл. име на проекта, както и следните точки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1.1.  „Функционален анализ“. </a:t>
            </a:r>
            <a:r>
              <a:rPr b="1" lang="bg-BG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N.B.! </a:t>
            </a:r>
            <a:r>
              <a:rPr b="1" i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Заглавията и подзаглавията в документа се конкретизират според съдържанието – т.е. т. 1.1. не се озаглавява Функционален анализ, а например Обзор на функциите на система за автоматизиран контрол на фурна</a:t>
            </a:r>
            <a:endParaRPr b="1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1.2.  „Нефункционален анализ“ – приложимост но графични библиотеки и т.н.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2. Проектиране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2.1. „User Guide” – със съответното съдържание, диаграми, най-характерни примери от кода 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2.2. „Technical Reference” – аналогично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3. Тестване, настройка – съгл. слайд 6.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4. Източници – номериран списък съгласно слайд 2. в азбучен ред или по реда на първо цитиране в т. 1. (увода на проекта)</a:t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всеки източник от списъка трябва </a:t>
            </a:r>
            <a:r>
              <a:rPr b="1" lang="bg-BG">
                <a:solidFill>
                  <a:srgbClr val="C8B53F"/>
                </a:solidFill>
                <a:latin typeface="Calibri"/>
                <a:ea typeface="Calibri"/>
                <a:cs typeface="Calibri"/>
                <a:sym typeface="Calibri"/>
              </a:rPr>
              <a:t>да бъде цитиран </a:t>
            </a:r>
            <a:r>
              <a:rPr b="1" lang="bg-BG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чрез своя номер в текста по тт. 1.1. и 1.2.  (списъкът не може да съдържа източници, които не са цитирани в тези точки)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10524940" y="6248399"/>
            <a:ext cx="1044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600"/>
              <a:t>‹#›</a:t>
            </a:fld>
            <a:r>
              <a:rPr lang="bg-BG" sz="1600"/>
              <a:t> от 7</a:t>
            </a:r>
            <a:endParaRPr sz="1600"/>
          </a:p>
        </p:txBody>
      </p:sp>
      <p:sp>
        <p:nvSpPr>
          <p:cNvPr id="191" name="Google Shape;191;p7"/>
          <p:cNvSpPr txBox="1"/>
          <p:nvPr>
            <p:ph idx="11" type="ftr"/>
          </p:nvPr>
        </p:nvSpPr>
        <p:spPr>
          <a:xfrm>
            <a:off x="495300" y="6430961"/>
            <a:ext cx="80965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/>
              <a:t>ВАС 					 	Структура на курсовия проект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2015-01-19T13:11:30Z</dcterms:created>
  <dc:creator>v__g</dc:creator>
</cp:coreProperties>
</file>