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EDFC-7454-7BAF-29B9-BC62BC93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037A4-7822-0FE3-757C-4A4968836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65E90-EFE8-119D-8931-6583CA46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2691C-8411-4317-8082-C540EF4D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0B918-E5F7-9B4B-8E93-C7B0B80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E64D-F54E-6EDA-8697-D43CB754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FF1781-8D56-8456-5A24-D9034937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88DE0-8A39-62A8-1154-04205F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5C1E9-B600-D13E-F2AD-CFB4BF3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6163A-2367-367F-93FD-FAF21A6B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8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97925-B4A9-E354-9B28-C2264AC0C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B835FB-1203-BD12-EF7C-C1B43EB86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FD867-E29F-FEAA-B967-1139835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EC963-1A0C-0EB8-5EF9-9127C571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ABBA-1FFB-480C-F59C-2734811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1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500C-A14D-97ED-CE49-9CB7FB2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263C0-C299-A6EE-78EB-176D1C5D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BE181-F83B-10E7-3C35-2382CF2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92851-E464-3EBD-7AF3-1204FB0C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54A46-7C43-45F1-C10E-64A010A8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6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44FE2-7BCF-2D73-FC42-088C7731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583B9-504E-7C4C-167C-675CA544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8321E-913A-9130-ABB9-5C195266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BB8A8-BF03-CF55-B3F3-7D0738BE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465F6-3E78-822E-01BE-74D1DFBE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8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61A5E-A72F-1019-6C87-D375AC0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257FF-E8E2-355C-0157-90D71CE0E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00530-E5D7-7255-7653-B0F68C5D4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793028-F76F-D18D-D1E7-1B36906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990E04-94BC-25E1-7A16-63396530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ABA46-6DD0-5085-840A-EDA9DF0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4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D6C02-191C-6BA7-B4C0-A6D9DAD6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B49C3-3DC0-C91E-F105-7F3D4D49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AAA31B-A525-C940-9A72-7BFB18E03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ECE5F-F229-794C-7E98-84A09AFB7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2C8721-F286-CC7E-EACB-D7EA3B6D1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7F2447-9D59-65B2-3EE5-983E7D0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97AFF-7325-B008-DFC3-8F7B00C6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FA7654-DFA5-5DB9-76EB-9269771A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3A15-5DA4-342D-3052-F0D78943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722CF7-7AC9-F70C-557C-D7262DDD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7F293B-68B6-4A6E-8E2D-AA9A5CA5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163F4B-C427-F9DE-9641-CD46B64F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0D69D9-0910-4069-6DF7-1B272E63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5923A3-CE67-DAA1-3839-29554A67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4306CA-AB9E-5705-64E3-B52F0442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47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84F63-E502-FF50-15C1-8B37D59A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25C03-5327-F9F0-1A7D-3C52794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02A96-A731-1A36-9E14-DDB140EE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3BC5B-B177-9832-9005-D0B4D80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D50D5-DF33-D496-98F2-705C0D88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EE8F6-E91C-87F5-990E-83B90526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8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CC228-0D9D-8229-DA7B-574E4F29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CE379C-7A5D-E517-D434-2DD324CA7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A7DF1-4B41-857C-3686-89A999ED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1A30F1-B4D3-7E22-E83D-46130ED4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3C37F5-CD99-45E9-7E28-69FE7FEC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C6C86-1C07-7BEC-970F-C833E935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3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8CDB4C-0143-BBF2-36E8-0ACC822B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0B729-B6B2-2117-7453-7DCC062D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F504B-1F9D-AE06-DB77-0B598F84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7CC04-85A9-4B40-B9B4-2DCA68E82983}" type="datetimeFigureOut">
              <a:rPr lang="es-MX" smtClean="0"/>
              <a:t>08/06/2024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9AC06-3C90-2E11-79AE-A498C965D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DBF64-222C-05B9-7947-27E8AF747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AED69-82BE-4910-A913-30737D5430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4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71EF-8D39-A7F7-782C-6CDDE176E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428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2AAD5-E3D5-E6A6-68BE-DD271B020C80}"/>
              </a:ext>
            </a:extLst>
          </p:cNvPr>
          <p:cNvSpPr txBox="1"/>
          <p:nvPr/>
        </p:nvSpPr>
        <p:spPr>
          <a:xfrm>
            <a:off x="3048000" y="17104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Seleccionamos 57 moléculas de análogos de N-</a:t>
            </a:r>
            <a:r>
              <a:rPr lang="es-MX" dirty="0" err="1"/>
              <a:t>bencil</a:t>
            </a:r>
            <a:r>
              <a:rPr lang="es-MX" dirty="0"/>
              <a:t> piperidina de estudios que reportan valores experimentales de actividad inhibitoria (IC50) expresados en el rango </a:t>
            </a:r>
            <a:r>
              <a:rPr lang="es-MX" dirty="0" err="1"/>
              <a:t>micro-molar</a:t>
            </a:r>
            <a:r>
              <a:rPr lang="es-MX" dirty="0"/>
              <a:t> (</a:t>
            </a:r>
            <a:r>
              <a:rPr lang="el-GR" dirty="0"/>
              <a:t>μ</a:t>
            </a:r>
            <a:r>
              <a:rPr lang="es-MX" dirty="0"/>
              <a:t>M)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A64D5F-C533-917D-5538-0DD48880098B}"/>
              </a:ext>
            </a:extLst>
          </p:cNvPr>
          <p:cNvSpPr txBox="1"/>
          <p:nvPr/>
        </p:nvSpPr>
        <p:spPr>
          <a:xfrm>
            <a:off x="3048000" y="32085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Para optimizar la actividad biológica, el valor de IC50 en rango </a:t>
            </a:r>
            <a:r>
              <a:rPr lang="es-MX" dirty="0" err="1"/>
              <a:t>micro-molar</a:t>
            </a:r>
            <a:r>
              <a:rPr lang="es-MX" dirty="0"/>
              <a:t> (</a:t>
            </a:r>
            <a:r>
              <a:rPr lang="es-MX" dirty="0" err="1"/>
              <a:t>μM</a:t>
            </a:r>
            <a:r>
              <a:rPr lang="es-MX" dirty="0"/>
              <a:t>) se convirtió a rango molar (M), y su logaritmo (− pIC50) como variable dependiente, es decir, (pIC50 = − log10IC50), se empleó para desarrollar los modelos 2D-QSAR. </a:t>
            </a:r>
          </a:p>
        </p:txBody>
      </p:sp>
    </p:spTree>
    <p:extLst>
      <p:ext uri="{BB962C8B-B14F-4D97-AF65-F5344CB8AC3E}">
        <p14:creationId xmlns:p14="http://schemas.microsoft.com/office/powerpoint/2010/main" val="208761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E2750-E8DE-063D-8E1C-B1405F32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Resultados red neuronal</a:t>
            </a:r>
          </a:p>
        </p:txBody>
      </p:sp>
      <p:pic>
        <p:nvPicPr>
          <p:cNvPr id="4098" name="Picture 2" descr="Figura 6">
            <a:extLst>
              <a:ext uri="{FF2B5EF4-FFF2-40B4-BE49-F238E27FC236}">
                <a16:creationId xmlns:a16="http://schemas.microsoft.com/office/drawing/2014/main" id="{84A9D665-78AB-68F1-7A86-53A4ACAE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95" y="1448465"/>
            <a:ext cx="5291609" cy="50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52975-FC0C-E547-4389-ED2572AA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Mejor modelo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355BE4-F598-EDAF-288B-8736325E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113" y="1860102"/>
            <a:ext cx="525977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AChE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R2R^2R2 del conjunto de entrenamiento: 0.8688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q2q^2q2: 0.8600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0.2143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Rpred2R^2_{pred}Rpred2​: 0.8138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r2r^2r2 del conjunto de prueba: 0.8469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BACE1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R2R^2R2 del conjunto de entrenamiento: 0.8177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q2q^2q2: 0.7888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0.2505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Rpred2R^2_{pred}Rpred2​: 0.7128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r2r^2r2 del conjunto de prueba: 0.7805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0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A5BA1-4080-25D6-B93E-D478DADE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Descriptores moleculares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5ADEEE-E2EC-C8EF-34A8-71CBC754763F}"/>
              </a:ext>
            </a:extLst>
          </p:cNvPr>
          <p:cNvSpPr txBox="1"/>
          <p:nvPr/>
        </p:nvSpPr>
        <p:spPr>
          <a:xfrm>
            <a:off x="3048000" y="25542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La estructura química de las 57 moléculas en estudio se construyó utilizando el software ChemBio3D Ultra versión 14.0 [32], y su energía conformacional se minimizó utilizando el Campo de Fuerzas Moleculares de Merck (MMFF94), como se muestra en la Fig. 1S del material suplementario.</a:t>
            </a:r>
          </a:p>
        </p:txBody>
      </p:sp>
    </p:spTree>
    <p:extLst>
      <p:ext uri="{BB962C8B-B14F-4D97-AF65-F5344CB8AC3E}">
        <p14:creationId xmlns:p14="http://schemas.microsoft.com/office/powerpoint/2010/main" val="201746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B3B60-285A-CA7E-8F16-0E41423F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División de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952140-AEDD-6492-2B49-E454D365E877}"/>
              </a:ext>
            </a:extLst>
          </p:cNvPr>
          <p:cNvSpPr txBox="1"/>
          <p:nvPr/>
        </p:nvSpPr>
        <p:spPr>
          <a:xfrm>
            <a:off x="3048000" y="13154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un conjunto de datos de 57 inhibidores de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AChE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se dividió en 46 moléculas de conjunto de entrenamiento y 11 de conjunto de prueba y el conjunto de datos de 53 inhibidores de BACE1 se dividió en 42 conjuntos de entrenamiento y 11 moléculas de conjunto de prueba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033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97DB-BE59-8858-C7D1-FF02833A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Descriptores moleculares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219652-0951-C873-2EB1-4437A5C5780C}"/>
              </a:ext>
            </a:extLst>
          </p:cNvPr>
          <p:cNvSpPr txBox="1"/>
          <p:nvPr/>
        </p:nvSpPr>
        <p:spPr>
          <a:xfrm>
            <a:off x="3048000" y="31082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Obtuvimos 594 descriptores moleculares (variables) de los conjuntos de datos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AChE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y BACE1  utilizando el módulo "Calcular propiedades moleculares" en el software Discovery Studio (DS)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5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7E005-10A0-4CC3-0EEC-70901A24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Selección de mejores descriptores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E99F0F-41FE-D1CA-1B2A-0F54CF41CF3F}"/>
              </a:ext>
            </a:extLst>
          </p:cNvPr>
          <p:cNvSpPr txBox="1"/>
          <p:nvPr/>
        </p:nvSpPr>
        <p:spPr>
          <a:xfrm>
            <a:off x="353961" y="16705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se calculó la matriz de correlación correspondiente. La matriz de correlación muestra la distribución de la magnitud y dirección de los datos multivariados y las variables altamente correlacionadas &gt; 0,7 no fueron seleccionadas para evitar su sobreajuste. 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69899D-BB8C-C375-3E53-4E301B44278A}"/>
              </a:ext>
            </a:extLst>
          </p:cNvPr>
          <p:cNvSpPr txBox="1"/>
          <p:nvPr/>
        </p:nvSpPr>
        <p:spPr>
          <a:xfrm>
            <a:off x="353961" y="34088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Además, los descriptores moleculares con valores constantes o cero y los descriptores menos correlacionados con la actividad inhibidora de las enzimas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AChE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y BACE1 (pIC</a:t>
            </a:r>
            <a:r>
              <a:rPr lang="es-MX" b="0" i="0" baseline="-25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50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) se eliminaron. 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DAD998-B49A-DBF8-5E96-2AD62F12B690}"/>
              </a:ext>
            </a:extLst>
          </p:cNvPr>
          <p:cNvSpPr txBox="1"/>
          <p:nvPr/>
        </p:nvSpPr>
        <p:spPr>
          <a:xfrm>
            <a:off x="353961" y="49954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Finalmente, se seleccionaron 39 descriptores moleculares significativos entre 594 para desarrollar el modelo 2D-QSAR robusto y predictivo para las inhibiciones enzimáticas duales de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AChE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y BACE1. 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8EAD71-5FBE-1222-1717-78F6EFAE1A95}"/>
              </a:ext>
            </a:extLst>
          </p:cNvPr>
          <p:cNvSpPr txBox="1"/>
          <p:nvPr/>
        </p:nvSpPr>
        <p:spPr>
          <a:xfrm>
            <a:off x="6676103" y="2740836"/>
            <a:ext cx="5043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 se eliminaron 555 descriptores moleculares que mostraban una alta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intercorrelación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y una desviación estándar cero para comprobar la </a:t>
            </a:r>
            <a:r>
              <a:rPr lang="es-MX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sobreadecuación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 y significación de los modelos.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483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0F8D9-A8E2-0EEE-3601-4B1BAA50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Modelos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4FF039-1CD7-AED5-0F2F-58D54255FB26}"/>
              </a:ext>
            </a:extLst>
          </p:cNvPr>
          <p:cNvSpPr txBox="1"/>
          <p:nvPr/>
        </p:nvSpPr>
        <p:spPr>
          <a:xfrm>
            <a:off x="3048000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método lineal (GFA) y dos métodos no lineales (SVM y ANN).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9A477D-1F5C-8318-AD35-AF1141C10BE8}"/>
              </a:ext>
            </a:extLst>
          </p:cNvPr>
          <p:cNvSpPr txBox="1"/>
          <p:nvPr/>
        </p:nvSpPr>
        <p:spPr>
          <a:xfrm>
            <a:off x="3048000" y="23781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se seleccionó el mejor modelo 2D-QSAR sobre la base de los parámetros estadísticos, que incluyen el coeficiente de correlación al cuadrado (</a:t>
            </a:r>
            <a:r>
              <a:rPr lang="es-MX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R</a:t>
            </a:r>
            <a:r>
              <a:rPr lang="es-MX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2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), la varianza explicada (</a:t>
            </a:r>
            <a:r>
              <a:rPr lang="es-MX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R</a:t>
            </a:r>
            <a:r>
              <a:rPr lang="es-MX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2</a:t>
            </a:r>
            <a:r>
              <a:rPr lang="es-MX" b="0" i="0" baseline="-25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Adj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), coeficiente de correlación (</a:t>
            </a:r>
            <a:r>
              <a:rPr lang="es-MX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q</a:t>
            </a:r>
            <a:r>
              <a:rPr lang="es-MX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2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) y prueba </a:t>
            </a:r>
            <a:r>
              <a:rPr lang="es-MX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F</a:t>
            </a:r>
            <a:r>
              <a:rPr lang="es-MX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02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12D67-41E5-AF27-4040-D4BE9F12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Selección de mejores </a:t>
            </a:r>
            <a:r>
              <a:rPr lang="es-MX" b="1" dirty="0" err="1"/>
              <a:t>hiperparámetros</a:t>
            </a:r>
            <a:endParaRPr lang="es-MX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736C9C-005D-9C97-6687-1E6539BE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35" y="1690688"/>
            <a:ext cx="107919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hiperparámetros γ\gammaγ, ϵ\epsilonϵ y CCC se optimizaron utilizando el método de validación cruzada leave-one-out (L5O). El valor óptimo de γ\gammaγ fue 0.027, ϵ\epsilonϵ fue 0.076 y CCC fue 10 para los inhibidores de AChE. Para los inhibidores de BACE1, el valor óptimo de γ\gammaγ fue 0.016 y ϵ\epsilonϵ fue 0.12.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parámetros η\etaη (tasa de aprendizaje) y μ\muμ (momento) se optimizaron utilizando el método de validación cruzada leave-one-out (L5O). Los valores óptimos fueron η=0.3\eta = 0.3η=0.3 y μ=0.2\mu = 0.2μ=0.2. El número óptimo de neuronas en la capa oculta fue 3. </a:t>
            </a:r>
          </a:p>
        </p:txBody>
      </p:sp>
    </p:spTree>
    <p:extLst>
      <p:ext uri="{BB962C8B-B14F-4D97-AF65-F5344CB8AC3E}">
        <p14:creationId xmlns:p14="http://schemas.microsoft.com/office/powerpoint/2010/main" val="19699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08F4C-F919-3672-E152-F8A5D63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Resultados GFA </a:t>
            </a:r>
          </a:p>
        </p:txBody>
      </p:sp>
      <p:pic>
        <p:nvPicPr>
          <p:cNvPr id="2050" name="Picture 2" descr="Figura 2">
            <a:extLst>
              <a:ext uri="{FF2B5EF4-FFF2-40B4-BE49-F238E27FC236}">
                <a16:creationId xmlns:a16="http://schemas.microsoft.com/office/drawing/2014/main" id="{E2D26519-4678-0085-6542-B4898DE2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02" y="1464546"/>
            <a:ext cx="4663738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DA519-D500-D777-60D7-224E52E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Resultados SVM</a:t>
            </a:r>
          </a:p>
        </p:txBody>
      </p:sp>
      <p:pic>
        <p:nvPicPr>
          <p:cNvPr id="3074" name="Picture 2" descr="Figura 5">
            <a:extLst>
              <a:ext uri="{FF2B5EF4-FFF2-40B4-BE49-F238E27FC236}">
                <a16:creationId xmlns:a16="http://schemas.microsoft.com/office/drawing/2014/main" id="{2CA14754-1ADD-4EFC-47AB-2B253C3D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2" y="1425217"/>
            <a:ext cx="5055601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19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632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Merriweather</vt:lpstr>
      <vt:lpstr>Tema de Office</vt:lpstr>
      <vt:lpstr>Datos</vt:lpstr>
      <vt:lpstr>Descriptores moleculares</vt:lpstr>
      <vt:lpstr>División de los datos</vt:lpstr>
      <vt:lpstr>Descriptores moleculares</vt:lpstr>
      <vt:lpstr>Selección de mejores descriptores</vt:lpstr>
      <vt:lpstr>Modelos</vt:lpstr>
      <vt:lpstr>Selección de mejores hiperparámetros</vt:lpstr>
      <vt:lpstr>Resultados GFA </vt:lpstr>
      <vt:lpstr>Resultados SVM</vt:lpstr>
      <vt:lpstr>Resultados red neuronal</vt:lpstr>
      <vt:lpstr>Mejor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Eliud Ulises Aguilar Durán</dc:creator>
  <cp:lastModifiedBy>Eliud Ulises Aguilar Durán</cp:lastModifiedBy>
  <cp:revision>34</cp:revision>
  <dcterms:created xsi:type="dcterms:W3CDTF">2024-06-08T22:01:54Z</dcterms:created>
  <dcterms:modified xsi:type="dcterms:W3CDTF">2024-06-09T02:58:34Z</dcterms:modified>
</cp:coreProperties>
</file>