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9F34CD-F281-7856-DC1C-C09C161552E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95614D7C-98F8-FADA-8154-59ECE8FB50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83D37FC5-DF52-3261-3623-A4CFFA4E23A0}"/>
              </a:ext>
            </a:extLst>
          </p:cNvPr>
          <p:cNvSpPr>
            <a:spLocks noGrp="1"/>
          </p:cNvSpPr>
          <p:nvPr>
            <p:ph type="dt" sz="half" idx="10"/>
          </p:nvPr>
        </p:nvSpPr>
        <p:spPr/>
        <p:txBody>
          <a:bodyPr/>
          <a:lstStyle/>
          <a:p>
            <a:fld id="{AD827050-B6E9-4A03-A925-F05A7A929B72}" type="datetimeFigureOut">
              <a:rPr lang="es-MX" smtClean="0"/>
              <a:t>08/06/2024</a:t>
            </a:fld>
            <a:endParaRPr lang="es-MX"/>
          </a:p>
        </p:txBody>
      </p:sp>
      <p:sp>
        <p:nvSpPr>
          <p:cNvPr id="5" name="Marcador de pie de página 4">
            <a:extLst>
              <a:ext uri="{FF2B5EF4-FFF2-40B4-BE49-F238E27FC236}">
                <a16:creationId xmlns:a16="http://schemas.microsoft.com/office/drawing/2014/main" id="{2CD7C701-00E9-86F4-97AE-73FBD3F4D95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97C4C75-6988-D932-7061-82F72DFC96A9}"/>
              </a:ext>
            </a:extLst>
          </p:cNvPr>
          <p:cNvSpPr>
            <a:spLocks noGrp="1"/>
          </p:cNvSpPr>
          <p:nvPr>
            <p:ph type="sldNum" sz="quarter" idx="12"/>
          </p:nvPr>
        </p:nvSpPr>
        <p:spPr/>
        <p:txBody>
          <a:bodyPr/>
          <a:lstStyle/>
          <a:p>
            <a:fld id="{E52507B9-8C91-45E1-9B1D-9C926780B70A}" type="slidenum">
              <a:rPr lang="es-MX" smtClean="0"/>
              <a:t>‹Nº›</a:t>
            </a:fld>
            <a:endParaRPr lang="es-MX"/>
          </a:p>
        </p:txBody>
      </p:sp>
    </p:spTree>
    <p:extLst>
      <p:ext uri="{BB962C8B-B14F-4D97-AF65-F5344CB8AC3E}">
        <p14:creationId xmlns:p14="http://schemas.microsoft.com/office/powerpoint/2010/main" val="2399530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DDE777-1576-3BCF-3791-F3F3BF35EC2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EA42BC97-052A-7A70-04EF-9DBF137F808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AC33FB5-7607-39B3-F651-9988CDD86F91}"/>
              </a:ext>
            </a:extLst>
          </p:cNvPr>
          <p:cNvSpPr>
            <a:spLocks noGrp="1"/>
          </p:cNvSpPr>
          <p:nvPr>
            <p:ph type="dt" sz="half" idx="10"/>
          </p:nvPr>
        </p:nvSpPr>
        <p:spPr/>
        <p:txBody>
          <a:bodyPr/>
          <a:lstStyle/>
          <a:p>
            <a:fld id="{AD827050-B6E9-4A03-A925-F05A7A929B72}" type="datetimeFigureOut">
              <a:rPr lang="es-MX" smtClean="0"/>
              <a:t>08/06/2024</a:t>
            </a:fld>
            <a:endParaRPr lang="es-MX"/>
          </a:p>
        </p:txBody>
      </p:sp>
      <p:sp>
        <p:nvSpPr>
          <p:cNvPr id="5" name="Marcador de pie de página 4">
            <a:extLst>
              <a:ext uri="{FF2B5EF4-FFF2-40B4-BE49-F238E27FC236}">
                <a16:creationId xmlns:a16="http://schemas.microsoft.com/office/drawing/2014/main" id="{B38A3990-D3C3-B388-1942-CD71072E607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1AF508D-BB14-F8F8-2DEC-E0873E7CFDCB}"/>
              </a:ext>
            </a:extLst>
          </p:cNvPr>
          <p:cNvSpPr>
            <a:spLocks noGrp="1"/>
          </p:cNvSpPr>
          <p:nvPr>
            <p:ph type="sldNum" sz="quarter" idx="12"/>
          </p:nvPr>
        </p:nvSpPr>
        <p:spPr/>
        <p:txBody>
          <a:bodyPr/>
          <a:lstStyle/>
          <a:p>
            <a:fld id="{E52507B9-8C91-45E1-9B1D-9C926780B70A}" type="slidenum">
              <a:rPr lang="es-MX" smtClean="0"/>
              <a:t>‹Nº›</a:t>
            </a:fld>
            <a:endParaRPr lang="es-MX"/>
          </a:p>
        </p:txBody>
      </p:sp>
    </p:spTree>
    <p:extLst>
      <p:ext uri="{BB962C8B-B14F-4D97-AF65-F5344CB8AC3E}">
        <p14:creationId xmlns:p14="http://schemas.microsoft.com/office/powerpoint/2010/main" val="1800174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2CF9355-77D8-DB15-92DA-C0ABF2607FD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F7D0BE2-8C2A-6110-2EC8-14F879DD251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5C54039-93CC-F6A3-0C33-5C460F7CF8AC}"/>
              </a:ext>
            </a:extLst>
          </p:cNvPr>
          <p:cNvSpPr>
            <a:spLocks noGrp="1"/>
          </p:cNvSpPr>
          <p:nvPr>
            <p:ph type="dt" sz="half" idx="10"/>
          </p:nvPr>
        </p:nvSpPr>
        <p:spPr/>
        <p:txBody>
          <a:bodyPr/>
          <a:lstStyle/>
          <a:p>
            <a:fld id="{AD827050-B6E9-4A03-A925-F05A7A929B72}" type="datetimeFigureOut">
              <a:rPr lang="es-MX" smtClean="0"/>
              <a:t>08/06/2024</a:t>
            </a:fld>
            <a:endParaRPr lang="es-MX"/>
          </a:p>
        </p:txBody>
      </p:sp>
      <p:sp>
        <p:nvSpPr>
          <p:cNvPr id="5" name="Marcador de pie de página 4">
            <a:extLst>
              <a:ext uri="{FF2B5EF4-FFF2-40B4-BE49-F238E27FC236}">
                <a16:creationId xmlns:a16="http://schemas.microsoft.com/office/drawing/2014/main" id="{480BE021-5DFC-B208-3ED4-4DB3D9E8575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DD7EC9E-BC68-3E50-F2BF-CF61AD86A92B}"/>
              </a:ext>
            </a:extLst>
          </p:cNvPr>
          <p:cNvSpPr>
            <a:spLocks noGrp="1"/>
          </p:cNvSpPr>
          <p:nvPr>
            <p:ph type="sldNum" sz="quarter" idx="12"/>
          </p:nvPr>
        </p:nvSpPr>
        <p:spPr/>
        <p:txBody>
          <a:bodyPr/>
          <a:lstStyle/>
          <a:p>
            <a:fld id="{E52507B9-8C91-45E1-9B1D-9C926780B70A}" type="slidenum">
              <a:rPr lang="es-MX" smtClean="0"/>
              <a:t>‹Nº›</a:t>
            </a:fld>
            <a:endParaRPr lang="es-MX"/>
          </a:p>
        </p:txBody>
      </p:sp>
    </p:spTree>
    <p:extLst>
      <p:ext uri="{BB962C8B-B14F-4D97-AF65-F5344CB8AC3E}">
        <p14:creationId xmlns:p14="http://schemas.microsoft.com/office/powerpoint/2010/main" val="3680991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198A9C-DA04-D49B-1A9D-2FA1117A283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207DE43D-2D59-A871-7CE4-118E716C32E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730C12D-D0AC-E69D-3BD6-DDA98627A8D9}"/>
              </a:ext>
            </a:extLst>
          </p:cNvPr>
          <p:cNvSpPr>
            <a:spLocks noGrp="1"/>
          </p:cNvSpPr>
          <p:nvPr>
            <p:ph type="dt" sz="half" idx="10"/>
          </p:nvPr>
        </p:nvSpPr>
        <p:spPr/>
        <p:txBody>
          <a:bodyPr/>
          <a:lstStyle/>
          <a:p>
            <a:fld id="{AD827050-B6E9-4A03-A925-F05A7A929B72}" type="datetimeFigureOut">
              <a:rPr lang="es-MX" smtClean="0"/>
              <a:t>08/06/2024</a:t>
            </a:fld>
            <a:endParaRPr lang="es-MX"/>
          </a:p>
        </p:txBody>
      </p:sp>
      <p:sp>
        <p:nvSpPr>
          <p:cNvPr id="5" name="Marcador de pie de página 4">
            <a:extLst>
              <a:ext uri="{FF2B5EF4-FFF2-40B4-BE49-F238E27FC236}">
                <a16:creationId xmlns:a16="http://schemas.microsoft.com/office/drawing/2014/main" id="{F41E3360-D455-FA55-6DF4-11563CCB488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5D9C643-C7E8-4A13-1E48-0F552F66F524}"/>
              </a:ext>
            </a:extLst>
          </p:cNvPr>
          <p:cNvSpPr>
            <a:spLocks noGrp="1"/>
          </p:cNvSpPr>
          <p:nvPr>
            <p:ph type="sldNum" sz="quarter" idx="12"/>
          </p:nvPr>
        </p:nvSpPr>
        <p:spPr/>
        <p:txBody>
          <a:bodyPr/>
          <a:lstStyle/>
          <a:p>
            <a:fld id="{E52507B9-8C91-45E1-9B1D-9C926780B70A}" type="slidenum">
              <a:rPr lang="es-MX" smtClean="0"/>
              <a:t>‹Nº›</a:t>
            </a:fld>
            <a:endParaRPr lang="es-MX"/>
          </a:p>
        </p:txBody>
      </p:sp>
    </p:spTree>
    <p:extLst>
      <p:ext uri="{BB962C8B-B14F-4D97-AF65-F5344CB8AC3E}">
        <p14:creationId xmlns:p14="http://schemas.microsoft.com/office/powerpoint/2010/main" val="2545493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CC1696-B31B-4DB6-10D1-1564FD56C2D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5977667A-6A06-CD2C-E055-5B393860115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59B9572-52C0-B402-A7A7-FD2029D8DE80}"/>
              </a:ext>
            </a:extLst>
          </p:cNvPr>
          <p:cNvSpPr>
            <a:spLocks noGrp="1"/>
          </p:cNvSpPr>
          <p:nvPr>
            <p:ph type="dt" sz="half" idx="10"/>
          </p:nvPr>
        </p:nvSpPr>
        <p:spPr/>
        <p:txBody>
          <a:bodyPr/>
          <a:lstStyle/>
          <a:p>
            <a:fld id="{AD827050-B6E9-4A03-A925-F05A7A929B72}" type="datetimeFigureOut">
              <a:rPr lang="es-MX" smtClean="0"/>
              <a:t>08/06/2024</a:t>
            </a:fld>
            <a:endParaRPr lang="es-MX"/>
          </a:p>
        </p:txBody>
      </p:sp>
      <p:sp>
        <p:nvSpPr>
          <p:cNvPr id="5" name="Marcador de pie de página 4">
            <a:extLst>
              <a:ext uri="{FF2B5EF4-FFF2-40B4-BE49-F238E27FC236}">
                <a16:creationId xmlns:a16="http://schemas.microsoft.com/office/drawing/2014/main" id="{68FFABCE-D052-8A35-5EDC-F52FF13FA9C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68FDC57-6E69-524D-563C-E8D5BA4259F1}"/>
              </a:ext>
            </a:extLst>
          </p:cNvPr>
          <p:cNvSpPr>
            <a:spLocks noGrp="1"/>
          </p:cNvSpPr>
          <p:nvPr>
            <p:ph type="sldNum" sz="quarter" idx="12"/>
          </p:nvPr>
        </p:nvSpPr>
        <p:spPr/>
        <p:txBody>
          <a:bodyPr/>
          <a:lstStyle/>
          <a:p>
            <a:fld id="{E52507B9-8C91-45E1-9B1D-9C926780B70A}" type="slidenum">
              <a:rPr lang="es-MX" smtClean="0"/>
              <a:t>‹Nº›</a:t>
            </a:fld>
            <a:endParaRPr lang="es-MX"/>
          </a:p>
        </p:txBody>
      </p:sp>
    </p:spTree>
    <p:extLst>
      <p:ext uri="{BB962C8B-B14F-4D97-AF65-F5344CB8AC3E}">
        <p14:creationId xmlns:p14="http://schemas.microsoft.com/office/powerpoint/2010/main" val="2825127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49EF77-BAAC-5CEE-66BA-7D2D39A4DB3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37B8E381-40CD-5162-9B9A-13F1E132A9D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08BA50D8-FF20-1863-B93A-3385903ACB5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9A67030D-1515-C728-6BCD-12953E94C77E}"/>
              </a:ext>
            </a:extLst>
          </p:cNvPr>
          <p:cNvSpPr>
            <a:spLocks noGrp="1"/>
          </p:cNvSpPr>
          <p:nvPr>
            <p:ph type="dt" sz="half" idx="10"/>
          </p:nvPr>
        </p:nvSpPr>
        <p:spPr/>
        <p:txBody>
          <a:bodyPr/>
          <a:lstStyle/>
          <a:p>
            <a:fld id="{AD827050-B6E9-4A03-A925-F05A7A929B72}" type="datetimeFigureOut">
              <a:rPr lang="es-MX" smtClean="0"/>
              <a:t>08/06/2024</a:t>
            </a:fld>
            <a:endParaRPr lang="es-MX"/>
          </a:p>
        </p:txBody>
      </p:sp>
      <p:sp>
        <p:nvSpPr>
          <p:cNvPr id="6" name="Marcador de pie de página 5">
            <a:extLst>
              <a:ext uri="{FF2B5EF4-FFF2-40B4-BE49-F238E27FC236}">
                <a16:creationId xmlns:a16="http://schemas.microsoft.com/office/drawing/2014/main" id="{943D1B19-6D58-C43D-D5E9-C6626924BDE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33E15121-D70A-4DD0-C3BF-903F0A7B01FF}"/>
              </a:ext>
            </a:extLst>
          </p:cNvPr>
          <p:cNvSpPr>
            <a:spLocks noGrp="1"/>
          </p:cNvSpPr>
          <p:nvPr>
            <p:ph type="sldNum" sz="quarter" idx="12"/>
          </p:nvPr>
        </p:nvSpPr>
        <p:spPr/>
        <p:txBody>
          <a:bodyPr/>
          <a:lstStyle/>
          <a:p>
            <a:fld id="{E52507B9-8C91-45E1-9B1D-9C926780B70A}" type="slidenum">
              <a:rPr lang="es-MX" smtClean="0"/>
              <a:t>‹Nº›</a:t>
            </a:fld>
            <a:endParaRPr lang="es-MX"/>
          </a:p>
        </p:txBody>
      </p:sp>
    </p:spTree>
    <p:extLst>
      <p:ext uri="{BB962C8B-B14F-4D97-AF65-F5344CB8AC3E}">
        <p14:creationId xmlns:p14="http://schemas.microsoft.com/office/powerpoint/2010/main" val="2736478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C4AE80-F59E-AE94-79BB-D8DC753DAF6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37FE84B4-A872-382A-01E2-476E135081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22DC155-E63E-B872-F69B-1CC383F2772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4BB496D0-9863-51E1-6D02-FDEAF508C8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E9192E8-B88E-33E7-3D12-FC9F7E1A798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1A346511-F521-82D6-1376-E7549415A463}"/>
              </a:ext>
            </a:extLst>
          </p:cNvPr>
          <p:cNvSpPr>
            <a:spLocks noGrp="1"/>
          </p:cNvSpPr>
          <p:nvPr>
            <p:ph type="dt" sz="half" idx="10"/>
          </p:nvPr>
        </p:nvSpPr>
        <p:spPr/>
        <p:txBody>
          <a:bodyPr/>
          <a:lstStyle/>
          <a:p>
            <a:fld id="{AD827050-B6E9-4A03-A925-F05A7A929B72}" type="datetimeFigureOut">
              <a:rPr lang="es-MX" smtClean="0"/>
              <a:t>08/06/2024</a:t>
            </a:fld>
            <a:endParaRPr lang="es-MX"/>
          </a:p>
        </p:txBody>
      </p:sp>
      <p:sp>
        <p:nvSpPr>
          <p:cNvPr id="8" name="Marcador de pie de página 7">
            <a:extLst>
              <a:ext uri="{FF2B5EF4-FFF2-40B4-BE49-F238E27FC236}">
                <a16:creationId xmlns:a16="http://schemas.microsoft.com/office/drawing/2014/main" id="{D54B6FAF-BA76-28CD-1D27-62AC0FE2AB39}"/>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6F482942-FB25-4775-372F-A94C7F0CEA88}"/>
              </a:ext>
            </a:extLst>
          </p:cNvPr>
          <p:cNvSpPr>
            <a:spLocks noGrp="1"/>
          </p:cNvSpPr>
          <p:nvPr>
            <p:ph type="sldNum" sz="quarter" idx="12"/>
          </p:nvPr>
        </p:nvSpPr>
        <p:spPr/>
        <p:txBody>
          <a:bodyPr/>
          <a:lstStyle/>
          <a:p>
            <a:fld id="{E52507B9-8C91-45E1-9B1D-9C926780B70A}" type="slidenum">
              <a:rPr lang="es-MX" smtClean="0"/>
              <a:t>‹Nº›</a:t>
            </a:fld>
            <a:endParaRPr lang="es-MX"/>
          </a:p>
        </p:txBody>
      </p:sp>
    </p:spTree>
    <p:extLst>
      <p:ext uri="{BB962C8B-B14F-4D97-AF65-F5344CB8AC3E}">
        <p14:creationId xmlns:p14="http://schemas.microsoft.com/office/powerpoint/2010/main" val="3901274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C83425-08D7-9B90-B20E-3A2E97A9F4C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B43094E2-A24B-C566-21CA-50300D2780C8}"/>
              </a:ext>
            </a:extLst>
          </p:cNvPr>
          <p:cNvSpPr>
            <a:spLocks noGrp="1"/>
          </p:cNvSpPr>
          <p:nvPr>
            <p:ph type="dt" sz="half" idx="10"/>
          </p:nvPr>
        </p:nvSpPr>
        <p:spPr/>
        <p:txBody>
          <a:bodyPr/>
          <a:lstStyle/>
          <a:p>
            <a:fld id="{AD827050-B6E9-4A03-A925-F05A7A929B72}" type="datetimeFigureOut">
              <a:rPr lang="es-MX" smtClean="0"/>
              <a:t>08/06/2024</a:t>
            </a:fld>
            <a:endParaRPr lang="es-MX"/>
          </a:p>
        </p:txBody>
      </p:sp>
      <p:sp>
        <p:nvSpPr>
          <p:cNvPr id="4" name="Marcador de pie de página 3">
            <a:extLst>
              <a:ext uri="{FF2B5EF4-FFF2-40B4-BE49-F238E27FC236}">
                <a16:creationId xmlns:a16="http://schemas.microsoft.com/office/drawing/2014/main" id="{50DA152E-B6FD-D431-2DA4-371213D97C2A}"/>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87864621-B9CA-DF80-28E0-FEC76405588A}"/>
              </a:ext>
            </a:extLst>
          </p:cNvPr>
          <p:cNvSpPr>
            <a:spLocks noGrp="1"/>
          </p:cNvSpPr>
          <p:nvPr>
            <p:ph type="sldNum" sz="quarter" idx="12"/>
          </p:nvPr>
        </p:nvSpPr>
        <p:spPr/>
        <p:txBody>
          <a:bodyPr/>
          <a:lstStyle/>
          <a:p>
            <a:fld id="{E52507B9-8C91-45E1-9B1D-9C926780B70A}" type="slidenum">
              <a:rPr lang="es-MX" smtClean="0"/>
              <a:t>‹Nº›</a:t>
            </a:fld>
            <a:endParaRPr lang="es-MX"/>
          </a:p>
        </p:txBody>
      </p:sp>
    </p:spTree>
    <p:extLst>
      <p:ext uri="{BB962C8B-B14F-4D97-AF65-F5344CB8AC3E}">
        <p14:creationId xmlns:p14="http://schemas.microsoft.com/office/powerpoint/2010/main" val="2206470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7BF053C-0A82-0D10-7860-2737CBA2E14C}"/>
              </a:ext>
            </a:extLst>
          </p:cNvPr>
          <p:cNvSpPr>
            <a:spLocks noGrp="1"/>
          </p:cNvSpPr>
          <p:nvPr>
            <p:ph type="dt" sz="half" idx="10"/>
          </p:nvPr>
        </p:nvSpPr>
        <p:spPr/>
        <p:txBody>
          <a:bodyPr/>
          <a:lstStyle/>
          <a:p>
            <a:fld id="{AD827050-B6E9-4A03-A925-F05A7A929B72}" type="datetimeFigureOut">
              <a:rPr lang="es-MX" smtClean="0"/>
              <a:t>08/06/2024</a:t>
            </a:fld>
            <a:endParaRPr lang="es-MX"/>
          </a:p>
        </p:txBody>
      </p:sp>
      <p:sp>
        <p:nvSpPr>
          <p:cNvPr id="3" name="Marcador de pie de página 2">
            <a:extLst>
              <a:ext uri="{FF2B5EF4-FFF2-40B4-BE49-F238E27FC236}">
                <a16:creationId xmlns:a16="http://schemas.microsoft.com/office/drawing/2014/main" id="{C53858A0-A308-EE0F-2D83-E6C5CD8FA52E}"/>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DFD99051-EEE1-571F-BF1E-D0A6F41885A8}"/>
              </a:ext>
            </a:extLst>
          </p:cNvPr>
          <p:cNvSpPr>
            <a:spLocks noGrp="1"/>
          </p:cNvSpPr>
          <p:nvPr>
            <p:ph type="sldNum" sz="quarter" idx="12"/>
          </p:nvPr>
        </p:nvSpPr>
        <p:spPr/>
        <p:txBody>
          <a:bodyPr/>
          <a:lstStyle/>
          <a:p>
            <a:fld id="{E52507B9-8C91-45E1-9B1D-9C926780B70A}" type="slidenum">
              <a:rPr lang="es-MX" smtClean="0"/>
              <a:t>‹Nº›</a:t>
            </a:fld>
            <a:endParaRPr lang="es-MX"/>
          </a:p>
        </p:txBody>
      </p:sp>
    </p:spTree>
    <p:extLst>
      <p:ext uri="{BB962C8B-B14F-4D97-AF65-F5344CB8AC3E}">
        <p14:creationId xmlns:p14="http://schemas.microsoft.com/office/powerpoint/2010/main" val="3818189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AEFB69-F4E0-8BBD-6BAF-DB7C1991C74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DC0B8069-5906-162D-0ADF-CAA59DA74C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A513259A-413E-06AF-E486-3FCA716C24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31AD826-DDA3-1771-0593-CD51A08D0608}"/>
              </a:ext>
            </a:extLst>
          </p:cNvPr>
          <p:cNvSpPr>
            <a:spLocks noGrp="1"/>
          </p:cNvSpPr>
          <p:nvPr>
            <p:ph type="dt" sz="half" idx="10"/>
          </p:nvPr>
        </p:nvSpPr>
        <p:spPr/>
        <p:txBody>
          <a:bodyPr/>
          <a:lstStyle/>
          <a:p>
            <a:fld id="{AD827050-B6E9-4A03-A925-F05A7A929B72}" type="datetimeFigureOut">
              <a:rPr lang="es-MX" smtClean="0"/>
              <a:t>08/06/2024</a:t>
            </a:fld>
            <a:endParaRPr lang="es-MX"/>
          </a:p>
        </p:txBody>
      </p:sp>
      <p:sp>
        <p:nvSpPr>
          <p:cNvPr id="6" name="Marcador de pie de página 5">
            <a:extLst>
              <a:ext uri="{FF2B5EF4-FFF2-40B4-BE49-F238E27FC236}">
                <a16:creationId xmlns:a16="http://schemas.microsoft.com/office/drawing/2014/main" id="{1E8F7604-C899-8D1C-EE01-28E5440E47E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9F4EAFD-4D15-82B8-B9A6-651C308A3893}"/>
              </a:ext>
            </a:extLst>
          </p:cNvPr>
          <p:cNvSpPr>
            <a:spLocks noGrp="1"/>
          </p:cNvSpPr>
          <p:nvPr>
            <p:ph type="sldNum" sz="quarter" idx="12"/>
          </p:nvPr>
        </p:nvSpPr>
        <p:spPr/>
        <p:txBody>
          <a:bodyPr/>
          <a:lstStyle/>
          <a:p>
            <a:fld id="{E52507B9-8C91-45E1-9B1D-9C926780B70A}" type="slidenum">
              <a:rPr lang="es-MX" smtClean="0"/>
              <a:t>‹Nº›</a:t>
            </a:fld>
            <a:endParaRPr lang="es-MX"/>
          </a:p>
        </p:txBody>
      </p:sp>
    </p:spTree>
    <p:extLst>
      <p:ext uri="{BB962C8B-B14F-4D97-AF65-F5344CB8AC3E}">
        <p14:creationId xmlns:p14="http://schemas.microsoft.com/office/powerpoint/2010/main" val="1751830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DF4E8A-2C4A-2D5A-1CEA-254EFF8E58E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E2BF85BE-5A15-1D2B-DDA9-06B92DEFEA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E4694A00-EE15-9801-7076-705A1EA43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4F7391A-5C36-0419-6B99-39D3C089BF72}"/>
              </a:ext>
            </a:extLst>
          </p:cNvPr>
          <p:cNvSpPr>
            <a:spLocks noGrp="1"/>
          </p:cNvSpPr>
          <p:nvPr>
            <p:ph type="dt" sz="half" idx="10"/>
          </p:nvPr>
        </p:nvSpPr>
        <p:spPr/>
        <p:txBody>
          <a:bodyPr/>
          <a:lstStyle/>
          <a:p>
            <a:fld id="{AD827050-B6E9-4A03-A925-F05A7A929B72}" type="datetimeFigureOut">
              <a:rPr lang="es-MX" smtClean="0"/>
              <a:t>08/06/2024</a:t>
            </a:fld>
            <a:endParaRPr lang="es-MX"/>
          </a:p>
        </p:txBody>
      </p:sp>
      <p:sp>
        <p:nvSpPr>
          <p:cNvPr id="6" name="Marcador de pie de página 5">
            <a:extLst>
              <a:ext uri="{FF2B5EF4-FFF2-40B4-BE49-F238E27FC236}">
                <a16:creationId xmlns:a16="http://schemas.microsoft.com/office/drawing/2014/main" id="{16CC842B-B71C-14B1-3E7A-1C9DAFEFB22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99D80B58-8740-750B-7D21-F8D6043961F5}"/>
              </a:ext>
            </a:extLst>
          </p:cNvPr>
          <p:cNvSpPr>
            <a:spLocks noGrp="1"/>
          </p:cNvSpPr>
          <p:nvPr>
            <p:ph type="sldNum" sz="quarter" idx="12"/>
          </p:nvPr>
        </p:nvSpPr>
        <p:spPr/>
        <p:txBody>
          <a:bodyPr/>
          <a:lstStyle/>
          <a:p>
            <a:fld id="{E52507B9-8C91-45E1-9B1D-9C926780B70A}" type="slidenum">
              <a:rPr lang="es-MX" smtClean="0"/>
              <a:t>‹Nº›</a:t>
            </a:fld>
            <a:endParaRPr lang="es-MX"/>
          </a:p>
        </p:txBody>
      </p:sp>
    </p:spTree>
    <p:extLst>
      <p:ext uri="{BB962C8B-B14F-4D97-AF65-F5344CB8AC3E}">
        <p14:creationId xmlns:p14="http://schemas.microsoft.com/office/powerpoint/2010/main" val="1358872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E97BB9D-8250-0E7B-DAE9-E11BFF5399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B19588F-E25A-DC3C-6E51-47DFBBA844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D727C09-4A98-FC41-6DED-8615543C14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D827050-B6E9-4A03-A925-F05A7A929B72}" type="datetimeFigureOut">
              <a:rPr lang="es-MX" smtClean="0"/>
              <a:t>08/06/2024</a:t>
            </a:fld>
            <a:endParaRPr lang="es-MX"/>
          </a:p>
        </p:txBody>
      </p:sp>
      <p:sp>
        <p:nvSpPr>
          <p:cNvPr id="5" name="Marcador de pie de página 4">
            <a:extLst>
              <a:ext uri="{FF2B5EF4-FFF2-40B4-BE49-F238E27FC236}">
                <a16:creationId xmlns:a16="http://schemas.microsoft.com/office/drawing/2014/main" id="{281A8969-E615-AEB4-5CF9-F129D68B02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MX"/>
          </a:p>
        </p:txBody>
      </p:sp>
      <p:sp>
        <p:nvSpPr>
          <p:cNvPr id="6" name="Marcador de número de diapositiva 5">
            <a:extLst>
              <a:ext uri="{FF2B5EF4-FFF2-40B4-BE49-F238E27FC236}">
                <a16:creationId xmlns:a16="http://schemas.microsoft.com/office/drawing/2014/main" id="{798A531D-9006-83B6-6EFF-AB6E9670EA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2507B9-8C91-45E1-9B1D-9C926780B70A}" type="slidenum">
              <a:rPr lang="es-MX" smtClean="0"/>
              <a:t>‹Nº›</a:t>
            </a:fld>
            <a:endParaRPr lang="es-MX"/>
          </a:p>
        </p:txBody>
      </p:sp>
    </p:spTree>
    <p:extLst>
      <p:ext uri="{BB962C8B-B14F-4D97-AF65-F5344CB8AC3E}">
        <p14:creationId xmlns:p14="http://schemas.microsoft.com/office/powerpoint/2010/main" val="3447527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09D515-E2CC-E5BA-0F19-B7E9B5450545}"/>
              </a:ext>
            </a:extLst>
          </p:cNvPr>
          <p:cNvSpPr>
            <a:spLocks noGrp="1"/>
          </p:cNvSpPr>
          <p:nvPr>
            <p:ph type="ctrTitle"/>
          </p:nvPr>
        </p:nvSpPr>
        <p:spPr>
          <a:xfrm>
            <a:off x="1524000" y="217795"/>
            <a:ext cx="9144000" cy="1080063"/>
          </a:xfrm>
        </p:spPr>
        <p:txBody>
          <a:bodyPr/>
          <a:lstStyle/>
          <a:p>
            <a:r>
              <a:rPr lang="es-MX" b="1" dirty="0"/>
              <a:t>Base de datos</a:t>
            </a:r>
          </a:p>
        </p:txBody>
      </p:sp>
      <p:sp>
        <p:nvSpPr>
          <p:cNvPr id="7" name="CuadroTexto 6">
            <a:extLst>
              <a:ext uri="{FF2B5EF4-FFF2-40B4-BE49-F238E27FC236}">
                <a16:creationId xmlns:a16="http://schemas.microsoft.com/office/drawing/2014/main" id="{E62C8802-0908-EE7C-60DD-0939760C2E36}"/>
              </a:ext>
            </a:extLst>
          </p:cNvPr>
          <p:cNvSpPr txBox="1"/>
          <p:nvPr/>
        </p:nvSpPr>
        <p:spPr>
          <a:xfrm>
            <a:off x="3048000" y="1365649"/>
            <a:ext cx="6096000" cy="923330"/>
          </a:xfrm>
          <a:prstGeom prst="rect">
            <a:avLst/>
          </a:prstGeom>
          <a:noFill/>
        </p:spPr>
        <p:txBody>
          <a:bodyPr wrap="square">
            <a:spAutoFit/>
          </a:bodyPr>
          <a:lstStyle/>
          <a:p>
            <a:pPr algn="ctr"/>
            <a:r>
              <a:rPr lang="es-MX" dirty="0"/>
              <a:t>Los conjuntos de datos que contienen inhibidores de BACE-1 y </a:t>
            </a:r>
            <a:r>
              <a:rPr lang="es-MX" dirty="0" err="1"/>
              <a:t>AChE</a:t>
            </a:r>
            <a:r>
              <a:rPr lang="es-MX" dirty="0"/>
              <a:t> (para Homo sapiens) se descargaron de la base de datos </a:t>
            </a:r>
            <a:r>
              <a:rPr lang="es-MX" dirty="0" err="1"/>
              <a:t>ChEMBL</a:t>
            </a:r>
            <a:endParaRPr lang="es-MX" dirty="0"/>
          </a:p>
        </p:txBody>
      </p:sp>
      <p:sp>
        <p:nvSpPr>
          <p:cNvPr id="8" name="Título 1">
            <a:extLst>
              <a:ext uri="{FF2B5EF4-FFF2-40B4-BE49-F238E27FC236}">
                <a16:creationId xmlns:a16="http://schemas.microsoft.com/office/drawing/2014/main" id="{D9B9FBF8-A431-9944-ECE1-B4201CA8ED47}"/>
              </a:ext>
            </a:extLst>
          </p:cNvPr>
          <p:cNvSpPr txBox="1">
            <a:spLocks/>
          </p:cNvSpPr>
          <p:nvPr/>
        </p:nvSpPr>
        <p:spPr>
          <a:xfrm>
            <a:off x="838200" y="2103437"/>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b="1" dirty="0"/>
              <a:t>Tratamiento de datos</a:t>
            </a:r>
          </a:p>
        </p:txBody>
      </p:sp>
      <p:sp>
        <p:nvSpPr>
          <p:cNvPr id="10" name="CuadroTexto 9">
            <a:extLst>
              <a:ext uri="{FF2B5EF4-FFF2-40B4-BE49-F238E27FC236}">
                <a16:creationId xmlns:a16="http://schemas.microsoft.com/office/drawing/2014/main" id="{271040C9-6445-4828-D725-481231ADB469}"/>
              </a:ext>
            </a:extLst>
          </p:cNvPr>
          <p:cNvSpPr txBox="1"/>
          <p:nvPr/>
        </p:nvSpPr>
        <p:spPr>
          <a:xfrm>
            <a:off x="3048000" y="3495915"/>
            <a:ext cx="6096000" cy="1477328"/>
          </a:xfrm>
          <a:prstGeom prst="rect">
            <a:avLst/>
          </a:prstGeom>
          <a:noFill/>
        </p:spPr>
        <p:txBody>
          <a:bodyPr wrap="square">
            <a:spAutoFit/>
          </a:bodyPr>
          <a:lstStyle/>
          <a:p>
            <a:pPr algn="ctr"/>
            <a:r>
              <a:rPr lang="es-MX" dirty="0"/>
              <a:t>Ambos conjuntos de datos se sometieron a la eliminación de duplicados, excluyendo moléculas con valores de actividad demasiado altos. Se realizaron procesamientos adicionales para reducir el sesgo en nuestra modelización, que podría deberse a la alta similitud entre los inhibidores.</a:t>
            </a:r>
          </a:p>
        </p:txBody>
      </p:sp>
    </p:spTree>
    <p:extLst>
      <p:ext uri="{BB962C8B-B14F-4D97-AF65-F5344CB8AC3E}">
        <p14:creationId xmlns:p14="http://schemas.microsoft.com/office/powerpoint/2010/main" val="2251538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561110-21F7-B0BE-E56B-D51AEE430011}"/>
              </a:ext>
            </a:extLst>
          </p:cNvPr>
          <p:cNvSpPr>
            <a:spLocks noGrp="1"/>
          </p:cNvSpPr>
          <p:nvPr>
            <p:ph type="title"/>
          </p:nvPr>
        </p:nvSpPr>
        <p:spPr/>
        <p:txBody>
          <a:bodyPr/>
          <a:lstStyle/>
          <a:p>
            <a:pPr algn="ctr"/>
            <a:r>
              <a:rPr lang="es-MX" b="1" dirty="0"/>
              <a:t>Tipos de modelos clasificatorios</a:t>
            </a:r>
          </a:p>
        </p:txBody>
      </p:sp>
      <p:sp>
        <p:nvSpPr>
          <p:cNvPr id="5" name="CuadroTexto 4">
            <a:extLst>
              <a:ext uri="{FF2B5EF4-FFF2-40B4-BE49-F238E27FC236}">
                <a16:creationId xmlns:a16="http://schemas.microsoft.com/office/drawing/2014/main" id="{7D54433F-F394-FB3B-41F1-AC4F971FF21E}"/>
              </a:ext>
            </a:extLst>
          </p:cNvPr>
          <p:cNvSpPr txBox="1"/>
          <p:nvPr/>
        </p:nvSpPr>
        <p:spPr>
          <a:xfrm>
            <a:off x="3048000" y="2138797"/>
            <a:ext cx="6096000" cy="2585323"/>
          </a:xfrm>
          <a:prstGeom prst="rect">
            <a:avLst/>
          </a:prstGeom>
          <a:noFill/>
        </p:spPr>
        <p:txBody>
          <a:bodyPr wrap="square">
            <a:spAutoFit/>
          </a:bodyPr>
          <a:lstStyle/>
          <a:p>
            <a:pPr algn="ctr"/>
            <a:r>
              <a:rPr lang="es-MX" dirty="0"/>
              <a:t>“activos vs. inactivos” (</a:t>
            </a:r>
            <a:r>
              <a:rPr lang="es-MX" dirty="0" err="1"/>
              <a:t>AvI</a:t>
            </a:r>
            <a:r>
              <a:rPr lang="es-MX" dirty="0"/>
              <a:t>) y un modelo de “altos vs. bajos” (</a:t>
            </a:r>
            <a:r>
              <a:rPr lang="es-MX" dirty="0" err="1"/>
              <a:t>HvL</a:t>
            </a:r>
            <a:r>
              <a:rPr lang="es-MX" dirty="0"/>
              <a:t>), que se construyó solo a partir de moléculas activas. Específicamente, el modelo </a:t>
            </a:r>
            <a:r>
              <a:rPr lang="es-MX" dirty="0" err="1"/>
              <a:t>AvI</a:t>
            </a:r>
            <a:r>
              <a:rPr lang="es-MX" dirty="0"/>
              <a:t> consistió en moléculas activas (con un valor de corte de IC50 de 10,000 </a:t>
            </a:r>
            <a:r>
              <a:rPr lang="es-MX" dirty="0" err="1"/>
              <a:t>nM</a:t>
            </a:r>
            <a:r>
              <a:rPr lang="es-MX" dirty="0"/>
              <a:t>) diluidas en gran medida mediante la selección aleatoria de moléculas de la base de datos ZINC [42], mientras que el </a:t>
            </a:r>
            <a:r>
              <a:rPr lang="es-MX" dirty="0" err="1"/>
              <a:t>HvL</a:t>
            </a:r>
            <a:r>
              <a:rPr lang="es-MX" dirty="0"/>
              <a:t> fue un “modelo de ajuste fino” que consistió en moléculas altamente activas (IC50 &lt; 100 </a:t>
            </a:r>
            <a:r>
              <a:rPr lang="es-MX" dirty="0" err="1"/>
              <a:t>nM</a:t>
            </a:r>
            <a:r>
              <a:rPr lang="es-MX" dirty="0"/>
              <a:t>) frente a moléculas con baja actividad (IC50 &gt; 1000 </a:t>
            </a:r>
            <a:r>
              <a:rPr lang="es-MX" dirty="0" err="1"/>
              <a:t>nM</a:t>
            </a:r>
            <a:r>
              <a:rPr lang="es-MX" dirty="0"/>
              <a:t>).</a:t>
            </a:r>
          </a:p>
        </p:txBody>
      </p:sp>
    </p:spTree>
    <p:extLst>
      <p:ext uri="{BB962C8B-B14F-4D97-AF65-F5344CB8AC3E}">
        <p14:creationId xmlns:p14="http://schemas.microsoft.com/office/powerpoint/2010/main" val="2449016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746F1DB7-8104-26BC-9249-245AC05B0554}"/>
              </a:ext>
            </a:extLst>
          </p:cNvPr>
          <p:cNvSpPr>
            <a:spLocks noGrp="1"/>
          </p:cNvSpPr>
          <p:nvPr>
            <p:ph type="title"/>
          </p:nvPr>
        </p:nvSpPr>
        <p:spPr/>
        <p:txBody>
          <a:bodyPr/>
          <a:lstStyle/>
          <a:p>
            <a:pPr algn="ctr"/>
            <a:r>
              <a:rPr lang="es-MX" b="1" dirty="0"/>
              <a:t>Descriptores</a:t>
            </a:r>
          </a:p>
        </p:txBody>
      </p:sp>
      <p:sp>
        <p:nvSpPr>
          <p:cNvPr id="7" name="CuadroTexto 6">
            <a:extLst>
              <a:ext uri="{FF2B5EF4-FFF2-40B4-BE49-F238E27FC236}">
                <a16:creationId xmlns:a16="http://schemas.microsoft.com/office/drawing/2014/main" id="{CD563404-B6C2-8EAB-EE26-3C3AE3BB31A9}"/>
              </a:ext>
            </a:extLst>
          </p:cNvPr>
          <p:cNvSpPr txBox="1"/>
          <p:nvPr/>
        </p:nvSpPr>
        <p:spPr>
          <a:xfrm>
            <a:off x="3048000" y="1414600"/>
            <a:ext cx="6096000" cy="1477328"/>
          </a:xfrm>
          <a:prstGeom prst="rect">
            <a:avLst/>
          </a:prstGeom>
          <a:noFill/>
        </p:spPr>
        <p:txBody>
          <a:bodyPr wrap="square">
            <a:spAutoFit/>
          </a:bodyPr>
          <a:lstStyle/>
          <a:p>
            <a:pPr algn="ctr"/>
            <a:r>
              <a:rPr lang="en-US" dirty="0"/>
              <a:t>Some 200 </a:t>
            </a:r>
            <a:r>
              <a:rPr lang="en-US" dirty="0" err="1"/>
              <a:t>physico</a:t>
            </a:r>
            <a:r>
              <a:rPr lang="en-US" dirty="0"/>
              <a:t> chemical 2D properties were calculated by MOE (molecular operating environment, 2011 version) [44] for each molecule of the “actives” (from </a:t>
            </a:r>
            <a:r>
              <a:rPr lang="en-US" dirty="0" err="1"/>
              <a:t>ChEMBL</a:t>
            </a:r>
            <a:r>
              <a:rPr lang="en-US" dirty="0"/>
              <a:t> database) as well as for “</a:t>
            </a:r>
            <a:r>
              <a:rPr lang="en-US" dirty="0" err="1"/>
              <a:t>inactives</a:t>
            </a:r>
            <a:r>
              <a:rPr lang="en-US" dirty="0"/>
              <a:t>”, which were picked randomly from the ZINC database downloaded in 2011 [42].</a:t>
            </a:r>
            <a:endParaRPr lang="es-MX" dirty="0"/>
          </a:p>
        </p:txBody>
      </p:sp>
      <p:sp>
        <p:nvSpPr>
          <p:cNvPr id="10" name="Título 4">
            <a:extLst>
              <a:ext uri="{FF2B5EF4-FFF2-40B4-BE49-F238E27FC236}">
                <a16:creationId xmlns:a16="http://schemas.microsoft.com/office/drawing/2014/main" id="{30A42F5F-11DF-1F2F-C6A6-CE73ACE41647}"/>
              </a:ext>
            </a:extLst>
          </p:cNvPr>
          <p:cNvSpPr txBox="1">
            <a:spLocks/>
          </p:cNvSpPr>
          <p:nvPr/>
        </p:nvSpPr>
        <p:spPr>
          <a:xfrm>
            <a:off x="838200" y="289192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b="1" dirty="0"/>
              <a:t>Descartar descriptores </a:t>
            </a:r>
          </a:p>
        </p:txBody>
      </p:sp>
      <p:sp>
        <p:nvSpPr>
          <p:cNvPr id="12" name="CuadroTexto 11">
            <a:extLst>
              <a:ext uri="{FF2B5EF4-FFF2-40B4-BE49-F238E27FC236}">
                <a16:creationId xmlns:a16="http://schemas.microsoft.com/office/drawing/2014/main" id="{E975EA2E-3F54-E5A0-0DFA-E6D63342A621}"/>
              </a:ext>
            </a:extLst>
          </p:cNvPr>
          <p:cNvSpPr txBox="1"/>
          <p:nvPr/>
        </p:nvSpPr>
        <p:spPr>
          <a:xfrm>
            <a:off x="3048000" y="3931023"/>
            <a:ext cx="6096000" cy="1477328"/>
          </a:xfrm>
          <a:prstGeom prst="rect">
            <a:avLst/>
          </a:prstGeom>
          <a:noFill/>
        </p:spPr>
        <p:txBody>
          <a:bodyPr wrap="square">
            <a:spAutoFit/>
          </a:bodyPr>
          <a:lstStyle/>
          <a:p>
            <a:pPr algn="ctr"/>
            <a:r>
              <a:rPr lang="es-MX" dirty="0"/>
              <a:t>se rechazaron propiedades basadas en baja varianza o en altas correlaciones entre columnas de estas propiedades (detalles en el archivo Word suplementario, Sección 1.2). Se utilizó el software KNIME versión 2.5.4 [45] para estas exclusiones.</a:t>
            </a:r>
          </a:p>
        </p:txBody>
      </p:sp>
    </p:spTree>
    <p:extLst>
      <p:ext uri="{BB962C8B-B14F-4D97-AF65-F5344CB8AC3E}">
        <p14:creationId xmlns:p14="http://schemas.microsoft.com/office/powerpoint/2010/main" val="1722683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3E793C-220A-6175-C90D-DAF8716A912D}"/>
              </a:ext>
            </a:extLst>
          </p:cNvPr>
          <p:cNvSpPr>
            <a:spLocks noGrp="1"/>
          </p:cNvSpPr>
          <p:nvPr>
            <p:ph type="title"/>
          </p:nvPr>
        </p:nvSpPr>
        <p:spPr/>
        <p:txBody>
          <a:bodyPr/>
          <a:lstStyle/>
          <a:p>
            <a:pPr algn="ctr"/>
            <a:r>
              <a:rPr lang="es-MX" b="1" dirty="0"/>
              <a:t>Modelo empleado</a:t>
            </a:r>
          </a:p>
        </p:txBody>
      </p:sp>
      <p:sp>
        <p:nvSpPr>
          <p:cNvPr id="3" name="Marcador de contenido 2">
            <a:extLst>
              <a:ext uri="{FF2B5EF4-FFF2-40B4-BE49-F238E27FC236}">
                <a16:creationId xmlns:a16="http://schemas.microsoft.com/office/drawing/2014/main" id="{7C07C296-23E9-DDBD-81CA-0F7C06B17084}"/>
              </a:ext>
            </a:extLst>
          </p:cNvPr>
          <p:cNvSpPr>
            <a:spLocks noGrp="1"/>
          </p:cNvSpPr>
          <p:nvPr>
            <p:ph idx="1"/>
          </p:nvPr>
        </p:nvSpPr>
        <p:spPr/>
        <p:txBody>
          <a:bodyPr/>
          <a:lstStyle/>
          <a:p>
            <a:pPr algn="ctr"/>
            <a:r>
              <a:rPr lang="es-MX" dirty="0"/>
              <a:t>Nuestro algoritmo interno ISE (eliminación estocástica iterativa) se utilizó para construir modelos de clasificación compuestos por múltiples filtros, cada filtro incluía cinco rangos de valores de diferentes propiedades. Cada filtro tenía una puntuación que reflejaba su capacidad para identificar correctamente “activos” e “inactivos” (o moléculas de alta vs. baja actividad) en un objetivo </a:t>
            </a:r>
            <a:r>
              <a:rPr lang="es-MX" dirty="0" err="1"/>
              <a:t>específic</a:t>
            </a:r>
            <a:endParaRPr lang="es-MX" dirty="0"/>
          </a:p>
        </p:txBody>
      </p:sp>
    </p:spTree>
    <p:extLst>
      <p:ext uri="{BB962C8B-B14F-4D97-AF65-F5344CB8AC3E}">
        <p14:creationId xmlns:p14="http://schemas.microsoft.com/office/powerpoint/2010/main" val="1701808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412815-12DA-28C4-D5D6-9ADDF5003E2B}"/>
              </a:ext>
            </a:extLst>
          </p:cNvPr>
          <p:cNvSpPr>
            <a:spLocks noGrp="1"/>
          </p:cNvSpPr>
          <p:nvPr>
            <p:ph type="title"/>
          </p:nvPr>
        </p:nvSpPr>
        <p:spPr/>
        <p:txBody>
          <a:bodyPr/>
          <a:lstStyle/>
          <a:p>
            <a:pPr algn="ctr"/>
            <a:r>
              <a:rPr lang="es-MX" b="1" dirty="0"/>
              <a:t>Cribado de datos</a:t>
            </a:r>
          </a:p>
        </p:txBody>
      </p:sp>
      <p:sp>
        <p:nvSpPr>
          <p:cNvPr id="3" name="Marcador de contenido 2">
            <a:extLst>
              <a:ext uri="{FF2B5EF4-FFF2-40B4-BE49-F238E27FC236}">
                <a16:creationId xmlns:a16="http://schemas.microsoft.com/office/drawing/2014/main" id="{03CBEF3B-0ABA-0154-EC2B-382A8A650FD1}"/>
              </a:ext>
            </a:extLst>
          </p:cNvPr>
          <p:cNvSpPr>
            <a:spLocks noGrp="1"/>
          </p:cNvSpPr>
          <p:nvPr>
            <p:ph idx="1"/>
          </p:nvPr>
        </p:nvSpPr>
        <p:spPr/>
        <p:txBody>
          <a:bodyPr/>
          <a:lstStyle/>
          <a:p>
            <a:pPr algn="ctr"/>
            <a:r>
              <a:rPr lang="es-MX" dirty="0"/>
              <a:t>Los mejores modelos de </a:t>
            </a:r>
            <a:r>
              <a:rPr lang="es-MX" dirty="0" err="1"/>
              <a:t>AChE</a:t>
            </a:r>
            <a:r>
              <a:rPr lang="es-MX" dirty="0"/>
              <a:t> y BACE-1 se utilizaron para cribar y puntuar moléculas de varias bases de datos: </a:t>
            </a:r>
            <a:r>
              <a:rPr lang="es-MX" dirty="0" err="1"/>
              <a:t>Enamine</a:t>
            </a:r>
            <a:r>
              <a:rPr lang="es-MX" dirty="0"/>
              <a:t> [51], </a:t>
            </a:r>
            <a:r>
              <a:rPr lang="es-MX" dirty="0" err="1"/>
              <a:t>ChemDiv</a:t>
            </a:r>
            <a:r>
              <a:rPr lang="es-MX" dirty="0"/>
              <a:t> [52], </a:t>
            </a:r>
            <a:r>
              <a:rPr lang="es-MX" dirty="0" err="1"/>
              <a:t>DrugBank</a:t>
            </a:r>
            <a:r>
              <a:rPr lang="es-MX" dirty="0"/>
              <a:t> (aprobados y experimentales) [53], y tres bases de datos de productos naturales, incluyendo: IBS [54], Princeton [55] y </a:t>
            </a:r>
            <a:r>
              <a:rPr lang="es-MX" dirty="0" err="1"/>
              <a:t>Analyticon</a:t>
            </a:r>
            <a:r>
              <a:rPr lang="es-MX"/>
              <a:t> [56].</a:t>
            </a:r>
          </a:p>
        </p:txBody>
      </p:sp>
    </p:spTree>
    <p:extLst>
      <p:ext uri="{BB962C8B-B14F-4D97-AF65-F5344CB8AC3E}">
        <p14:creationId xmlns:p14="http://schemas.microsoft.com/office/powerpoint/2010/main" val="102294222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TotalTime>
  <Words>416</Words>
  <Application>Microsoft Office PowerPoint</Application>
  <PresentationFormat>Panorámica</PresentationFormat>
  <Paragraphs>14</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Aptos</vt:lpstr>
      <vt:lpstr>Aptos Display</vt:lpstr>
      <vt:lpstr>Arial</vt:lpstr>
      <vt:lpstr>Tema de Office</vt:lpstr>
      <vt:lpstr>Base de datos</vt:lpstr>
      <vt:lpstr>Tipos de modelos clasificatorios</vt:lpstr>
      <vt:lpstr>Descriptores</vt:lpstr>
      <vt:lpstr>Modelo empleado</vt:lpstr>
      <vt:lpstr>Cribado de datos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Eliud Ulises Aguilar Durán</dc:creator>
  <cp:lastModifiedBy>Eliud Ulises Aguilar Durán</cp:lastModifiedBy>
  <cp:revision>14</cp:revision>
  <dcterms:created xsi:type="dcterms:W3CDTF">2024-06-08T20:51:27Z</dcterms:created>
  <dcterms:modified xsi:type="dcterms:W3CDTF">2024-06-08T21:40:27Z</dcterms:modified>
</cp:coreProperties>
</file>