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85" r:id="rId4"/>
    <p:sldId id="286" r:id="rId5"/>
    <p:sldId id="287" r:id="rId6"/>
    <p:sldId id="288" r:id="rId7"/>
    <p:sldId id="294" r:id="rId8"/>
    <p:sldId id="295" r:id="rId9"/>
    <p:sldId id="289" r:id="rId10"/>
    <p:sldId id="296" r:id="rId11"/>
    <p:sldId id="298" r:id="rId12"/>
    <p:sldId id="299" r:id="rId13"/>
    <p:sldId id="300" r:id="rId14"/>
    <p:sldId id="301" r:id="rId15"/>
    <p:sldId id="263" r:id="rId16"/>
    <p:sldId id="264" r:id="rId17"/>
    <p:sldId id="290" r:id="rId18"/>
    <p:sldId id="291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F698F-DF03-4482-8839-A0D250D3EFF1}" type="datetimeFigureOut">
              <a:rPr lang="es-MX" smtClean="0"/>
              <a:t>02/06/2024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8A45-E304-41D0-98F8-3688F7DD25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19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6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8A45-E304-41D0-98F8-3688F7DD252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43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9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D582-AE3B-AF79-E71C-E63B586D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DB517-FC7A-07E4-5537-30AB02487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D6591-9DBA-6C52-3F06-D9663FED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980A-B73A-4717-82AF-691ACA111843}" type="datetime1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6B362-5202-CE7A-FE0D-F4AACE6E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4904A-8652-9C0E-21B8-C6D5945B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53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25B1-2A33-E373-0E19-4460D19A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B4C8A5-D186-46CD-0677-5CF681BD7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FA4CD-8F51-BAD0-A240-3437237F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C82D-1B51-4A9E-93BF-F5CCCB06F1C2}" type="datetime1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E8122-E757-51EA-72E6-47EBD391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89542-B869-9FD6-8A47-D9B5EB4A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3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BB0CDD-8352-8BF2-42F0-D7C4AB4DD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7CAED-AF86-E099-2EAF-C330F39A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8D3EE-5B9D-272B-EB12-872B6462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BFB-6E4D-4875-B10B-D395C01D9808}" type="datetime1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C9A27-46E8-6DF8-F8E5-EBFEAC92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47211-4DBF-3171-C05B-6B6F546C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59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FAAF9-86D3-5122-C296-1851FA5B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C9000-0E69-4ADE-BA74-D9599ED9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AA0AF9-8D4E-24B1-800B-39BE9FD9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4D4A-3369-48FF-B7CF-70273508CF72}" type="datetime1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61979-1FE3-3206-872E-155CBD1F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 descr="Imagen que contiene transporte, rueda, firmar&#10;&#10;Descripción generada automáticamente">
            <a:extLst>
              <a:ext uri="{FF2B5EF4-FFF2-40B4-BE49-F238E27FC236}">
                <a16:creationId xmlns:a16="http://schemas.microsoft.com/office/drawing/2014/main" id="{A940568B-0448-E9AD-FE90-EC810D39B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27" y="1"/>
            <a:ext cx="1050463" cy="110836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3E5D9C2-CED7-16FF-A2BD-875B08FF8404}"/>
              </a:ext>
            </a:extLst>
          </p:cNvPr>
          <p:cNvSpPr/>
          <p:nvPr userDrawn="1"/>
        </p:nvSpPr>
        <p:spPr>
          <a:xfrm>
            <a:off x="1" y="6356350"/>
            <a:ext cx="12191999" cy="501650"/>
          </a:xfrm>
          <a:prstGeom prst="rect">
            <a:avLst/>
          </a:prstGeom>
          <a:solidFill>
            <a:srgbClr val="510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A6F8F-AC17-069B-1D72-9E09D711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7235" y="6424612"/>
            <a:ext cx="2743200" cy="365125"/>
          </a:xfrm>
        </p:spPr>
        <p:txBody>
          <a:bodyPr/>
          <a:lstStyle>
            <a:lvl1pPr>
              <a:defRPr lang="es-MX" sz="2400" b="1" smtClean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fld id="{2E56899B-242B-443E-9410-C546A426D182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2050" name="Picture 2" descr="Escudo I.P.N. – Sociedad, Tecnología y Deontología.">
            <a:extLst>
              <a:ext uri="{FF2B5EF4-FFF2-40B4-BE49-F238E27FC236}">
                <a16:creationId xmlns:a16="http://schemas.microsoft.com/office/drawing/2014/main" id="{229FEBB8-3FAB-96B9-F3C6-BF64B6672B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93" y="0"/>
            <a:ext cx="1034473" cy="11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C38C-1FFA-92B4-7940-53768D3C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887BF-C5D7-2076-F393-1749A49D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284A5-FD07-3B5A-2AB7-F4007467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1A2A-42E2-438B-A4E7-9BE25DC67A9A}" type="datetime1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C925D-17A8-2685-B3D4-C8DA3E68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A4932-51A7-3AAB-426E-5A3DCE58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7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1636D-A095-02A3-D57E-E8C3057B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31C6C-9803-786A-2D10-78CC3453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A9EAB2-8F10-B729-8F5A-084397BD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42C288-FC83-FED2-8ADC-6AB42C18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6DD-BA6F-4BDB-A2A8-08374AC71DE3}" type="datetime1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06653-771F-4578-9996-C185D2D9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56292-5D5A-E469-60B8-A9D5172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95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BC0B-CB76-1615-CA94-3BBCE6A8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AF456-8E8D-35FC-303F-29B50345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7BB3D3-5553-D6C2-8F7A-F9397F8D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BD2259-617D-5FA2-B759-1E9804A4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BBB878-8BF1-F58E-6548-18D6D4C31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B007E1-E25A-C5D3-8DC4-6D29BC19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CA88-E151-4ABC-96BF-EECEC9D174EB}" type="datetime1">
              <a:rPr lang="es-MX" smtClean="0"/>
              <a:t>02/06/2024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8A53D-6225-CF49-72E9-7B7352EE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B80DBC-C399-1F7D-8965-F2FD2FB2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0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28F7-AEC2-3E90-1AC0-1E15740E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824A5C-7747-BC7C-2254-60B07810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FFB4-1F35-4341-98F0-93D4243999D2}" type="datetime1">
              <a:rPr lang="es-MX" smtClean="0"/>
              <a:t>02/06/2024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1427BC-A5C9-FFFF-C6A2-822E8951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B277A8-F40B-00B4-5A5C-B083DFD1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5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B7789A-75CB-050E-1CD5-EE8555E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EA5A-4AFE-4A5E-A8DD-4365AE50D222}" type="datetime1">
              <a:rPr lang="es-MX" smtClean="0"/>
              <a:t>02/06/2024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25A28A-6FD4-C775-BFA6-2E6F430F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81A2D-E930-2B9B-CB77-3E801C87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7EDD6-5D72-8302-D798-91B8474B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29BF1-DB67-437B-618E-DC82AFD8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93E2A-6906-CCE8-B8E4-22194C26E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B471A-29C7-E703-741D-83E4621F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274-309F-4589-95D3-46052F311E72}" type="datetime1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85D23-91E8-5E0C-571D-0E0F66EC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9F7C3-884B-EEFC-7639-2AB66251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71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755E8-6AC3-7394-FE30-61359E1E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F8B71F-91FE-C23A-D864-4CD0B8743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F272D-A2E3-FA87-74F1-7667CE2A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4436E8-A5E7-6E94-0A90-F44C2295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51BD-5885-4BDB-A917-0B1312F55860}" type="datetime1">
              <a:rPr lang="es-MX" smtClean="0"/>
              <a:t>02/06/2024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4782C-F739-CBD2-141F-B8C8E062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68DC4-1807-F638-A70B-EA4F07F9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2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89237E-A855-8806-5782-8D5B4A47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1BD807-1123-BF15-F6E0-A7FC7F1E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39A1E-03C9-FE3B-ABEE-255EC3C05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D5BD-3BA0-4D9B-A6D9-FA821FE8646E}" type="datetime1">
              <a:rPr lang="es-MX" smtClean="0"/>
              <a:t>02/06/2024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83FC3-3F7F-938E-1FF5-E84104B95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08E88-F38F-4FF1-90D1-A5F7B306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899B-242B-443E-9410-C546A426D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jp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es e ilustraciones de Cerebro digital png para descargar gratis |  Freepik">
            <a:extLst>
              <a:ext uri="{FF2B5EF4-FFF2-40B4-BE49-F238E27FC236}">
                <a16:creationId xmlns:a16="http://schemas.microsoft.com/office/drawing/2014/main" id="{3DFCA5DB-7D2C-95D0-7238-21E8916A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890588"/>
            <a:ext cx="59626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2C8AE67-24C9-12CE-B0DE-BC1942BF75E3}"/>
              </a:ext>
            </a:extLst>
          </p:cNvPr>
          <p:cNvSpPr/>
          <p:nvPr/>
        </p:nvSpPr>
        <p:spPr>
          <a:xfrm>
            <a:off x="1" y="6356350"/>
            <a:ext cx="12191999" cy="501650"/>
          </a:xfrm>
          <a:prstGeom prst="rect">
            <a:avLst/>
          </a:prstGeom>
          <a:solidFill>
            <a:srgbClr val="510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ptos" panose="020B00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D85DFD-3843-5AF5-35E2-A46A92E50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316" y="2375559"/>
            <a:ext cx="10353368" cy="2387600"/>
          </a:xfrm>
        </p:spPr>
        <p:txBody>
          <a:bodyPr>
            <a:noAutofit/>
          </a:bodyPr>
          <a:lstStyle/>
          <a:p>
            <a:r>
              <a:rPr lang="es-MX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CRIBADO VIRTUAL INTELIGENTE PARA IDENTIFICAR INHIBIDORES MULTI-BLANCO ENFOCADOS AL TRATAMIENTO DE LA </a:t>
            </a:r>
            <a:br>
              <a:rPr lang="es-MX" sz="4000" b="1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MX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ASOCIACIÓN ALZHEIMER-DIABETES MELLITUS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0F409-B486-E058-144C-A6D005B2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5918"/>
            <a:ext cx="9144000" cy="501650"/>
          </a:xfrm>
        </p:spPr>
        <p:txBody>
          <a:bodyPr>
            <a:normAutofit lnSpcReduction="10000"/>
          </a:bodyPr>
          <a:lstStyle/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Alumno: </a:t>
            </a:r>
            <a:r>
              <a:rPr lang="es-MX" sz="3200" dirty="0">
                <a:latin typeface="Aptos" panose="020B0004020202020204" pitchFamily="34" charset="0"/>
                <a:cs typeface="Times New Roman" panose="02020603050405020304" pitchFamily="18" charset="0"/>
              </a:rPr>
              <a:t>Eliud Ulises Aguilar Durán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ACC3B66-DFE1-AAFA-522A-26AA93EC2EE4}"/>
              </a:ext>
            </a:extLst>
          </p:cNvPr>
          <p:cNvCxnSpPr/>
          <p:nvPr/>
        </p:nvCxnSpPr>
        <p:spPr>
          <a:xfrm>
            <a:off x="1524000" y="4874342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 descr="Imagen que contiene transporte, rueda, firmar&#10;&#10;Descripción generada automáticamente">
            <a:extLst>
              <a:ext uri="{FF2B5EF4-FFF2-40B4-BE49-F238E27FC236}">
                <a16:creationId xmlns:a16="http://schemas.microsoft.com/office/drawing/2014/main" id="{2806EE0C-6C71-A795-14D9-2F9A7AF39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851" y="0"/>
            <a:ext cx="1174148" cy="123886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EEA8FA7-82EF-F6ED-2F52-DA1604E692CF}"/>
              </a:ext>
            </a:extLst>
          </p:cNvPr>
          <p:cNvSpPr txBox="1"/>
          <p:nvPr/>
        </p:nvSpPr>
        <p:spPr>
          <a:xfrm>
            <a:off x="2500" y="6360473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CD. REYNOSA, TAMAULIPAS, MÉXICO </a:t>
            </a:r>
            <a:endParaRPr lang="es-MX" sz="2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B473EF-332E-160F-5931-6E6B19860755}"/>
              </a:ext>
            </a:extLst>
          </p:cNvPr>
          <p:cNvSpPr txBox="1"/>
          <p:nvPr/>
        </p:nvSpPr>
        <p:spPr>
          <a:xfrm>
            <a:off x="10264878" y="6366839"/>
            <a:ext cx="1917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Junio, 2024</a:t>
            </a:r>
            <a:endParaRPr lang="es-MX" sz="2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12" name="Picture 2" descr="Escudo I.P.N. – Sociedad, Tecnología y Deontología.">
            <a:extLst>
              <a:ext uri="{FF2B5EF4-FFF2-40B4-BE49-F238E27FC236}">
                <a16:creationId xmlns:a16="http://schemas.microsoft.com/office/drawing/2014/main" id="{A792A3CE-E299-DD60-23C7-A73EC190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151"/>
            <a:ext cx="1174148" cy="12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3577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F12AEB-8260-1500-73B2-14ABAB3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10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28898A-736E-C658-901D-291881213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22" y="882460"/>
            <a:ext cx="5924753" cy="5093080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E924884-CEA4-F129-3765-200BA4174ABB}"/>
              </a:ext>
            </a:extLst>
          </p:cNvPr>
          <p:cNvCxnSpPr>
            <a:cxnSpLocks/>
          </p:cNvCxnSpPr>
          <p:nvPr/>
        </p:nvCxnSpPr>
        <p:spPr>
          <a:xfrm>
            <a:off x="1935480" y="2438400"/>
            <a:ext cx="1623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ciCrunch | Research Resource Resolver">
            <a:extLst>
              <a:ext uri="{FF2B5EF4-FFF2-40B4-BE49-F238E27FC236}">
                <a16:creationId xmlns:a16="http://schemas.microsoft.com/office/drawing/2014/main" id="{87D58259-034D-D275-1209-BDD2312D4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5" b="30000"/>
          <a:stretch/>
        </p:blipFill>
        <p:spPr bwMode="auto">
          <a:xfrm>
            <a:off x="236219" y="2202180"/>
            <a:ext cx="1659643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92D7E4-CC77-A394-2393-F7B5B529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89" y="1756701"/>
            <a:ext cx="1662509" cy="6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7BB18C3-85FB-BC4C-7B52-F1B7A94ACC78}"/>
              </a:ext>
            </a:extLst>
          </p:cNvPr>
          <p:cNvCxnSpPr/>
          <p:nvPr/>
        </p:nvCxnSpPr>
        <p:spPr>
          <a:xfrm flipH="1">
            <a:off x="8724900" y="2517487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8">
            <a:extLst>
              <a:ext uri="{FF2B5EF4-FFF2-40B4-BE49-F238E27FC236}">
                <a16:creationId xmlns:a16="http://schemas.microsoft.com/office/drawing/2014/main" id="{52A0DED3-3ED3-8289-F8A3-F6D8FB5D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0" y="2875238"/>
            <a:ext cx="1331005" cy="71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OCONUT Database Logo">
            <a:extLst>
              <a:ext uri="{FF2B5EF4-FFF2-40B4-BE49-F238E27FC236}">
                <a16:creationId xmlns:a16="http://schemas.microsoft.com/office/drawing/2014/main" id="{47723F92-86BA-B357-AC05-06F67B6F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40" y="3891578"/>
            <a:ext cx="1923916" cy="63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BC66888-0674-CEA9-EAAB-EA1C014ECCA5}"/>
              </a:ext>
            </a:extLst>
          </p:cNvPr>
          <p:cNvCxnSpPr>
            <a:stCxn id="8" idx="3"/>
          </p:cNvCxnSpPr>
          <p:nvPr/>
        </p:nvCxnSpPr>
        <p:spPr>
          <a:xfrm flipV="1">
            <a:off x="1680655" y="3233465"/>
            <a:ext cx="23274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77E59FB-9C93-670F-1E5F-8C79880BCA4B}"/>
              </a:ext>
            </a:extLst>
          </p:cNvPr>
          <p:cNvCxnSpPr>
            <a:stCxn id="9" idx="3"/>
          </p:cNvCxnSpPr>
          <p:nvPr/>
        </p:nvCxnSpPr>
        <p:spPr>
          <a:xfrm>
            <a:off x="2989956" y="4206970"/>
            <a:ext cx="1444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D84DDA2-2E3C-0829-6857-D3AF8C4EAD9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5F8FD"/>
              </a:clrFrom>
              <a:clrTo>
                <a:srgbClr val="F5F8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0529" y="4061757"/>
            <a:ext cx="2936339" cy="44693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78D3544-19FF-76A1-73A8-AEA847C44B77}"/>
              </a:ext>
            </a:extLst>
          </p:cNvPr>
          <p:cNvCxnSpPr>
            <a:cxnSpLocks/>
          </p:cNvCxnSpPr>
          <p:nvPr/>
        </p:nvCxnSpPr>
        <p:spPr>
          <a:xfrm flipH="1">
            <a:off x="7853680" y="4285224"/>
            <a:ext cx="1136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8E8824-E9A4-BC20-1E84-A770DBDE0F86}"/>
              </a:ext>
            </a:extLst>
          </p:cNvPr>
          <p:cNvSpPr txBox="1"/>
          <p:nvPr/>
        </p:nvSpPr>
        <p:spPr>
          <a:xfrm>
            <a:off x="8724900" y="4792727"/>
            <a:ext cx="155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SMINA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2EEE69F-5A5B-6D6E-F5D1-DA7F56E104D8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452852" y="5023559"/>
            <a:ext cx="12720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4" descr="RDKit · GitHub">
            <a:extLst>
              <a:ext uri="{FF2B5EF4-FFF2-40B4-BE49-F238E27FC236}">
                <a16:creationId xmlns:a16="http://schemas.microsoft.com/office/drawing/2014/main" id="{5E6CE4D6-AD1C-4BB3-D16A-AA8AA18F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050" y="2304495"/>
            <a:ext cx="705808" cy="7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28B75A6-B000-6897-9A1A-4B03E55731BB}"/>
              </a:ext>
            </a:extLst>
          </p:cNvPr>
          <p:cNvSpPr txBox="1">
            <a:spLocks/>
          </p:cNvSpPr>
          <p:nvPr/>
        </p:nvSpPr>
        <p:spPr>
          <a:xfrm>
            <a:off x="923168" y="105764"/>
            <a:ext cx="10515600" cy="8655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b="1" dirty="0"/>
              <a:t>Diagrama general</a:t>
            </a:r>
          </a:p>
        </p:txBody>
      </p:sp>
      <p:pic>
        <p:nvPicPr>
          <p:cNvPr id="18" name="Imagen 17" descr="Imagen que contiene transporte, rueda, firmar&#10;&#10;Descripción generada automáticamente">
            <a:extLst>
              <a:ext uri="{FF2B5EF4-FFF2-40B4-BE49-F238E27FC236}">
                <a16:creationId xmlns:a16="http://schemas.microsoft.com/office/drawing/2014/main" id="{598457C1-7468-F18C-172F-AC9E53EDDB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851" y="0"/>
            <a:ext cx="1174148" cy="1238865"/>
          </a:xfrm>
          <a:prstGeom prst="rect">
            <a:avLst/>
          </a:prstGeom>
        </p:spPr>
      </p:pic>
      <p:pic>
        <p:nvPicPr>
          <p:cNvPr id="19" name="Picture 2" descr="Escudo I.P.N. – Sociedad, Tecnología y Deontología.">
            <a:extLst>
              <a:ext uri="{FF2B5EF4-FFF2-40B4-BE49-F238E27FC236}">
                <a16:creationId xmlns:a16="http://schemas.microsoft.com/office/drawing/2014/main" id="{2D9E202F-940C-1247-9D3C-B3C1E948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5" y="-19151"/>
            <a:ext cx="1091556" cy="116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02BE78E-DC0E-11C0-9AB0-12B5AC7D0F6C}"/>
              </a:ext>
            </a:extLst>
          </p:cNvPr>
          <p:cNvSpPr txBox="1"/>
          <p:nvPr/>
        </p:nvSpPr>
        <p:spPr>
          <a:xfrm>
            <a:off x="4273061" y="5934670"/>
            <a:ext cx="381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Potenciales inhibidores </a:t>
            </a:r>
            <a:r>
              <a:rPr lang="es-MX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multi-diana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para blancos de la asociación EA-DM</a:t>
            </a:r>
          </a:p>
        </p:txBody>
      </p:sp>
    </p:spTree>
    <p:extLst>
      <p:ext uri="{BB962C8B-B14F-4D97-AF65-F5344CB8AC3E}">
        <p14:creationId xmlns:p14="http://schemas.microsoft.com/office/powerpoint/2010/main" val="352909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1651B-FD3D-4F7A-EFB6-A2FACC62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F9A20D-118B-2385-2773-50781382B99A}"/>
              </a:ext>
            </a:extLst>
          </p:cNvPr>
          <p:cNvSpPr txBox="1">
            <a:spLocks/>
          </p:cNvSpPr>
          <p:nvPr/>
        </p:nvSpPr>
        <p:spPr>
          <a:xfrm>
            <a:off x="824845" y="68263"/>
            <a:ext cx="10236445" cy="86557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b="1" dirty="0"/>
              <a:t>1. Obtención y preparación de los datos</a:t>
            </a:r>
          </a:p>
        </p:txBody>
      </p:sp>
      <p:pic>
        <p:nvPicPr>
          <p:cNvPr id="8" name="Picture 2" descr="SciCrunch | Research Resource Resolver">
            <a:extLst>
              <a:ext uri="{FF2B5EF4-FFF2-40B4-BE49-F238E27FC236}">
                <a16:creationId xmlns:a16="http://schemas.microsoft.com/office/drawing/2014/main" id="{FB4D615B-F720-E025-465C-1B3E0B4F1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5" b="30000"/>
          <a:stretch/>
        </p:blipFill>
        <p:spPr bwMode="auto">
          <a:xfrm>
            <a:off x="344129" y="3134615"/>
            <a:ext cx="2281084" cy="5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FEA186A-AF7B-A026-4F40-92522D276BB6}"/>
              </a:ext>
            </a:extLst>
          </p:cNvPr>
          <p:cNvSpPr/>
          <p:nvPr/>
        </p:nvSpPr>
        <p:spPr>
          <a:xfrm>
            <a:off x="2793340" y="3116867"/>
            <a:ext cx="647949" cy="580104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A5CBD9-AF85-5B29-54A9-11F1ADB65A22}"/>
              </a:ext>
            </a:extLst>
          </p:cNvPr>
          <p:cNvSpPr txBox="1"/>
          <p:nvPr/>
        </p:nvSpPr>
        <p:spPr>
          <a:xfrm>
            <a:off x="3539613" y="2845415"/>
            <a:ext cx="2123768" cy="1323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ptos" panose="020B0004020202020204" pitchFamily="34" charset="0"/>
              </a:rPr>
              <a:t>Descargar datos </a:t>
            </a:r>
            <a:r>
              <a:rPr lang="es-MX" sz="2000" b="1" dirty="0">
                <a:solidFill>
                  <a:schemeClr val="bg1"/>
                </a:solidFill>
                <a:latin typeface="Aptos" panose="020B0004020202020204" pitchFamily="34" charset="0"/>
              </a:rPr>
              <a:t>experimentales de inhibición </a:t>
            </a:r>
            <a:r>
              <a:rPr lang="es-MX" sz="2000" dirty="0">
                <a:solidFill>
                  <a:schemeClr val="bg1"/>
                </a:solidFill>
                <a:latin typeface="Aptos" panose="020B0004020202020204" pitchFamily="34" charset="0"/>
              </a:rPr>
              <a:t>para: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14CB69C-B6EC-BE94-7C17-3EBF4B91740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3381" y="2070674"/>
            <a:ext cx="550606" cy="143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03F07A5-AC7B-7757-63A7-483E445652D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3381" y="2699938"/>
            <a:ext cx="550606" cy="80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20A3F4B-CA77-80DA-A7F6-5E5B578CFC1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3381" y="3307080"/>
            <a:ext cx="550606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1F5C4F1-10C1-9109-4005-FCE7B0A5B05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63381" y="3507135"/>
            <a:ext cx="550606" cy="3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6F7A968-3D33-7900-6969-AEF39482DAA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63381" y="3507135"/>
            <a:ext cx="550606" cy="97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1CC222F-3BAF-EFB3-7FE1-3FCC2A15169F}"/>
              </a:ext>
            </a:extLst>
          </p:cNvPr>
          <p:cNvSpPr txBox="1"/>
          <p:nvPr/>
        </p:nvSpPr>
        <p:spPr>
          <a:xfrm>
            <a:off x="6213987" y="1918122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STAT3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661D7B-2C39-896C-FDA6-BA012D66B315}"/>
              </a:ext>
            </a:extLst>
          </p:cNvPr>
          <p:cNvSpPr txBox="1"/>
          <p:nvPr/>
        </p:nvSpPr>
        <p:spPr>
          <a:xfrm>
            <a:off x="6213987" y="2619345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EGFR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2A1C1C-B5FC-4309-A058-CC1AFCED0DAD}"/>
              </a:ext>
            </a:extLst>
          </p:cNvPr>
          <p:cNvSpPr txBox="1"/>
          <p:nvPr/>
        </p:nvSpPr>
        <p:spPr>
          <a:xfrm>
            <a:off x="6213986" y="3206864"/>
            <a:ext cx="92914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SRC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125ECBB-00E4-E116-BC26-987D86037F76}"/>
              </a:ext>
            </a:extLst>
          </p:cNvPr>
          <p:cNvSpPr txBox="1"/>
          <p:nvPr/>
        </p:nvSpPr>
        <p:spPr>
          <a:xfrm>
            <a:off x="6213986" y="3791842"/>
            <a:ext cx="10520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MAPK1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BBA9C4E-5E4B-B31A-DEF5-271984556D6D}"/>
              </a:ext>
            </a:extLst>
          </p:cNvPr>
          <p:cNvSpPr txBox="1"/>
          <p:nvPr/>
        </p:nvSpPr>
        <p:spPr>
          <a:xfrm>
            <a:off x="6213986" y="4401442"/>
            <a:ext cx="10520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ESR1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897505FB-EBE0-0ECB-7EA6-1CE6F386DE0C}"/>
              </a:ext>
            </a:extLst>
          </p:cNvPr>
          <p:cNvSpPr/>
          <p:nvPr/>
        </p:nvSpPr>
        <p:spPr>
          <a:xfrm>
            <a:off x="7325030" y="3033293"/>
            <a:ext cx="647949" cy="580104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D12B422-3445-D845-64F1-832CF0FDEB95}"/>
              </a:ext>
            </a:extLst>
          </p:cNvPr>
          <p:cNvCxnSpPr>
            <a:stCxn id="2" idx="0"/>
          </p:cNvCxnSpPr>
          <p:nvPr/>
        </p:nvCxnSpPr>
        <p:spPr>
          <a:xfrm flipV="1">
            <a:off x="4601497" y="2383536"/>
            <a:ext cx="983" cy="46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495F85B-7ADF-1041-C1BF-F0280BD24B38}"/>
              </a:ext>
            </a:extLst>
          </p:cNvPr>
          <p:cNvSpPr txBox="1"/>
          <p:nvPr/>
        </p:nvSpPr>
        <p:spPr>
          <a:xfrm>
            <a:off x="3797519" y="1787578"/>
            <a:ext cx="168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F0"/>
                </a:solidFill>
                <a:latin typeface="Aptos" panose="020B0004020202020204" pitchFamily="34" charset="0"/>
              </a:rPr>
              <a:t>SMILES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0B358CE-D69B-7A95-1F86-D00BCB5E7B78}"/>
              </a:ext>
            </a:extLst>
          </p:cNvPr>
          <p:cNvSpPr txBox="1"/>
          <p:nvPr/>
        </p:nvSpPr>
        <p:spPr>
          <a:xfrm>
            <a:off x="3979656" y="4586108"/>
            <a:ext cx="124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B0F0"/>
                </a:solidFill>
                <a:latin typeface="Aptos" panose="020B0004020202020204" pitchFamily="34" charset="0"/>
              </a:rPr>
              <a:t>IC</a:t>
            </a:r>
            <a:r>
              <a:rPr lang="es-MX" sz="2800" b="1" baseline="-25000" dirty="0">
                <a:solidFill>
                  <a:srgbClr val="00B0F0"/>
                </a:solidFill>
                <a:latin typeface="Aptos" panose="020B0004020202020204" pitchFamily="34" charset="0"/>
              </a:rPr>
              <a:t>50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17A5659-A6AF-DC9D-9D67-DBFCAD218441}"/>
              </a:ext>
            </a:extLst>
          </p:cNvPr>
          <p:cNvSpPr txBox="1"/>
          <p:nvPr/>
        </p:nvSpPr>
        <p:spPr>
          <a:xfrm>
            <a:off x="8254178" y="2817792"/>
            <a:ext cx="2630796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ptos" panose="020B0004020202020204" pitchFamily="34" charset="0"/>
              </a:rPr>
              <a:t>Tratamiento de datos: Remover </a:t>
            </a:r>
            <a:r>
              <a:rPr lang="es-MX" sz="2000" b="1" dirty="0">
                <a:solidFill>
                  <a:schemeClr val="bg1"/>
                </a:solidFill>
                <a:latin typeface="Aptos" panose="020B0004020202020204" pitchFamily="34" charset="0"/>
              </a:rPr>
              <a:t>datos faltantes </a:t>
            </a:r>
            <a:r>
              <a:rPr lang="es-MX" sz="2000" dirty="0">
                <a:solidFill>
                  <a:schemeClr val="bg1"/>
                </a:solidFill>
                <a:latin typeface="Aptos" panose="020B0004020202020204" pitchFamily="34" charset="0"/>
              </a:rPr>
              <a:t>y </a:t>
            </a:r>
            <a:r>
              <a:rPr lang="es-MX" sz="2000" b="1" dirty="0">
                <a:solidFill>
                  <a:schemeClr val="bg1"/>
                </a:solidFill>
                <a:latin typeface="Aptos" panose="020B0004020202020204" pitchFamily="34" charset="0"/>
              </a:rPr>
              <a:t>datos duplicados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A2CA2-A864-FE72-2FFA-940A7115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850" y="1025835"/>
            <a:ext cx="1179934" cy="12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5C99AF-5F12-02BF-E040-ED737983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83" y="4184072"/>
            <a:ext cx="2902892" cy="11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57C8E89-5613-E5C5-F64E-09731570357A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9569576" y="4141231"/>
            <a:ext cx="1052053" cy="27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90ABBF5-8241-33B6-BF00-0754F2B74C30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569576" y="2168689"/>
            <a:ext cx="364274" cy="649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8B39E889-4A02-4B98-CD23-DE7D0F6304B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601497" y="4168854"/>
            <a:ext cx="0" cy="43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7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A882B3-2119-6B25-3D79-D18B4DC6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57AA03-C582-1A23-8428-3A292ACC5082}"/>
              </a:ext>
            </a:extLst>
          </p:cNvPr>
          <p:cNvSpPr txBox="1"/>
          <p:nvPr/>
        </p:nvSpPr>
        <p:spPr>
          <a:xfrm>
            <a:off x="344129" y="3429000"/>
            <a:ext cx="2123768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ptos" panose="020B0004020202020204" pitchFamily="34" charset="0"/>
              </a:rPr>
              <a:t>Cálculo de pIC</a:t>
            </a:r>
            <a:r>
              <a:rPr lang="es-MX" sz="20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50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BA9D203-B279-5A5B-B236-27F8D3773EF0}"/>
              </a:ext>
            </a:extLst>
          </p:cNvPr>
          <p:cNvSpPr txBox="1">
            <a:spLocks/>
          </p:cNvSpPr>
          <p:nvPr/>
        </p:nvSpPr>
        <p:spPr>
          <a:xfrm>
            <a:off x="838200" y="248250"/>
            <a:ext cx="10236445" cy="86557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b="1" dirty="0"/>
              <a:t>1. Obtención y preparación de los datos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647E20-9D01-427E-A3B6-48C46FCC48D9}"/>
              </a:ext>
            </a:extLst>
          </p:cNvPr>
          <p:cNvCxnSpPr>
            <a:stCxn id="5" idx="2"/>
          </p:cNvCxnSpPr>
          <p:nvPr/>
        </p:nvCxnSpPr>
        <p:spPr>
          <a:xfrm>
            <a:off x="1406013" y="3829110"/>
            <a:ext cx="0" cy="506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E7F945-8FF6-B08C-B182-15ED6AD937B4}"/>
                  </a:ext>
                </a:extLst>
              </p:cNvPr>
              <p:cNvSpPr txBox="1"/>
              <p:nvPr/>
            </p:nvSpPr>
            <p:spPr>
              <a:xfrm>
                <a:off x="91747" y="4520692"/>
                <a:ext cx="2859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𝒑𝑰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b>
                      </m:sSub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sSub>
                                <m:sSubPr>
                                  <m:ctrl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𝟓𝟎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MX" sz="2400" b="1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BE7F945-8FF6-B08C-B182-15ED6AD9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7" y="4520692"/>
                <a:ext cx="2859629" cy="369332"/>
              </a:xfrm>
              <a:prstGeom prst="rect">
                <a:avLst/>
              </a:prstGeom>
              <a:blipFill>
                <a:blip r:embed="rId3"/>
                <a:stretch>
                  <a:fillRect l="-3198" t="-3333" b="-3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9999BB2C-D299-7F54-5EE0-212FB1B1C2BE}"/>
              </a:ext>
            </a:extLst>
          </p:cNvPr>
          <p:cNvSpPr/>
          <p:nvPr/>
        </p:nvSpPr>
        <p:spPr>
          <a:xfrm>
            <a:off x="3304616" y="3162300"/>
            <a:ext cx="2965006" cy="1013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Creación de una nueva columna que establezca la actividad de las moléculas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CFA152E-2AE0-AEB4-88F7-52493AD9D2CF}"/>
              </a:ext>
            </a:extLst>
          </p:cNvPr>
          <p:cNvSpPr/>
          <p:nvPr/>
        </p:nvSpPr>
        <p:spPr>
          <a:xfrm>
            <a:off x="2616359" y="3382651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546D98-5674-0C4B-077D-0E59310927CE}"/>
                  </a:ext>
                </a:extLst>
              </p:cNvPr>
              <p:cNvSpPr txBox="1"/>
              <p:nvPr/>
            </p:nvSpPr>
            <p:spPr>
              <a:xfrm>
                <a:off x="1913295" y="2104680"/>
                <a:ext cx="18107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𝒖𝑴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546D98-5674-0C4B-077D-0E5931092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95" y="2104680"/>
                <a:ext cx="1810752" cy="369332"/>
              </a:xfrm>
              <a:prstGeom prst="rect">
                <a:avLst/>
              </a:prstGeom>
              <a:blipFill>
                <a:blip r:embed="rId4"/>
                <a:stretch>
                  <a:fillRect l="-3344" r="-3010" b="-1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9A48618-697F-52E8-863C-5211E06B83CD}"/>
                  </a:ext>
                </a:extLst>
              </p:cNvPr>
              <p:cNvSpPr txBox="1"/>
              <p:nvPr/>
            </p:nvSpPr>
            <p:spPr>
              <a:xfrm>
                <a:off x="1913295" y="1471399"/>
                <a:ext cx="18107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es-MX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MX" sz="24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400" b="1" i="1" smtClean="0">
                          <a:latin typeface="Cambria Math" panose="02040503050406030204" pitchFamily="18" charset="0"/>
                        </a:rPr>
                        <m:t>𝒖𝑴</m:t>
                      </m:r>
                    </m:oMath>
                  </m:oMathPara>
                </a14:m>
                <a:endParaRPr lang="es-MX" sz="2400" b="1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9A48618-697F-52E8-863C-5211E06B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95" y="1471399"/>
                <a:ext cx="1810752" cy="369332"/>
              </a:xfrm>
              <a:prstGeom prst="rect">
                <a:avLst/>
              </a:prstGeom>
              <a:blipFill>
                <a:blip r:embed="rId5"/>
                <a:stretch>
                  <a:fillRect l="-3344" r="-3010" b="-1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5D707A5-A807-571F-B664-719AC67803E0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781298" y="2659380"/>
            <a:ext cx="5821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46EB769-CFAC-FF75-D2E4-9EA4FCF750C9}"/>
              </a:ext>
            </a:extLst>
          </p:cNvPr>
          <p:cNvSpPr/>
          <p:nvPr/>
        </p:nvSpPr>
        <p:spPr>
          <a:xfrm>
            <a:off x="3906227" y="1544370"/>
            <a:ext cx="359979" cy="2527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979D3BEC-7014-22ED-E4C1-6F3A87D7B461}"/>
              </a:ext>
            </a:extLst>
          </p:cNvPr>
          <p:cNvSpPr/>
          <p:nvPr/>
        </p:nvSpPr>
        <p:spPr>
          <a:xfrm>
            <a:off x="3906227" y="2149509"/>
            <a:ext cx="359979" cy="2527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5D88B56-E434-F4A8-C677-989E80060293}"/>
              </a:ext>
            </a:extLst>
          </p:cNvPr>
          <p:cNvSpPr txBox="1"/>
          <p:nvPr/>
        </p:nvSpPr>
        <p:spPr>
          <a:xfrm>
            <a:off x="4303170" y="1445755"/>
            <a:ext cx="141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/>
              <a:t>Inhibidor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3CF98A9-0603-686E-46B1-957E84AD4840}"/>
              </a:ext>
            </a:extLst>
          </p:cNvPr>
          <p:cNvSpPr txBox="1"/>
          <p:nvPr/>
        </p:nvSpPr>
        <p:spPr>
          <a:xfrm>
            <a:off x="4240524" y="2024646"/>
            <a:ext cx="192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/>
              <a:t>No Inhibidor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52E807D-EDF9-85B4-7E79-04B864729A5C}"/>
              </a:ext>
            </a:extLst>
          </p:cNvPr>
          <p:cNvSpPr/>
          <p:nvPr/>
        </p:nvSpPr>
        <p:spPr>
          <a:xfrm>
            <a:off x="6530376" y="3387544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11733EB-93BA-C539-E983-6F238B66A51B}"/>
              </a:ext>
            </a:extLst>
          </p:cNvPr>
          <p:cNvSpPr/>
          <p:nvPr/>
        </p:nvSpPr>
        <p:spPr>
          <a:xfrm>
            <a:off x="7330926" y="3037840"/>
            <a:ext cx="2076309" cy="1137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Creación de </a:t>
            </a:r>
            <a:r>
              <a:rPr lang="es-MX" sz="2000" dirty="0" err="1"/>
              <a:t>boxplots</a:t>
            </a:r>
            <a:r>
              <a:rPr lang="es-MX" sz="2000" dirty="0"/>
              <a:t> y cálculo de estadísticos básicos 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FC84755-1E9B-1764-B013-456D63A2BCB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369081" y="2576052"/>
            <a:ext cx="125990" cy="461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036214B-A67B-D37C-5180-7E144C393E71}"/>
              </a:ext>
            </a:extLst>
          </p:cNvPr>
          <p:cNvSpPr txBox="1"/>
          <p:nvPr/>
        </p:nvSpPr>
        <p:spPr>
          <a:xfrm>
            <a:off x="6957203" y="1183218"/>
            <a:ext cx="3075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Media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Mediana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Moda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Desviación estándar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97EBE6F-22A4-7027-D93A-53C12C506D1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369081" y="4175760"/>
            <a:ext cx="927319" cy="1013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Imagen 51">
            <a:extLst>
              <a:ext uri="{FF2B5EF4-FFF2-40B4-BE49-F238E27FC236}">
                <a16:creationId xmlns:a16="http://schemas.microsoft.com/office/drawing/2014/main" id="{D3B25711-82FE-EEF5-ACDE-E5215AC58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7235" y="4241306"/>
            <a:ext cx="2693018" cy="2016068"/>
          </a:xfrm>
          <a:prstGeom prst="rect">
            <a:avLst/>
          </a:prstGeom>
        </p:spPr>
      </p:pic>
      <p:pic>
        <p:nvPicPr>
          <p:cNvPr id="2052" name="Picture 4" descr="Announcing the release of seaborn 0.11 | by Michael Waskom | Medium">
            <a:extLst>
              <a:ext uri="{FF2B5EF4-FFF2-40B4-BE49-F238E27FC236}">
                <a16:creationId xmlns:a16="http://schemas.microsoft.com/office/drawing/2014/main" id="{8FEAFE31-7E1B-544D-2EC7-DE672E04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10" y="2550103"/>
            <a:ext cx="1920650" cy="55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708E9EE-CCA1-AB0F-277B-9D4AAB0C6C04}"/>
              </a:ext>
            </a:extLst>
          </p:cNvPr>
          <p:cNvCxnSpPr>
            <a:stCxn id="41" idx="3"/>
            <a:endCxn id="2052" idx="2"/>
          </p:cNvCxnSpPr>
          <p:nvPr/>
        </p:nvCxnSpPr>
        <p:spPr>
          <a:xfrm flipV="1">
            <a:off x="9407235" y="3100289"/>
            <a:ext cx="1371600" cy="50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6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C504D-A9A6-72E9-C227-908A9CB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B12CF4D-DB53-3DA8-F31B-5F972C4727A0}"/>
              </a:ext>
            </a:extLst>
          </p:cNvPr>
          <p:cNvSpPr/>
          <p:nvPr/>
        </p:nvSpPr>
        <p:spPr>
          <a:xfrm>
            <a:off x="345440" y="2936158"/>
            <a:ext cx="3139440" cy="10134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Calcular descriptores moleculares 2D empleando la librería </a:t>
            </a:r>
            <a:r>
              <a:rPr lang="es-MX" sz="2000" b="1" dirty="0"/>
              <a:t>RDKIT</a:t>
            </a:r>
          </a:p>
        </p:txBody>
      </p:sp>
      <p:pic>
        <p:nvPicPr>
          <p:cNvPr id="2050" name="Picture 2" descr="2021 RDKit User Group Meeting">
            <a:extLst>
              <a:ext uri="{FF2B5EF4-FFF2-40B4-BE49-F238E27FC236}">
                <a16:creationId xmlns:a16="http://schemas.microsoft.com/office/drawing/2014/main" id="{5165B8E6-0E1B-AC94-10B6-C63D7D3E4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r="24042"/>
          <a:stretch/>
        </p:blipFill>
        <p:spPr bwMode="auto">
          <a:xfrm>
            <a:off x="3076504" y="887682"/>
            <a:ext cx="1669119" cy="17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87DA00B-4278-832F-01A3-16DB7EE3210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915160" y="2433238"/>
            <a:ext cx="1034518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E6E7A83-E2C2-EDF8-7E93-B9CC00E85F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915160" y="2433238"/>
            <a:ext cx="7412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CA5D860-3F05-D2FC-6655-EBF9BA6BCA90}"/>
              </a:ext>
            </a:extLst>
          </p:cNvPr>
          <p:cNvSpPr txBox="1"/>
          <p:nvPr/>
        </p:nvSpPr>
        <p:spPr>
          <a:xfrm>
            <a:off x="635379" y="1878538"/>
            <a:ext cx="231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110 descriptores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5103517-B25D-97CD-FCFF-4DCEC452558A}"/>
              </a:ext>
            </a:extLst>
          </p:cNvPr>
          <p:cNvSpPr txBox="1"/>
          <p:nvPr/>
        </p:nvSpPr>
        <p:spPr>
          <a:xfrm>
            <a:off x="440069" y="4452538"/>
            <a:ext cx="2965005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/>
              <a:t>Huellas moleculares.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/>
              <a:t>Carga y polaridad.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/>
              <a:t>Topología.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/>
              <a:t>Anillos y ciclos.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/>
              <a:t>Estado electrónico.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7A901C6-59A1-E91C-1C35-D4293E371522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915160" y="3949618"/>
            <a:ext cx="7412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E65263A4-14AD-A861-A8ED-72D4BD2C2036}"/>
              </a:ext>
            </a:extLst>
          </p:cNvPr>
          <p:cNvSpPr txBox="1">
            <a:spLocks/>
          </p:cNvSpPr>
          <p:nvPr/>
        </p:nvSpPr>
        <p:spPr>
          <a:xfrm>
            <a:off x="824845" y="68263"/>
            <a:ext cx="10236445" cy="86557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b="1" dirty="0"/>
              <a:t>1. Obtención y preparación de los datos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5D5A37-E3EB-0CA5-189C-29AC16DBEF49}"/>
              </a:ext>
            </a:extLst>
          </p:cNvPr>
          <p:cNvSpPr/>
          <p:nvPr/>
        </p:nvSpPr>
        <p:spPr>
          <a:xfrm>
            <a:off x="4745623" y="2936158"/>
            <a:ext cx="2965006" cy="1013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Crear un </a:t>
            </a:r>
            <a:r>
              <a:rPr lang="es-MX" sz="2000" dirty="0" err="1"/>
              <a:t>correlograma</a:t>
            </a:r>
            <a:r>
              <a:rPr lang="es-MX" sz="2000" dirty="0"/>
              <a:t> que incluya a los descriptores moleculares y al pIC</a:t>
            </a:r>
            <a:r>
              <a:rPr lang="es-MX" sz="2000" baseline="-25000" dirty="0"/>
              <a:t>50</a:t>
            </a:r>
            <a:endParaRPr lang="es-MX" sz="2000" b="1" baseline="-25000" dirty="0"/>
          </a:p>
        </p:txBody>
      </p:sp>
      <p:pic>
        <p:nvPicPr>
          <p:cNvPr id="3074" name="Picture 2" descr="Aprender a querer los correlogramas de la última versión de Minitab">
            <a:extLst>
              <a:ext uri="{FF2B5EF4-FFF2-40B4-BE49-F238E27FC236}">
                <a16:creationId xmlns:a16="http://schemas.microsoft.com/office/drawing/2014/main" id="{5CA5468E-5D66-7029-1E20-D8066F81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79" y="4387548"/>
            <a:ext cx="2786201" cy="17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71A4E5B-7F3E-DD5A-4F0E-E4F92AD90EFA}"/>
              </a:ext>
            </a:extLst>
          </p:cNvPr>
          <p:cNvSpPr/>
          <p:nvPr/>
        </p:nvSpPr>
        <p:spPr>
          <a:xfrm>
            <a:off x="3805451" y="3262229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D4925D0-DF9A-62A3-1F8C-5B776BA4D826}"/>
              </a:ext>
            </a:extLst>
          </p:cNvPr>
          <p:cNvSpPr/>
          <p:nvPr/>
        </p:nvSpPr>
        <p:spPr>
          <a:xfrm>
            <a:off x="8109183" y="3202878"/>
            <a:ext cx="539795" cy="452243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F97FE5-C9F2-B0A8-5099-ACA9BA3F05ED}"/>
              </a:ext>
            </a:extLst>
          </p:cNvPr>
          <p:cNvSpPr/>
          <p:nvPr/>
        </p:nvSpPr>
        <p:spPr>
          <a:xfrm>
            <a:off x="9047532" y="2936158"/>
            <a:ext cx="2965006" cy="10134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Eliminar aquellos descriptores que cumplan con los criterios</a:t>
            </a:r>
            <a:endParaRPr lang="es-MX" sz="2000" b="1" baseline="-250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20A28D0-B4CD-EC5C-DD0D-B51887160151}"/>
              </a:ext>
            </a:extLst>
          </p:cNvPr>
          <p:cNvCxnSpPr>
            <a:stCxn id="9" idx="2"/>
          </p:cNvCxnSpPr>
          <p:nvPr/>
        </p:nvCxnSpPr>
        <p:spPr>
          <a:xfrm>
            <a:off x="10530035" y="3949618"/>
            <a:ext cx="0" cy="642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860E3A-2301-2474-4482-5880FC012EFF}"/>
              </a:ext>
            </a:extLst>
          </p:cNvPr>
          <p:cNvSpPr txBox="1"/>
          <p:nvPr/>
        </p:nvSpPr>
        <p:spPr>
          <a:xfrm>
            <a:off x="9372885" y="4734322"/>
            <a:ext cx="2314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Se eliminarán descriptores cuya correlación entre si sea mayor a 0.7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CDA84A4-8761-233A-F37E-A40FAE391A9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530035" y="2447209"/>
            <a:ext cx="0" cy="488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32FFAF-2A37-6DF3-3526-C67F81280884}"/>
              </a:ext>
            </a:extLst>
          </p:cNvPr>
          <p:cNvSpPr txBox="1"/>
          <p:nvPr/>
        </p:nvSpPr>
        <p:spPr>
          <a:xfrm>
            <a:off x="8950960" y="1431546"/>
            <a:ext cx="296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Se eliminarán descriptores cuya correlación con el pIC</a:t>
            </a:r>
            <a:r>
              <a:rPr lang="es-MX" sz="2000" baseline="-25000" dirty="0"/>
              <a:t>50</a:t>
            </a:r>
            <a:r>
              <a:rPr lang="es-MX" sz="2000" dirty="0"/>
              <a:t> sea cercana a 0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9C53D82-BD4F-2EBC-24FC-EA12C74B32D9}"/>
              </a:ext>
            </a:extLst>
          </p:cNvPr>
          <p:cNvCxnSpPr>
            <a:stCxn id="6" idx="2"/>
            <a:endCxn id="3074" idx="0"/>
          </p:cNvCxnSpPr>
          <p:nvPr/>
        </p:nvCxnSpPr>
        <p:spPr>
          <a:xfrm flipH="1">
            <a:off x="6224480" y="3949618"/>
            <a:ext cx="3646" cy="437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0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EB052-CD01-D0FC-32BD-5C46034D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2. Entrenamiento de los modelos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C528F-C7F4-A7F3-659F-0CCE81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92368-3CCA-B381-6248-16D3E437413E}"/>
              </a:ext>
            </a:extLst>
          </p:cNvPr>
          <p:cNvSpPr/>
          <p:nvPr/>
        </p:nvSpPr>
        <p:spPr>
          <a:xfrm>
            <a:off x="244168" y="3583284"/>
            <a:ext cx="1595120" cy="70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Instanciar los modelos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F0B5C6-2F96-1276-0CDF-5E129D868E7B}"/>
              </a:ext>
            </a:extLst>
          </p:cNvPr>
          <p:cNvSpPr/>
          <p:nvPr/>
        </p:nvSpPr>
        <p:spPr>
          <a:xfrm>
            <a:off x="2304026" y="2372073"/>
            <a:ext cx="1595120" cy="70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Instanciar los modelos</a:t>
            </a:r>
          </a:p>
        </p:txBody>
      </p:sp>
    </p:spTree>
    <p:extLst>
      <p:ext uri="{BB962C8B-B14F-4D97-AF65-F5344CB8AC3E}">
        <p14:creationId xmlns:p14="http://schemas.microsoft.com/office/powerpoint/2010/main" val="155508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D6F0FB45-C345-98A9-4E9B-11064922AD0F}"/>
              </a:ext>
            </a:extLst>
          </p:cNvPr>
          <p:cNvSpPr/>
          <p:nvPr/>
        </p:nvSpPr>
        <p:spPr>
          <a:xfrm>
            <a:off x="431501" y="414487"/>
            <a:ext cx="4949103" cy="7772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4E9BAB-DE32-25C9-E203-9B6E0C6A034E}"/>
              </a:ext>
            </a:extLst>
          </p:cNvPr>
          <p:cNvSpPr txBox="1">
            <a:spLocks/>
          </p:cNvSpPr>
          <p:nvPr/>
        </p:nvSpPr>
        <p:spPr>
          <a:xfrm>
            <a:off x="665814" y="665330"/>
            <a:ext cx="441959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Entrenamiento de los modelos </a:t>
            </a:r>
            <a:r>
              <a:rPr lang="es-MX" sz="1700" b="1" dirty="0" err="1"/>
              <a:t>XGBoost</a:t>
            </a:r>
            <a:r>
              <a:rPr lang="es-MX" sz="1700" b="1" dirty="0"/>
              <a:t> y </a:t>
            </a:r>
            <a:r>
              <a:rPr lang="es-MX" sz="1700" b="1" dirty="0" err="1"/>
              <a:t>Random</a:t>
            </a:r>
            <a:r>
              <a:rPr lang="es-MX" sz="1700" b="1" dirty="0"/>
              <a:t> Forest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853C24-53CF-48F0-C29D-B3E4A3B213DC}"/>
              </a:ext>
            </a:extLst>
          </p:cNvPr>
          <p:cNvSpPr/>
          <p:nvPr/>
        </p:nvSpPr>
        <p:spPr>
          <a:xfrm>
            <a:off x="1201502" y="1840245"/>
            <a:ext cx="3348211" cy="1454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los modelos de aprendizaje automático: </a:t>
            </a:r>
            <a:r>
              <a:rPr lang="es-MX" dirty="0" err="1"/>
              <a:t>XGBoost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r>
              <a:rPr lang="es-MX" dirty="0"/>
              <a:t> (clasificatorios) empleando la librería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en Python.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0AC44F-2E5A-FDAE-291F-A0F46C65230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75608" y="1181898"/>
            <a:ext cx="2" cy="65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306A7-BE01-7D93-6211-C1124EA106A3}"/>
              </a:ext>
            </a:extLst>
          </p:cNvPr>
          <p:cNvSpPr txBox="1"/>
          <p:nvPr/>
        </p:nvSpPr>
        <p:spPr>
          <a:xfrm>
            <a:off x="49651" y="2628837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176CC3-FCB7-8CFB-FFB5-6E331045AC59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462361" y="2567587"/>
            <a:ext cx="739141" cy="6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D9C1F6-47B6-F475-964C-310913F62F7D}"/>
              </a:ext>
            </a:extLst>
          </p:cNvPr>
          <p:cNvSpPr/>
          <p:nvPr/>
        </p:nvSpPr>
        <p:spPr>
          <a:xfrm>
            <a:off x="1201502" y="3766583"/>
            <a:ext cx="3348211" cy="1316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dividirán los datos en una proporción 80-20 (entrenamiento y prueba) empleando la función </a:t>
            </a:r>
            <a:r>
              <a:rPr lang="es-MX" dirty="0" err="1"/>
              <a:t>train_test_Split</a:t>
            </a:r>
            <a:r>
              <a:rPr lang="es-MX" dirty="0"/>
              <a:t> de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2D3D70-A6CA-B1A9-08D2-A412B3886CCA}"/>
              </a:ext>
            </a:extLst>
          </p:cNvPr>
          <p:cNvSpPr txBox="1"/>
          <p:nvPr/>
        </p:nvSpPr>
        <p:spPr>
          <a:xfrm>
            <a:off x="0" y="519355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1, 2, 3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8193FC-880E-7101-C48B-061BABDACAB5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412710" y="4424930"/>
            <a:ext cx="788792" cy="7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A1137DB-B37B-8EA6-1667-1970BD37ED1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875608" y="3294928"/>
            <a:ext cx="0" cy="47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BA397B-267A-56E4-4ED5-98E9BCF0D54B}"/>
              </a:ext>
            </a:extLst>
          </p:cNvPr>
          <p:cNvSpPr/>
          <p:nvPr/>
        </p:nvSpPr>
        <p:spPr>
          <a:xfrm>
            <a:off x="1201502" y="5299587"/>
            <a:ext cx="3348211" cy="1579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interna. Se estimará cuáles son los mejores </a:t>
            </a:r>
            <a:r>
              <a:rPr lang="es-MX" dirty="0" err="1"/>
              <a:t>hiperparámetros</a:t>
            </a:r>
            <a:r>
              <a:rPr lang="es-MX" dirty="0"/>
              <a:t> para cada modelo empleando la función </a:t>
            </a:r>
            <a:r>
              <a:rPr lang="es-MX" dirty="0" err="1"/>
              <a:t>grid_searchCV</a:t>
            </a:r>
            <a:r>
              <a:rPr lang="es-MX" dirty="0"/>
              <a:t> que emplea validación cruzada.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284302-37A1-C719-8B1F-25C936529D19}"/>
              </a:ext>
            </a:extLst>
          </p:cNvPr>
          <p:cNvSpPr txBox="1"/>
          <p:nvPr/>
        </p:nvSpPr>
        <p:spPr>
          <a:xfrm>
            <a:off x="49651" y="618948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62C90C2-97D0-7829-C6DE-A6D6F50CC480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flipV="1">
            <a:off x="462361" y="6089478"/>
            <a:ext cx="739141" cy="10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E57CD1-E1EE-0183-A975-13F77D2D48B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2875608" y="5083276"/>
            <a:ext cx="0" cy="2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3663A5D-D4BB-E34B-978E-7B87AEB05355}"/>
              </a:ext>
            </a:extLst>
          </p:cNvPr>
          <p:cNvSpPr/>
          <p:nvPr/>
        </p:nvSpPr>
        <p:spPr>
          <a:xfrm>
            <a:off x="5380604" y="5383138"/>
            <a:ext cx="3348211" cy="135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Entrenar los modelos </a:t>
            </a:r>
            <a:r>
              <a:rPr lang="es-MX" dirty="0" err="1"/>
              <a:t>XGBoost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Forest  con los mejores </a:t>
            </a:r>
            <a:r>
              <a:rPr lang="es-MX" dirty="0" err="1"/>
              <a:t>hiperparámetros</a:t>
            </a:r>
            <a:r>
              <a:rPr lang="es-MX" dirty="0"/>
              <a:t> obtenidos.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00641F5-0CA8-81C3-8644-CE32DBC904DA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4549713" y="6059635"/>
            <a:ext cx="830891" cy="2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75E7113-6F03-CFC2-55B6-9D80D648CE81}"/>
              </a:ext>
            </a:extLst>
          </p:cNvPr>
          <p:cNvSpPr txBox="1"/>
          <p:nvPr/>
        </p:nvSpPr>
        <p:spPr>
          <a:xfrm>
            <a:off x="4793716" y="5531805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0742D2-28DB-F6EE-E27A-5BED57D53987}"/>
              </a:ext>
            </a:extLst>
          </p:cNvPr>
          <p:cNvSpPr/>
          <p:nvPr/>
        </p:nvSpPr>
        <p:spPr>
          <a:xfrm>
            <a:off x="5380603" y="3544422"/>
            <a:ext cx="3348211" cy="164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externa y determinar los valores de las métricas de evaluación (</a:t>
            </a:r>
            <a:r>
              <a:rPr lang="en-US" dirty="0"/>
              <a:t>accuracy, precision, recall </a:t>
            </a:r>
          </a:p>
          <a:p>
            <a:pPr algn="ctr"/>
            <a:r>
              <a:rPr lang="en-US" dirty="0"/>
              <a:t>,F1-score,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curvas ROC y RMSD)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FD9C21-0ADD-CBCA-76AF-ABACC8A20E56}"/>
              </a:ext>
            </a:extLst>
          </p:cNvPr>
          <p:cNvCxnSpPr>
            <a:cxnSpLocks/>
          </p:cNvCxnSpPr>
          <p:nvPr/>
        </p:nvCxnSpPr>
        <p:spPr>
          <a:xfrm flipV="1">
            <a:off x="7054708" y="519355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77FCD-B3F9-4C3C-EB38-4CF918072D8F}"/>
              </a:ext>
            </a:extLst>
          </p:cNvPr>
          <p:cNvSpPr txBox="1"/>
          <p:nvPr/>
        </p:nvSpPr>
        <p:spPr>
          <a:xfrm>
            <a:off x="4793715" y="4036254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92A09D-FA67-729C-60B2-01EDD3ED7243}"/>
              </a:ext>
            </a:extLst>
          </p:cNvPr>
          <p:cNvCxnSpPr/>
          <p:nvPr/>
        </p:nvCxnSpPr>
        <p:spPr>
          <a:xfrm>
            <a:off x="5085405" y="4220920"/>
            <a:ext cx="295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6358C22B-0C7E-1DB5-AB35-551895B95B5F}"/>
              </a:ext>
            </a:extLst>
          </p:cNvPr>
          <p:cNvSpPr/>
          <p:nvPr/>
        </p:nvSpPr>
        <p:spPr>
          <a:xfrm>
            <a:off x="315877" y="336295"/>
            <a:ext cx="3925807" cy="77724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AD1714-09CA-22BF-BC88-3C73C411335D}"/>
              </a:ext>
            </a:extLst>
          </p:cNvPr>
          <p:cNvSpPr txBox="1">
            <a:spLocks/>
          </p:cNvSpPr>
          <p:nvPr/>
        </p:nvSpPr>
        <p:spPr>
          <a:xfrm>
            <a:off x="289147" y="596002"/>
            <a:ext cx="392580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Determinación de inhibidores aplicando el modelo a una BD externa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2B483D-CA5A-D714-090D-EDF56F13CBF6}"/>
              </a:ext>
            </a:extLst>
          </p:cNvPr>
          <p:cNvSpPr/>
          <p:nvPr/>
        </p:nvSpPr>
        <p:spPr>
          <a:xfrm>
            <a:off x="604674" y="1576387"/>
            <a:ext cx="3348211" cy="101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descargarán los SMILES de una base de datos de compuestos naturales.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5475CA0-090B-7A6D-4758-489C5D08988D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278780" y="1113535"/>
            <a:ext cx="1" cy="46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821115-6170-327B-5324-EF3756B73C09}"/>
              </a:ext>
            </a:extLst>
          </p:cNvPr>
          <p:cNvSpPr txBox="1"/>
          <p:nvPr/>
        </p:nvSpPr>
        <p:spPr>
          <a:xfrm>
            <a:off x="45278" y="191914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526252-2C76-BD09-DF81-5C4A4C498924}"/>
              </a:ext>
            </a:extLst>
          </p:cNvPr>
          <p:cNvCxnSpPr/>
          <p:nvPr/>
        </p:nvCxnSpPr>
        <p:spPr>
          <a:xfrm>
            <a:off x="289147" y="210380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26E0780-7B43-83BE-C477-ADE97E151A79}"/>
              </a:ext>
            </a:extLst>
          </p:cNvPr>
          <p:cNvSpPr/>
          <p:nvPr/>
        </p:nvSpPr>
        <p:spPr>
          <a:xfrm>
            <a:off x="667966" y="2929342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BE4CAC-9DBB-F630-E39E-8ADA42BAF9B7}"/>
              </a:ext>
            </a:extLst>
          </p:cNvPr>
          <p:cNvSpPr txBox="1"/>
          <p:nvPr/>
        </p:nvSpPr>
        <p:spPr>
          <a:xfrm>
            <a:off x="67620" y="3429000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AA0159-8C51-9390-B557-9766E25DF2DB}"/>
              </a:ext>
            </a:extLst>
          </p:cNvPr>
          <p:cNvCxnSpPr/>
          <p:nvPr/>
        </p:nvCxnSpPr>
        <p:spPr>
          <a:xfrm>
            <a:off x="352439" y="3590020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F1F6D47-9754-4133-1227-7CF2B6823AF5}"/>
              </a:ext>
            </a:extLst>
          </p:cNvPr>
          <p:cNvSpPr/>
          <p:nvPr/>
        </p:nvSpPr>
        <p:spPr>
          <a:xfrm>
            <a:off x="667966" y="4593454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calcularán los descriptores para cada SMILES, de la lista de descriptores relevantes, empleando </a:t>
            </a:r>
            <a:r>
              <a:rPr lang="es-MX" dirty="0" err="1"/>
              <a:t>Rdkit</a:t>
            </a:r>
            <a:r>
              <a:rPr lang="es-MX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7668F1-C7A6-0843-017F-E664B5F8E90D}"/>
              </a:ext>
            </a:extLst>
          </p:cNvPr>
          <p:cNvSpPr txBox="1"/>
          <p:nvPr/>
        </p:nvSpPr>
        <p:spPr>
          <a:xfrm>
            <a:off x="97492" y="511097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40C6415-770C-C678-CC06-7CD02AD56EAD}"/>
              </a:ext>
            </a:extLst>
          </p:cNvPr>
          <p:cNvCxnSpPr/>
          <p:nvPr/>
        </p:nvCxnSpPr>
        <p:spPr>
          <a:xfrm>
            <a:off x="352439" y="529563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43E7C96-A26A-84C2-5C4B-2F3DDB232640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2278779" y="2586587"/>
            <a:ext cx="1" cy="34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1746E5B-D7B3-9E83-BC51-3E622BBC12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2278779" y="4339778"/>
            <a:ext cx="0" cy="25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4E811CB-FABB-81E7-B403-54DCF5C3373B}"/>
              </a:ext>
            </a:extLst>
          </p:cNvPr>
          <p:cNvSpPr/>
          <p:nvPr/>
        </p:nvSpPr>
        <p:spPr>
          <a:xfrm>
            <a:off x="5195721" y="4339779"/>
            <a:ext cx="3221626" cy="193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predecirá la actividad de cada molécula empleando los modelos construidos de </a:t>
            </a:r>
            <a:r>
              <a:rPr lang="es-MX" dirty="0" err="1"/>
              <a:t>XGBoost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Forest para cada una de las dianas terapéuticas.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CFFD5D-D567-BFB0-E7C6-3A07E79CA43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889592" y="5298672"/>
            <a:ext cx="1306129" cy="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EC1237-26E2-F819-751F-812017AA47EC}"/>
              </a:ext>
            </a:extLst>
          </p:cNvPr>
          <p:cNvSpPr/>
          <p:nvPr/>
        </p:nvSpPr>
        <p:spPr>
          <a:xfrm>
            <a:off x="5195721" y="1919142"/>
            <a:ext cx="3221626" cy="1879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seleccionará como potencial inhibidor si inhibe por lo menos 3 dianas terapéuticas y coincide los resultados coinciden entre los dos modelos.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E7D56C8-2742-5B8D-8EC6-72FAAE8A3A1D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6806534" y="3798332"/>
            <a:ext cx="0" cy="54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CC903B-C03E-9D36-2C8B-8444E0E9FA48}"/>
              </a:ext>
            </a:extLst>
          </p:cNvPr>
          <p:cNvSpPr txBox="1"/>
          <p:nvPr/>
        </p:nvSpPr>
        <p:spPr>
          <a:xfrm>
            <a:off x="4738278" y="265210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302456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5DAEE-5798-6ABC-EE32-69A660A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CRONOGRAMA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3BE44-AB25-3FA4-3921-7BA539E5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412E6-E3A3-60CB-67FC-008F6F00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03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170B1-9EBE-9382-3FEF-FBD761F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6161C-A993-A58B-650C-A17FB852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793791-E1EB-47DD-E763-A0C63AAE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452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DA1AC-0E63-1DF7-9059-DDECA5E1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167"/>
          </a:xfrm>
        </p:spPr>
        <p:txBody>
          <a:bodyPr/>
          <a:lstStyle/>
          <a:p>
            <a:pPr algn="ctr"/>
            <a:r>
              <a:rPr lang="es-MX" b="1" dirty="0">
                <a:latin typeface="Aptos" panose="020B0004020202020204" pitchFamily="34" charset="0"/>
                <a:cs typeface="Times New Roman" panose="02020603050405020304" pitchFamily="18" charset="0"/>
              </a:rPr>
              <a:t>CONTENIDO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57879A-6C3A-EC0A-C083-47BD3095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t>2</a:t>
            </a:fld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D0D558B-0815-5429-3A5D-E170EE15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4887809"/>
          </a:xfrm>
        </p:spPr>
        <p:txBody>
          <a:bodyPr>
            <a:normAutofit/>
          </a:bodyPr>
          <a:lstStyle/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Introducción</a:t>
            </a:r>
          </a:p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Antecedentes</a:t>
            </a:r>
          </a:p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Justificación</a:t>
            </a:r>
          </a:p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Objetivos</a:t>
            </a:r>
          </a:p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Hipótesis</a:t>
            </a:r>
          </a:p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Materiales y métodos</a:t>
            </a:r>
          </a:p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Cronograma</a:t>
            </a:r>
          </a:p>
          <a:p>
            <a:r>
              <a:rPr lang="es-MX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75791331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5D44C-746C-88DD-B40A-7B93D687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939F5-47B8-DEC3-483B-F09B2E5F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A0D8AE-E240-DD3D-2000-B0CAD4CD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550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B252B-D024-0893-F523-5DCE35B6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D5B6-EFF3-D12B-01D0-49FE7580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E7750D-617A-D916-70B5-C00F374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42682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D209-E10B-37A8-E42D-AE04A54D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78F8F-0948-9452-3C0D-0CD53C8B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0B8C4-2E6D-7D08-C727-C66EEB03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251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EDC69-0A75-80A0-83F4-403D758A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/>
              <a:t>HIPÓTESIS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6FDE-4E00-6EE8-1610-FF882092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empleo de </a:t>
            </a:r>
            <a:r>
              <a:rPr lang="es-MX" b="1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QSAR combinados con técnicas de aprendizaje automático </a:t>
            </a:r>
            <a:r>
              <a:rPr lang="es-MX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permitirá identificar </a:t>
            </a:r>
            <a:r>
              <a:rPr lang="es-MX" b="1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potenciales inhibidores </a:t>
            </a:r>
            <a:r>
              <a:rPr lang="es-MX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actúen sobre </a:t>
            </a:r>
            <a:r>
              <a:rPr lang="es-MX" b="1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múltiples blancos moleculares relevantes </a:t>
            </a:r>
            <a:r>
              <a:rPr lang="es-MX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la asociación Alzheimer-Diabetes mellitus.</a:t>
            </a:r>
          </a:p>
          <a:p>
            <a:endParaRPr lang="es-MX" dirty="0"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6C7E0-3BAE-57F5-2DD8-07CCAFB5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839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AC703-FC55-31C1-8B8A-45595440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E6D54-DE9E-EDAE-4C19-3F7D3E30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Objetivo general</a:t>
            </a:r>
          </a:p>
          <a:p>
            <a:pPr marL="0" indent="0">
              <a:buNone/>
            </a:pPr>
            <a:r>
              <a:rPr lang="es-MX" dirty="0"/>
              <a:t>Identificar inhibidores con capacidad para modular múltiples blancos relacionados con la asociación entre la enfermedad de Alzheimer y la diabetes mellitus.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9DFBF4-62F5-D6FC-79BC-413A525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55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1C0D-A0CC-832A-8EF5-76D4ED50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4FE94-CACE-AF40-539E-25E8234D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b="1" dirty="0"/>
              <a:t>Objetivos específicos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Recopilar y analizar datos experimentales de inhibición de moléculas dirigidas a las proteínas STAT3, EGFR, SRC, MAPK1 y ESR1.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Desarrollar modelos QSAR con aprendizaje automático para predecir la actividad inhibitoria de moléculas dirigidas a las proteínas STAT3, EGFR, SRC, MAPK1 y ESR1.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Identificar potenciales inhibidores aplicando los modelos QSAR desarrollados a una base de datos de compuestos naturales.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Realizar simulaciones de acoplamiento molecular para los inhibidores predichos por los modelos QSAR.</a:t>
            </a:r>
          </a:p>
          <a:p>
            <a:pPr marL="514350" indent="-514350" algn="just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69DA6-893C-77DF-0AD1-D2925C0D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76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A787A-FA85-27DF-F655-9D01999B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/>
              <a:t>MATERIALES Y MÉTODOS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F4DC44-DBF4-F1F1-E052-C5F0C91A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899B-242B-443E-9410-C546A426D182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167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650</Words>
  <Application>Microsoft Office PowerPoint</Application>
  <PresentationFormat>Panorámica</PresentationFormat>
  <Paragraphs>111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MuseoSans</vt:lpstr>
      <vt:lpstr>Times New Roman</vt:lpstr>
      <vt:lpstr>Wingdings</vt:lpstr>
      <vt:lpstr>Tema de Office</vt:lpstr>
      <vt:lpstr>CRIBADO VIRTUAL INTELIGENTE PARA IDENTIFICAR INHIBIDORES MULTI-BLANCO ENFOCADOS AL TRATAMIENTO DE LA  ASOCIACIÓN ALZHEIMER-DIABETES MELLITUS</vt:lpstr>
      <vt:lpstr>CONTENIDO</vt:lpstr>
      <vt:lpstr>INTRODUCCIÓN</vt:lpstr>
      <vt:lpstr>ANTECEDENTES</vt:lpstr>
      <vt:lpstr>JUSTIFICACIÓN</vt:lpstr>
      <vt:lpstr>HIPÓTESIS</vt:lpstr>
      <vt:lpstr>OBJETIVOS</vt:lpstr>
      <vt:lpstr>OBJETIVOS</vt:lpstr>
      <vt:lpstr>MATERIALES Y MÉTODOS</vt:lpstr>
      <vt:lpstr>Presentación de PowerPoint</vt:lpstr>
      <vt:lpstr>Presentación de PowerPoint</vt:lpstr>
      <vt:lpstr>Presentación de PowerPoint</vt:lpstr>
      <vt:lpstr>Presentación de PowerPoint</vt:lpstr>
      <vt:lpstr>2. Entrenamiento de los modelos</vt:lpstr>
      <vt:lpstr>Presentación de PowerPoint</vt:lpstr>
      <vt:lpstr>Presentación de PowerPoint</vt:lpstr>
      <vt:lpstr>CRONOGRAMA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Eliud Ulises Aguilar Duran</dc:creator>
  <cp:lastModifiedBy>Eliud Ulises Aguilar Durán</cp:lastModifiedBy>
  <cp:revision>781</cp:revision>
  <dcterms:created xsi:type="dcterms:W3CDTF">2023-11-30T00:26:09Z</dcterms:created>
  <dcterms:modified xsi:type="dcterms:W3CDTF">2024-06-03T00:55:14Z</dcterms:modified>
</cp:coreProperties>
</file>