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258" r:id="rId4"/>
    <p:sldId id="260" r:id="rId5"/>
    <p:sldId id="266" r:id="rId6"/>
    <p:sldId id="259" r:id="rId7"/>
    <p:sldId id="261" r:id="rId8"/>
    <p:sldId id="272" r:id="rId9"/>
    <p:sldId id="273" r:id="rId10"/>
    <p:sldId id="262" r:id="rId11"/>
    <p:sldId id="263" r:id="rId12"/>
    <p:sldId id="264" r:id="rId13"/>
    <p:sldId id="265" r:id="rId14"/>
    <p:sldId id="269" r:id="rId15"/>
    <p:sldId id="270" r:id="rId16"/>
    <p:sldId id="271" r:id="rId17"/>
    <p:sldId id="267" r:id="rId18"/>
    <p:sldId id="268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83CBEB"/>
    <a:srgbClr val="CAEEF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CFF48-F70C-4D79-B7AE-8974975F5DCF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B1844-37AB-4CDF-A9D6-621DE4A9DF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98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B1844-37AB-4CDF-A9D6-621DE4A9DF88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51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Se utilizó el criterio de selección de inhibidores de IC50&lt;1 </a:t>
            </a:r>
            <a:r>
              <a:rPr lang="es-MX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μM</a:t>
            </a:r>
            <a:r>
              <a:rPr lang="es-MX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porque cubre la mayoría de los aciertos de HTS y VS reportados.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B1844-37AB-4CDF-A9D6-621DE4A9DF88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4268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B1844-37AB-4CDF-A9D6-621DE4A9DF88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409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B1844-37AB-4CDF-A9D6-621DE4A9DF88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175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230AB-2842-26BD-DE84-6C298D1D4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DDBA7F-4E1B-AE8A-147B-9A7694417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19B300-9AE4-4277-5369-A970EC36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6FDE5-63D0-2807-E7BD-4FBAFDF3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1B3FC1-B74F-FE01-63FC-7BF5460F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831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03BB6-D237-1470-841B-38FA88C2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FDC812-41FC-5BEA-0251-77E00243B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B4385C-A69C-8E5B-AB04-30031FA9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E3AD9E-6E68-07AF-2B0D-D55A7B2F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0E6443-9BBC-BAF5-451F-5965C754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363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995AAC-033A-7757-D0C8-36E2D61A3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F881E7-F0B8-0CC9-3DBB-E1A875395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61D917-A379-0CAB-E60C-EF7E3844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E1D094-2814-573F-9358-F82F4074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000E19-AD63-FA65-8599-11237A71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987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08435-99B7-4386-F065-3C018D71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3BB69-99FC-D86C-8152-5FDD78F0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BDA8A9-DFFB-0C30-1BFD-6ED6EAD2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88F748-8E75-DEB2-0E88-C9172046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29CDE1-6415-F500-BBE4-A3935D3E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979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376F8-549F-D705-5397-6D45338A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5DD6E0-B227-25C0-D181-4171C24E9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A08877-B89B-4882-B3F9-891C7E28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881DCF-54B5-257D-D658-D0E91C6D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360199-EE0D-4E15-82DB-AEF50C77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41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C4D1F-E633-29FD-1A65-655A107A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94C58C-C5C5-2762-3410-637E8E023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F2FF94-06E1-2106-E1F1-F30A3BE5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E6626A-86DD-FE14-758B-CE8E361C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24E34B-8456-61D7-D1E5-CBAF8DFD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43BD4D-2403-C813-C6D9-F398B21A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456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FE092-591E-8477-5DD2-F777988C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0C6E65-6146-7F0C-5671-D8AC64F27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F71C3B-B63A-F0E3-A1BD-288926CC1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F4B5A1-CB04-2FBE-CE07-3D4620A09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607243-1AD2-D33B-2DF8-D2DC66C23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9B787E-C4A1-AAFA-B1E9-0888034E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D45F65-692E-2F1B-292F-B46CB132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F42462-650B-EC4B-B855-309C8183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628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C8B77-B354-007F-BAD6-DD0D2091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A9764B-BAE7-7937-15B7-C9F91E8A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71DEEC-1DFE-24E7-35C4-881FBBDF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56BF58-AF21-383A-B8CE-6A8C4610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4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7D9EB0-6E41-7112-E03C-D6551F2E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8C3813-F927-1851-304C-CA86A6D4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7F1717-F271-BACC-3C3A-428E4F09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9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2F09B-67F3-FA03-1D30-7E925811A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B553FB-278C-31B3-73EB-A1CFD709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ECF2E1-3AC3-F189-E2A6-B60BF32B6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97A7EF-768C-8A08-8A20-BC4B1F37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0E1686-5591-86B5-281E-C3D7AB3B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C5907C-D3ED-1087-F8D8-8685E879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43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EDF0B-2A5C-FB9B-53D6-83248864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CED3DB-908E-7695-E023-61AF79A4A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96D2D7-13CE-9C39-E6BD-2F1A0363E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E3E679-368E-F86B-F328-4DF2BB4C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E2EE16-D225-2E45-2344-CCD97377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473E84-F58F-6ECA-C7B6-5C1105D0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988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C0D9758-96C8-A5BD-48BB-38849F13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6CFA6E-236E-956E-3571-62D8FF357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A2F248-4908-9BC3-6514-E9B924EAF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70AB49-6105-4952-8B69-6EB049C14673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AAAD7-8B7D-9A2C-50CE-14530D491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B734FF-5409-34DA-AED1-F581DB382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943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109332632100277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6.jpe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7.jpe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75A75-72A7-5B7A-ABAD-AAA615379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34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b="1" dirty="0"/>
              <a:t>Resúmenes gráficos</a:t>
            </a:r>
          </a:p>
        </p:txBody>
      </p:sp>
    </p:spTree>
    <p:extLst>
      <p:ext uri="{BB962C8B-B14F-4D97-AF65-F5344CB8AC3E}">
        <p14:creationId xmlns:p14="http://schemas.microsoft.com/office/powerpoint/2010/main" val="193162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isco magnético 3">
            <a:extLst>
              <a:ext uri="{FF2B5EF4-FFF2-40B4-BE49-F238E27FC236}">
                <a16:creationId xmlns:a16="http://schemas.microsoft.com/office/drawing/2014/main" id="{EE0239A9-F70E-1A94-2B14-856805B7D5C1}"/>
              </a:ext>
            </a:extLst>
          </p:cNvPr>
          <p:cNvSpPr/>
          <p:nvPr/>
        </p:nvSpPr>
        <p:spPr>
          <a:xfrm>
            <a:off x="249719" y="374691"/>
            <a:ext cx="5945539" cy="777240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F3C8543-E176-98E3-8090-F25F4D1109E0}"/>
              </a:ext>
            </a:extLst>
          </p:cNvPr>
          <p:cNvSpPr txBox="1">
            <a:spLocks/>
          </p:cNvSpPr>
          <p:nvPr/>
        </p:nvSpPr>
        <p:spPr>
          <a:xfrm>
            <a:off x="249719" y="611016"/>
            <a:ext cx="5945539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/>
              <a:t>Búsqueda y extracción de datos de inhibidores de las Dianas en </a:t>
            </a:r>
            <a:r>
              <a:rPr lang="es-MX" sz="1700" b="1" dirty="0" err="1"/>
              <a:t>ChEMBL</a:t>
            </a:r>
            <a:endParaRPr lang="es-MX" sz="17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058311-29DF-8F6B-7338-EEA91FC8CA14}"/>
              </a:ext>
            </a:extLst>
          </p:cNvPr>
          <p:cNvSpPr/>
          <p:nvPr/>
        </p:nvSpPr>
        <p:spPr>
          <a:xfrm>
            <a:off x="757083" y="1799795"/>
            <a:ext cx="2723535" cy="1454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Descargar el SMILES y los valores de IC50 de inhibidores para STAT3, EGFR, SRC, MAPK1 y ESR1.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495C479-5984-CFBA-1528-DE14762487E9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118850" y="1151931"/>
            <a:ext cx="1" cy="647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A1409E0-933F-FABA-91B2-9A3F748274E5}"/>
              </a:ext>
            </a:extLst>
          </p:cNvPr>
          <p:cNvSpPr/>
          <p:nvPr/>
        </p:nvSpPr>
        <p:spPr>
          <a:xfrm>
            <a:off x="515612" y="3603525"/>
            <a:ext cx="3221626" cy="14104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Cargar los datos en Python y remover datos faltantes y repetidos empleando el módulo pandas (</a:t>
            </a:r>
            <a:r>
              <a:rPr lang="es-MX" dirty="0" err="1"/>
              <a:t>pd.dropna</a:t>
            </a:r>
            <a:r>
              <a:rPr lang="es-MX" dirty="0"/>
              <a:t>() y </a:t>
            </a:r>
            <a:r>
              <a:rPr lang="es-MX" dirty="0" err="1"/>
              <a:t>p.drop_duplicates</a:t>
            </a:r>
            <a:r>
              <a:rPr lang="es-MX" dirty="0"/>
              <a:t>())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849465D-309F-5A91-1480-989D49B74E5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118851" y="3254477"/>
            <a:ext cx="0" cy="349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C27FFBA-270C-5FF0-E603-A9C85DD49F16}"/>
              </a:ext>
            </a:extLst>
          </p:cNvPr>
          <p:cNvCxnSpPr>
            <a:cxnSpLocks/>
          </p:cNvCxnSpPr>
          <p:nvPr/>
        </p:nvCxnSpPr>
        <p:spPr>
          <a:xfrm>
            <a:off x="2118849" y="5013960"/>
            <a:ext cx="0" cy="15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BE0658B-FF3B-0874-ABB6-072B477D3BCE}"/>
              </a:ext>
            </a:extLst>
          </p:cNvPr>
          <p:cNvSpPr/>
          <p:nvPr/>
        </p:nvSpPr>
        <p:spPr>
          <a:xfrm>
            <a:off x="757082" y="5166847"/>
            <a:ext cx="2723535" cy="977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Convertir los valores de IC50 a PIC50 con –log(IC50) 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3BB00F5-EC39-F6AF-14CB-A66566124D29}"/>
              </a:ext>
            </a:extLst>
          </p:cNvPr>
          <p:cNvSpPr/>
          <p:nvPr/>
        </p:nvSpPr>
        <p:spPr>
          <a:xfrm>
            <a:off x="5302571" y="4906033"/>
            <a:ext cx="2965006" cy="1738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realizará una nueva columna donde se establezcan como inhibidor y no inhibidor cada molécula de acuerdo con su IC50 y el umbral de 1 </a:t>
            </a:r>
            <a:r>
              <a:rPr lang="es-MX" dirty="0" err="1"/>
              <a:t>uM</a:t>
            </a:r>
            <a:endParaRPr lang="es-MX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0568043-BF4B-096E-10C9-BDAC318758AF}"/>
              </a:ext>
            </a:extLst>
          </p:cNvPr>
          <p:cNvSpPr txBox="1"/>
          <p:nvPr/>
        </p:nvSpPr>
        <p:spPr>
          <a:xfrm>
            <a:off x="3940804" y="2083769"/>
            <a:ext cx="37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3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13802D2-3AB9-AAA0-7946-E262A55181B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480618" y="2355106"/>
            <a:ext cx="460186" cy="172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FA52CF8-724D-F617-DF59-A0C335BEC1B5}"/>
              </a:ext>
            </a:extLst>
          </p:cNvPr>
          <p:cNvSpPr txBox="1"/>
          <p:nvPr/>
        </p:nvSpPr>
        <p:spPr>
          <a:xfrm>
            <a:off x="4144014" y="3552423"/>
            <a:ext cx="37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2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B6350B0-4C4B-A441-537E-6EEE6E4C2ECF}"/>
              </a:ext>
            </a:extLst>
          </p:cNvPr>
          <p:cNvCxnSpPr>
            <a:cxnSpLocks/>
          </p:cNvCxnSpPr>
          <p:nvPr/>
        </p:nvCxnSpPr>
        <p:spPr>
          <a:xfrm flipH="1">
            <a:off x="3737238" y="3785337"/>
            <a:ext cx="460186" cy="172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A2C93D8-A05E-BA7F-2C49-716FDAA8B7DE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2118850" y="6144167"/>
            <a:ext cx="289070" cy="147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011A86D-2837-B4CE-E6D7-60D761399F25}"/>
              </a:ext>
            </a:extLst>
          </p:cNvPr>
          <p:cNvSpPr txBox="1"/>
          <p:nvPr/>
        </p:nvSpPr>
        <p:spPr>
          <a:xfrm>
            <a:off x="2346269" y="6314549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1 y 2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1ACF029-CBAF-6447-1951-77CB442E88CC}"/>
              </a:ext>
            </a:extLst>
          </p:cNvPr>
          <p:cNvSpPr txBox="1"/>
          <p:nvPr/>
        </p:nvSpPr>
        <p:spPr>
          <a:xfrm>
            <a:off x="8486572" y="6275466"/>
            <a:ext cx="40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3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715D591A-C8BA-E247-AFBA-39D8AC875AB4}"/>
              </a:ext>
            </a:extLst>
          </p:cNvPr>
          <p:cNvSpPr/>
          <p:nvPr/>
        </p:nvSpPr>
        <p:spPr>
          <a:xfrm>
            <a:off x="5302570" y="3101503"/>
            <a:ext cx="2965006" cy="1454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construirán </a:t>
            </a:r>
            <a:r>
              <a:rPr lang="es-MX" dirty="0" err="1"/>
              <a:t>boxplots</a:t>
            </a:r>
            <a:r>
              <a:rPr lang="es-MX" dirty="0"/>
              <a:t> para de acuerdo con la clasificación “activo e inactivo” para los inhibidores de cada diana 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340767E-C3DF-7BCF-3D83-72CEB334AB63}"/>
              </a:ext>
            </a:extLst>
          </p:cNvPr>
          <p:cNvCxnSpPr>
            <a:cxnSpLocks/>
            <a:stCxn id="20" idx="0"/>
            <a:endCxn id="37" idx="2"/>
          </p:cNvCxnSpPr>
          <p:nvPr/>
        </p:nvCxnSpPr>
        <p:spPr>
          <a:xfrm flipH="1" flipV="1">
            <a:off x="6785073" y="4556185"/>
            <a:ext cx="1" cy="349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3FEEB28-FD1F-D3FB-DD1D-19ECC1BD7DA2}"/>
              </a:ext>
            </a:extLst>
          </p:cNvPr>
          <p:cNvSpPr txBox="1"/>
          <p:nvPr/>
        </p:nvSpPr>
        <p:spPr>
          <a:xfrm>
            <a:off x="8306316" y="4902484"/>
            <a:ext cx="58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2 y 3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6F8C09FF-E186-C957-1AC9-B6CE7E3365EA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8306316" y="4445917"/>
            <a:ext cx="294936" cy="456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3257C55-FA57-65AC-09AF-C9D612C4A471}"/>
              </a:ext>
            </a:extLst>
          </p:cNvPr>
          <p:cNvSpPr/>
          <p:nvPr/>
        </p:nvSpPr>
        <p:spPr>
          <a:xfrm>
            <a:off x="4320094" y="1410189"/>
            <a:ext cx="4409311" cy="1454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realizará el cálculo de los descriptores moleculares para cada molécula empleando el software </a:t>
            </a:r>
            <a:r>
              <a:rPr lang="es-MX" dirty="0" err="1"/>
              <a:t>rdkit</a:t>
            </a:r>
            <a:r>
              <a:rPr lang="es-MX" dirty="0"/>
              <a:t>. Se calcularán los 110 descriptores bidimensionales ofrecidos por </a:t>
            </a:r>
            <a:r>
              <a:rPr lang="es-MX" dirty="0" err="1"/>
              <a:t>Rdkit</a:t>
            </a:r>
            <a:r>
              <a:rPr lang="es-MX" dirty="0"/>
              <a:t>. 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0D1DFDB-7D25-6D5F-7234-843280058B1B}"/>
              </a:ext>
            </a:extLst>
          </p:cNvPr>
          <p:cNvSpPr txBox="1"/>
          <p:nvPr/>
        </p:nvSpPr>
        <p:spPr>
          <a:xfrm>
            <a:off x="7136579" y="578645"/>
            <a:ext cx="333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2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A4D75428-1370-0489-5F80-2312423C2311}"/>
              </a:ext>
            </a:extLst>
          </p:cNvPr>
          <p:cNvCxnSpPr>
            <a:stCxn id="37" idx="0"/>
          </p:cNvCxnSpPr>
          <p:nvPr/>
        </p:nvCxnSpPr>
        <p:spPr>
          <a:xfrm flipV="1">
            <a:off x="6785073" y="2857173"/>
            <a:ext cx="0" cy="244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49F03BDB-BABB-ED4D-4902-0FF9994807D0}"/>
              </a:ext>
            </a:extLst>
          </p:cNvPr>
          <p:cNvCxnSpPr>
            <a:stCxn id="17" idx="3"/>
          </p:cNvCxnSpPr>
          <p:nvPr/>
        </p:nvCxnSpPr>
        <p:spPr>
          <a:xfrm>
            <a:off x="3480617" y="5655507"/>
            <a:ext cx="1821953" cy="7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id="{C996C4F2-9969-C865-9D1A-2A899438A28A}"/>
              </a:ext>
            </a:extLst>
          </p:cNvPr>
          <p:cNvSpPr/>
          <p:nvPr/>
        </p:nvSpPr>
        <p:spPr>
          <a:xfrm>
            <a:off x="9241002" y="835742"/>
            <a:ext cx="2792858" cy="24187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creará un </a:t>
            </a:r>
            <a:r>
              <a:rPr lang="es-MX" dirty="0" err="1"/>
              <a:t>correlograma</a:t>
            </a:r>
            <a:r>
              <a:rPr lang="es-MX" dirty="0"/>
              <a:t> que involucre los descriptores y los valores de pIC50. Se creará con pandas, función </a:t>
            </a:r>
            <a:r>
              <a:rPr lang="es-MX" dirty="0" err="1"/>
              <a:t>df.corr</a:t>
            </a:r>
            <a:r>
              <a:rPr lang="es-MX" dirty="0"/>
              <a:t>() para crear la matriz de correlación y </a:t>
            </a:r>
            <a:r>
              <a:rPr lang="es-MX" dirty="0" err="1"/>
              <a:t>seaborn</a:t>
            </a:r>
            <a:r>
              <a:rPr lang="es-MX" dirty="0"/>
              <a:t> (</a:t>
            </a:r>
            <a:r>
              <a:rPr lang="es-MX" dirty="0" err="1"/>
              <a:t>sns.heatmap</a:t>
            </a:r>
            <a:r>
              <a:rPr lang="es-MX" dirty="0"/>
              <a:t>()) para crear el </a:t>
            </a:r>
            <a:r>
              <a:rPr lang="es-MX" dirty="0" err="1"/>
              <a:t>correlograma</a:t>
            </a:r>
            <a:r>
              <a:rPr lang="es-MX" dirty="0"/>
              <a:t>.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0A09FAF3-3FD6-CA54-F5B4-9E441937A591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 flipH="1">
            <a:off x="6524750" y="947977"/>
            <a:ext cx="778611" cy="462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FE76E90C-451E-F39B-9508-E88873939427}"/>
              </a:ext>
            </a:extLst>
          </p:cNvPr>
          <p:cNvCxnSpPr>
            <a:cxnSpLocks/>
            <a:stCxn id="47" idx="3"/>
            <a:endCxn id="54" idx="1"/>
          </p:cNvCxnSpPr>
          <p:nvPr/>
        </p:nvCxnSpPr>
        <p:spPr>
          <a:xfrm flipV="1">
            <a:off x="8729405" y="2045110"/>
            <a:ext cx="511597" cy="92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8F0AC4F-7A5C-227C-283C-DDD823740762}"/>
              </a:ext>
            </a:extLst>
          </p:cNvPr>
          <p:cNvSpPr txBox="1"/>
          <p:nvPr/>
        </p:nvSpPr>
        <p:spPr>
          <a:xfrm>
            <a:off x="9775027" y="249751"/>
            <a:ext cx="380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1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C5B28E33-4A73-284C-9C33-B3A0157FBBB6}"/>
              </a:ext>
            </a:extLst>
          </p:cNvPr>
          <p:cNvCxnSpPr>
            <a:cxnSpLocks/>
            <a:stCxn id="60" idx="2"/>
            <a:endCxn id="54" idx="0"/>
          </p:cNvCxnSpPr>
          <p:nvPr/>
        </p:nvCxnSpPr>
        <p:spPr>
          <a:xfrm>
            <a:off x="9965269" y="619083"/>
            <a:ext cx="672162" cy="216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BF14BB6A-DEC8-1A0E-7884-5FBCF14360A0}"/>
              </a:ext>
            </a:extLst>
          </p:cNvPr>
          <p:cNvSpPr/>
          <p:nvPr/>
        </p:nvSpPr>
        <p:spPr>
          <a:xfrm>
            <a:off x="9241002" y="3588567"/>
            <a:ext cx="2792858" cy="255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Dos descriptores altamente correlacionados (&gt;0.7) y aquellos cuyo valor sea cercano a 0 con el IC50 serán eliminados. Se identificarán empleando máscaras y filtrados en Pandas.</a:t>
            </a: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55C072B5-4E59-F0C7-D4A2-B25A0E5DE7EB}"/>
              </a:ext>
            </a:extLst>
          </p:cNvPr>
          <p:cNvCxnSpPr>
            <a:cxnSpLocks/>
            <a:stCxn id="54" idx="2"/>
            <a:endCxn id="63" idx="0"/>
          </p:cNvCxnSpPr>
          <p:nvPr/>
        </p:nvCxnSpPr>
        <p:spPr>
          <a:xfrm>
            <a:off x="10637431" y="3254477"/>
            <a:ext cx="0" cy="334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278087B2-22C3-3A96-8D75-12985356742B}"/>
              </a:ext>
            </a:extLst>
          </p:cNvPr>
          <p:cNvCxnSpPr>
            <a:stCxn id="32" idx="1"/>
            <a:endCxn id="20" idx="3"/>
          </p:cNvCxnSpPr>
          <p:nvPr/>
        </p:nvCxnSpPr>
        <p:spPr>
          <a:xfrm flipH="1" flipV="1">
            <a:off x="8267577" y="5775416"/>
            <a:ext cx="218995" cy="684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D3114322-5FFF-8A4D-7D2B-84189F8F3A4F}"/>
              </a:ext>
            </a:extLst>
          </p:cNvPr>
          <p:cNvSpPr txBox="1"/>
          <p:nvPr/>
        </p:nvSpPr>
        <p:spPr>
          <a:xfrm>
            <a:off x="9579870" y="6423583"/>
            <a:ext cx="380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1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529E89CD-FAB9-1219-64E5-982AD8F25EB0}"/>
              </a:ext>
            </a:extLst>
          </p:cNvPr>
          <p:cNvCxnSpPr>
            <a:cxnSpLocks/>
            <a:stCxn id="70" idx="0"/>
            <a:endCxn id="63" idx="2"/>
          </p:cNvCxnSpPr>
          <p:nvPr/>
        </p:nvCxnSpPr>
        <p:spPr>
          <a:xfrm flipV="1">
            <a:off x="9770112" y="6144167"/>
            <a:ext cx="867319" cy="279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02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isco magnético 3">
            <a:extLst>
              <a:ext uri="{FF2B5EF4-FFF2-40B4-BE49-F238E27FC236}">
                <a16:creationId xmlns:a16="http://schemas.microsoft.com/office/drawing/2014/main" id="{D6F0FB45-C345-98A9-4E9B-11064922AD0F}"/>
              </a:ext>
            </a:extLst>
          </p:cNvPr>
          <p:cNvSpPr/>
          <p:nvPr/>
        </p:nvSpPr>
        <p:spPr>
          <a:xfrm>
            <a:off x="431501" y="414487"/>
            <a:ext cx="4949103" cy="777240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4E9BAB-DE32-25C9-E203-9B6E0C6A034E}"/>
              </a:ext>
            </a:extLst>
          </p:cNvPr>
          <p:cNvSpPr txBox="1">
            <a:spLocks/>
          </p:cNvSpPr>
          <p:nvPr/>
        </p:nvSpPr>
        <p:spPr>
          <a:xfrm>
            <a:off x="665814" y="665330"/>
            <a:ext cx="4419591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/>
              <a:t>Entrenamiento de los modelos XGBoost y Random Forest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9853C24-53CF-48F0-C29D-B3E4A3B213DC}"/>
              </a:ext>
            </a:extLst>
          </p:cNvPr>
          <p:cNvSpPr/>
          <p:nvPr/>
        </p:nvSpPr>
        <p:spPr>
          <a:xfrm>
            <a:off x="1201502" y="1840245"/>
            <a:ext cx="3348211" cy="14546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construirán los modelos de aprendizaje automático: XGBoost y Random </a:t>
            </a:r>
            <a:r>
              <a:rPr lang="es-MX" dirty="0" err="1"/>
              <a:t>forest</a:t>
            </a:r>
            <a:r>
              <a:rPr lang="es-MX" dirty="0"/>
              <a:t> (clasificatorios) empleando la librería </a:t>
            </a:r>
            <a:r>
              <a:rPr lang="es-MX" dirty="0" err="1"/>
              <a:t>Sci</a:t>
            </a:r>
            <a:r>
              <a:rPr lang="es-MX" dirty="0"/>
              <a:t>-kit </a:t>
            </a:r>
            <a:r>
              <a:rPr lang="es-MX" dirty="0" err="1"/>
              <a:t>learn</a:t>
            </a:r>
            <a:r>
              <a:rPr lang="es-MX" dirty="0"/>
              <a:t> en Python.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00AC44F-2E5A-FDAE-291F-A0F46C65230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875608" y="1181898"/>
            <a:ext cx="2" cy="658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DBC306A7-BE01-7D93-6211-C1124EA106A3}"/>
              </a:ext>
            </a:extLst>
          </p:cNvPr>
          <p:cNvSpPr txBox="1"/>
          <p:nvPr/>
        </p:nvSpPr>
        <p:spPr>
          <a:xfrm>
            <a:off x="49651" y="2628837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2 y 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B176CC3-FCB7-8CFB-FFB5-6E331045AC59}"/>
              </a:ext>
            </a:extLst>
          </p:cNvPr>
          <p:cNvCxnSpPr>
            <a:cxnSpLocks/>
            <a:stCxn id="9" idx="0"/>
            <a:endCxn id="6" idx="1"/>
          </p:cNvCxnSpPr>
          <p:nvPr/>
        </p:nvCxnSpPr>
        <p:spPr>
          <a:xfrm flipV="1">
            <a:off x="462361" y="2567587"/>
            <a:ext cx="739141" cy="61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8D9C1F6-47B6-F475-964C-310913F62F7D}"/>
              </a:ext>
            </a:extLst>
          </p:cNvPr>
          <p:cNvSpPr/>
          <p:nvPr/>
        </p:nvSpPr>
        <p:spPr>
          <a:xfrm>
            <a:off x="1201502" y="3766583"/>
            <a:ext cx="3348211" cy="13166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dividirán los datos en una proporción 80-20 (entrenamiento y prueba) empleando la función </a:t>
            </a:r>
            <a:r>
              <a:rPr lang="es-MX" dirty="0" err="1"/>
              <a:t>train_test_Split</a:t>
            </a:r>
            <a:r>
              <a:rPr lang="es-MX" dirty="0"/>
              <a:t> de </a:t>
            </a:r>
            <a:r>
              <a:rPr lang="es-MX" dirty="0" err="1"/>
              <a:t>Sci</a:t>
            </a:r>
            <a:r>
              <a:rPr lang="es-MX" dirty="0"/>
              <a:t>-kit </a:t>
            </a:r>
            <a:r>
              <a:rPr lang="es-MX" dirty="0" err="1"/>
              <a:t>learn</a:t>
            </a:r>
            <a:r>
              <a:rPr lang="es-MX" dirty="0"/>
              <a:t>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02D3D70-A6CA-B1A9-08D2-A412B3886CCA}"/>
              </a:ext>
            </a:extLst>
          </p:cNvPr>
          <p:cNvSpPr txBox="1"/>
          <p:nvPr/>
        </p:nvSpPr>
        <p:spPr>
          <a:xfrm>
            <a:off x="0" y="5193556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1, 2, 3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28193FC-880E-7101-C48B-061BABDACAB5}"/>
              </a:ext>
            </a:extLst>
          </p:cNvPr>
          <p:cNvCxnSpPr>
            <a:cxnSpLocks/>
            <a:stCxn id="15" idx="0"/>
            <a:endCxn id="14" idx="1"/>
          </p:cNvCxnSpPr>
          <p:nvPr/>
        </p:nvCxnSpPr>
        <p:spPr>
          <a:xfrm flipV="1">
            <a:off x="412710" y="4424930"/>
            <a:ext cx="788792" cy="768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A1137DB-B37B-8EA6-1667-1970BD37ED13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2875608" y="3294928"/>
            <a:ext cx="0" cy="471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8BA397B-267A-56E4-4ED5-98E9BCF0D54B}"/>
              </a:ext>
            </a:extLst>
          </p:cNvPr>
          <p:cNvSpPr/>
          <p:nvPr/>
        </p:nvSpPr>
        <p:spPr>
          <a:xfrm>
            <a:off x="1201502" y="5299587"/>
            <a:ext cx="3348211" cy="15797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Realizar una validación interna. Se estimará cuáles son los mejores </a:t>
            </a:r>
            <a:r>
              <a:rPr lang="es-MX" dirty="0" err="1"/>
              <a:t>hiperparámetros</a:t>
            </a:r>
            <a:r>
              <a:rPr lang="es-MX" dirty="0"/>
              <a:t> para cada modelo empleando la función </a:t>
            </a:r>
            <a:r>
              <a:rPr lang="es-MX" dirty="0" err="1"/>
              <a:t>grid_searchCV</a:t>
            </a:r>
            <a:r>
              <a:rPr lang="es-MX" dirty="0"/>
              <a:t> que emplea validación cruzada.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B284302-37A1-C719-8B1F-25C936529D19}"/>
              </a:ext>
            </a:extLst>
          </p:cNvPr>
          <p:cNvSpPr txBox="1"/>
          <p:nvPr/>
        </p:nvSpPr>
        <p:spPr>
          <a:xfrm>
            <a:off x="49651" y="6189486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D62C90C2-97D0-7829-C6DE-A6D6F50CC480}"/>
              </a:ext>
            </a:extLst>
          </p:cNvPr>
          <p:cNvCxnSpPr>
            <a:cxnSpLocks/>
            <a:stCxn id="39" idx="0"/>
            <a:endCxn id="22" idx="1"/>
          </p:cNvCxnSpPr>
          <p:nvPr/>
        </p:nvCxnSpPr>
        <p:spPr>
          <a:xfrm flipV="1">
            <a:off x="462361" y="6089478"/>
            <a:ext cx="739141" cy="100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EFE57CD1-E1EE-0183-A975-13F77D2D48B4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2875608" y="5083276"/>
            <a:ext cx="0" cy="216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3663A5D-D4BB-E34B-978E-7B87AEB05355}"/>
              </a:ext>
            </a:extLst>
          </p:cNvPr>
          <p:cNvSpPr/>
          <p:nvPr/>
        </p:nvSpPr>
        <p:spPr>
          <a:xfrm>
            <a:off x="5380604" y="5383138"/>
            <a:ext cx="3348211" cy="1352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Entrenar los modelos XGBoost y Random Forest  con los mejores </a:t>
            </a:r>
            <a:r>
              <a:rPr lang="es-MX" dirty="0" err="1"/>
              <a:t>hiperparámetros</a:t>
            </a:r>
            <a:r>
              <a:rPr lang="es-MX" dirty="0"/>
              <a:t> obtenidos.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D00641F5-0CA8-81C3-8644-CE32DBC904DA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4549713" y="6059635"/>
            <a:ext cx="830891" cy="29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B75E7113-6F03-CFC2-55B6-9D80D648CE81}"/>
              </a:ext>
            </a:extLst>
          </p:cNvPr>
          <p:cNvSpPr txBox="1"/>
          <p:nvPr/>
        </p:nvSpPr>
        <p:spPr>
          <a:xfrm>
            <a:off x="4793716" y="5531805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2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A0742D2-28DB-F6EE-E27A-5BED57D53987}"/>
              </a:ext>
            </a:extLst>
          </p:cNvPr>
          <p:cNvSpPr/>
          <p:nvPr/>
        </p:nvSpPr>
        <p:spPr>
          <a:xfrm>
            <a:off x="5380603" y="3544422"/>
            <a:ext cx="3348211" cy="16491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Realizar una validación externa y determinar los valores de las métricas de evaluación (</a:t>
            </a:r>
            <a:r>
              <a:rPr lang="en-US" dirty="0"/>
              <a:t>accuracy, precision, recall </a:t>
            </a:r>
          </a:p>
          <a:p>
            <a:pPr algn="ctr"/>
            <a:r>
              <a:rPr lang="en-US" dirty="0"/>
              <a:t>,F1-score,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 curvas ROC y RMSD)</a:t>
            </a:r>
            <a:endParaRPr lang="es-MX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3FD9C21-0ADD-CBCA-76AF-ABACC8A20E56}"/>
              </a:ext>
            </a:extLst>
          </p:cNvPr>
          <p:cNvCxnSpPr>
            <a:cxnSpLocks/>
          </p:cNvCxnSpPr>
          <p:nvPr/>
        </p:nvCxnSpPr>
        <p:spPr>
          <a:xfrm flipV="1">
            <a:off x="7054708" y="5193556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EA77FCD-B3F9-4C3C-EB38-4CF918072D8F}"/>
              </a:ext>
            </a:extLst>
          </p:cNvPr>
          <p:cNvSpPr txBox="1"/>
          <p:nvPr/>
        </p:nvSpPr>
        <p:spPr>
          <a:xfrm>
            <a:off x="4793715" y="4036254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292A09D-FA67-729C-60B2-01EDD3ED7243}"/>
              </a:ext>
            </a:extLst>
          </p:cNvPr>
          <p:cNvCxnSpPr/>
          <p:nvPr/>
        </p:nvCxnSpPr>
        <p:spPr>
          <a:xfrm>
            <a:off x="5085405" y="4220920"/>
            <a:ext cx="2951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18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isco magnético 3">
            <a:extLst>
              <a:ext uri="{FF2B5EF4-FFF2-40B4-BE49-F238E27FC236}">
                <a16:creationId xmlns:a16="http://schemas.microsoft.com/office/drawing/2014/main" id="{6358C22B-0C7E-1DB5-AB35-551895B95B5F}"/>
              </a:ext>
            </a:extLst>
          </p:cNvPr>
          <p:cNvSpPr/>
          <p:nvPr/>
        </p:nvSpPr>
        <p:spPr>
          <a:xfrm>
            <a:off x="315877" y="336295"/>
            <a:ext cx="3925807" cy="777240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AD1714-09CA-22BF-BC88-3C73C411335D}"/>
              </a:ext>
            </a:extLst>
          </p:cNvPr>
          <p:cNvSpPr txBox="1">
            <a:spLocks/>
          </p:cNvSpPr>
          <p:nvPr/>
        </p:nvSpPr>
        <p:spPr>
          <a:xfrm>
            <a:off x="289147" y="596002"/>
            <a:ext cx="3925808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/>
              <a:t>Determinación de inhibidores aplicando el modelo a una BD externa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82B483D-CA5A-D714-090D-EDF56F13CBF6}"/>
              </a:ext>
            </a:extLst>
          </p:cNvPr>
          <p:cNvSpPr/>
          <p:nvPr/>
        </p:nvSpPr>
        <p:spPr>
          <a:xfrm>
            <a:off x="604674" y="1576387"/>
            <a:ext cx="3348211" cy="101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descargarán los SMILES de una base de datos de compuestos naturales. 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5475CA0-090B-7A6D-4758-489C5D08988D}"/>
              </a:ext>
            </a:extLst>
          </p:cNvPr>
          <p:cNvCxnSpPr>
            <a:cxnSpLocks/>
            <a:stCxn id="4" idx="3"/>
            <a:endCxn id="2" idx="0"/>
          </p:cNvCxnSpPr>
          <p:nvPr/>
        </p:nvCxnSpPr>
        <p:spPr>
          <a:xfrm flipH="1">
            <a:off x="2278780" y="1113535"/>
            <a:ext cx="1" cy="46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5821115-6170-327B-5324-EF3756B73C09}"/>
              </a:ext>
            </a:extLst>
          </p:cNvPr>
          <p:cNvSpPr txBox="1"/>
          <p:nvPr/>
        </p:nvSpPr>
        <p:spPr>
          <a:xfrm>
            <a:off x="45278" y="1919142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C526252-2C76-BD09-DF81-5C4A4C498924}"/>
              </a:ext>
            </a:extLst>
          </p:cNvPr>
          <p:cNvCxnSpPr/>
          <p:nvPr/>
        </p:nvCxnSpPr>
        <p:spPr>
          <a:xfrm>
            <a:off x="289147" y="2103808"/>
            <a:ext cx="31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26E0780-7B43-83BE-C477-ADE97E151A79}"/>
              </a:ext>
            </a:extLst>
          </p:cNvPr>
          <p:cNvSpPr/>
          <p:nvPr/>
        </p:nvSpPr>
        <p:spPr>
          <a:xfrm>
            <a:off x="667966" y="2929342"/>
            <a:ext cx="3221626" cy="14104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Cargar los datos en Python y remover datos faltantes y repetidos empleando el módulo pandas (</a:t>
            </a:r>
            <a:r>
              <a:rPr lang="es-MX" dirty="0" err="1"/>
              <a:t>pd.dropna</a:t>
            </a:r>
            <a:r>
              <a:rPr lang="es-MX" dirty="0"/>
              <a:t>() y </a:t>
            </a:r>
            <a:r>
              <a:rPr lang="es-MX" dirty="0" err="1"/>
              <a:t>p.drop_duplicates</a:t>
            </a:r>
            <a:r>
              <a:rPr lang="es-MX" dirty="0"/>
              <a:t>())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BE4CAC-9DBB-F630-E39E-8ADA42BAF9B7}"/>
              </a:ext>
            </a:extLst>
          </p:cNvPr>
          <p:cNvSpPr txBox="1"/>
          <p:nvPr/>
        </p:nvSpPr>
        <p:spPr>
          <a:xfrm>
            <a:off x="67620" y="3429000"/>
            <a:ext cx="37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2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AAA0159-8C51-9390-B557-9766E25DF2DB}"/>
              </a:ext>
            </a:extLst>
          </p:cNvPr>
          <p:cNvCxnSpPr/>
          <p:nvPr/>
        </p:nvCxnSpPr>
        <p:spPr>
          <a:xfrm>
            <a:off x="352439" y="3590020"/>
            <a:ext cx="31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F1F6D47-9754-4133-1227-7CF2B6823AF5}"/>
              </a:ext>
            </a:extLst>
          </p:cNvPr>
          <p:cNvSpPr/>
          <p:nvPr/>
        </p:nvSpPr>
        <p:spPr>
          <a:xfrm>
            <a:off x="667966" y="4593454"/>
            <a:ext cx="3221626" cy="14104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calcularán los descriptores para cada SMILES, de la lista de descriptores relevantes, empleando </a:t>
            </a:r>
            <a:r>
              <a:rPr lang="es-MX" dirty="0" err="1"/>
              <a:t>Rdkit</a:t>
            </a:r>
            <a:r>
              <a:rPr lang="es-MX" dirty="0"/>
              <a:t>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17668F1-C7A6-0843-017F-E664B5F8E90D}"/>
              </a:ext>
            </a:extLst>
          </p:cNvPr>
          <p:cNvSpPr txBox="1"/>
          <p:nvPr/>
        </p:nvSpPr>
        <p:spPr>
          <a:xfrm>
            <a:off x="97492" y="5110972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40C6415-770C-C678-CC06-7CD02AD56EAD}"/>
              </a:ext>
            </a:extLst>
          </p:cNvPr>
          <p:cNvCxnSpPr/>
          <p:nvPr/>
        </p:nvCxnSpPr>
        <p:spPr>
          <a:xfrm>
            <a:off x="352439" y="5295638"/>
            <a:ext cx="31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43E7C96-A26A-84C2-5C4B-2F3DDB232640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2278779" y="2586587"/>
            <a:ext cx="1" cy="342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1746E5B-D7B3-9E83-BC51-3E622BBC1267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>
            <a:off x="2278779" y="4339778"/>
            <a:ext cx="0" cy="253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4E811CB-FABB-81E7-B403-54DCF5C3373B}"/>
              </a:ext>
            </a:extLst>
          </p:cNvPr>
          <p:cNvSpPr/>
          <p:nvPr/>
        </p:nvSpPr>
        <p:spPr>
          <a:xfrm>
            <a:off x="5195721" y="4339779"/>
            <a:ext cx="3221626" cy="19332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predecirá la actividad de cada molécula empleando los modelos construidos de XGBoost y Random Forest para cada una de las dianas terapéuticas.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7CFFD5D-D567-BFB0-E7C6-3A07E79CA435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>
            <a:off x="3889592" y="5298672"/>
            <a:ext cx="1306129" cy="7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3EC1237-26E2-F819-751F-812017AA47EC}"/>
              </a:ext>
            </a:extLst>
          </p:cNvPr>
          <p:cNvSpPr/>
          <p:nvPr/>
        </p:nvSpPr>
        <p:spPr>
          <a:xfrm>
            <a:off x="5195721" y="1919142"/>
            <a:ext cx="3221626" cy="1879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seleccionará como potencial inhibidor si inhibe por lo menos 3 dianas terapéuticas y coincide los resultados coinciden entre los dos modelos.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E7D56C8-2742-5B8D-8EC6-72FAAE8A3A1D}"/>
              </a:ext>
            </a:extLst>
          </p:cNvPr>
          <p:cNvCxnSpPr>
            <a:cxnSpLocks/>
            <a:stCxn id="26" idx="0"/>
            <a:endCxn id="29" idx="2"/>
          </p:cNvCxnSpPr>
          <p:nvPr/>
        </p:nvCxnSpPr>
        <p:spPr>
          <a:xfrm flipV="1">
            <a:off x="6806534" y="3798332"/>
            <a:ext cx="0" cy="541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CC903B-C03E-9D36-2C8B-8444E0E9FA48}"/>
              </a:ext>
            </a:extLst>
          </p:cNvPr>
          <p:cNvSpPr txBox="1"/>
          <p:nvPr/>
        </p:nvSpPr>
        <p:spPr>
          <a:xfrm>
            <a:off x="4738278" y="2652106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</p:spTree>
    <p:extLst>
      <p:ext uri="{BB962C8B-B14F-4D97-AF65-F5344CB8AC3E}">
        <p14:creationId xmlns:p14="http://schemas.microsoft.com/office/powerpoint/2010/main" val="3024567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isco magnético 3">
            <a:extLst>
              <a:ext uri="{FF2B5EF4-FFF2-40B4-BE49-F238E27FC236}">
                <a16:creationId xmlns:a16="http://schemas.microsoft.com/office/drawing/2014/main" id="{96CA93D5-A0D9-B02F-4BCD-6ED525A06E43}"/>
              </a:ext>
            </a:extLst>
          </p:cNvPr>
          <p:cNvSpPr/>
          <p:nvPr/>
        </p:nvSpPr>
        <p:spPr>
          <a:xfrm>
            <a:off x="243656" y="272257"/>
            <a:ext cx="3030486" cy="91489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5BEB4FF-2256-66E5-206E-331A600FBF00}"/>
              </a:ext>
            </a:extLst>
          </p:cNvPr>
          <p:cNvSpPr txBox="1">
            <a:spLocks/>
          </p:cNvSpPr>
          <p:nvPr/>
        </p:nvSpPr>
        <p:spPr>
          <a:xfrm>
            <a:off x="219848" y="632180"/>
            <a:ext cx="3030486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/>
              <a:t>Análisis de acoplamiento molecular y dinámica molecular</a:t>
            </a:r>
          </a:p>
        </p:txBody>
      </p:sp>
    </p:spTree>
    <p:extLst>
      <p:ext uri="{BB962C8B-B14F-4D97-AF65-F5344CB8AC3E}">
        <p14:creationId xmlns:p14="http://schemas.microsoft.com/office/powerpoint/2010/main" val="1430978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C8096-5BBE-6D66-6ED6-4CA828CC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7383"/>
            <a:ext cx="10515600" cy="1325563"/>
          </a:xfrm>
        </p:spPr>
        <p:txBody>
          <a:bodyPr/>
          <a:lstStyle/>
          <a:p>
            <a:pPr algn="ctr"/>
            <a:r>
              <a:rPr lang="es-MX" b="1" dirty="0"/>
              <a:t>Anexos</a:t>
            </a:r>
          </a:p>
        </p:txBody>
      </p:sp>
    </p:spTree>
    <p:extLst>
      <p:ext uri="{BB962C8B-B14F-4D97-AF65-F5344CB8AC3E}">
        <p14:creationId xmlns:p14="http://schemas.microsoft.com/office/powerpoint/2010/main" val="2762597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CB869-450B-EB83-2B25-E7AF6D62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Datos de inhibición de </a:t>
            </a:r>
            <a:r>
              <a:rPr lang="es-MX" b="1" dirty="0" err="1"/>
              <a:t>ChEMBL</a:t>
            </a:r>
            <a:endParaRPr lang="es-MX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20F5F9-67CE-3F2D-4F83-D5CB410CA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51" y="2161998"/>
            <a:ext cx="2114845" cy="1267002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E12F4D2-D5F2-4F13-07EA-CD228D0C8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511710" cy="553781"/>
          </a:xfrm>
        </p:spPr>
        <p:txBody>
          <a:bodyPr/>
          <a:lstStyle/>
          <a:p>
            <a:r>
              <a:rPr lang="es-MX" dirty="0"/>
              <a:t>STAT 3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E3F0F06-DBEF-AC57-C369-348F15899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677" y="2161998"/>
            <a:ext cx="2391109" cy="1181265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34A15F87-865E-E606-97E3-33B8EA8B6C61}"/>
              </a:ext>
            </a:extLst>
          </p:cNvPr>
          <p:cNvSpPr txBox="1">
            <a:spLocks/>
          </p:cNvSpPr>
          <p:nvPr/>
        </p:nvSpPr>
        <p:spPr>
          <a:xfrm>
            <a:off x="4254910" y="1608217"/>
            <a:ext cx="1511710" cy="55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EGFR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53B0BAF-31E4-426C-4316-BE276C250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949" y="2161998"/>
            <a:ext cx="2391109" cy="1209844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6FE24EEF-6F65-7EBD-E155-BBBE1187A29E}"/>
              </a:ext>
            </a:extLst>
          </p:cNvPr>
          <p:cNvSpPr txBox="1">
            <a:spLocks/>
          </p:cNvSpPr>
          <p:nvPr/>
        </p:nvSpPr>
        <p:spPr>
          <a:xfrm>
            <a:off x="8281220" y="1608217"/>
            <a:ext cx="1511710" cy="55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SRC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25F6B2D-DE86-DFA8-FB42-3D16B86AAA26}"/>
              </a:ext>
            </a:extLst>
          </p:cNvPr>
          <p:cNvSpPr txBox="1">
            <a:spLocks/>
          </p:cNvSpPr>
          <p:nvPr/>
        </p:nvSpPr>
        <p:spPr>
          <a:xfrm>
            <a:off x="2953045" y="3839615"/>
            <a:ext cx="1511710" cy="55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MAPK1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7CAEFA8-E2FD-3B3F-383B-9C761199E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7396" y="4514886"/>
            <a:ext cx="2067213" cy="115268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A37CC66-6B6E-CB60-406C-DCEA3793E4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597" y="4457728"/>
            <a:ext cx="2305372" cy="1267002"/>
          </a:xfrm>
          <a:prstGeom prst="rect">
            <a:avLst/>
          </a:prstGeom>
        </p:spPr>
      </p:pic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78315A2D-42BD-E574-42F8-9A4FE537089F}"/>
              </a:ext>
            </a:extLst>
          </p:cNvPr>
          <p:cNvSpPr txBox="1">
            <a:spLocks/>
          </p:cNvSpPr>
          <p:nvPr/>
        </p:nvSpPr>
        <p:spPr>
          <a:xfrm>
            <a:off x="6491428" y="3839614"/>
            <a:ext cx="1511710" cy="55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ESR1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354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99BE1-A034-5ABB-2D23-BCA5ECEE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/>
              <a:t>PDBs</a:t>
            </a:r>
            <a:r>
              <a:rPr lang="es-MX" b="1" dirty="0"/>
              <a:t> del </a:t>
            </a:r>
            <a:r>
              <a:rPr lang="es-MX" b="1" dirty="0" err="1"/>
              <a:t>protein</a:t>
            </a:r>
            <a:r>
              <a:rPr lang="es-MX" b="1" dirty="0"/>
              <a:t> data Bank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9810B94-2C52-ACB8-2050-C2B41C41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1690688"/>
            <a:ext cx="1907458" cy="553781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STAT3: 6NJS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B15D658-2709-3449-F24F-D5380E67A929}"/>
              </a:ext>
            </a:extLst>
          </p:cNvPr>
          <p:cNvSpPr txBox="1">
            <a:spLocks/>
          </p:cNvSpPr>
          <p:nvPr/>
        </p:nvSpPr>
        <p:spPr>
          <a:xfrm>
            <a:off x="4254910" y="1608217"/>
            <a:ext cx="1511710" cy="55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EGFR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75EE4B6-D8BF-F8F1-BBC7-6FD7030B51B7}"/>
              </a:ext>
            </a:extLst>
          </p:cNvPr>
          <p:cNvSpPr txBox="1">
            <a:spLocks/>
          </p:cNvSpPr>
          <p:nvPr/>
        </p:nvSpPr>
        <p:spPr>
          <a:xfrm>
            <a:off x="8281220" y="1608217"/>
            <a:ext cx="1511710" cy="55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SRC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BB613A1-056D-7B9C-C907-4B69B86529D5}"/>
              </a:ext>
            </a:extLst>
          </p:cNvPr>
          <p:cNvSpPr txBox="1">
            <a:spLocks/>
          </p:cNvSpPr>
          <p:nvPr/>
        </p:nvSpPr>
        <p:spPr>
          <a:xfrm>
            <a:off x="1743678" y="4537705"/>
            <a:ext cx="1511710" cy="55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MAPK1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E15053B-BFB1-9623-2344-E5F5900B1CF6}"/>
              </a:ext>
            </a:extLst>
          </p:cNvPr>
          <p:cNvSpPr txBox="1">
            <a:spLocks/>
          </p:cNvSpPr>
          <p:nvPr/>
        </p:nvSpPr>
        <p:spPr>
          <a:xfrm>
            <a:off x="6491428" y="3839614"/>
            <a:ext cx="1511710" cy="55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ESR1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BC6A151-8C42-52F3-9998-48630F9B0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01" y="2082530"/>
            <a:ext cx="1585763" cy="253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12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5D5D4-F213-BB24-1AD7-18349DD3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Descriptores de </a:t>
            </a:r>
            <a:r>
              <a:rPr lang="es-MX" b="1" dirty="0" err="1"/>
              <a:t>rdkit</a:t>
            </a:r>
            <a:r>
              <a:rPr lang="es-MX" b="1" dirty="0"/>
              <a:t> 2-D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F43DC1-CCB0-A47F-71A5-B33977092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Cantidad: 110</a:t>
            </a:r>
          </a:p>
          <a:p>
            <a:r>
              <a:rPr lang="es-MX" dirty="0"/>
              <a:t>Huellas moleculares.</a:t>
            </a:r>
          </a:p>
          <a:p>
            <a:r>
              <a:rPr lang="es-MX" dirty="0"/>
              <a:t>Carga y polaridad.</a:t>
            </a:r>
          </a:p>
          <a:p>
            <a:r>
              <a:rPr lang="es-MX" dirty="0"/>
              <a:t>Topología.</a:t>
            </a:r>
          </a:p>
          <a:p>
            <a:r>
              <a:rPr lang="es-MX" dirty="0"/>
              <a:t>Anillos y ciclos.</a:t>
            </a:r>
          </a:p>
          <a:p>
            <a:r>
              <a:rPr lang="es-MX" dirty="0"/>
              <a:t>Estado electrónico.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7E7ECA-472B-1198-08BB-6652848A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392" y="1432851"/>
            <a:ext cx="6430272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88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C130C-96B9-94C5-456E-9EF4617E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39"/>
            <a:ext cx="10515600" cy="1325563"/>
          </a:xfrm>
        </p:spPr>
        <p:txBody>
          <a:bodyPr/>
          <a:lstStyle/>
          <a:p>
            <a:pPr algn="ctr"/>
            <a:r>
              <a:rPr lang="es-MX" b="1" dirty="0" err="1"/>
              <a:t>Hiperparámetros</a:t>
            </a:r>
            <a:r>
              <a:rPr lang="es-MX" b="1" dirty="0"/>
              <a:t> a ajustar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E36066-60A9-CAF0-4780-2E609B119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32" y="1825625"/>
            <a:ext cx="6231194" cy="4351338"/>
          </a:xfrm>
        </p:spPr>
        <p:txBody>
          <a:bodyPr>
            <a:normAutofit/>
          </a:bodyPr>
          <a:lstStyle/>
          <a:p>
            <a:r>
              <a:rPr lang="es-MX" sz="2000" b="1" dirty="0" err="1"/>
              <a:t>Hiperparámetros</a:t>
            </a:r>
            <a:r>
              <a:rPr lang="es-MX" sz="2000" b="1" dirty="0"/>
              <a:t> de Random </a:t>
            </a:r>
            <a:r>
              <a:rPr lang="es-MX" sz="2000" b="1" dirty="0" err="1"/>
              <a:t>forest</a:t>
            </a:r>
            <a:endParaRPr lang="es-MX" sz="2000" b="1" dirty="0"/>
          </a:p>
          <a:p>
            <a:pPr lvl="1"/>
            <a:r>
              <a:rPr lang="es-MX" sz="1800" dirty="0" err="1"/>
              <a:t>n_estimators</a:t>
            </a:r>
            <a:r>
              <a:rPr lang="es-MX" sz="1800" dirty="0"/>
              <a:t>: Número de árboles en el bosque.</a:t>
            </a:r>
          </a:p>
          <a:p>
            <a:pPr lvl="1"/>
            <a:r>
              <a:rPr lang="es-MX" sz="1800" dirty="0" err="1"/>
              <a:t>max_depth</a:t>
            </a:r>
            <a:r>
              <a:rPr lang="es-MX" sz="1800" dirty="0"/>
              <a:t>: Profundidad máxima del árbol.</a:t>
            </a:r>
          </a:p>
          <a:p>
            <a:pPr lvl="1"/>
            <a:r>
              <a:rPr lang="es-MX" sz="1800" dirty="0" err="1"/>
              <a:t>max_features</a:t>
            </a:r>
            <a:r>
              <a:rPr lang="es-MX" sz="1800" dirty="0"/>
              <a:t>: Este </a:t>
            </a:r>
            <a:r>
              <a:rPr lang="es-MX" sz="1800" dirty="0" err="1"/>
              <a:t>hiperparámetro</a:t>
            </a:r>
            <a:r>
              <a:rPr lang="es-MX" sz="1800" dirty="0"/>
              <a:t> controla cuántas características se consideran para dividir en cada nodo</a:t>
            </a:r>
          </a:p>
          <a:p>
            <a:pPr marL="457200" lvl="1" indent="0">
              <a:buNone/>
            </a:pPr>
            <a:endParaRPr lang="es-MX" sz="1800" dirty="0"/>
          </a:p>
          <a:p>
            <a:pPr marL="457200" lvl="1" indent="0">
              <a:buNone/>
            </a:pPr>
            <a:endParaRPr lang="es-MX" sz="1800" dirty="0"/>
          </a:p>
          <a:p>
            <a:r>
              <a:rPr lang="es-MX" sz="2200" b="1" dirty="0" err="1"/>
              <a:t>XGboost</a:t>
            </a:r>
            <a:endParaRPr lang="es-MX" sz="2200" b="1" dirty="0"/>
          </a:p>
          <a:p>
            <a:pPr lvl="1"/>
            <a:r>
              <a:rPr lang="es-MX" sz="1800" dirty="0" err="1"/>
              <a:t>n_estimators</a:t>
            </a:r>
            <a:r>
              <a:rPr lang="es-MX" sz="1800" dirty="0"/>
              <a:t>:  Número de árboles.</a:t>
            </a:r>
          </a:p>
          <a:p>
            <a:pPr lvl="1"/>
            <a:r>
              <a:rPr lang="es-MX" sz="1800" dirty="0" err="1"/>
              <a:t>learning_rate</a:t>
            </a:r>
            <a:r>
              <a:rPr lang="es-MX" sz="1800" dirty="0"/>
              <a:t>: Tasa de aprendizaje.</a:t>
            </a:r>
          </a:p>
          <a:p>
            <a:pPr lvl="1"/>
            <a:r>
              <a:rPr lang="es-MX" sz="1800" dirty="0" err="1"/>
              <a:t>max_depth</a:t>
            </a:r>
            <a:r>
              <a:rPr lang="es-MX" sz="1800" dirty="0"/>
              <a:t>: profundidad máxima del árbol.</a:t>
            </a:r>
          </a:p>
          <a:p>
            <a:pPr lvl="1"/>
            <a:endParaRPr lang="es-MX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D83FB69-10F4-242C-13A0-35767FA5EEB4}"/>
              </a:ext>
            </a:extLst>
          </p:cNvPr>
          <p:cNvSpPr txBox="1"/>
          <p:nvPr/>
        </p:nvSpPr>
        <p:spPr>
          <a:xfrm>
            <a:off x="6469626" y="3811741"/>
            <a:ext cx="51474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n_estimators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learning_rate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0.01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0.05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0.1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max_depth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A6A1C1-267B-98F9-4106-7E0D9BA004CB}"/>
              </a:ext>
            </a:extLst>
          </p:cNvPr>
          <p:cNvSpPr txBox="1"/>
          <p:nvPr/>
        </p:nvSpPr>
        <p:spPr>
          <a:xfrm>
            <a:off x="6469626" y="141318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param_grid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{</a:t>
            </a:r>
          </a:p>
          <a:p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n_estimators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s-MX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50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100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200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max_depth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s-MX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20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30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max_features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'auto'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sqrt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'log2'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900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9903A66-2E8E-61F7-667D-D2FFE849F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351" y="728557"/>
            <a:ext cx="5384782" cy="481571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6DA03CD-1810-B5B1-2491-FC647E126817}"/>
              </a:ext>
            </a:extLst>
          </p:cNvPr>
          <p:cNvSpPr txBox="1"/>
          <p:nvPr/>
        </p:nvSpPr>
        <p:spPr>
          <a:xfrm>
            <a:off x="1886673" y="5806277"/>
            <a:ext cx="88980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FFFFFF"/>
                </a:solidFill>
                <a:effectLst/>
                <a:highlight>
                  <a:srgbClr val="0015FF"/>
                </a:highlight>
                <a:latin typeface="Merriweather Sans" panose="020F0502020204030204" pitchFamily="2" charset="0"/>
              </a:rPr>
              <a:t>1- Machine learning models for predicting the activity of </a:t>
            </a:r>
            <a:r>
              <a:rPr lang="en-US" b="1" i="0" dirty="0" err="1">
                <a:solidFill>
                  <a:srgbClr val="FFFFFF"/>
                </a:solidFill>
                <a:effectLst/>
                <a:highlight>
                  <a:srgbClr val="0015FF"/>
                </a:highlight>
                <a:latin typeface="Merriweather Sans" panose="020F0502020204030204" pitchFamily="2" charset="0"/>
              </a:rPr>
              <a:t>AChE</a:t>
            </a:r>
            <a:r>
              <a:rPr lang="en-US" b="1" i="0" dirty="0">
                <a:solidFill>
                  <a:srgbClr val="FFFFFF"/>
                </a:solidFill>
                <a:effectLst/>
                <a:highlight>
                  <a:srgbClr val="0015FF"/>
                </a:highlight>
                <a:latin typeface="Merriweather Sans" panose="020F0502020204030204" pitchFamily="2" charset="0"/>
              </a:rPr>
              <a:t> and BACE1 dual inhibitors for the treatment of Alzheimer’s disease</a:t>
            </a:r>
          </a:p>
        </p:txBody>
      </p:sp>
    </p:spTree>
    <p:extLst>
      <p:ext uri="{BB962C8B-B14F-4D97-AF65-F5344CB8AC3E}">
        <p14:creationId xmlns:p14="http://schemas.microsoft.com/office/powerpoint/2010/main" val="262052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7BA845B-D540-6F17-B818-E60FFE9FF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38" y="875071"/>
            <a:ext cx="5837090" cy="48312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6C91177-95BA-C806-742A-42CBE259C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690" y="358879"/>
            <a:ext cx="3935051" cy="525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485FB71-BBC5-750C-83DA-5D2FC98AE6B4}"/>
              </a:ext>
            </a:extLst>
          </p:cNvPr>
          <p:cNvSpPr txBox="1"/>
          <p:nvPr/>
        </p:nvSpPr>
        <p:spPr>
          <a:xfrm>
            <a:off x="3297093" y="5982929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2 - Prediction of KRAS</a:t>
            </a:r>
            <a:r>
              <a:rPr lang="en-US" b="0" i="0" baseline="30000" dirty="0">
                <a:solidFill>
                  <a:srgbClr val="1F1F1F"/>
                </a:solidFill>
                <a:effectLst/>
                <a:latin typeface="ElsevierGulliver"/>
              </a:rPr>
              <a:t>G12C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 inhibitors using conjoint fingerprint and machine learning-based QSAR models</a:t>
            </a:r>
          </a:p>
        </p:txBody>
      </p:sp>
    </p:spTree>
    <p:extLst>
      <p:ext uri="{BB962C8B-B14F-4D97-AF65-F5344CB8AC3E}">
        <p14:creationId xmlns:p14="http://schemas.microsoft.com/office/powerpoint/2010/main" val="30501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9488F58-189A-C4BA-5936-51F502640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77" y="631628"/>
            <a:ext cx="8892445" cy="501681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3B64DD8-98AC-33DA-0ADB-4DAF00CD126A}"/>
              </a:ext>
            </a:extLst>
          </p:cNvPr>
          <p:cNvSpPr txBox="1"/>
          <p:nvPr/>
        </p:nvSpPr>
        <p:spPr>
          <a:xfrm>
            <a:off x="3162783" y="5903206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3 - </a:t>
            </a:r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Recognizing novel drugs against Keap1 in Alzheimer’s disease using machine learning grounded computational studies</a:t>
            </a:r>
          </a:p>
        </p:txBody>
      </p:sp>
    </p:spTree>
    <p:extLst>
      <p:ext uri="{BB962C8B-B14F-4D97-AF65-F5344CB8AC3E}">
        <p14:creationId xmlns:p14="http://schemas.microsoft.com/office/powerpoint/2010/main" val="214173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ED179-8F6F-3962-D2A7-8A0E9E70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Otras referencias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D0135BE-7F6B-B0BC-55B3-67594A00E14F}"/>
              </a:ext>
            </a:extLst>
          </p:cNvPr>
          <p:cNvSpPr txBox="1"/>
          <p:nvPr/>
        </p:nvSpPr>
        <p:spPr>
          <a:xfrm>
            <a:off x="747252" y="1366684"/>
            <a:ext cx="10992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4.- </a:t>
            </a:r>
            <a:r>
              <a:rPr lang="en-US" dirty="0">
                <a:hlinkClick r:id="rId2"/>
              </a:rPr>
              <a:t>Exploring sodium glucose cotransporter (SGLT2) inhibitors with machine learning approach: A novel hope in anti-diabetes drug discovery - ScienceDirect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398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5378CDA-3889-CD58-2D21-466BCC1A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34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b="1" dirty="0"/>
              <a:t>Resumen gráfico de mi expo</a:t>
            </a:r>
          </a:p>
        </p:txBody>
      </p:sp>
    </p:spTree>
    <p:extLst>
      <p:ext uri="{BB962C8B-B14F-4D97-AF65-F5344CB8AC3E}">
        <p14:creationId xmlns:p14="http://schemas.microsoft.com/office/powerpoint/2010/main" val="82907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iagrama de flujo: operación manual 26">
            <a:extLst>
              <a:ext uri="{FF2B5EF4-FFF2-40B4-BE49-F238E27FC236}">
                <a16:creationId xmlns:a16="http://schemas.microsoft.com/office/drawing/2014/main" id="{29A5F8DA-FBEF-31B8-1D14-2D8C713BCE1C}"/>
              </a:ext>
            </a:extLst>
          </p:cNvPr>
          <p:cNvSpPr/>
          <p:nvPr/>
        </p:nvSpPr>
        <p:spPr>
          <a:xfrm>
            <a:off x="2731181" y="1583468"/>
            <a:ext cx="6675120" cy="40366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309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950 w 10000"/>
              <a:gd name="connsiteY2" fmla="*/ 10000 h 10000"/>
              <a:gd name="connsiteX3" fmla="*/ 3096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6950" y="10000"/>
                </a:lnTo>
                <a:lnTo>
                  <a:pt x="3096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CAEEF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2050" name="Picture 2" descr="Chemical structure of the morin molecule. | Download Scientific Diagram">
            <a:extLst>
              <a:ext uri="{FF2B5EF4-FFF2-40B4-BE49-F238E27FC236}">
                <a16:creationId xmlns:a16="http://schemas.microsoft.com/office/drawing/2014/main" id="{D785307B-3521-F394-0859-56899B040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91" y="681339"/>
            <a:ext cx="504333" cy="27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emical Structure Images – Browse 537,567 Stock Photos, Vectors, and Video  | Adobe Stock">
            <a:extLst>
              <a:ext uri="{FF2B5EF4-FFF2-40B4-BE49-F238E27FC236}">
                <a16:creationId xmlns:a16="http://schemas.microsoft.com/office/drawing/2014/main" id="{94260017-8EB7-5315-6D7D-428FEB68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037" y="156217"/>
            <a:ext cx="369529" cy="36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hemical Structure Images – Browse 537,567 Stock Photos, Vectors, and Video  | Adobe Stock">
            <a:extLst>
              <a:ext uri="{FF2B5EF4-FFF2-40B4-BE49-F238E27FC236}">
                <a16:creationId xmlns:a16="http://schemas.microsoft.com/office/drawing/2014/main" id="{1C827644-A732-E01E-9269-415D07A15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665" y="522238"/>
            <a:ext cx="504333" cy="50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he chemical structure of an anticancer drug, Daunorubicin Stock Vector  Image &amp; Art - Alamy">
            <a:extLst>
              <a:ext uri="{FF2B5EF4-FFF2-40B4-BE49-F238E27FC236}">
                <a16:creationId xmlns:a16="http://schemas.microsoft.com/office/drawing/2014/main" id="{AE521F19-E54C-322A-365A-1389F1F9C5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8" b="9542"/>
          <a:stretch/>
        </p:blipFill>
        <p:spPr bwMode="auto">
          <a:xfrm>
            <a:off x="2908894" y="104049"/>
            <a:ext cx="688594" cy="4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aunorubicinol formate salt (Mixture of diastereoisomers) | 28008-55-1 free  base | Metabolites | Alsachim">
            <a:extLst>
              <a:ext uri="{FF2B5EF4-FFF2-40B4-BE49-F238E27FC236}">
                <a16:creationId xmlns:a16="http://schemas.microsoft.com/office/drawing/2014/main" id="{E8BE6764-4AA5-3E03-A5C2-F92F8BC81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128" y="45191"/>
            <a:ext cx="621792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hemical structure of the studied molecule (molecular formula,... |  Download Scientific Diagram">
            <a:extLst>
              <a:ext uri="{FF2B5EF4-FFF2-40B4-BE49-F238E27FC236}">
                <a16:creationId xmlns:a16="http://schemas.microsoft.com/office/drawing/2014/main" id="{FB97C709-9840-F300-4B30-B08AC1F15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235" y="70926"/>
            <a:ext cx="833041" cy="4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egaphone (molecule) - Wikipedia">
            <a:extLst>
              <a:ext uri="{FF2B5EF4-FFF2-40B4-BE49-F238E27FC236}">
                <a16:creationId xmlns:a16="http://schemas.microsoft.com/office/drawing/2014/main" id="{1FCA77A4-A84E-6C4A-3BDA-AD5AA49D7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683" y="776499"/>
            <a:ext cx="550767" cy="3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egaphone - American Chemical Society">
            <a:extLst>
              <a:ext uri="{FF2B5EF4-FFF2-40B4-BE49-F238E27FC236}">
                <a16:creationId xmlns:a16="http://schemas.microsoft.com/office/drawing/2014/main" id="{7A83F4B1-EC87-2440-4581-6447F691D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18" y="810746"/>
            <a:ext cx="587144" cy="40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Molecule of the Week Updates - American Chemical Society">
            <a:extLst>
              <a:ext uri="{FF2B5EF4-FFF2-40B4-BE49-F238E27FC236}">
                <a16:creationId xmlns:a16="http://schemas.microsoft.com/office/drawing/2014/main" id="{90464264-21B5-67B3-47D8-D0C91CC23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868" y="363253"/>
            <a:ext cx="496130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Molecule of the Week Updates - American Chemical Society">
            <a:extLst>
              <a:ext uri="{FF2B5EF4-FFF2-40B4-BE49-F238E27FC236}">
                <a16:creationId xmlns:a16="http://schemas.microsoft.com/office/drawing/2014/main" id="{042FE068-47BB-8FDC-FDF4-41E22E37C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776" y="448134"/>
            <a:ext cx="392461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Benzophenone - American Chemical Society">
            <a:extLst>
              <a:ext uri="{FF2B5EF4-FFF2-40B4-BE49-F238E27FC236}">
                <a16:creationId xmlns:a16="http://schemas.microsoft.com/office/drawing/2014/main" id="{90CC9048-21B0-8F86-2B3F-B05414B6C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840" y="139365"/>
            <a:ext cx="527192" cy="33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Penguinone is an organic compound with the molecular formula C10H14O. Its  name comes from the fact that its 2-dimensional molecular st… | Quimica  organica, Química">
            <a:extLst>
              <a:ext uri="{FF2B5EF4-FFF2-40B4-BE49-F238E27FC236}">
                <a16:creationId xmlns:a16="http://schemas.microsoft.com/office/drawing/2014/main" id="{A752BE26-D335-3216-3E64-B4A872929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60701" y="487463"/>
            <a:ext cx="513735" cy="51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50BB4C6D-CEF8-12D0-70C6-AEBE078B5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574" y="708979"/>
            <a:ext cx="615745" cy="45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Serotonin Molecule Chemical Structure- Chemical of Happiness | Art Board  Print">
            <a:extLst>
              <a:ext uri="{FF2B5EF4-FFF2-40B4-BE49-F238E27FC236}">
                <a16:creationId xmlns:a16="http://schemas.microsoft.com/office/drawing/2014/main" id="{62B8DDB4-4A1E-6DFC-1429-2BB59ABE3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8" b="40071"/>
          <a:stretch/>
        </p:blipFill>
        <p:spPr bwMode="auto">
          <a:xfrm>
            <a:off x="7241694" y="139365"/>
            <a:ext cx="788697" cy="56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Download Chemical Formula, Molecule, Chemistry. Royalty-Free Vector Graphic  - Pixabay">
            <a:extLst>
              <a:ext uri="{FF2B5EF4-FFF2-40B4-BE49-F238E27FC236}">
                <a16:creationId xmlns:a16="http://schemas.microsoft.com/office/drawing/2014/main" id="{587F2219-349F-851A-833D-1ADDA2278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656" y="728681"/>
            <a:ext cx="524550" cy="4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2" descr="Molecule of the Week Updates - American Chemical Society">
            <a:extLst>
              <a:ext uri="{FF2B5EF4-FFF2-40B4-BE49-F238E27FC236}">
                <a16:creationId xmlns:a16="http://schemas.microsoft.com/office/drawing/2014/main" id="{12190B3B-9898-069C-B23F-805FF961B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41" y="875954"/>
            <a:ext cx="392461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Megaphone (molecule) - Wikipedia">
            <a:extLst>
              <a:ext uri="{FF2B5EF4-FFF2-40B4-BE49-F238E27FC236}">
                <a16:creationId xmlns:a16="http://schemas.microsoft.com/office/drawing/2014/main" id="{359BB4F4-AA02-3986-12FE-39060C472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946" y="350260"/>
            <a:ext cx="550767" cy="3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Molecule of the Week Updates - American Chemical Society">
            <a:extLst>
              <a:ext uri="{FF2B5EF4-FFF2-40B4-BE49-F238E27FC236}">
                <a16:creationId xmlns:a16="http://schemas.microsoft.com/office/drawing/2014/main" id="{36DF9DF3-7210-3B04-A21A-0534F3FE8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185" y="913956"/>
            <a:ext cx="496130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0" descr="Molecule of the Week Updates - American Chemical Society">
            <a:extLst>
              <a:ext uri="{FF2B5EF4-FFF2-40B4-BE49-F238E27FC236}">
                <a16:creationId xmlns:a16="http://schemas.microsoft.com/office/drawing/2014/main" id="{3DA34CB0-6D49-97A8-44A7-BC40FBDE0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053" y="106110"/>
            <a:ext cx="496130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hemical Structure Images – Browse 537,567 Stock Photos, Vectors, and Video  | Adobe Stock">
            <a:extLst>
              <a:ext uri="{FF2B5EF4-FFF2-40B4-BE49-F238E27FC236}">
                <a16:creationId xmlns:a16="http://schemas.microsoft.com/office/drawing/2014/main" id="{49C8618F-8310-7801-B80C-2CF0D4858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936" y="406215"/>
            <a:ext cx="369529" cy="36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The chemical structure of an anticancer drug, Daunorubicin Stock Vector  Image &amp; Art - Alamy">
            <a:extLst>
              <a:ext uri="{FF2B5EF4-FFF2-40B4-BE49-F238E27FC236}">
                <a16:creationId xmlns:a16="http://schemas.microsoft.com/office/drawing/2014/main" id="{80CDE096-D830-B63A-05AD-9111B6261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8" b="9542"/>
          <a:stretch/>
        </p:blipFill>
        <p:spPr bwMode="auto">
          <a:xfrm>
            <a:off x="8348186" y="739751"/>
            <a:ext cx="688594" cy="4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D1C0A3DD-BCC9-566F-17CA-8F2003F7B8F4}"/>
              </a:ext>
            </a:extLst>
          </p:cNvPr>
          <p:cNvSpPr/>
          <p:nvPr/>
        </p:nvSpPr>
        <p:spPr>
          <a:xfrm>
            <a:off x="5627279" y="1217609"/>
            <a:ext cx="1012222" cy="5116136"/>
          </a:xfrm>
          <a:prstGeom prst="downArrow">
            <a:avLst/>
          </a:prstGeom>
          <a:solidFill>
            <a:srgbClr val="15608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Diagrama de flujo: disco magnético 18">
            <a:extLst>
              <a:ext uri="{FF2B5EF4-FFF2-40B4-BE49-F238E27FC236}">
                <a16:creationId xmlns:a16="http://schemas.microsoft.com/office/drawing/2014/main" id="{8A6F65A1-7FE7-B6D2-E2BD-9A1A592D271A}"/>
              </a:ext>
            </a:extLst>
          </p:cNvPr>
          <p:cNvSpPr/>
          <p:nvPr/>
        </p:nvSpPr>
        <p:spPr>
          <a:xfrm>
            <a:off x="3597488" y="2597248"/>
            <a:ext cx="4949103" cy="777240"/>
          </a:xfrm>
          <a:prstGeom prst="flowChartMagneticDisk">
            <a:avLst/>
          </a:prstGeom>
          <a:gradFill>
            <a:gsLst>
              <a:gs pos="59000">
                <a:schemeClr val="tx2">
                  <a:lumMod val="75000"/>
                  <a:lumOff val="2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">
                <a:schemeClr val="accent1">
                  <a:lumMod val="45000"/>
                  <a:lumOff val="55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108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Diagrama de flujo: disco magnético 19">
            <a:extLst>
              <a:ext uri="{FF2B5EF4-FFF2-40B4-BE49-F238E27FC236}">
                <a16:creationId xmlns:a16="http://schemas.microsoft.com/office/drawing/2014/main" id="{0716EE07-4B09-5AAD-940E-3D3AFBF063BA}"/>
              </a:ext>
            </a:extLst>
          </p:cNvPr>
          <p:cNvSpPr/>
          <p:nvPr/>
        </p:nvSpPr>
        <p:spPr>
          <a:xfrm>
            <a:off x="3091241" y="1603724"/>
            <a:ext cx="5945539" cy="777240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156082"/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Diagrama de flujo: disco magnético 20">
            <a:extLst>
              <a:ext uri="{FF2B5EF4-FFF2-40B4-BE49-F238E27FC236}">
                <a16:creationId xmlns:a16="http://schemas.microsoft.com/office/drawing/2014/main" id="{7C0623A4-F9F2-ECE3-D1A5-90F31A24737D}"/>
              </a:ext>
            </a:extLst>
          </p:cNvPr>
          <p:cNvSpPr/>
          <p:nvPr/>
        </p:nvSpPr>
        <p:spPr>
          <a:xfrm>
            <a:off x="4111128" y="3590772"/>
            <a:ext cx="3925807" cy="777240"/>
          </a:xfrm>
          <a:prstGeom prst="flowChartMagneticDisk">
            <a:avLst/>
          </a:prstGeom>
          <a:gradFill>
            <a:gsLst>
              <a:gs pos="73000">
                <a:schemeClr val="tx2">
                  <a:lumMod val="50000"/>
                  <a:lumOff val="5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108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Diagrama de flujo: disco magnético 21">
            <a:extLst>
              <a:ext uri="{FF2B5EF4-FFF2-40B4-BE49-F238E27FC236}">
                <a16:creationId xmlns:a16="http://schemas.microsoft.com/office/drawing/2014/main" id="{95AD4DCF-4A79-DF41-809C-8E1B45E5468D}"/>
              </a:ext>
            </a:extLst>
          </p:cNvPr>
          <p:cNvSpPr/>
          <p:nvPr/>
        </p:nvSpPr>
        <p:spPr>
          <a:xfrm>
            <a:off x="4550184" y="4500128"/>
            <a:ext cx="3006679" cy="914897"/>
          </a:xfrm>
          <a:prstGeom prst="flowChartMagneticDisk">
            <a:avLst/>
          </a:prstGeom>
          <a:gradFill>
            <a:gsLst>
              <a:gs pos="73000">
                <a:schemeClr val="tx2">
                  <a:lumMod val="50000"/>
                  <a:lumOff val="5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tx2">
                  <a:lumMod val="10000"/>
                  <a:lumOff val="90000"/>
                </a:schemeClr>
              </a:gs>
              <a:gs pos="500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108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EB018F0D-6D08-3518-9F4F-1EA41267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28" y="6295558"/>
            <a:ext cx="3959563" cy="516568"/>
          </a:xfrm>
        </p:spPr>
        <p:txBody>
          <a:bodyPr>
            <a:noAutofit/>
          </a:bodyPr>
          <a:lstStyle/>
          <a:p>
            <a:pPr algn="ctr"/>
            <a:r>
              <a:rPr lang="es-MX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Mejores potenciales inhibidores para la asociación EA-DM2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BBBEC323-5F99-6CD9-5FED-0685FE9D05AA}"/>
              </a:ext>
            </a:extLst>
          </p:cNvPr>
          <p:cNvSpPr txBox="1">
            <a:spLocks/>
          </p:cNvSpPr>
          <p:nvPr/>
        </p:nvSpPr>
        <p:spPr>
          <a:xfrm>
            <a:off x="3590891" y="1787932"/>
            <a:ext cx="4955701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MX" sz="17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BB8657B1-A4D5-6B42-5475-B3834145F7E9}"/>
              </a:ext>
            </a:extLst>
          </p:cNvPr>
          <p:cNvSpPr txBox="1">
            <a:spLocks/>
          </p:cNvSpPr>
          <p:nvPr/>
        </p:nvSpPr>
        <p:spPr>
          <a:xfrm>
            <a:off x="3128010" y="1809569"/>
            <a:ext cx="5878830" cy="516568"/>
          </a:xfrm>
          <a:prstGeom prst="rect">
            <a:avLst/>
          </a:prstGeom>
        </p:spPr>
        <p:txBody>
          <a:bodyPr vert="horz" lIns="91440" tIns="45720" rIns="91440" bIns="45720" rtlCol="0" anchor="ctr">
            <a:prstTxWarp prst="textDeflateTop">
              <a:avLst>
                <a:gd name="adj" fmla="val 19546"/>
              </a:avLst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>
                <a:solidFill>
                  <a:schemeClr val="bg1"/>
                </a:solidFill>
              </a:rPr>
              <a:t>Búsqueda y extracción de datos de inhibidores de las Dianas en </a:t>
            </a:r>
            <a:r>
              <a:rPr lang="es-MX" sz="1700" b="1" dirty="0" err="1">
                <a:solidFill>
                  <a:schemeClr val="bg1"/>
                </a:solidFill>
              </a:rPr>
              <a:t>ChEMBL</a:t>
            </a:r>
            <a:endParaRPr lang="es-MX" sz="1700" b="1" dirty="0">
              <a:solidFill>
                <a:schemeClr val="bg1"/>
              </a:solidFill>
            </a:endParaRPr>
          </a:p>
        </p:txBody>
      </p:sp>
      <p:pic>
        <p:nvPicPr>
          <p:cNvPr id="28" name="Picture 2" descr="Chemical structure of the morin molecule. | Download Scientific Diagram">
            <a:extLst>
              <a:ext uri="{FF2B5EF4-FFF2-40B4-BE49-F238E27FC236}">
                <a16:creationId xmlns:a16="http://schemas.microsoft.com/office/drawing/2014/main" id="{1D705048-B2FB-2647-4273-4A00163AC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41" y="1099046"/>
            <a:ext cx="504333" cy="27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The chemical structure of an anticancer drug, Daunorubicin Stock Vector  Image &amp; Art - Alamy">
            <a:extLst>
              <a:ext uri="{FF2B5EF4-FFF2-40B4-BE49-F238E27FC236}">
                <a16:creationId xmlns:a16="http://schemas.microsoft.com/office/drawing/2014/main" id="{F4F380EC-33B0-31EA-54A0-CDC9D2F01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8" b="9542"/>
          <a:stretch/>
        </p:blipFill>
        <p:spPr bwMode="auto">
          <a:xfrm>
            <a:off x="7789756" y="1105610"/>
            <a:ext cx="688594" cy="4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ítulo 1">
            <a:extLst>
              <a:ext uri="{FF2B5EF4-FFF2-40B4-BE49-F238E27FC236}">
                <a16:creationId xmlns:a16="http://schemas.microsoft.com/office/drawing/2014/main" id="{24C137E6-CCD4-7BAA-034E-2C3095175CE4}"/>
              </a:ext>
            </a:extLst>
          </p:cNvPr>
          <p:cNvSpPr txBox="1">
            <a:spLocks/>
          </p:cNvSpPr>
          <p:nvPr/>
        </p:nvSpPr>
        <p:spPr>
          <a:xfrm>
            <a:off x="3647037" y="2817662"/>
            <a:ext cx="4899554" cy="516568"/>
          </a:xfrm>
          <a:prstGeom prst="rect">
            <a:avLst/>
          </a:prstGeom>
        </p:spPr>
        <p:txBody>
          <a:bodyPr vert="horz" lIns="91440" tIns="45720" rIns="91440" bIns="45720" rtlCol="0" anchor="ctr">
            <a:prstTxWarp prst="textDeflateTop">
              <a:avLst>
                <a:gd name="adj" fmla="val 16072"/>
              </a:avLst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>
                <a:solidFill>
                  <a:schemeClr val="bg1"/>
                </a:solidFill>
              </a:rPr>
              <a:t>Entrenamiento de los modelos XGBoost y Random Forest 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2F84FFF1-4015-DD84-3871-2C56A5D17846}"/>
              </a:ext>
            </a:extLst>
          </p:cNvPr>
          <p:cNvCxnSpPr>
            <a:cxnSpLocks/>
          </p:cNvCxnSpPr>
          <p:nvPr/>
        </p:nvCxnSpPr>
        <p:spPr>
          <a:xfrm>
            <a:off x="2546555" y="2507226"/>
            <a:ext cx="33637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7C87C4F-B9D1-A436-A35A-3EC638E265C2}"/>
              </a:ext>
            </a:extLst>
          </p:cNvPr>
          <p:cNvCxnSpPr>
            <a:cxnSpLocks/>
          </p:cNvCxnSpPr>
          <p:nvPr/>
        </p:nvCxnSpPr>
        <p:spPr>
          <a:xfrm flipH="1">
            <a:off x="6358578" y="3515032"/>
            <a:ext cx="3343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ítulo 1">
            <a:extLst>
              <a:ext uri="{FF2B5EF4-FFF2-40B4-BE49-F238E27FC236}">
                <a16:creationId xmlns:a16="http://schemas.microsoft.com/office/drawing/2014/main" id="{B973C4B6-EA5B-BCBA-531C-B4E1F8299A3D}"/>
              </a:ext>
            </a:extLst>
          </p:cNvPr>
          <p:cNvSpPr txBox="1">
            <a:spLocks/>
          </p:cNvSpPr>
          <p:nvPr/>
        </p:nvSpPr>
        <p:spPr>
          <a:xfrm>
            <a:off x="387940" y="2100840"/>
            <a:ext cx="2250928" cy="1005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Tratamiento de datos y cálculo de descriptores moleculares</a:t>
            </a: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FB98196C-7153-23FD-CF77-319E841C0B04}"/>
              </a:ext>
            </a:extLst>
          </p:cNvPr>
          <p:cNvSpPr txBox="1">
            <a:spLocks/>
          </p:cNvSpPr>
          <p:nvPr/>
        </p:nvSpPr>
        <p:spPr>
          <a:xfrm>
            <a:off x="9600125" y="2973857"/>
            <a:ext cx="2250928" cy="1005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Validación y determinación del mejor modelo</a:t>
            </a:r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328F9527-CB44-0CD4-66A0-8E5C94ED4913}"/>
              </a:ext>
            </a:extLst>
          </p:cNvPr>
          <p:cNvSpPr txBox="1">
            <a:spLocks/>
          </p:cNvSpPr>
          <p:nvPr/>
        </p:nvSpPr>
        <p:spPr>
          <a:xfrm>
            <a:off x="4130087" y="3800631"/>
            <a:ext cx="3907278" cy="516568"/>
          </a:xfrm>
          <a:prstGeom prst="rect">
            <a:avLst/>
          </a:prstGeom>
        </p:spPr>
        <p:txBody>
          <a:bodyPr vert="horz" lIns="91440" tIns="45720" rIns="91440" bIns="45720" rtlCol="0" anchor="ctr">
            <a:prstTxWarp prst="textDeflateTop">
              <a:avLst>
                <a:gd name="adj" fmla="val 17547"/>
              </a:avLst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>
                <a:solidFill>
                  <a:schemeClr val="bg1"/>
                </a:solidFill>
              </a:rPr>
              <a:t>Determinación de inhibidores aplicando el modelo a una BD externo</a:t>
            </a:r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0F343CC5-2DB1-28D5-E8CE-32ED5270EA62}"/>
              </a:ext>
            </a:extLst>
          </p:cNvPr>
          <p:cNvSpPr txBox="1">
            <a:spLocks/>
          </p:cNvSpPr>
          <p:nvPr/>
        </p:nvSpPr>
        <p:spPr>
          <a:xfrm>
            <a:off x="4612598" y="4803619"/>
            <a:ext cx="2925782" cy="495987"/>
          </a:xfrm>
          <a:prstGeom prst="rect">
            <a:avLst/>
          </a:prstGeom>
        </p:spPr>
        <p:txBody>
          <a:bodyPr vert="horz" lIns="91440" tIns="45720" rIns="91440" bIns="45720" rtlCol="0" anchor="ctr">
            <a:prstTxWarp prst="textCanDown">
              <a:avLst>
                <a:gd name="adj" fmla="val 29489"/>
              </a:avLst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50" b="1" dirty="0">
                <a:solidFill>
                  <a:schemeClr val="bg1"/>
                </a:solidFill>
              </a:rPr>
              <a:t>Acoplamiento molecular </a:t>
            </a:r>
          </a:p>
        </p:txBody>
      </p:sp>
      <p:sp>
        <p:nvSpPr>
          <p:cNvPr id="42" name="Título 1">
            <a:extLst>
              <a:ext uri="{FF2B5EF4-FFF2-40B4-BE49-F238E27FC236}">
                <a16:creationId xmlns:a16="http://schemas.microsoft.com/office/drawing/2014/main" id="{0C6F50FA-6CF8-D38A-DDAF-DB43D7F60761}"/>
              </a:ext>
            </a:extLst>
          </p:cNvPr>
          <p:cNvSpPr txBox="1">
            <a:spLocks/>
          </p:cNvSpPr>
          <p:nvPr/>
        </p:nvSpPr>
        <p:spPr>
          <a:xfrm>
            <a:off x="904382" y="3928188"/>
            <a:ext cx="2250928" cy="1005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 mejores inhibidores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9296D27-7C0F-773C-A987-D236D4E5D132}"/>
              </a:ext>
            </a:extLst>
          </p:cNvPr>
          <p:cNvCxnSpPr>
            <a:cxnSpLocks/>
          </p:cNvCxnSpPr>
          <p:nvPr/>
        </p:nvCxnSpPr>
        <p:spPr>
          <a:xfrm>
            <a:off x="2638868" y="4430956"/>
            <a:ext cx="32714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569453EC-EBC8-6CE5-DBBA-1C1D1C863B1D}"/>
              </a:ext>
            </a:extLst>
          </p:cNvPr>
          <p:cNvSpPr txBox="1"/>
          <p:nvPr/>
        </p:nvSpPr>
        <p:spPr>
          <a:xfrm>
            <a:off x="833121" y="5986988"/>
            <a:ext cx="2887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Diagrama</a:t>
            </a:r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 </a:t>
            </a:r>
            <a:r>
              <a:rPr lang="en-US" dirty="0" err="1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basado</a:t>
            </a:r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 </a:t>
            </a:r>
            <a:r>
              <a:rPr lang="en-US" dirty="0" err="1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en</a:t>
            </a:r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: </a:t>
            </a:r>
          </a:p>
          <a:p>
            <a:pPr algn="ctr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2 y 3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</p:spTree>
    <p:extLst>
      <p:ext uri="{BB962C8B-B14F-4D97-AF65-F5344CB8AC3E}">
        <p14:creationId xmlns:p14="http://schemas.microsoft.com/office/powerpoint/2010/main" val="191028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operación manual 26">
            <a:extLst>
              <a:ext uri="{FF2B5EF4-FFF2-40B4-BE49-F238E27FC236}">
                <a16:creationId xmlns:a16="http://schemas.microsoft.com/office/drawing/2014/main" id="{BE46DDB8-01B9-BEE2-7ED6-7C99A8ED6145}"/>
              </a:ext>
            </a:extLst>
          </p:cNvPr>
          <p:cNvSpPr/>
          <p:nvPr/>
        </p:nvSpPr>
        <p:spPr>
          <a:xfrm>
            <a:off x="2731181" y="1583468"/>
            <a:ext cx="6675120" cy="40366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309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950 w 10000"/>
              <a:gd name="connsiteY2" fmla="*/ 10000 h 10000"/>
              <a:gd name="connsiteX3" fmla="*/ 3096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6950" y="10000"/>
                </a:lnTo>
                <a:lnTo>
                  <a:pt x="3096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CAEEF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5" name="Picture 2" descr="Chemical structure of the morin molecule. | Download Scientific Diagram">
            <a:extLst>
              <a:ext uri="{FF2B5EF4-FFF2-40B4-BE49-F238E27FC236}">
                <a16:creationId xmlns:a16="http://schemas.microsoft.com/office/drawing/2014/main" id="{53F5B111-7C46-8841-C166-8DD5A4BA3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91" y="681339"/>
            <a:ext cx="504333" cy="27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hemical Structure Images – Browse 537,567 Stock Photos, Vectors, and Video  | Adobe Stock">
            <a:extLst>
              <a:ext uri="{FF2B5EF4-FFF2-40B4-BE49-F238E27FC236}">
                <a16:creationId xmlns:a16="http://schemas.microsoft.com/office/drawing/2014/main" id="{E516F2D1-25F1-2C84-EC68-1717AC175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037" y="156217"/>
            <a:ext cx="369529" cy="36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hemical Structure Images – Browse 537,567 Stock Photos, Vectors, and Video  | Adobe Stock">
            <a:extLst>
              <a:ext uri="{FF2B5EF4-FFF2-40B4-BE49-F238E27FC236}">
                <a16:creationId xmlns:a16="http://schemas.microsoft.com/office/drawing/2014/main" id="{93E819F4-5633-9E6B-2252-D6EADE055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665" y="522238"/>
            <a:ext cx="504333" cy="50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Megaphone (molecule) - Wikipedia">
            <a:extLst>
              <a:ext uri="{FF2B5EF4-FFF2-40B4-BE49-F238E27FC236}">
                <a16:creationId xmlns:a16="http://schemas.microsoft.com/office/drawing/2014/main" id="{D8A78633-B021-26AA-A972-4FE0AFDD1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683" y="776499"/>
            <a:ext cx="550767" cy="3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Megaphone - American Chemical Society">
            <a:extLst>
              <a:ext uri="{FF2B5EF4-FFF2-40B4-BE49-F238E27FC236}">
                <a16:creationId xmlns:a16="http://schemas.microsoft.com/office/drawing/2014/main" id="{6EBD750E-0C62-D2E7-9741-0AB2CDDBE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18" y="810746"/>
            <a:ext cx="587144" cy="40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Molecule of the Week Updates - American Chemical Society">
            <a:extLst>
              <a:ext uri="{FF2B5EF4-FFF2-40B4-BE49-F238E27FC236}">
                <a16:creationId xmlns:a16="http://schemas.microsoft.com/office/drawing/2014/main" id="{EE85C46E-9BA1-9BF8-DF7F-DFE5CEC9A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868" y="363253"/>
            <a:ext cx="496130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Molecule of the Week Updates - American Chemical Society">
            <a:extLst>
              <a:ext uri="{FF2B5EF4-FFF2-40B4-BE49-F238E27FC236}">
                <a16:creationId xmlns:a16="http://schemas.microsoft.com/office/drawing/2014/main" id="{28A73B25-38D9-7BDB-D169-C89592977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776" y="448134"/>
            <a:ext cx="392461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6" descr="Penguinone is an organic compound with the molecular formula C10H14O. Its  name comes from the fact that its 2-dimensional molecular st… | Quimica  organica, Química">
            <a:extLst>
              <a:ext uri="{FF2B5EF4-FFF2-40B4-BE49-F238E27FC236}">
                <a16:creationId xmlns:a16="http://schemas.microsoft.com/office/drawing/2014/main" id="{B2AA958B-74D7-CF0F-B62D-D72A7F22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60701" y="487463"/>
            <a:ext cx="513735" cy="51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8">
            <a:extLst>
              <a:ext uri="{FF2B5EF4-FFF2-40B4-BE49-F238E27FC236}">
                <a16:creationId xmlns:a16="http://schemas.microsoft.com/office/drawing/2014/main" id="{C33334E1-19DA-E9A5-5DFC-4C2C6A641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574" y="708979"/>
            <a:ext cx="615745" cy="45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6" descr="Download Chemical Formula, Molecule, Chemistry. Royalty-Free Vector Graphic  - Pixabay">
            <a:extLst>
              <a:ext uri="{FF2B5EF4-FFF2-40B4-BE49-F238E27FC236}">
                <a16:creationId xmlns:a16="http://schemas.microsoft.com/office/drawing/2014/main" id="{DEB31571-7408-08B2-0275-D7B73A88F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656" y="728681"/>
            <a:ext cx="524550" cy="4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2" descr="Molecule of the Week Updates - American Chemical Society">
            <a:extLst>
              <a:ext uri="{FF2B5EF4-FFF2-40B4-BE49-F238E27FC236}">
                <a16:creationId xmlns:a16="http://schemas.microsoft.com/office/drawing/2014/main" id="{154E158A-06A1-45A3-45E2-A73BD256E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41" y="875954"/>
            <a:ext cx="392461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Megaphone (molecule) - Wikipedia">
            <a:extLst>
              <a:ext uri="{FF2B5EF4-FFF2-40B4-BE49-F238E27FC236}">
                <a16:creationId xmlns:a16="http://schemas.microsoft.com/office/drawing/2014/main" id="{C68BFF38-0115-1EFA-9B37-E9B4DB448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946" y="350260"/>
            <a:ext cx="550767" cy="3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0" descr="Molecule of the Week Updates - American Chemical Society">
            <a:extLst>
              <a:ext uri="{FF2B5EF4-FFF2-40B4-BE49-F238E27FC236}">
                <a16:creationId xmlns:a16="http://schemas.microsoft.com/office/drawing/2014/main" id="{06C85EB2-36B0-A259-73C6-DA8C17FEE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185" y="913956"/>
            <a:ext cx="496130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hemical Structure Images – Browse 537,567 Stock Photos, Vectors, and Video  | Adobe Stock">
            <a:extLst>
              <a:ext uri="{FF2B5EF4-FFF2-40B4-BE49-F238E27FC236}">
                <a16:creationId xmlns:a16="http://schemas.microsoft.com/office/drawing/2014/main" id="{69D7CD1F-5577-88AC-03BA-900F5BD42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936" y="406215"/>
            <a:ext cx="369529" cy="36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The chemical structure of an anticancer drug, Daunorubicin Stock Vector  Image &amp; Art - Alamy">
            <a:extLst>
              <a:ext uri="{FF2B5EF4-FFF2-40B4-BE49-F238E27FC236}">
                <a16:creationId xmlns:a16="http://schemas.microsoft.com/office/drawing/2014/main" id="{9E1CCBDC-F509-7C71-AC7B-06EB1EB2D8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8" b="9542"/>
          <a:stretch/>
        </p:blipFill>
        <p:spPr bwMode="auto">
          <a:xfrm>
            <a:off x="8348186" y="739751"/>
            <a:ext cx="688594" cy="4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FA1F100F-82BF-DCF1-5265-D2FAFAFEEDE6}"/>
              </a:ext>
            </a:extLst>
          </p:cNvPr>
          <p:cNvSpPr/>
          <p:nvPr/>
        </p:nvSpPr>
        <p:spPr>
          <a:xfrm>
            <a:off x="5627279" y="1217609"/>
            <a:ext cx="1012222" cy="4863892"/>
          </a:xfrm>
          <a:prstGeom prst="downArrow">
            <a:avLst/>
          </a:prstGeom>
          <a:solidFill>
            <a:srgbClr val="15608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Diagrama de flujo: disco magnético 20">
            <a:extLst>
              <a:ext uri="{FF2B5EF4-FFF2-40B4-BE49-F238E27FC236}">
                <a16:creationId xmlns:a16="http://schemas.microsoft.com/office/drawing/2014/main" id="{98EFBA12-41BA-76EF-05A8-71AB22EFBAD0}"/>
              </a:ext>
            </a:extLst>
          </p:cNvPr>
          <p:cNvSpPr/>
          <p:nvPr/>
        </p:nvSpPr>
        <p:spPr>
          <a:xfrm>
            <a:off x="3597488" y="2582068"/>
            <a:ext cx="4949103" cy="846932"/>
          </a:xfrm>
          <a:prstGeom prst="flowChartMagneticDisk">
            <a:avLst/>
          </a:prstGeom>
          <a:gradFill>
            <a:gsLst>
              <a:gs pos="42000">
                <a:schemeClr val="tx2">
                  <a:lumMod val="75000"/>
                  <a:lumOff val="2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108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Diagrama de flujo: disco magnético 21">
            <a:extLst>
              <a:ext uri="{FF2B5EF4-FFF2-40B4-BE49-F238E27FC236}">
                <a16:creationId xmlns:a16="http://schemas.microsoft.com/office/drawing/2014/main" id="{4D9BD729-7964-EC7A-1787-663FF48BAFE0}"/>
              </a:ext>
            </a:extLst>
          </p:cNvPr>
          <p:cNvSpPr/>
          <p:nvPr/>
        </p:nvSpPr>
        <p:spPr>
          <a:xfrm>
            <a:off x="3091241" y="1603724"/>
            <a:ext cx="5945539" cy="861408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51000">
                <a:srgbClr val="156082"/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Diagrama de flujo: disco magnético 22">
            <a:extLst>
              <a:ext uri="{FF2B5EF4-FFF2-40B4-BE49-F238E27FC236}">
                <a16:creationId xmlns:a16="http://schemas.microsoft.com/office/drawing/2014/main" id="{960DD7B5-213A-B533-ED17-E7DFEBCF94C5}"/>
              </a:ext>
            </a:extLst>
          </p:cNvPr>
          <p:cNvSpPr/>
          <p:nvPr/>
        </p:nvSpPr>
        <p:spPr>
          <a:xfrm>
            <a:off x="4111128" y="3541014"/>
            <a:ext cx="3925807" cy="850938"/>
          </a:xfrm>
          <a:prstGeom prst="flowChartMagneticDisk">
            <a:avLst/>
          </a:prstGeom>
          <a:gradFill>
            <a:gsLst>
              <a:gs pos="45000">
                <a:schemeClr val="tx2">
                  <a:lumMod val="50000"/>
                  <a:lumOff val="5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108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" name="Diagrama de flujo: disco magnético 23">
            <a:extLst>
              <a:ext uri="{FF2B5EF4-FFF2-40B4-BE49-F238E27FC236}">
                <a16:creationId xmlns:a16="http://schemas.microsoft.com/office/drawing/2014/main" id="{01796510-1426-ED25-E287-BFEDABEDC1EF}"/>
              </a:ext>
            </a:extLst>
          </p:cNvPr>
          <p:cNvSpPr/>
          <p:nvPr/>
        </p:nvSpPr>
        <p:spPr>
          <a:xfrm>
            <a:off x="4550184" y="4500128"/>
            <a:ext cx="3006679" cy="949546"/>
          </a:xfrm>
          <a:prstGeom prst="flowChartMagneticDisk">
            <a:avLst/>
          </a:prstGeom>
          <a:gradFill>
            <a:gsLst>
              <a:gs pos="21000">
                <a:schemeClr val="tx2">
                  <a:lumMod val="50000"/>
                  <a:lumOff val="50000"/>
                </a:schemeClr>
              </a:gs>
              <a:gs pos="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108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E3B933DC-3E28-CB83-BF05-ED505CB70984}"/>
              </a:ext>
            </a:extLst>
          </p:cNvPr>
          <p:cNvSpPr txBox="1">
            <a:spLocks/>
          </p:cNvSpPr>
          <p:nvPr/>
        </p:nvSpPr>
        <p:spPr>
          <a:xfrm>
            <a:off x="3590891" y="1787932"/>
            <a:ext cx="4955701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MX" sz="17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6" name="Picture 2" descr="Chemical structure of the morin molecule. | Download Scientific Diagram">
            <a:extLst>
              <a:ext uri="{FF2B5EF4-FFF2-40B4-BE49-F238E27FC236}">
                <a16:creationId xmlns:a16="http://schemas.microsoft.com/office/drawing/2014/main" id="{E36BE9D6-6BDD-2972-813C-F2EE7616F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41" y="1099046"/>
            <a:ext cx="504333" cy="27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The chemical structure of an anticancer drug, Daunorubicin Stock Vector  Image &amp; Art - Alamy">
            <a:extLst>
              <a:ext uri="{FF2B5EF4-FFF2-40B4-BE49-F238E27FC236}">
                <a16:creationId xmlns:a16="http://schemas.microsoft.com/office/drawing/2014/main" id="{DE587242-B917-52DB-CEE3-307F74E18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8" b="9542"/>
          <a:stretch/>
        </p:blipFill>
        <p:spPr bwMode="auto">
          <a:xfrm>
            <a:off x="7789756" y="1105610"/>
            <a:ext cx="688594" cy="4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ítulo 1">
            <a:extLst>
              <a:ext uri="{FF2B5EF4-FFF2-40B4-BE49-F238E27FC236}">
                <a16:creationId xmlns:a16="http://schemas.microsoft.com/office/drawing/2014/main" id="{DF79BDD1-E1B0-9B98-760E-5BB126578915}"/>
              </a:ext>
            </a:extLst>
          </p:cNvPr>
          <p:cNvSpPr txBox="1">
            <a:spLocks/>
          </p:cNvSpPr>
          <p:nvPr/>
        </p:nvSpPr>
        <p:spPr>
          <a:xfrm>
            <a:off x="3711626" y="2868603"/>
            <a:ext cx="4720826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800" b="1" dirty="0">
                <a:solidFill>
                  <a:schemeClr val="bg1"/>
                </a:solidFill>
              </a:rPr>
              <a:t>Entrenamiento de los modelos XGBoost y Random Forest 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FC217D50-EB5A-A428-6084-802A79CC5DAD}"/>
              </a:ext>
            </a:extLst>
          </p:cNvPr>
          <p:cNvSpPr txBox="1">
            <a:spLocks/>
          </p:cNvSpPr>
          <p:nvPr/>
        </p:nvSpPr>
        <p:spPr>
          <a:xfrm>
            <a:off x="4156081" y="3838500"/>
            <a:ext cx="3882541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>
                <a:solidFill>
                  <a:schemeClr val="bg1"/>
                </a:solidFill>
              </a:rPr>
              <a:t>Determinación de inhibidores aplicando los modelos a una BD externa</a:t>
            </a: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2D8D0115-4671-1465-4E04-39D6FB23EA60}"/>
              </a:ext>
            </a:extLst>
          </p:cNvPr>
          <p:cNvSpPr txBox="1">
            <a:spLocks/>
          </p:cNvSpPr>
          <p:nvPr/>
        </p:nvSpPr>
        <p:spPr>
          <a:xfrm>
            <a:off x="4849563" y="4893767"/>
            <a:ext cx="2407920" cy="449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>
                <a:solidFill>
                  <a:schemeClr val="bg1"/>
                </a:solidFill>
              </a:rPr>
              <a:t>Acoplamiento molecular 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CFC9B7A-AC5A-4C60-8B7E-479E33738ADB}"/>
              </a:ext>
            </a:extLst>
          </p:cNvPr>
          <p:cNvSpPr txBox="1"/>
          <p:nvPr/>
        </p:nvSpPr>
        <p:spPr>
          <a:xfrm>
            <a:off x="3223528" y="1921098"/>
            <a:ext cx="5546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Obtención y preparación de los datos</a:t>
            </a:r>
          </a:p>
        </p:txBody>
      </p:sp>
    </p:spTree>
    <p:extLst>
      <p:ext uri="{BB962C8B-B14F-4D97-AF65-F5344CB8AC3E}">
        <p14:creationId xmlns:p14="http://schemas.microsoft.com/office/powerpoint/2010/main" val="426274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disco magnético 4">
            <a:extLst>
              <a:ext uri="{FF2B5EF4-FFF2-40B4-BE49-F238E27FC236}">
                <a16:creationId xmlns:a16="http://schemas.microsoft.com/office/drawing/2014/main" id="{9C91C661-7C18-A2A0-6F7B-6D72BCD3EDC5}"/>
              </a:ext>
            </a:extLst>
          </p:cNvPr>
          <p:cNvSpPr/>
          <p:nvPr/>
        </p:nvSpPr>
        <p:spPr>
          <a:xfrm>
            <a:off x="3048907" y="613124"/>
            <a:ext cx="5945539" cy="861408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51000">
                <a:srgbClr val="156082"/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5EC092E-7EDB-C23A-9AEC-320AC4BD28BB}"/>
              </a:ext>
            </a:extLst>
          </p:cNvPr>
          <p:cNvSpPr txBox="1"/>
          <p:nvPr/>
        </p:nvSpPr>
        <p:spPr>
          <a:xfrm>
            <a:off x="3181194" y="930498"/>
            <a:ext cx="5546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Obtención y preparación de los datos</a:t>
            </a:r>
          </a:p>
        </p:txBody>
      </p:sp>
    </p:spTree>
    <p:extLst>
      <p:ext uri="{BB962C8B-B14F-4D97-AF65-F5344CB8AC3E}">
        <p14:creationId xmlns:p14="http://schemas.microsoft.com/office/powerpoint/2010/main" val="3585523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892</Words>
  <Application>Microsoft Office PowerPoint</Application>
  <PresentationFormat>Panorámica</PresentationFormat>
  <Paragraphs>106</Paragraphs>
  <Slides>18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7" baseType="lpstr">
      <vt:lpstr>Aptos</vt:lpstr>
      <vt:lpstr>Aptos Display</vt:lpstr>
      <vt:lpstr>Arial</vt:lpstr>
      <vt:lpstr>Consolas</vt:lpstr>
      <vt:lpstr>ElsevierGulliver</vt:lpstr>
      <vt:lpstr>Georgia</vt:lpstr>
      <vt:lpstr>Merriweather Sans</vt:lpstr>
      <vt:lpstr>MuseoSans</vt:lpstr>
      <vt:lpstr>Tema de Office</vt:lpstr>
      <vt:lpstr>Resúmenes gráficos</vt:lpstr>
      <vt:lpstr>Presentación de PowerPoint</vt:lpstr>
      <vt:lpstr>Presentación de PowerPoint</vt:lpstr>
      <vt:lpstr>Presentación de PowerPoint</vt:lpstr>
      <vt:lpstr>Otras referencias</vt:lpstr>
      <vt:lpstr>Resumen gráfico de mi expo</vt:lpstr>
      <vt:lpstr>Mejores potenciales inhibidores para la asociación EA-DM2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Anexos</vt:lpstr>
      <vt:lpstr>Datos de inhibición de ChEMBL</vt:lpstr>
      <vt:lpstr>PDBs del protein data Bank</vt:lpstr>
      <vt:lpstr>Descriptores de rdkit 2-D</vt:lpstr>
      <vt:lpstr>Hiperparámetros a ajustar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Eliud Ulises Aguilar Durán</dc:creator>
  <cp:lastModifiedBy>Eliud Ulises Aguilar Durán</cp:lastModifiedBy>
  <cp:revision>270</cp:revision>
  <dcterms:created xsi:type="dcterms:W3CDTF">2024-05-30T23:01:37Z</dcterms:created>
  <dcterms:modified xsi:type="dcterms:W3CDTF">2024-06-03T00:17:14Z</dcterms:modified>
</cp:coreProperties>
</file>