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85" r:id="rId4"/>
    <p:sldId id="286" r:id="rId5"/>
    <p:sldId id="287" r:id="rId6"/>
    <p:sldId id="308" r:id="rId7"/>
    <p:sldId id="288" r:id="rId8"/>
    <p:sldId id="294" r:id="rId9"/>
    <p:sldId id="295" r:id="rId10"/>
    <p:sldId id="289" r:id="rId11"/>
    <p:sldId id="296" r:id="rId12"/>
    <p:sldId id="298" r:id="rId13"/>
    <p:sldId id="299" r:id="rId14"/>
    <p:sldId id="300" r:id="rId15"/>
    <p:sldId id="301" r:id="rId16"/>
    <p:sldId id="302" r:id="rId17"/>
    <p:sldId id="303" r:id="rId18"/>
    <p:sldId id="304" r:id="rId19"/>
    <p:sldId id="306" r:id="rId20"/>
    <p:sldId id="307" r:id="rId21"/>
    <p:sldId id="290" r:id="rId22"/>
    <p:sldId id="291"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0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snapToGrid="0">
      <p:cViewPr varScale="1">
        <p:scale>
          <a:sx n="78" d="100"/>
          <a:sy n="78" d="100"/>
        </p:scale>
        <p:origin x="77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F698F-DF03-4482-8839-A0D250D3EFF1}" type="datetimeFigureOut">
              <a:rPr lang="es-MX" smtClean="0"/>
              <a:t>02/06/2024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C8A45-E304-41D0-98F8-3688F7DD252E}" type="slidenum">
              <a:rPr lang="es-MX" smtClean="0"/>
              <a:t>‹Nº›</a:t>
            </a:fld>
            <a:endParaRPr lang="es-MX"/>
          </a:p>
        </p:txBody>
      </p:sp>
    </p:spTree>
    <p:extLst>
      <p:ext uri="{BB962C8B-B14F-4D97-AF65-F5344CB8AC3E}">
        <p14:creationId xmlns:p14="http://schemas.microsoft.com/office/powerpoint/2010/main" val="303119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B5C8A45-E304-41D0-98F8-3688F7DD252E}" type="slidenum">
              <a:rPr lang="es-MX" smtClean="0"/>
              <a:t>11</a:t>
            </a:fld>
            <a:endParaRPr lang="es-MX"/>
          </a:p>
        </p:txBody>
      </p:sp>
    </p:spTree>
    <p:extLst>
      <p:ext uri="{BB962C8B-B14F-4D97-AF65-F5344CB8AC3E}">
        <p14:creationId xmlns:p14="http://schemas.microsoft.com/office/powerpoint/2010/main" val="11466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B5C8A45-E304-41D0-98F8-3688F7DD252E}" type="slidenum">
              <a:rPr lang="es-MX" smtClean="0"/>
              <a:t>13</a:t>
            </a:fld>
            <a:endParaRPr lang="es-MX"/>
          </a:p>
        </p:txBody>
      </p:sp>
    </p:spTree>
    <p:extLst>
      <p:ext uri="{BB962C8B-B14F-4D97-AF65-F5344CB8AC3E}">
        <p14:creationId xmlns:p14="http://schemas.microsoft.com/office/powerpoint/2010/main" val="178643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B5C8A45-E304-41D0-98F8-3688F7DD252E}" type="slidenum">
              <a:rPr lang="es-MX" smtClean="0"/>
              <a:t>16</a:t>
            </a:fld>
            <a:endParaRPr lang="es-MX"/>
          </a:p>
        </p:txBody>
      </p:sp>
    </p:spTree>
    <p:extLst>
      <p:ext uri="{BB962C8B-B14F-4D97-AF65-F5344CB8AC3E}">
        <p14:creationId xmlns:p14="http://schemas.microsoft.com/office/powerpoint/2010/main" val="215793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AD582-AE3B-AF79-E71C-E63B586D8D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D9DB517-FC7A-07E4-5537-30AB02487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01D6591-9DBA-6C52-3F06-D9663FEDFEA7}"/>
              </a:ext>
            </a:extLst>
          </p:cNvPr>
          <p:cNvSpPr>
            <a:spLocks noGrp="1"/>
          </p:cNvSpPr>
          <p:nvPr>
            <p:ph type="dt" sz="half" idx="10"/>
          </p:nvPr>
        </p:nvSpPr>
        <p:spPr/>
        <p:txBody>
          <a:bodyPr/>
          <a:lstStyle/>
          <a:p>
            <a:fld id="{8FF9980A-B73A-4717-82AF-691ACA111843}" type="datetime1">
              <a:rPr lang="es-MX" smtClean="0"/>
              <a:t>02/06/2024</a:t>
            </a:fld>
            <a:endParaRPr lang="es-MX"/>
          </a:p>
        </p:txBody>
      </p:sp>
      <p:sp>
        <p:nvSpPr>
          <p:cNvPr id="5" name="Marcador de pie de página 4">
            <a:extLst>
              <a:ext uri="{FF2B5EF4-FFF2-40B4-BE49-F238E27FC236}">
                <a16:creationId xmlns:a16="http://schemas.microsoft.com/office/drawing/2014/main" id="{74E6B362-5202-CE7A-FE0D-F4AACE6EE1D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B74904A-8652-9C0E-21B8-C6D5945BAE55}"/>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427853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25B1-2A33-E373-0E19-4460D19A65E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B4C8A5-D186-46CD-0677-5CF681BD74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85FA4CD-8F51-BAD0-A240-3437237FABF0}"/>
              </a:ext>
            </a:extLst>
          </p:cNvPr>
          <p:cNvSpPr>
            <a:spLocks noGrp="1"/>
          </p:cNvSpPr>
          <p:nvPr>
            <p:ph type="dt" sz="half" idx="10"/>
          </p:nvPr>
        </p:nvSpPr>
        <p:spPr/>
        <p:txBody>
          <a:bodyPr/>
          <a:lstStyle/>
          <a:p>
            <a:fld id="{9F6CC82D-1B51-4A9E-93BF-F5CCCB06F1C2}" type="datetime1">
              <a:rPr lang="es-MX" smtClean="0"/>
              <a:t>02/06/2024</a:t>
            </a:fld>
            <a:endParaRPr lang="es-MX"/>
          </a:p>
        </p:txBody>
      </p:sp>
      <p:sp>
        <p:nvSpPr>
          <p:cNvPr id="5" name="Marcador de pie de página 4">
            <a:extLst>
              <a:ext uri="{FF2B5EF4-FFF2-40B4-BE49-F238E27FC236}">
                <a16:creationId xmlns:a16="http://schemas.microsoft.com/office/drawing/2014/main" id="{4EFE8122-E757-51EA-72E6-47EBD391B3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B389542-B869-9FD6-8A47-D9B5EB4AD537}"/>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392133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BB0CDD-8352-8BF2-42F0-D7C4AB4DD0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F27CAED-AF86-E099-2EAF-C330F39AE4D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4D8D3EE-5B9D-272B-EB12-872B6462E10C}"/>
              </a:ext>
            </a:extLst>
          </p:cNvPr>
          <p:cNvSpPr>
            <a:spLocks noGrp="1"/>
          </p:cNvSpPr>
          <p:nvPr>
            <p:ph type="dt" sz="half" idx="10"/>
          </p:nvPr>
        </p:nvSpPr>
        <p:spPr/>
        <p:txBody>
          <a:bodyPr/>
          <a:lstStyle/>
          <a:p>
            <a:fld id="{D7FAFBFB-6E4D-4875-B10B-D395C01D9808}" type="datetime1">
              <a:rPr lang="es-MX" smtClean="0"/>
              <a:t>02/06/2024</a:t>
            </a:fld>
            <a:endParaRPr lang="es-MX"/>
          </a:p>
        </p:txBody>
      </p:sp>
      <p:sp>
        <p:nvSpPr>
          <p:cNvPr id="5" name="Marcador de pie de página 4">
            <a:extLst>
              <a:ext uri="{FF2B5EF4-FFF2-40B4-BE49-F238E27FC236}">
                <a16:creationId xmlns:a16="http://schemas.microsoft.com/office/drawing/2014/main" id="{092C9A27-46E8-6DF8-F8E5-EBFEAC9297E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D47211-4DBF-3171-C05B-6B6F546CC50B}"/>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365059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FAAF9-86D3-5122-C296-1851FA5B4A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0CC9000-0E69-4ADE-BA74-D9599ED9A3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9AA0AF9-8D4E-24B1-800B-39BE9FD97CCD}"/>
              </a:ext>
            </a:extLst>
          </p:cNvPr>
          <p:cNvSpPr>
            <a:spLocks noGrp="1"/>
          </p:cNvSpPr>
          <p:nvPr>
            <p:ph type="dt" sz="half" idx="10"/>
          </p:nvPr>
        </p:nvSpPr>
        <p:spPr/>
        <p:txBody>
          <a:bodyPr/>
          <a:lstStyle/>
          <a:p>
            <a:fld id="{113A4D4A-3369-48FF-B7CF-70273508CF72}" type="datetime1">
              <a:rPr lang="es-MX" smtClean="0"/>
              <a:t>02/06/2024</a:t>
            </a:fld>
            <a:endParaRPr lang="es-MX"/>
          </a:p>
        </p:txBody>
      </p:sp>
      <p:sp>
        <p:nvSpPr>
          <p:cNvPr id="5" name="Marcador de pie de página 4">
            <a:extLst>
              <a:ext uri="{FF2B5EF4-FFF2-40B4-BE49-F238E27FC236}">
                <a16:creationId xmlns:a16="http://schemas.microsoft.com/office/drawing/2014/main" id="{DFC61979-1FE3-3206-872E-155CBD1F8AC6}"/>
              </a:ext>
            </a:extLst>
          </p:cNvPr>
          <p:cNvSpPr>
            <a:spLocks noGrp="1"/>
          </p:cNvSpPr>
          <p:nvPr>
            <p:ph type="ftr" sz="quarter" idx="11"/>
          </p:nvPr>
        </p:nvSpPr>
        <p:spPr/>
        <p:txBody>
          <a:bodyPr/>
          <a:lstStyle/>
          <a:p>
            <a:endParaRPr lang="es-MX"/>
          </a:p>
        </p:txBody>
      </p:sp>
      <p:pic>
        <p:nvPicPr>
          <p:cNvPr id="8" name="Imagen 7" descr="Imagen que contiene transporte, rueda, firmar&#10;&#10;Descripción generada automáticamente">
            <a:extLst>
              <a:ext uri="{FF2B5EF4-FFF2-40B4-BE49-F238E27FC236}">
                <a16:creationId xmlns:a16="http://schemas.microsoft.com/office/drawing/2014/main" id="{A940568B-0448-E9AD-FE90-EC810D39BF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3827" y="1"/>
            <a:ext cx="1050463" cy="1108363"/>
          </a:xfrm>
          <a:prstGeom prst="rect">
            <a:avLst/>
          </a:prstGeom>
        </p:spPr>
      </p:pic>
      <p:sp>
        <p:nvSpPr>
          <p:cNvPr id="9" name="Rectángulo 8">
            <a:extLst>
              <a:ext uri="{FF2B5EF4-FFF2-40B4-BE49-F238E27FC236}">
                <a16:creationId xmlns:a16="http://schemas.microsoft.com/office/drawing/2014/main" id="{33E5D9C2-CED7-16FF-A2BD-875B08FF8404}"/>
              </a:ext>
            </a:extLst>
          </p:cNvPr>
          <p:cNvSpPr/>
          <p:nvPr userDrawn="1"/>
        </p:nvSpPr>
        <p:spPr>
          <a:xfrm>
            <a:off x="1" y="6356350"/>
            <a:ext cx="12191999" cy="501650"/>
          </a:xfrm>
          <a:prstGeom prst="rect">
            <a:avLst/>
          </a:prstGeom>
          <a:solidFill>
            <a:srgbClr val="5103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Marcador de número de diapositiva 5">
            <a:extLst>
              <a:ext uri="{FF2B5EF4-FFF2-40B4-BE49-F238E27FC236}">
                <a16:creationId xmlns:a16="http://schemas.microsoft.com/office/drawing/2014/main" id="{5BEA6F8F-AC17-069B-1D72-9E09D71168EF}"/>
              </a:ext>
            </a:extLst>
          </p:cNvPr>
          <p:cNvSpPr>
            <a:spLocks noGrp="1"/>
          </p:cNvSpPr>
          <p:nvPr>
            <p:ph type="sldNum" sz="quarter" idx="12"/>
          </p:nvPr>
        </p:nvSpPr>
        <p:spPr>
          <a:xfrm>
            <a:off x="9407235" y="6424612"/>
            <a:ext cx="2743200" cy="365125"/>
          </a:xfrm>
        </p:spPr>
        <p:txBody>
          <a:bodyPr/>
          <a:lstStyle>
            <a:lvl1pPr>
              <a:defRPr lang="es-MX" sz="2400" b="1" smtClean="0">
                <a:solidFill>
                  <a:schemeClr val="bg1"/>
                </a:solidFill>
                <a:latin typeface="Aptos" panose="020B0004020202020204" pitchFamily="34" charset="0"/>
                <a:cs typeface="Times New Roman" panose="02020603050405020304" pitchFamily="18" charset="0"/>
              </a:defRPr>
            </a:lvl1pPr>
          </a:lstStyle>
          <a:p>
            <a:fld id="{2E56899B-242B-443E-9410-C546A426D182}" type="slidenum">
              <a:rPr lang="es-MX" smtClean="0"/>
              <a:pPr/>
              <a:t>‹Nº›</a:t>
            </a:fld>
            <a:endParaRPr lang="es-MX" dirty="0"/>
          </a:p>
        </p:txBody>
      </p:sp>
      <p:pic>
        <p:nvPicPr>
          <p:cNvPr id="2050" name="Picture 2" descr="Escudo I.P.N. – Sociedad, Tecnología y Deontología.">
            <a:extLst>
              <a:ext uri="{FF2B5EF4-FFF2-40B4-BE49-F238E27FC236}">
                <a16:creationId xmlns:a16="http://schemas.microsoft.com/office/drawing/2014/main" id="{229FEBB8-3FAB-96B9-F3C6-BF64B6672B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4693" y="0"/>
            <a:ext cx="1034473" cy="110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FC38C-1FFA-92B4-7940-53768D3C72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3C887BF-C5D7-2076-F393-1749A49DC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1E284A5-FD07-3B5A-2AB7-F4007467BF4B}"/>
              </a:ext>
            </a:extLst>
          </p:cNvPr>
          <p:cNvSpPr>
            <a:spLocks noGrp="1"/>
          </p:cNvSpPr>
          <p:nvPr>
            <p:ph type="dt" sz="half" idx="10"/>
          </p:nvPr>
        </p:nvSpPr>
        <p:spPr/>
        <p:txBody>
          <a:bodyPr/>
          <a:lstStyle/>
          <a:p>
            <a:fld id="{54511A2A-42E2-438B-A4E7-9BE25DC67A9A}" type="datetime1">
              <a:rPr lang="es-MX" smtClean="0"/>
              <a:t>02/06/2024</a:t>
            </a:fld>
            <a:endParaRPr lang="es-MX"/>
          </a:p>
        </p:txBody>
      </p:sp>
      <p:sp>
        <p:nvSpPr>
          <p:cNvPr id="5" name="Marcador de pie de página 4">
            <a:extLst>
              <a:ext uri="{FF2B5EF4-FFF2-40B4-BE49-F238E27FC236}">
                <a16:creationId xmlns:a16="http://schemas.microsoft.com/office/drawing/2014/main" id="{0B8C925D-17A8-2685-B3D4-C8DA3E68BB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CEA4932-51A7-3AAB-426E-5A3DCE5831D8}"/>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13377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1636D-A095-02A3-D57E-E8C3057BA74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6D31C6C-9803-786A-2D10-78CC3453646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4A9EAB2-8F10-B729-8F5A-084397BD178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642C288-FC83-FED2-8ADC-6AB42C180A89}"/>
              </a:ext>
            </a:extLst>
          </p:cNvPr>
          <p:cNvSpPr>
            <a:spLocks noGrp="1"/>
          </p:cNvSpPr>
          <p:nvPr>
            <p:ph type="dt" sz="half" idx="10"/>
          </p:nvPr>
        </p:nvSpPr>
        <p:spPr/>
        <p:txBody>
          <a:bodyPr/>
          <a:lstStyle/>
          <a:p>
            <a:fld id="{57D5B6DD-BA6F-4BDB-A2A8-08374AC71DE3}" type="datetime1">
              <a:rPr lang="es-MX" smtClean="0"/>
              <a:t>02/06/2024</a:t>
            </a:fld>
            <a:endParaRPr lang="es-MX"/>
          </a:p>
        </p:txBody>
      </p:sp>
      <p:sp>
        <p:nvSpPr>
          <p:cNvPr id="6" name="Marcador de pie de página 5">
            <a:extLst>
              <a:ext uri="{FF2B5EF4-FFF2-40B4-BE49-F238E27FC236}">
                <a16:creationId xmlns:a16="http://schemas.microsoft.com/office/drawing/2014/main" id="{90C06653-771F-4578-9996-C185D2D90C2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AF56292-5D5A-E469-60B8-A9D5172F5BE5}"/>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281895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ABC0B-CB76-1615-CA94-3BBCE6A8F64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6EAF456-8E8D-35FC-303F-29B503459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7BB3D3-5553-D6C2-8F7A-F9397F8D2F9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0BD2259-617D-5FA2-B759-1E9804A4C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BBBB878-8BF1-F58E-6548-18D6D4C31B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CB007E1-E25A-C5D3-8DC4-6D29BC19FFB5}"/>
              </a:ext>
            </a:extLst>
          </p:cNvPr>
          <p:cNvSpPr>
            <a:spLocks noGrp="1"/>
          </p:cNvSpPr>
          <p:nvPr>
            <p:ph type="dt" sz="half" idx="10"/>
          </p:nvPr>
        </p:nvSpPr>
        <p:spPr/>
        <p:txBody>
          <a:bodyPr/>
          <a:lstStyle/>
          <a:p>
            <a:fld id="{904CCA88-E151-4ABC-96BF-EECEC9D174EB}" type="datetime1">
              <a:rPr lang="es-MX" smtClean="0"/>
              <a:t>02/06/2024</a:t>
            </a:fld>
            <a:endParaRPr lang="es-MX"/>
          </a:p>
        </p:txBody>
      </p:sp>
      <p:sp>
        <p:nvSpPr>
          <p:cNvPr id="8" name="Marcador de pie de página 7">
            <a:extLst>
              <a:ext uri="{FF2B5EF4-FFF2-40B4-BE49-F238E27FC236}">
                <a16:creationId xmlns:a16="http://schemas.microsoft.com/office/drawing/2014/main" id="{4548A53D-6225-CF49-72E9-7B7352EE668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1B80DBC-C399-1F7D-8965-F2FD2FB269E5}"/>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171403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528F7-AEC2-3E90-1AC0-1E15740EE7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E824A5C-7747-BC7C-2254-60B0781041A4}"/>
              </a:ext>
            </a:extLst>
          </p:cNvPr>
          <p:cNvSpPr>
            <a:spLocks noGrp="1"/>
          </p:cNvSpPr>
          <p:nvPr>
            <p:ph type="dt" sz="half" idx="10"/>
          </p:nvPr>
        </p:nvSpPr>
        <p:spPr/>
        <p:txBody>
          <a:bodyPr/>
          <a:lstStyle/>
          <a:p>
            <a:fld id="{7F24FFB4-1F35-4341-98F0-93D4243999D2}" type="datetime1">
              <a:rPr lang="es-MX" smtClean="0"/>
              <a:t>02/06/2024</a:t>
            </a:fld>
            <a:endParaRPr lang="es-MX"/>
          </a:p>
        </p:txBody>
      </p:sp>
      <p:sp>
        <p:nvSpPr>
          <p:cNvPr id="4" name="Marcador de pie de página 3">
            <a:extLst>
              <a:ext uri="{FF2B5EF4-FFF2-40B4-BE49-F238E27FC236}">
                <a16:creationId xmlns:a16="http://schemas.microsoft.com/office/drawing/2014/main" id="{561427BC-A5C9-FFFF-C6A2-822E89517DD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4B277A8-F40B-00B4-5A5C-B083DFD18E6C}"/>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253953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B7789A-75CB-050E-1CD5-EE8555EC47B1}"/>
              </a:ext>
            </a:extLst>
          </p:cNvPr>
          <p:cNvSpPr>
            <a:spLocks noGrp="1"/>
          </p:cNvSpPr>
          <p:nvPr>
            <p:ph type="dt" sz="half" idx="10"/>
          </p:nvPr>
        </p:nvSpPr>
        <p:spPr/>
        <p:txBody>
          <a:bodyPr/>
          <a:lstStyle/>
          <a:p>
            <a:fld id="{BB6EEA5A-4AFE-4A5E-A8DD-4365AE50D222}" type="datetime1">
              <a:rPr lang="es-MX" smtClean="0"/>
              <a:t>02/06/2024</a:t>
            </a:fld>
            <a:endParaRPr lang="es-MX"/>
          </a:p>
        </p:txBody>
      </p:sp>
      <p:sp>
        <p:nvSpPr>
          <p:cNvPr id="3" name="Marcador de pie de página 2">
            <a:extLst>
              <a:ext uri="{FF2B5EF4-FFF2-40B4-BE49-F238E27FC236}">
                <a16:creationId xmlns:a16="http://schemas.microsoft.com/office/drawing/2014/main" id="{3C25A28A-6FD4-C775-BFA6-2E6F430F95E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781A2D-E930-2B9B-CB77-3E801C872145}"/>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36723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7EDD6-5D72-8302-D798-91B8474B87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D29BF1-DB67-437B-618E-DC82AFD8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2293E2A-6906-CCE8-B8E4-22194C26E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BB471A-29C7-E703-741D-83E4621FD073}"/>
              </a:ext>
            </a:extLst>
          </p:cNvPr>
          <p:cNvSpPr>
            <a:spLocks noGrp="1"/>
          </p:cNvSpPr>
          <p:nvPr>
            <p:ph type="dt" sz="half" idx="10"/>
          </p:nvPr>
        </p:nvSpPr>
        <p:spPr/>
        <p:txBody>
          <a:bodyPr/>
          <a:lstStyle/>
          <a:p>
            <a:fld id="{6B45D274-309F-4589-95D3-46052F311E72}" type="datetime1">
              <a:rPr lang="es-MX" smtClean="0"/>
              <a:t>02/06/2024</a:t>
            </a:fld>
            <a:endParaRPr lang="es-MX"/>
          </a:p>
        </p:txBody>
      </p:sp>
      <p:sp>
        <p:nvSpPr>
          <p:cNvPr id="6" name="Marcador de pie de página 5">
            <a:extLst>
              <a:ext uri="{FF2B5EF4-FFF2-40B4-BE49-F238E27FC236}">
                <a16:creationId xmlns:a16="http://schemas.microsoft.com/office/drawing/2014/main" id="{3BF85D23-91E8-5E0C-571D-0E0F66EC83D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3F9F7C3-884B-EEFC-7639-2AB662516279}"/>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162671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755E8-6AC3-7394-FE30-61359E1E9D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FF8B71F-91FE-C23A-D864-4CD0B8743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76F272D-A2E3-FA87-74F1-7667CE2A0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4436E8-A5E7-6E94-0A90-F44C22951DD8}"/>
              </a:ext>
            </a:extLst>
          </p:cNvPr>
          <p:cNvSpPr>
            <a:spLocks noGrp="1"/>
          </p:cNvSpPr>
          <p:nvPr>
            <p:ph type="dt" sz="half" idx="10"/>
          </p:nvPr>
        </p:nvSpPr>
        <p:spPr/>
        <p:txBody>
          <a:bodyPr/>
          <a:lstStyle/>
          <a:p>
            <a:fld id="{20BE51BD-5885-4BDB-A917-0B1312F55860}" type="datetime1">
              <a:rPr lang="es-MX" smtClean="0"/>
              <a:t>02/06/2024</a:t>
            </a:fld>
            <a:endParaRPr lang="es-MX"/>
          </a:p>
        </p:txBody>
      </p:sp>
      <p:sp>
        <p:nvSpPr>
          <p:cNvPr id="6" name="Marcador de pie de página 5">
            <a:extLst>
              <a:ext uri="{FF2B5EF4-FFF2-40B4-BE49-F238E27FC236}">
                <a16:creationId xmlns:a16="http://schemas.microsoft.com/office/drawing/2014/main" id="{9CE4782C-F739-CBD2-141F-B8C8E062B0A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1F68DC4-1807-F638-A70B-EA4F07F94833}"/>
              </a:ext>
            </a:extLst>
          </p:cNvPr>
          <p:cNvSpPr>
            <a:spLocks noGrp="1"/>
          </p:cNvSpPr>
          <p:nvPr>
            <p:ph type="sldNum" sz="quarter" idx="12"/>
          </p:nvPr>
        </p:nvSpPr>
        <p:spPr/>
        <p:txBody>
          <a:bodyPr/>
          <a:lstStyle/>
          <a:p>
            <a:fld id="{2E56899B-242B-443E-9410-C546A426D182}" type="slidenum">
              <a:rPr lang="es-MX" smtClean="0"/>
              <a:t>‹Nº›</a:t>
            </a:fld>
            <a:endParaRPr lang="es-MX"/>
          </a:p>
        </p:txBody>
      </p:sp>
    </p:spTree>
    <p:extLst>
      <p:ext uri="{BB962C8B-B14F-4D97-AF65-F5344CB8AC3E}">
        <p14:creationId xmlns:p14="http://schemas.microsoft.com/office/powerpoint/2010/main" val="275624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989237E-A855-8806-5782-8D5B4A473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11BD807-1123-BF15-F6E0-A7FC7F1E4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5639A1E-03C9-FE3B-ABEE-255EC3C05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1D5BD-3BA0-4D9B-A6D9-FA821FE8646E}" type="datetime1">
              <a:rPr lang="es-MX" smtClean="0"/>
              <a:t>02/06/2024</a:t>
            </a:fld>
            <a:endParaRPr lang="es-MX"/>
          </a:p>
        </p:txBody>
      </p:sp>
      <p:sp>
        <p:nvSpPr>
          <p:cNvPr id="5" name="Marcador de pie de página 4">
            <a:extLst>
              <a:ext uri="{FF2B5EF4-FFF2-40B4-BE49-F238E27FC236}">
                <a16:creationId xmlns:a16="http://schemas.microsoft.com/office/drawing/2014/main" id="{5FC83FC3-3F7F-938E-1FF5-E84104B95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2F08E88-F38F-4FF1-90D1-A5F7B3063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6899B-242B-443E-9410-C546A426D182}" type="slidenum">
              <a:rPr lang="es-MX" smtClean="0"/>
              <a:t>‹Nº›</a:t>
            </a:fld>
            <a:endParaRPr lang="es-MX"/>
          </a:p>
        </p:txBody>
      </p:sp>
    </p:spTree>
    <p:extLst>
      <p:ext uri="{BB962C8B-B14F-4D97-AF65-F5344CB8AC3E}">
        <p14:creationId xmlns:p14="http://schemas.microsoft.com/office/powerpoint/2010/main" val="278888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1.jpg"/><Relationship Id="rId4" Type="http://schemas.openxmlformats.org/officeDocument/2006/relationships/image" Target="../media/image8.jpe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ctores e ilustraciones de Cerebro digital png para descargar gratis |  Freepik">
            <a:extLst>
              <a:ext uri="{FF2B5EF4-FFF2-40B4-BE49-F238E27FC236}">
                <a16:creationId xmlns:a16="http://schemas.microsoft.com/office/drawing/2014/main" id="{3DFCA5DB-7D2C-95D0-7238-21E8916A45C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14675" y="890588"/>
            <a:ext cx="5962650" cy="5076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42C8AE67-24C9-12CE-B0DE-BC1942BF75E3}"/>
              </a:ext>
            </a:extLst>
          </p:cNvPr>
          <p:cNvSpPr/>
          <p:nvPr/>
        </p:nvSpPr>
        <p:spPr>
          <a:xfrm>
            <a:off x="1" y="6356350"/>
            <a:ext cx="12191999" cy="501650"/>
          </a:xfrm>
          <a:prstGeom prst="rect">
            <a:avLst/>
          </a:prstGeom>
          <a:solidFill>
            <a:srgbClr val="5103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p:txBody>
      </p:sp>
      <p:sp>
        <p:nvSpPr>
          <p:cNvPr id="2" name="Título 1">
            <a:extLst>
              <a:ext uri="{FF2B5EF4-FFF2-40B4-BE49-F238E27FC236}">
                <a16:creationId xmlns:a16="http://schemas.microsoft.com/office/drawing/2014/main" id="{5ED85DFD-3843-5AF5-35E2-A46A92E500D9}"/>
              </a:ext>
            </a:extLst>
          </p:cNvPr>
          <p:cNvSpPr>
            <a:spLocks noGrp="1"/>
          </p:cNvSpPr>
          <p:nvPr>
            <p:ph type="ctrTitle"/>
          </p:nvPr>
        </p:nvSpPr>
        <p:spPr>
          <a:xfrm>
            <a:off x="919316" y="2375559"/>
            <a:ext cx="10353368" cy="2387600"/>
          </a:xfrm>
        </p:spPr>
        <p:txBody>
          <a:bodyPr>
            <a:noAutofit/>
          </a:bodyPr>
          <a:lstStyle/>
          <a:p>
            <a:r>
              <a:rPr lang="es-MX" sz="4000" b="1" dirty="0">
                <a:latin typeface="Aptos" panose="020B0004020202020204" pitchFamily="34" charset="0"/>
                <a:cs typeface="Times New Roman" panose="02020603050405020304" pitchFamily="18" charset="0"/>
              </a:rPr>
              <a:t>CRIBADO VIRTUAL INTELIGENTE PARA IDENTIFICAR INHIBIDORES MULTI-BLANCO ENFOCADOS AL TRATAMIENTO DE LA </a:t>
            </a:r>
            <a:br>
              <a:rPr lang="es-MX" sz="4000" b="1" dirty="0">
                <a:latin typeface="Aptos" panose="020B0004020202020204" pitchFamily="34" charset="0"/>
                <a:cs typeface="Times New Roman" panose="02020603050405020304" pitchFamily="18" charset="0"/>
              </a:rPr>
            </a:br>
            <a:r>
              <a:rPr lang="es-MX" sz="4000" b="1" dirty="0">
                <a:latin typeface="Aptos" panose="020B0004020202020204" pitchFamily="34" charset="0"/>
                <a:cs typeface="Times New Roman" panose="02020603050405020304" pitchFamily="18" charset="0"/>
              </a:rPr>
              <a:t>ASOCIACIÓN ALZHEIMER-DIABETES MELLITUS</a:t>
            </a:r>
          </a:p>
        </p:txBody>
      </p:sp>
      <p:sp>
        <p:nvSpPr>
          <p:cNvPr id="3" name="Subtítulo 2">
            <a:extLst>
              <a:ext uri="{FF2B5EF4-FFF2-40B4-BE49-F238E27FC236}">
                <a16:creationId xmlns:a16="http://schemas.microsoft.com/office/drawing/2014/main" id="{0600F409-B486-E058-144C-A6D005B28F8A}"/>
              </a:ext>
            </a:extLst>
          </p:cNvPr>
          <p:cNvSpPr>
            <a:spLocks noGrp="1"/>
          </p:cNvSpPr>
          <p:nvPr>
            <p:ph type="subTitle" idx="1"/>
          </p:nvPr>
        </p:nvSpPr>
        <p:spPr>
          <a:xfrm>
            <a:off x="1524000" y="5055918"/>
            <a:ext cx="9144000" cy="501650"/>
          </a:xfrm>
        </p:spPr>
        <p:txBody>
          <a:bodyPr>
            <a:normAutofit lnSpcReduction="10000"/>
          </a:bodyPr>
          <a:lstStyle/>
          <a:p>
            <a:r>
              <a:rPr lang="es-MX" sz="3200" b="1" dirty="0">
                <a:latin typeface="Aptos" panose="020B0004020202020204" pitchFamily="34" charset="0"/>
                <a:cs typeface="Times New Roman" panose="02020603050405020304" pitchFamily="18" charset="0"/>
              </a:rPr>
              <a:t>Alumno: </a:t>
            </a:r>
            <a:r>
              <a:rPr lang="es-MX" sz="3200" dirty="0">
                <a:latin typeface="Aptos" panose="020B0004020202020204" pitchFamily="34" charset="0"/>
                <a:cs typeface="Times New Roman" panose="02020603050405020304" pitchFamily="18" charset="0"/>
              </a:rPr>
              <a:t>Eliud Ulises Aguilar Durán</a:t>
            </a:r>
          </a:p>
        </p:txBody>
      </p:sp>
      <p:cxnSp>
        <p:nvCxnSpPr>
          <p:cNvPr id="5" name="Conector recto 4">
            <a:extLst>
              <a:ext uri="{FF2B5EF4-FFF2-40B4-BE49-F238E27FC236}">
                <a16:creationId xmlns:a16="http://schemas.microsoft.com/office/drawing/2014/main" id="{5ACC3B66-DFE1-AAFA-522A-26AA93EC2EE4}"/>
              </a:ext>
            </a:extLst>
          </p:cNvPr>
          <p:cNvCxnSpPr/>
          <p:nvPr/>
        </p:nvCxnSpPr>
        <p:spPr>
          <a:xfrm>
            <a:off x="1524000" y="4874342"/>
            <a:ext cx="9144000" cy="0"/>
          </a:xfrm>
          <a:prstGeom prst="line">
            <a:avLst/>
          </a:prstGeom>
        </p:spPr>
        <p:style>
          <a:lnRef idx="1">
            <a:schemeClr val="dk1"/>
          </a:lnRef>
          <a:fillRef idx="0">
            <a:schemeClr val="dk1"/>
          </a:fillRef>
          <a:effectRef idx="0">
            <a:schemeClr val="dk1"/>
          </a:effectRef>
          <a:fontRef idx="minor">
            <a:schemeClr val="tx1"/>
          </a:fontRef>
        </p:style>
      </p:cxnSp>
      <p:pic>
        <p:nvPicPr>
          <p:cNvPr id="8" name="Imagen 7" descr="Imagen que contiene transporte, rueda, firmar&#10;&#10;Descripción generada automáticamente">
            <a:extLst>
              <a:ext uri="{FF2B5EF4-FFF2-40B4-BE49-F238E27FC236}">
                <a16:creationId xmlns:a16="http://schemas.microsoft.com/office/drawing/2014/main" id="{2806EE0C-6C71-A795-14D9-2F9A7AF39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7851" y="0"/>
            <a:ext cx="1174148" cy="1238865"/>
          </a:xfrm>
          <a:prstGeom prst="rect">
            <a:avLst/>
          </a:prstGeom>
        </p:spPr>
      </p:pic>
      <p:sp>
        <p:nvSpPr>
          <p:cNvPr id="10" name="CuadroTexto 9">
            <a:extLst>
              <a:ext uri="{FF2B5EF4-FFF2-40B4-BE49-F238E27FC236}">
                <a16:creationId xmlns:a16="http://schemas.microsoft.com/office/drawing/2014/main" id="{EEEA8FA7-82EF-F6ED-2F52-DA1604E692CF}"/>
              </a:ext>
            </a:extLst>
          </p:cNvPr>
          <p:cNvSpPr txBox="1"/>
          <p:nvPr/>
        </p:nvSpPr>
        <p:spPr>
          <a:xfrm>
            <a:off x="2500" y="6360473"/>
            <a:ext cx="6093500" cy="461665"/>
          </a:xfrm>
          <a:prstGeom prst="rect">
            <a:avLst/>
          </a:prstGeom>
          <a:noFill/>
        </p:spPr>
        <p:txBody>
          <a:bodyPr wrap="square">
            <a:spAutoFit/>
          </a:bodyPr>
          <a:lstStyle/>
          <a:p>
            <a:r>
              <a:rPr lang="es-MX" sz="2400" b="1" dirty="0">
                <a:solidFill>
                  <a:schemeClr val="bg1"/>
                </a:solidFill>
                <a:latin typeface="Aptos" panose="020B0004020202020204" pitchFamily="34" charset="0"/>
                <a:cs typeface="Times New Roman" panose="02020603050405020304" pitchFamily="18" charset="0"/>
              </a:rPr>
              <a:t>CD. REYNOSA, TAMAULIPAS, MÉXICO </a:t>
            </a:r>
            <a:endParaRPr lang="es-MX" sz="2400" b="1" dirty="0">
              <a:solidFill>
                <a:schemeClr val="bg1"/>
              </a:solidFill>
              <a:latin typeface="Aptos" panose="020B0004020202020204" pitchFamily="34" charset="0"/>
            </a:endParaRPr>
          </a:p>
        </p:txBody>
      </p:sp>
      <p:sp>
        <p:nvSpPr>
          <p:cNvPr id="11" name="CuadroTexto 10">
            <a:extLst>
              <a:ext uri="{FF2B5EF4-FFF2-40B4-BE49-F238E27FC236}">
                <a16:creationId xmlns:a16="http://schemas.microsoft.com/office/drawing/2014/main" id="{CDB473EF-332E-160F-5931-6E6B19860755}"/>
              </a:ext>
            </a:extLst>
          </p:cNvPr>
          <p:cNvSpPr txBox="1"/>
          <p:nvPr/>
        </p:nvSpPr>
        <p:spPr>
          <a:xfrm>
            <a:off x="10264878" y="6366839"/>
            <a:ext cx="1917290" cy="461665"/>
          </a:xfrm>
          <a:prstGeom prst="rect">
            <a:avLst/>
          </a:prstGeom>
          <a:noFill/>
        </p:spPr>
        <p:txBody>
          <a:bodyPr wrap="square">
            <a:spAutoFit/>
          </a:bodyPr>
          <a:lstStyle/>
          <a:p>
            <a:r>
              <a:rPr lang="es-MX" sz="2400" b="1" dirty="0">
                <a:solidFill>
                  <a:schemeClr val="bg1"/>
                </a:solidFill>
                <a:latin typeface="Aptos" panose="020B0004020202020204" pitchFamily="34" charset="0"/>
                <a:cs typeface="Times New Roman" panose="02020603050405020304" pitchFamily="18" charset="0"/>
              </a:rPr>
              <a:t>Junio, 2024</a:t>
            </a:r>
            <a:endParaRPr lang="es-MX" sz="2400" b="1" dirty="0">
              <a:solidFill>
                <a:schemeClr val="bg1"/>
              </a:solidFill>
              <a:latin typeface="Aptos" panose="020B0004020202020204" pitchFamily="34" charset="0"/>
            </a:endParaRPr>
          </a:p>
        </p:txBody>
      </p:sp>
      <p:pic>
        <p:nvPicPr>
          <p:cNvPr id="12" name="Picture 2" descr="Escudo I.P.N. – Sociedad, Tecnología y Deontología.">
            <a:extLst>
              <a:ext uri="{FF2B5EF4-FFF2-40B4-BE49-F238E27FC236}">
                <a16:creationId xmlns:a16="http://schemas.microsoft.com/office/drawing/2014/main" id="{A792A3CE-E299-DD60-23C7-A73EC190F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51"/>
            <a:ext cx="1174148" cy="125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3577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787A-FA85-27DF-F655-9D01999B22B2}"/>
              </a:ext>
            </a:extLst>
          </p:cNvPr>
          <p:cNvSpPr>
            <a:spLocks noGrp="1"/>
          </p:cNvSpPr>
          <p:nvPr>
            <p:ph type="title"/>
          </p:nvPr>
        </p:nvSpPr>
        <p:spPr>
          <a:xfrm>
            <a:off x="838200" y="2459396"/>
            <a:ext cx="10515600" cy="1325563"/>
          </a:xfrm>
        </p:spPr>
        <p:txBody>
          <a:bodyPr>
            <a:normAutofit/>
          </a:bodyPr>
          <a:lstStyle/>
          <a:p>
            <a:pPr algn="ctr"/>
            <a:r>
              <a:rPr lang="es-MX" sz="5400" b="1" dirty="0">
                <a:latin typeface="Aptos" panose="020B0004020202020204" pitchFamily="34" charset="0"/>
              </a:rPr>
              <a:t>7. MATERIALES Y MÉTODOS</a:t>
            </a:r>
          </a:p>
        </p:txBody>
      </p:sp>
      <p:sp>
        <p:nvSpPr>
          <p:cNvPr id="4" name="Marcador de número de diapositiva 3">
            <a:extLst>
              <a:ext uri="{FF2B5EF4-FFF2-40B4-BE49-F238E27FC236}">
                <a16:creationId xmlns:a16="http://schemas.microsoft.com/office/drawing/2014/main" id="{C2F4DC44-DBF4-F1F1-E052-C5F0C91AA7AA}"/>
              </a:ext>
            </a:extLst>
          </p:cNvPr>
          <p:cNvSpPr>
            <a:spLocks noGrp="1"/>
          </p:cNvSpPr>
          <p:nvPr>
            <p:ph type="sldNum" sz="quarter" idx="12"/>
          </p:nvPr>
        </p:nvSpPr>
        <p:spPr/>
        <p:txBody>
          <a:bodyPr/>
          <a:lstStyle/>
          <a:p>
            <a:fld id="{2E56899B-242B-443E-9410-C546A426D182}" type="slidenum">
              <a:rPr lang="es-MX" smtClean="0"/>
              <a:pPr/>
              <a:t>10</a:t>
            </a:fld>
            <a:endParaRPr lang="es-MX" dirty="0"/>
          </a:p>
        </p:txBody>
      </p:sp>
    </p:spTree>
    <p:extLst>
      <p:ext uri="{BB962C8B-B14F-4D97-AF65-F5344CB8AC3E}">
        <p14:creationId xmlns:p14="http://schemas.microsoft.com/office/powerpoint/2010/main" val="428167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F12AEB-8260-1500-73B2-14ABAB3E5748}"/>
              </a:ext>
            </a:extLst>
          </p:cNvPr>
          <p:cNvSpPr>
            <a:spLocks noGrp="1"/>
          </p:cNvSpPr>
          <p:nvPr>
            <p:ph type="sldNum" sz="quarter" idx="12"/>
          </p:nvPr>
        </p:nvSpPr>
        <p:spPr/>
        <p:txBody>
          <a:bodyPr/>
          <a:lstStyle/>
          <a:p>
            <a:fld id="{2E56899B-242B-443E-9410-C546A426D182}" type="slidenum">
              <a:rPr lang="es-MX" smtClean="0"/>
              <a:t>11</a:t>
            </a:fld>
            <a:endParaRPr lang="es-MX"/>
          </a:p>
        </p:txBody>
      </p:sp>
      <p:pic>
        <p:nvPicPr>
          <p:cNvPr id="3" name="Imagen 2">
            <a:extLst>
              <a:ext uri="{FF2B5EF4-FFF2-40B4-BE49-F238E27FC236}">
                <a16:creationId xmlns:a16="http://schemas.microsoft.com/office/drawing/2014/main" id="{2A28898A-736E-C658-901D-291881213D1D}"/>
              </a:ext>
            </a:extLst>
          </p:cNvPr>
          <p:cNvPicPr>
            <a:picLocks noChangeAspect="1"/>
          </p:cNvPicPr>
          <p:nvPr/>
        </p:nvPicPr>
        <p:blipFill>
          <a:blip r:embed="rId3"/>
          <a:stretch>
            <a:fillRect/>
          </a:stretch>
        </p:blipFill>
        <p:spPr>
          <a:xfrm>
            <a:off x="3133622" y="882460"/>
            <a:ext cx="5924753" cy="5093080"/>
          </a:xfrm>
          <a:prstGeom prst="rect">
            <a:avLst/>
          </a:prstGeom>
        </p:spPr>
      </p:pic>
      <p:cxnSp>
        <p:nvCxnSpPr>
          <p:cNvPr id="4" name="Conector recto de flecha 3">
            <a:extLst>
              <a:ext uri="{FF2B5EF4-FFF2-40B4-BE49-F238E27FC236}">
                <a16:creationId xmlns:a16="http://schemas.microsoft.com/office/drawing/2014/main" id="{6E924884-CEA4-F129-3765-200BA4174ABB}"/>
              </a:ext>
            </a:extLst>
          </p:cNvPr>
          <p:cNvCxnSpPr>
            <a:cxnSpLocks/>
          </p:cNvCxnSpPr>
          <p:nvPr/>
        </p:nvCxnSpPr>
        <p:spPr>
          <a:xfrm>
            <a:off x="1935480" y="2438400"/>
            <a:ext cx="16230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5" name="Picture 2" descr="SciCrunch | Research Resource Resolver">
            <a:extLst>
              <a:ext uri="{FF2B5EF4-FFF2-40B4-BE49-F238E27FC236}">
                <a16:creationId xmlns:a16="http://schemas.microsoft.com/office/drawing/2014/main" id="{87D58259-034D-D275-1209-BDD2312D45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555" b="30000"/>
          <a:stretch/>
        </p:blipFill>
        <p:spPr bwMode="auto">
          <a:xfrm>
            <a:off x="236219" y="2202180"/>
            <a:ext cx="1659643" cy="3962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B592D7E4-CC77-A394-2393-F7B5B529B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89" y="1756701"/>
            <a:ext cx="1662509" cy="6721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recto de flecha 6">
            <a:extLst>
              <a:ext uri="{FF2B5EF4-FFF2-40B4-BE49-F238E27FC236}">
                <a16:creationId xmlns:a16="http://schemas.microsoft.com/office/drawing/2014/main" id="{57BB18C3-85FB-BC4C-7B52-F1B7A94ACC78}"/>
              </a:ext>
            </a:extLst>
          </p:cNvPr>
          <p:cNvCxnSpPr/>
          <p:nvPr/>
        </p:nvCxnSpPr>
        <p:spPr>
          <a:xfrm flipH="1">
            <a:off x="8724900" y="2517487"/>
            <a:ext cx="11201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8" name="Picture 8">
            <a:extLst>
              <a:ext uri="{FF2B5EF4-FFF2-40B4-BE49-F238E27FC236}">
                <a16:creationId xmlns:a16="http://schemas.microsoft.com/office/drawing/2014/main" id="{52A0DED3-3ED3-8289-F8A3-F6D8FB5D33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650" y="2875238"/>
            <a:ext cx="1331005" cy="7164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OCONUT Database Logo">
            <a:extLst>
              <a:ext uri="{FF2B5EF4-FFF2-40B4-BE49-F238E27FC236}">
                <a16:creationId xmlns:a16="http://schemas.microsoft.com/office/drawing/2014/main" id="{47723F92-86BA-B357-AC05-06F67B6FF4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040" y="3891578"/>
            <a:ext cx="1923916" cy="63078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EBC66888-0674-CEA9-EAAB-EA1C014ECCA5}"/>
              </a:ext>
            </a:extLst>
          </p:cNvPr>
          <p:cNvCxnSpPr>
            <a:stCxn id="8" idx="3"/>
          </p:cNvCxnSpPr>
          <p:nvPr/>
        </p:nvCxnSpPr>
        <p:spPr>
          <a:xfrm flipV="1">
            <a:off x="1680655" y="3233465"/>
            <a:ext cx="232746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ector recto de flecha 10">
            <a:extLst>
              <a:ext uri="{FF2B5EF4-FFF2-40B4-BE49-F238E27FC236}">
                <a16:creationId xmlns:a16="http://schemas.microsoft.com/office/drawing/2014/main" id="{477E59FB-9C93-670F-1E5F-8C79880BCA4B}"/>
              </a:ext>
            </a:extLst>
          </p:cNvPr>
          <p:cNvCxnSpPr>
            <a:stCxn id="9" idx="3"/>
          </p:cNvCxnSpPr>
          <p:nvPr/>
        </p:nvCxnSpPr>
        <p:spPr>
          <a:xfrm>
            <a:off x="2989956" y="4206970"/>
            <a:ext cx="144488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 name="Imagen 11">
            <a:extLst>
              <a:ext uri="{FF2B5EF4-FFF2-40B4-BE49-F238E27FC236}">
                <a16:creationId xmlns:a16="http://schemas.microsoft.com/office/drawing/2014/main" id="{3D84DDA2-2E3C-0829-6857-D3AF8C4EAD9A}"/>
              </a:ext>
            </a:extLst>
          </p:cNvPr>
          <p:cNvPicPr>
            <a:picLocks noChangeAspect="1"/>
          </p:cNvPicPr>
          <p:nvPr/>
        </p:nvPicPr>
        <p:blipFill>
          <a:blip r:embed="rId8">
            <a:clrChange>
              <a:clrFrom>
                <a:srgbClr val="F5F8FD"/>
              </a:clrFrom>
              <a:clrTo>
                <a:srgbClr val="F5F8FD">
                  <a:alpha val="0"/>
                </a:srgbClr>
              </a:clrTo>
            </a:clrChange>
          </a:blip>
          <a:stretch>
            <a:fillRect/>
          </a:stretch>
        </p:blipFill>
        <p:spPr>
          <a:xfrm>
            <a:off x="8990529" y="4061757"/>
            <a:ext cx="2936339" cy="446935"/>
          </a:xfrm>
          <a:prstGeom prst="rect">
            <a:avLst/>
          </a:prstGeom>
        </p:spPr>
      </p:pic>
      <p:cxnSp>
        <p:nvCxnSpPr>
          <p:cNvPr id="13" name="Conector recto de flecha 12">
            <a:extLst>
              <a:ext uri="{FF2B5EF4-FFF2-40B4-BE49-F238E27FC236}">
                <a16:creationId xmlns:a16="http://schemas.microsoft.com/office/drawing/2014/main" id="{178D3544-19FF-76A1-73A8-AEA847C44B77}"/>
              </a:ext>
            </a:extLst>
          </p:cNvPr>
          <p:cNvCxnSpPr>
            <a:cxnSpLocks/>
          </p:cNvCxnSpPr>
          <p:nvPr/>
        </p:nvCxnSpPr>
        <p:spPr>
          <a:xfrm flipH="1">
            <a:off x="7853680" y="4285224"/>
            <a:ext cx="11368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CuadroTexto 13">
            <a:extLst>
              <a:ext uri="{FF2B5EF4-FFF2-40B4-BE49-F238E27FC236}">
                <a16:creationId xmlns:a16="http://schemas.microsoft.com/office/drawing/2014/main" id="{018E8824-E9A4-BC20-1E84-A770DBDE0F86}"/>
              </a:ext>
            </a:extLst>
          </p:cNvPr>
          <p:cNvSpPr txBox="1"/>
          <p:nvPr/>
        </p:nvSpPr>
        <p:spPr>
          <a:xfrm>
            <a:off x="8724900" y="4792727"/>
            <a:ext cx="1557638" cy="461665"/>
          </a:xfrm>
          <a:prstGeom prst="rect">
            <a:avLst/>
          </a:prstGeom>
          <a:noFill/>
        </p:spPr>
        <p:txBody>
          <a:bodyPr wrap="square" rtlCol="0">
            <a:spAutoFit/>
          </a:bodyPr>
          <a:lstStyle/>
          <a:p>
            <a:r>
              <a:rPr lang="es-MX" sz="2400" b="1" dirty="0">
                <a:latin typeface="Times New Roman" panose="02020603050405020304" pitchFamily="18" charset="0"/>
                <a:cs typeface="Times New Roman" panose="02020603050405020304" pitchFamily="18" charset="0"/>
              </a:rPr>
              <a:t>SMINA</a:t>
            </a:r>
          </a:p>
        </p:txBody>
      </p:sp>
      <p:cxnSp>
        <p:nvCxnSpPr>
          <p:cNvPr id="15" name="Conector recto de flecha 14">
            <a:extLst>
              <a:ext uri="{FF2B5EF4-FFF2-40B4-BE49-F238E27FC236}">
                <a16:creationId xmlns:a16="http://schemas.microsoft.com/office/drawing/2014/main" id="{F2EEE69F-5A5B-6D6E-F5D1-DA7F56E104D8}"/>
              </a:ext>
            </a:extLst>
          </p:cNvPr>
          <p:cNvCxnSpPr>
            <a:stCxn id="14" idx="1"/>
          </p:cNvCxnSpPr>
          <p:nvPr/>
        </p:nvCxnSpPr>
        <p:spPr>
          <a:xfrm flipH="1" flipV="1">
            <a:off x="7452852" y="5023559"/>
            <a:ext cx="127204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4" descr="RDKit · GitHub">
            <a:extLst>
              <a:ext uri="{FF2B5EF4-FFF2-40B4-BE49-F238E27FC236}">
                <a16:creationId xmlns:a16="http://schemas.microsoft.com/office/drawing/2014/main" id="{5E6CE4D6-AD1C-4BB3-D16A-AA8AA18FC4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5050" y="2304495"/>
            <a:ext cx="705808" cy="705808"/>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C28B75A6-B000-6897-9A1A-4B03E55731BB}"/>
              </a:ext>
            </a:extLst>
          </p:cNvPr>
          <p:cNvSpPr txBox="1">
            <a:spLocks/>
          </p:cNvSpPr>
          <p:nvPr/>
        </p:nvSpPr>
        <p:spPr>
          <a:xfrm>
            <a:off x="923168" y="105764"/>
            <a:ext cx="10515600" cy="8655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400" b="1" dirty="0">
                <a:latin typeface="Aptos" panose="020B0004020202020204" pitchFamily="34" charset="0"/>
              </a:rPr>
              <a:t>7.1. Diagrama general</a:t>
            </a:r>
          </a:p>
        </p:txBody>
      </p:sp>
      <p:pic>
        <p:nvPicPr>
          <p:cNvPr id="18" name="Imagen 17" descr="Imagen que contiene transporte, rueda, firmar&#10;&#10;Descripción generada automáticamente">
            <a:extLst>
              <a:ext uri="{FF2B5EF4-FFF2-40B4-BE49-F238E27FC236}">
                <a16:creationId xmlns:a16="http://schemas.microsoft.com/office/drawing/2014/main" id="{598457C1-7468-F18C-172F-AC9E53EDDB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17851" y="0"/>
            <a:ext cx="1174148" cy="1238865"/>
          </a:xfrm>
          <a:prstGeom prst="rect">
            <a:avLst/>
          </a:prstGeom>
        </p:spPr>
      </p:pic>
      <p:pic>
        <p:nvPicPr>
          <p:cNvPr id="19" name="Picture 2" descr="Escudo I.P.N. – Sociedad, Tecnología y Deontología.">
            <a:extLst>
              <a:ext uri="{FF2B5EF4-FFF2-40B4-BE49-F238E27FC236}">
                <a16:creationId xmlns:a16="http://schemas.microsoft.com/office/drawing/2014/main" id="{2D9E202F-940C-1247-9D3C-B3C1E94851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25" y="-19151"/>
            <a:ext cx="1091556" cy="1169525"/>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002BE78E-DC0E-11C0-9AB0-12B5AC7D0F6C}"/>
              </a:ext>
            </a:extLst>
          </p:cNvPr>
          <p:cNvSpPr txBox="1"/>
          <p:nvPr/>
        </p:nvSpPr>
        <p:spPr>
          <a:xfrm>
            <a:off x="4273061" y="5934670"/>
            <a:ext cx="3815815" cy="923330"/>
          </a:xfrm>
          <a:prstGeom prst="rect">
            <a:avLst/>
          </a:prstGeom>
          <a:noFill/>
        </p:spPr>
        <p:txBody>
          <a:bodyPr wrap="square" rtlCol="0">
            <a:spAutoFit/>
          </a:bodyPr>
          <a:lstStyle/>
          <a:p>
            <a:pPr algn="ctr"/>
            <a:r>
              <a:rPr lang="es-MX" b="1" dirty="0">
                <a:solidFill>
                  <a:schemeClr val="tx1">
                    <a:lumMod val="85000"/>
                    <a:lumOff val="15000"/>
                  </a:schemeClr>
                </a:solidFill>
                <a:latin typeface="Aptos" panose="020B0004020202020204" pitchFamily="34" charset="0"/>
              </a:rPr>
              <a:t>Potenciales inhibidores </a:t>
            </a:r>
            <a:r>
              <a:rPr lang="es-MX" b="1" dirty="0" err="1">
                <a:solidFill>
                  <a:schemeClr val="tx1">
                    <a:lumMod val="85000"/>
                    <a:lumOff val="15000"/>
                  </a:schemeClr>
                </a:solidFill>
                <a:latin typeface="Aptos" panose="020B0004020202020204" pitchFamily="34" charset="0"/>
              </a:rPr>
              <a:t>multi-diana</a:t>
            </a:r>
            <a:r>
              <a:rPr lang="es-MX" b="1" dirty="0">
                <a:solidFill>
                  <a:schemeClr val="tx1">
                    <a:lumMod val="85000"/>
                    <a:lumOff val="15000"/>
                  </a:schemeClr>
                </a:solidFill>
                <a:latin typeface="Aptos" panose="020B0004020202020204" pitchFamily="34" charset="0"/>
              </a:rPr>
              <a:t> para blancos de la asociación EA-DM</a:t>
            </a:r>
          </a:p>
        </p:txBody>
      </p:sp>
    </p:spTree>
    <p:extLst>
      <p:ext uri="{BB962C8B-B14F-4D97-AF65-F5344CB8AC3E}">
        <p14:creationId xmlns:p14="http://schemas.microsoft.com/office/powerpoint/2010/main" val="352909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F91651B-FD3D-4F7A-EFB6-A2FACC62F3E0}"/>
              </a:ext>
            </a:extLst>
          </p:cNvPr>
          <p:cNvSpPr>
            <a:spLocks noGrp="1"/>
          </p:cNvSpPr>
          <p:nvPr>
            <p:ph type="sldNum" sz="quarter" idx="12"/>
          </p:nvPr>
        </p:nvSpPr>
        <p:spPr/>
        <p:txBody>
          <a:bodyPr/>
          <a:lstStyle/>
          <a:p>
            <a:fld id="{2E56899B-242B-443E-9410-C546A426D182}" type="slidenum">
              <a:rPr lang="es-MX" smtClean="0"/>
              <a:pPr/>
              <a:t>12</a:t>
            </a:fld>
            <a:endParaRPr lang="es-MX" dirty="0"/>
          </a:p>
        </p:txBody>
      </p:sp>
      <p:sp>
        <p:nvSpPr>
          <p:cNvPr id="7" name="Título 1">
            <a:extLst>
              <a:ext uri="{FF2B5EF4-FFF2-40B4-BE49-F238E27FC236}">
                <a16:creationId xmlns:a16="http://schemas.microsoft.com/office/drawing/2014/main" id="{D5F9A20D-118B-2385-2773-50781382B99A}"/>
              </a:ext>
            </a:extLst>
          </p:cNvPr>
          <p:cNvSpPr txBox="1">
            <a:spLocks/>
          </p:cNvSpPr>
          <p:nvPr/>
        </p:nvSpPr>
        <p:spPr>
          <a:xfrm>
            <a:off x="824845" y="68263"/>
            <a:ext cx="10236445" cy="865574"/>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400" b="1" dirty="0">
                <a:latin typeface="Aptos" panose="020B0004020202020204" pitchFamily="34" charset="0"/>
              </a:rPr>
              <a:t>7.2. Obtención y preparación de los datos</a:t>
            </a:r>
          </a:p>
        </p:txBody>
      </p:sp>
      <p:pic>
        <p:nvPicPr>
          <p:cNvPr id="8" name="Picture 2" descr="SciCrunch | Research Resource Resolver">
            <a:extLst>
              <a:ext uri="{FF2B5EF4-FFF2-40B4-BE49-F238E27FC236}">
                <a16:creationId xmlns:a16="http://schemas.microsoft.com/office/drawing/2014/main" id="{FB4D615B-F720-E025-465C-1B3E0B4F1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55" b="30000"/>
          <a:stretch/>
        </p:blipFill>
        <p:spPr bwMode="auto">
          <a:xfrm>
            <a:off x="344129" y="3134615"/>
            <a:ext cx="2281084" cy="544609"/>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a la derecha 9">
            <a:extLst>
              <a:ext uri="{FF2B5EF4-FFF2-40B4-BE49-F238E27FC236}">
                <a16:creationId xmlns:a16="http://schemas.microsoft.com/office/drawing/2014/main" id="{DFEA186A-AF7B-A026-4F40-92522D276BB6}"/>
              </a:ext>
            </a:extLst>
          </p:cNvPr>
          <p:cNvSpPr/>
          <p:nvPr/>
        </p:nvSpPr>
        <p:spPr>
          <a:xfrm>
            <a:off x="2793340" y="3116867"/>
            <a:ext cx="647949" cy="580104"/>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a:extLst>
              <a:ext uri="{FF2B5EF4-FFF2-40B4-BE49-F238E27FC236}">
                <a16:creationId xmlns:a16="http://schemas.microsoft.com/office/drawing/2014/main" id="{0DA5CBD9-AF85-5B29-54A9-11F1ADB65A22}"/>
              </a:ext>
            </a:extLst>
          </p:cNvPr>
          <p:cNvSpPr txBox="1"/>
          <p:nvPr/>
        </p:nvSpPr>
        <p:spPr>
          <a:xfrm>
            <a:off x="3539613" y="2845415"/>
            <a:ext cx="2123768" cy="1323439"/>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dirty="0">
                <a:solidFill>
                  <a:schemeClr val="bg1"/>
                </a:solidFill>
                <a:latin typeface="Aptos" panose="020B0004020202020204" pitchFamily="34" charset="0"/>
              </a:rPr>
              <a:t>Descargar datos </a:t>
            </a:r>
            <a:r>
              <a:rPr lang="es-MX" sz="2000" b="1" dirty="0">
                <a:solidFill>
                  <a:schemeClr val="bg1"/>
                </a:solidFill>
                <a:latin typeface="Aptos" panose="020B0004020202020204" pitchFamily="34" charset="0"/>
              </a:rPr>
              <a:t>experimentales de inhibición </a:t>
            </a:r>
            <a:r>
              <a:rPr lang="es-MX" sz="2000" dirty="0">
                <a:solidFill>
                  <a:schemeClr val="bg1"/>
                </a:solidFill>
                <a:latin typeface="Aptos" panose="020B0004020202020204" pitchFamily="34" charset="0"/>
              </a:rPr>
              <a:t>para:</a:t>
            </a:r>
          </a:p>
        </p:txBody>
      </p:sp>
      <p:cxnSp>
        <p:nvCxnSpPr>
          <p:cNvPr id="5" name="Conector recto de flecha 4">
            <a:extLst>
              <a:ext uri="{FF2B5EF4-FFF2-40B4-BE49-F238E27FC236}">
                <a16:creationId xmlns:a16="http://schemas.microsoft.com/office/drawing/2014/main" id="{914CB69C-B6EC-BE94-7C17-3EBF4B91740E}"/>
              </a:ext>
            </a:extLst>
          </p:cNvPr>
          <p:cNvCxnSpPr>
            <a:cxnSpLocks/>
            <a:stCxn id="2" idx="3"/>
          </p:cNvCxnSpPr>
          <p:nvPr/>
        </p:nvCxnSpPr>
        <p:spPr>
          <a:xfrm flipV="1">
            <a:off x="5663381" y="2070674"/>
            <a:ext cx="550606" cy="143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A03F07A5-AC7B-7757-63A7-483E445652D0}"/>
              </a:ext>
            </a:extLst>
          </p:cNvPr>
          <p:cNvCxnSpPr>
            <a:cxnSpLocks/>
            <a:stCxn id="2" idx="3"/>
          </p:cNvCxnSpPr>
          <p:nvPr/>
        </p:nvCxnSpPr>
        <p:spPr>
          <a:xfrm flipV="1">
            <a:off x="5663381" y="2699938"/>
            <a:ext cx="550606" cy="80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D20A3F4B-CA77-80DA-A7F6-5E5B578CFC19}"/>
              </a:ext>
            </a:extLst>
          </p:cNvPr>
          <p:cNvCxnSpPr>
            <a:cxnSpLocks/>
            <a:stCxn id="2" idx="3"/>
          </p:cNvCxnSpPr>
          <p:nvPr/>
        </p:nvCxnSpPr>
        <p:spPr>
          <a:xfrm flipV="1">
            <a:off x="5663381" y="3307080"/>
            <a:ext cx="550606" cy="20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1F5C4F1-10C1-9109-4005-FCE7B0A5B05F}"/>
              </a:ext>
            </a:extLst>
          </p:cNvPr>
          <p:cNvCxnSpPr>
            <a:cxnSpLocks/>
            <a:stCxn id="2" idx="3"/>
          </p:cNvCxnSpPr>
          <p:nvPr/>
        </p:nvCxnSpPr>
        <p:spPr>
          <a:xfrm>
            <a:off x="5663381" y="3507135"/>
            <a:ext cx="550606" cy="36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E6F7A968-3D33-7900-6969-AEF39482DAA3}"/>
              </a:ext>
            </a:extLst>
          </p:cNvPr>
          <p:cNvCxnSpPr>
            <a:cxnSpLocks/>
            <a:stCxn id="2" idx="3"/>
          </p:cNvCxnSpPr>
          <p:nvPr/>
        </p:nvCxnSpPr>
        <p:spPr>
          <a:xfrm>
            <a:off x="5663381" y="3507135"/>
            <a:ext cx="550606" cy="972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F1CC222F-3BAF-EFB3-7FE1-3FCC2A15169F}"/>
              </a:ext>
            </a:extLst>
          </p:cNvPr>
          <p:cNvSpPr txBox="1"/>
          <p:nvPr/>
        </p:nvSpPr>
        <p:spPr>
          <a:xfrm>
            <a:off x="6213987" y="1918122"/>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STAT3</a:t>
            </a:r>
          </a:p>
        </p:txBody>
      </p:sp>
      <p:sp>
        <p:nvSpPr>
          <p:cNvPr id="25" name="CuadroTexto 24">
            <a:extLst>
              <a:ext uri="{FF2B5EF4-FFF2-40B4-BE49-F238E27FC236}">
                <a16:creationId xmlns:a16="http://schemas.microsoft.com/office/drawing/2014/main" id="{1A661D7B-2C39-896C-FDA6-BA012D66B315}"/>
              </a:ext>
            </a:extLst>
          </p:cNvPr>
          <p:cNvSpPr txBox="1"/>
          <p:nvPr/>
        </p:nvSpPr>
        <p:spPr>
          <a:xfrm>
            <a:off x="6213987" y="2619345"/>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EGFR</a:t>
            </a:r>
          </a:p>
        </p:txBody>
      </p:sp>
      <p:sp>
        <p:nvSpPr>
          <p:cNvPr id="26" name="CuadroTexto 25">
            <a:extLst>
              <a:ext uri="{FF2B5EF4-FFF2-40B4-BE49-F238E27FC236}">
                <a16:creationId xmlns:a16="http://schemas.microsoft.com/office/drawing/2014/main" id="{6D2A1C1C-B5FC-4309-A058-CC1AFCED0DAD}"/>
              </a:ext>
            </a:extLst>
          </p:cNvPr>
          <p:cNvSpPr txBox="1"/>
          <p:nvPr/>
        </p:nvSpPr>
        <p:spPr>
          <a:xfrm>
            <a:off x="6213986" y="3206864"/>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SRC</a:t>
            </a:r>
          </a:p>
        </p:txBody>
      </p:sp>
      <p:sp>
        <p:nvSpPr>
          <p:cNvPr id="27" name="CuadroTexto 26">
            <a:extLst>
              <a:ext uri="{FF2B5EF4-FFF2-40B4-BE49-F238E27FC236}">
                <a16:creationId xmlns:a16="http://schemas.microsoft.com/office/drawing/2014/main" id="{D125ECBB-00E4-E116-BC26-987D86037F76}"/>
              </a:ext>
            </a:extLst>
          </p:cNvPr>
          <p:cNvSpPr txBox="1"/>
          <p:nvPr/>
        </p:nvSpPr>
        <p:spPr>
          <a:xfrm>
            <a:off x="6213986" y="3791842"/>
            <a:ext cx="1052053"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MAPK1</a:t>
            </a:r>
          </a:p>
        </p:txBody>
      </p:sp>
      <p:sp>
        <p:nvSpPr>
          <p:cNvPr id="28" name="CuadroTexto 27">
            <a:extLst>
              <a:ext uri="{FF2B5EF4-FFF2-40B4-BE49-F238E27FC236}">
                <a16:creationId xmlns:a16="http://schemas.microsoft.com/office/drawing/2014/main" id="{DBBA9C4E-5E4B-B31A-DEF5-271984556D6D}"/>
              </a:ext>
            </a:extLst>
          </p:cNvPr>
          <p:cNvSpPr txBox="1"/>
          <p:nvPr/>
        </p:nvSpPr>
        <p:spPr>
          <a:xfrm>
            <a:off x="6213986" y="4401442"/>
            <a:ext cx="1052053"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ESR1</a:t>
            </a:r>
          </a:p>
        </p:txBody>
      </p:sp>
      <p:sp>
        <p:nvSpPr>
          <p:cNvPr id="29" name="Flecha: a la derecha 28">
            <a:extLst>
              <a:ext uri="{FF2B5EF4-FFF2-40B4-BE49-F238E27FC236}">
                <a16:creationId xmlns:a16="http://schemas.microsoft.com/office/drawing/2014/main" id="{897505FB-EBE0-0ECB-7EA6-1CE6F386DE0C}"/>
              </a:ext>
            </a:extLst>
          </p:cNvPr>
          <p:cNvSpPr/>
          <p:nvPr/>
        </p:nvSpPr>
        <p:spPr>
          <a:xfrm>
            <a:off x="7325030" y="3033293"/>
            <a:ext cx="647949" cy="580104"/>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1" name="Conector recto de flecha 40">
            <a:extLst>
              <a:ext uri="{FF2B5EF4-FFF2-40B4-BE49-F238E27FC236}">
                <a16:creationId xmlns:a16="http://schemas.microsoft.com/office/drawing/2014/main" id="{3D12B422-3445-D845-64F1-832CF0FDEB95}"/>
              </a:ext>
            </a:extLst>
          </p:cNvPr>
          <p:cNvCxnSpPr>
            <a:stCxn id="2" idx="0"/>
          </p:cNvCxnSpPr>
          <p:nvPr/>
        </p:nvCxnSpPr>
        <p:spPr>
          <a:xfrm flipV="1">
            <a:off x="4601497" y="2383536"/>
            <a:ext cx="983" cy="4618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CuadroTexto 41">
            <a:extLst>
              <a:ext uri="{FF2B5EF4-FFF2-40B4-BE49-F238E27FC236}">
                <a16:creationId xmlns:a16="http://schemas.microsoft.com/office/drawing/2014/main" id="{D495F85B-7ADF-1041-C1BF-F0280BD24B38}"/>
              </a:ext>
            </a:extLst>
          </p:cNvPr>
          <p:cNvSpPr txBox="1"/>
          <p:nvPr/>
        </p:nvSpPr>
        <p:spPr>
          <a:xfrm>
            <a:off x="3797519" y="1787578"/>
            <a:ext cx="1683725" cy="523220"/>
          </a:xfrm>
          <a:prstGeom prst="rect">
            <a:avLst/>
          </a:prstGeom>
          <a:noFill/>
        </p:spPr>
        <p:txBody>
          <a:bodyPr wrap="square" rtlCol="0">
            <a:spAutoFit/>
          </a:bodyPr>
          <a:lstStyle/>
          <a:p>
            <a:pPr algn="ctr"/>
            <a:r>
              <a:rPr lang="es-MX" sz="2800" b="1" dirty="0">
                <a:solidFill>
                  <a:srgbClr val="00B0F0"/>
                </a:solidFill>
                <a:latin typeface="Aptos" panose="020B0004020202020204" pitchFamily="34" charset="0"/>
              </a:rPr>
              <a:t>SMILES</a:t>
            </a:r>
          </a:p>
        </p:txBody>
      </p:sp>
      <p:sp>
        <p:nvSpPr>
          <p:cNvPr id="45" name="CuadroTexto 44">
            <a:extLst>
              <a:ext uri="{FF2B5EF4-FFF2-40B4-BE49-F238E27FC236}">
                <a16:creationId xmlns:a16="http://schemas.microsoft.com/office/drawing/2014/main" id="{30B358CE-D69B-7A95-1F86-D00BCB5E7B78}"/>
              </a:ext>
            </a:extLst>
          </p:cNvPr>
          <p:cNvSpPr txBox="1"/>
          <p:nvPr/>
        </p:nvSpPr>
        <p:spPr>
          <a:xfrm>
            <a:off x="3979656" y="4586108"/>
            <a:ext cx="1243682" cy="523220"/>
          </a:xfrm>
          <a:prstGeom prst="rect">
            <a:avLst/>
          </a:prstGeom>
          <a:noFill/>
        </p:spPr>
        <p:txBody>
          <a:bodyPr wrap="square" rtlCol="0">
            <a:spAutoFit/>
          </a:bodyPr>
          <a:lstStyle/>
          <a:p>
            <a:pPr algn="ctr"/>
            <a:r>
              <a:rPr lang="es-MX" sz="2800" b="1" dirty="0">
                <a:solidFill>
                  <a:srgbClr val="00B0F0"/>
                </a:solidFill>
                <a:latin typeface="Aptos" panose="020B0004020202020204" pitchFamily="34" charset="0"/>
              </a:rPr>
              <a:t>IC</a:t>
            </a:r>
            <a:r>
              <a:rPr lang="es-MX" sz="2800" b="1" baseline="-25000" dirty="0">
                <a:solidFill>
                  <a:srgbClr val="00B0F0"/>
                </a:solidFill>
                <a:latin typeface="Aptos" panose="020B0004020202020204" pitchFamily="34" charset="0"/>
              </a:rPr>
              <a:t>50</a:t>
            </a:r>
          </a:p>
        </p:txBody>
      </p:sp>
      <p:sp>
        <p:nvSpPr>
          <p:cNvPr id="46" name="CuadroTexto 45">
            <a:extLst>
              <a:ext uri="{FF2B5EF4-FFF2-40B4-BE49-F238E27FC236}">
                <a16:creationId xmlns:a16="http://schemas.microsoft.com/office/drawing/2014/main" id="{917A5659-A6AF-DC9D-9D67-DBFCAD218441}"/>
              </a:ext>
            </a:extLst>
          </p:cNvPr>
          <p:cNvSpPr txBox="1"/>
          <p:nvPr/>
        </p:nvSpPr>
        <p:spPr>
          <a:xfrm>
            <a:off x="8254178" y="2817792"/>
            <a:ext cx="2630796" cy="1323439"/>
          </a:xfrm>
          <a:prstGeom prst="rect">
            <a:avLst/>
          </a:prstGeom>
          <a:solidFill>
            <a:schemeClr val="accent1">
              <a:lumMod val="5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dirty="0">
                <a:solidFill>
                  <a:schemeClr val="bg1"/>
                </a:solidFill>
                <a:latin typeface="Aptos" panose="020B0004020202020204" pitchFamily="34" charset="0"/>
              </a:rPr>
              <a:t>Tratamiento de datos: Remover </a:t>
            </a:r>
            <a:r>
              <a:rPr lang="es-MX" sz="2000" b="1" dirty="0">
                <a:solidFill>
                  <a:schemeClr val="bg1"/>
                </a:solidFill>
                <a:latin typeface="Aptos" panose="020B0004020202020204" pitchFamily="34" charset="0"/>
              </a:rPr>
              <a:t>datos faltantes </a:t>
            </a:r>
            <a:r>
              <a:rPr lang="es-MX" sz="2000" dirty="0">
                <a:solidFill>
                  <a:schemeClr val="bg1"/>
                </a:solidFill>
                <a:latin typeface="Aptos" panose="020B0004020202020204" pitchFamily="34" charset="0"/>
              </a:rPr>
              <a:t>y </a:t>
            </a:r>
            <a:r>
              <a:rPr lang="es-MX" sz="2000" b="1" dirty="0">
                <a:solidFill>
                  <a:schemeClr val="bg1"/>
                </a:solidFill>
                <a:latin typeface="Aptos" panose="020B0004020202020204" pitchFamily="34" charset="0"/>
              </a:rPr>
              <a:t>datos duplicados </a:t>
            </a:r>
          </a:p>
        </p:txBody>
      </p:sp>
      <p:pic>
        <p:nvPicPr>
          <p:cNvPr id="1026" name="Picture 2">
            <a:extLst>
              <a:ext uri="{FF2B5EF4-FFF2-40B4-BE49-F238E27FC236}">
                <a16:creationId xmlns:a16="http://schemas.microsoft.com/office/drawing/2014/main" id="{6B9A2CA2-A864-FE72-2FFA-940A7115A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3850" y="1025835"/>
            <a:ext cx="1179934" cy="1292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5C99AF-5F12-02BF-E040-ED7379836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383" y="4184072"/>
            <a:ext cx="2902892" cy="1172496"/>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Conector recto de flecha 47">
            <a:extLst>
              <a:ext uri="{FF2B5EF4-FFF2-40B4-BE49-F238E27FC236}">
                <a16:creationId xmlns:a16="http://schemas.microsoft.com/office/drawing/2014/main" id="{357C8E89-5613-E5C5-F64E-09731570357A}"/>
              </a:ext>
            </a:extLst>
          </p:cNvPr>
          <p:cNvCxnSpPr>
            <a:cxnSpLocks/>
            <a:stCxn id="46" idx="2"/>
          </p:cNvCxnSpPr>
          <p:nvPr/>
        </p:nvCxnSpPr>
        <p:spPr>
          <a:xfrm>
            <a:off x="9569576" y="4141231"/>
            <a:ext cx="1052053" cy="277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Conector recto de flecha 49">
            <a:extLst>
              <a:ext uri="{FF2B5EF4-FFF2-40B4-BE49-F238E27FC236}">
                <a16:creationId xmlns:a16="http://schemas.microsoft.com/office/drawing/2014/main" id="{090ABBF5-8241-33B6-BF00-0754F2B74C30}"/>
              </a:ext>
            </a:extLst>
          </p:cNvPr>
          <p:cNvCxnSpPr>
            <a:cxnSpLocks/>
            <a:stCxn id="46" idx="0"/>
          </p:cNvCxnSpPr>
          <p:nvPr/>
        </p:nvCxnSpPr>
        <p:spPr>
          <a:xfrm flipV="1">
            <a:off x="9569576" y="2168689"/>
            <a:ext cx="364274" cy="6491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24" name="Conector recto de flecha 1023">
            <a:extLst>
              <a:ext uri="{FF2B5EF4-FFF2-40B4-BE49-F238E27FC236}">
                <a16:creationId xmlns:a16="http://schemas.microsoft.com/office/drawing/2014/main" id="{8B39E889-4A02-4B98-CD23-DE7D0F6304BC}"/>
              </a:ext>
            </a:extLst>
          </p:cNvPr>
          <p:cNvCxnSpPr>
            <a:cxnSpLocks/>
            <a:stCxn id="2" idx="2"/>
          </p:cNvCxnSpPr>
          <p:nvPr/>
        </p:nvCxnSpPr>
        <p:spPr>
          <a:xfrm>
            <a:off x="4601497" y="4168854"/>
            <a:ext cx="0" cy="4326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477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CA882B3-2119-6B25-3D79-D18B4DC6C2FF}"/>
              </a:ext>
            </a:extLst>
          </p:cNvPr>
          <p:cNvSpPr>
            <a:spLocks noGrp="1"/>
          </p:cNvSpPr>
          <p:nvPr>
            <p:ph type="sldNum" sz="quarter" idx="12"/>
          </p:nvPr>
        </p:nvSpPr>
        <p:spPr/>
        <p:txBody>
          <a:bodyPr/>
          <a:lstStyle/>
          <a:p>
            <a:fld id="{2E56899B-242B-443E-9410-C546A426D182}" type="slidenum">
              <a:rPr lang="es-MX" smtClean="0"/>
              <a:pPr/>
              <a:t>13</a:t>
            </a:fld>
            <a:endParaRPr lang="es-MX" dirty="0"/>
          </a:p>
        </p:txBody>
      </p:sp>
      <p:sp>
        <p:nvSpPr>
          <p:cNvPr id="5" name="CuadroTexto 4">
            <a:extLst>
              <a:ext uri="{FF2B5EF4-FFF2-40B4-BE49-F238E27FC236}">
                <a16:creationId xmlns:a16="http://schemas.microsoft.com/office/drawing/2014/main" id="{9D57AA03-C582-1A23-8428-3A292ACC5082}"/>
              </a:ext>
            </a:extLst>
          </p:cNvPr>
          <p:cNvSpPr txBox="1"/>
          <p:nvPr/>
        </p:nvSpPr>
        <p:spPr>
          <a:xfrm>
            <a:off x="344129" y="3429000"/>
            <a:ext cx="2123768" cy="400110"/>
          </a:xfrm>
          <a:prstGeom prst="rect">
            <a:avLst/>
          </a:prstGeom>
          <a:solidFill>
            <a:schemeClr val="accent1">
              <a:lumMod val="5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dirty="0">
                <a:solidFill>
                  <a:schemeClr val="bg1"/>
                </a:solidFill>
                <a:latin typeface="Aptos" panose="020B0004020202020204" pitchFamily="34" charset="0"/>
              </a:rPr>
              <a:t>Cálculo de pIC</a:t>
            </a:r>
            <a:r>
              <a:rPr lang="es-MX" sz="2000" baseline="-25000" dirty="0">
                <a:solidFill>
                  <a:schemeClr val="bg1"/>
                </a:solidFill>
                <a:latin typeface="Aptos" panose="020B0004020202020204" pitchFamily="34" charset="0"/>
              </a:rPr>
              <a:t>50</a:t>
            </a:r>
          </a:p>
        </p:txBody>
      </p:sp>
      <p:sp>
        <p:nvSpPr>
          <p:cNvPr id="6" name="Título 1">
            <a:extLst>
              <a:ext uri="{FF2B5EF4-FFF2-40B4-BE49-F238E27FC236}">
                <a16:creationId xmlns:a16="http://schemas.microsoft.com/office/drawing/2014/main" id="{4BA9D203-B279-5A5B-B236-27F8D3773EF0}"/>
              </a:ext>
            </a:extLst>
          </p:cNvPr>
          <p:cNvSpPr txBox="1">
            <a:spLocks/>
          </p:cNvSpPr>
          <p:nvPr/>
        </p:nvSpPr>
        <p:spPr>
          <a:xfrm>
            <a:off x="838200" y="248250"/>
            <a:ext cx="10236445" cy="865574"/>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400" b="1" dirty="0">
                <a:latin typeface="Aptos" panose="020B0004020202020204" pitchFamily="34" charset="0"/>
              </a:rPr>
              <a:t>7.3. Obtención y preparación de los datos</a:t>
            </a:r>
          </a:p>
        </p:txBody>
      </p:sp>
      <p:cxnSp>
        <p:nvCxnSpPr>
          <p:cNvPr id="8" name="Conector recto de flecha 7">
            <a:extLst>
              <a:ext uri="{FF2B5EF4-FFF2-40B4-BE49-F238E27FC236}">
                <a16:creationId xmlns:a16="http://schemas.microsoft.com/office/drawing/2014/main" id="{35647E20-9D01-427E-A3B6-48C46FCC48D9}"/>
              </a:ext>
            </a:extLst>
          </p:cNvPr>
          <p:cNvCxnSpPr>
            <a:stCxn id="5" idx="2"/>
          </p:cNvCxnSpPr>
          <p:nvPr/>
        </p:nvCxnSpPr>
        <p:spPr>
          <a:xfrm>
            <a:off x="1406013" y="3829110"/>
            <a:ext cx="0" cy="5069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BE7F945-8FF6-B08C-B182-15ED6AD937B4}"/>
                  </a:ext>
                </a:extLst>
              </p:cNvPr>
              <p:cNvSpPr txBox="1"/>
              <p:nvPr/>
            </p:nvSpPr>
            <p:spPr>
              <a:xfrm>
                <a:off x="91747" y="4520692"/>
                <a:ext cx="28596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1" i="1" smtClean="0">
                          <a:latin typeface="Cambria Math" panose="02040503050406030204" pitchFamily="18" charset="0"/>
                        </a:rPr>
                        <m:t>𝒑𝑰</m:t>
                      </m:r>
                      <m:sSub>
                        <m:sSubPr>
                          <m:ctrlPr>
                            <a:rPr lang="es-MX" sz="2400" b="1" i="1" smtClean="0">
                              <a:latin typeface="Cambria Math" panose="02040503050406030204" pitchFamily="18" charset="0"/>
                            </a:rPr>
                          </m:ctrlPr>
                        </m:sSubPr>
                        <m:e>
                          <m:r>
                            <a:rPr lang="es-MX" sz="2400" b="1" i="1" smtClean="0">
                              <a:latin typeface="Cambria Math" panose="02040503050406030204" pitchFamily="18" charset="0"/>
                            </a:rPr>
                            <m:t>𝑪</m:t>
                          </m:r>
                        </m:e>
                        <m:sub>
                          <m:r>
                            <a:rPr lang="es-MX" sz="2400" b="1" i="1" smtClean="0">
                              <a:latin typeface="Cambria Math" panose="02040503050406030204" pitchFamily="18" charset="0"/>
                            </a:rPr>
                            <m:t>𝟓𝟎</m:t>
                          </m:r>
                        </m:sub>
                      </m:sSub>
                      <m:r>
                        <a:rPr lang="es-MX" sz="2400" b="1" i="1" smtClean="0">
                          <a:latin typeface="Cambria Math" panose="02040503050406030204" pitchFamily="18" charset="0"/>
                        </a:rPr>
                        <m:t>=−</m:t>
                      </m:r>
                      <m:func>
                        <m:funcPr>
                          <m:ctrlPr>
                            <a:rPr lang="es-MX" sz="2400" b="1" i="1" smtClean="0">
                              <a:latin typeface="Cambria Math" panose="02040503050406030204" pitchFamily="18" charset="0"/>
                            </a:rPr>
                          </m:ctrlPr>
                        </m:funcPr>
                        <m:fName>
                          <m:r>
                            <a:rPr lang="es-MX" sz="2400" b="1" i="0" smtClean="0">
                              <a:latin typeface="Cambria Math" panose="02040503050406030204" pitchFamily="18" charset="0"/>
                            </a:rPr>
                            <m:t>𝐥𝐨𝐠</m:t>
                          </m:r>
                        </m:fName>
                        <m:e>
                          <m:d>
                            <m:dPr>
                              <m:ctrlPr>
                                <a:rPr lang="es-MX" sz="2400" b="1" i="1" smtClean="0">
                                  <a:latin typeface="Cambria Math" panose="02040503050406030204" pitchFamily="18" charset="0"/>
                                </a:rPr>
                              </m:ctrlPr>
                            </m:dPr>
                            <m:e>
                              <m:r>
                                <a:rPr lang="es-MX" sz="2400" b="1" i="1" smtClean="0">
                                  <a:latin typeface="Cambria Math" panose="02040503050406030204" pitchFamily="18" charset="0"/>
                                </a:rPr>
                                <m:t>𝑰</m:t>
                              </m:r>
                              <m:sSub>
                                <m:sSubPr>
                                  <m:ctrlPr>
                                    <a:rPr lang="es-MX" sz="2400" b="1" i="1" smtClean="0">
                                      <a:latin typeface="Cambria Math" panose="02040503050406030204" pitchFamily="18" charset="0"/>
                                    </a:rPr>
                                  </m:ctrlPr>
                                </m:sSubPr>
                                <m:e>
                                  <m:r>
                                    <a:rPr lang="es-MX" sz="2400" b="1" i="1" smtClean="0">
                                      <a:latin typeface="Cambria Math" panose="02040503050406030204" pitchFamily="18" charset="0"/>
                                    </a:rPr>
                                    <m:t>𝑪</m:t>
                                  </m:r>
                                </m:e>
                                <m:sub>
                                  <m:r>
                                    <a:rPr lang="es-MX" sz="2400" b="1" i="1" smtClean="0">
                                      <a:latin typeface="Cambria Math" panose="02040503050406030204" pitchFamily="18" charset="0"/>
                                    </a:rPr>
                                    <m:t>𝟓𝟎</m:t>
                                  </m:r>
                                </m:sub>
                              </m:sSub>
                            </m:e>
                          </m:d>
                        </m:e>
                      </m:func>
                    </m:oMath>
                  </m:oMathPara>
                </a14:m>
                <a:endParaRPr lang="es-MX" sz="2400" b="1" dirty="0"/>
              </a:p>
            </p:txBody>
          </p:sp>
        </mc:Choice>
        <mc:Fallback xmlns="">
          <p:sp>
            <p:nvSpPr>
              <p:cNvPr id="9" name="CuadroTexto 8">
                <a:extLst>
                  <a:ext uri="{FF2B5EF4-FFF2-40B4-BE49-F238E27FC236}">
                    <a16:creationId xmlns:a16="http://schemas.microsoft.com/office/drawing/2014/main" id="{1BE7F945-8FF6-B08C-B182-15ED6AD937B4}"/>
                  </a:ext>
                </a:extLst>
              </p:cNvPr>
              <p:cNvSpPr txBox="1">
                <a:spLocks noRot="1" noChangeAspect="1" noMove="1" noResize="1" noEditPoints="1" noAdjustHandles="1" noChangeArrowheads="1" noChangeShapeType="1" noTextEdit="1"/>
              </p:cNvSpPr>
              <p:nvPr/>
            </p:nvSpPr>
            <p:spPr>
              <a:xfrm>
                <a:off x="91747" y="4520692"/>
                <a:ext cx="2859629" cy="369332"/>
              </a:xfrm>
              <a:prstGeom prst="rect">
                <a:avLst/>
              </a:prstGeom>
              <a:blipFill>
                <a:blip r:embed="rId3"/>
                <a:stretch>
                  <a:fillRect l="-3198" t="-3333" b="-36667"/>
                </a:stretch>
              </a:blipFill>
            </p:spPr>
            <p:txBody>
              <a:bodyPr/>
              <a:lstStyle/>
              <a:p>
                <a:r>
                  <a:rPr lang="es-MX">
                    <a:noFill/>
                  </a:rPr>
                  <a:t> </a:t>
                </a:r>
              </a:p>
            </p:txBody>
          </p:sp>
        </mc:Fallback>
      </mc:AlternateContent>
      <p:sp>
        <p:nvSpPr>
          <p:cNvPr id="12" name="Rectángulo 11">
            <a:extLst>
              <a:ext uri="{FF2B5EF4-FFF2-40B4-BE49-F238E27FC236}">
                <a16:creationId xmlns:a16="http://schemas.microsoft.com/office/drawing/2014/main" id="{9999BB2C-D299-7F54-5EE0-212FB1B1C2BE}"/>
              </a:ext>
            </a:extLst>
          </p:cNvPr>
          <p:cNvSpPr/>
          <p:nvPr/>
        </p:nvSpPr>
        <p:spPr>
          <a:xfrm>
            <a:off x="3304616" y="3162300"/>
            <a:ext cx="2965006" cy="101346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Creación de una nueva columna que establezca la actividad de las moléculas</a:t>
            </a:r>
          </a:p>
        </p:txBody>
      </p:sp>
      <p:sp>
        <p:nvSpPr>
          <p:cNvPr id="15" name="Flecha: a la derecha 14">
            <a:extLst>
              <a:ext uri="{FF2B5EF4-FFF2-40B4-BE49-F238E27FC236}">
                <a16:creationId xmlns:a16="http://schemas.microsoft.com/office/drawing/2014/main" id="{8CFA152E-2AE0-AEB4-88F7-52493AD9D2CF}"/>
              </a:ext>
            </a:extLst>
          </p:cNvPr>
          <p:cNvSpPr/>
          <p:nvPr/>
        </p:nvSpPr>
        <p:spPr>
          <a:xfrm>
            <a:off x="2616359" y="3382651"/>
            <a:ext cx="539795"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59546D98-5674-0C4B-077D-0E59310927CE}"/>
                  </a:ext>
                </a:extLst>
              </p:cNvPr>
              <p:cNvSpPr txBox="1"/>
              <p:nvPr/>
            </p:nvSpPr>
            <p:spPr>
              <a:xfrm>
                <a:off x="1913295" y="2104680"/>
                <a:ext cx="1810752" cy="369332"/>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1" i="1" smtClean="0">
                          <a:latin typeface="Cambria Math" panose="02040503050406030204" pitchFamily="18" charset="0"/>
                        </a:rPr>
                        <m:t>𝑰</m:t>
                      </m:r>
                      <m:sSub>
                        <m:sSubPr>
                          <m:ctrlPr>
                            <a:rPr lang="es-MX" sz="2400" b="1" i="1" smtClean="0">
                              <a:latin typeface="Cambria Math" panose="02040503050406030204" pitchFamily="18" charset="0"/>
                            </a:rPr>
                          </m:ctrlPr>
                        </m:sSubPr>
                        <m:e>
                          <m:r>
                            <a:rPr lang="es-MX" sz="2400" b="1" i="1" smtClean="0">
                              <a:latin typeface="Cambria Math" panose="02040503050406030204" pitchFamily="18" charset="0"/>
                            </a:rPr>
                            <m:t>𝑪</m:t>
                          </m:r>
                        </m:e>
                        <m:sub>
                          <m:r>
                            <a:rPr lang="es-MX" sz="2400" b="1" i="1" smtClean="0">
                              <a:latin typeface="Cambria Math" panose="02040503050406030204" pitchFamily="18" charset="0"/>
                            </a:rPr>
                            <m:t>𝟓𝟎</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 </m:t>
                      </m:r>
                      <m:r>
                        <a:rPr lang="es-MX" sz="2400" b="1" i="1" smtClean="0">
                          <a:latin typeface="Cambria Math" panose="02040503050406030204" pitchFamily="18" charset="0"/>
                        </a:rPr>
                        <m:t>𝒖𝑴</m:t>
                      </m:r>
                    </m:oMath>
                  </m:oMathPara>
                </a14:m>
                <a:endParaRPr lang="es-MX" sz="2400" b="1" dirty="0"/>
              </a:p>
            </p:txBody>
          </p:sp>
        </mc:Choice>
        <mc:Fallback xmlns="">
          <p:sp>
            <p:nvSpPr>
              <p:cNvPr id="16" name="CuadroTexto 15">
                <a:extLst>
                  <a:ext uri="{FF2B5EF4-FFF2-40B4-BE49-F238E27FC236}">
                    <a16:creationId xmlns:a16="http://schemas.microsoft.com/office/drawing/2014/main" id="{59546D98-5674-0C4B-077D-0E59310927CE}"/>
                  </a:ext>
                </a:extLst>
              </p:cNvPr>
              <p:cNvSpPr txBox="1">
                <a:spLocks noRot="1" noChangeAspect="1" noMove="1" noResize="1" noEditPoints="1" noAdjustHandles="1" noChangeArrowheads="1" noChangeShapeType="1" noTextEdit="1"/>
              </p:cNvSpPr>
              <p:nvPr/>
            </p:nvSpPr>
            <p:spPr>
              <a:xfrm>
                <a:off x="1913295" y="2104680"/>
                <a:ext cx="1810752" cy="369332"/>
              </a:xfrm>
              <a:prstGeom prst="rect">
                <a:avLst/>
              </a:prstGeom>
              <a:blipFill>
                <a:blip r:embed="rId4"/>
                <a:stretch>
                  <a:fillRect l="-3344" r="-3010" b="-1428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39A48618-697F-52E8-863C-5211E06B83CD}"/>
                  </a:ext>
                </a:extLst>
              </p:cNvPr>
              <p:cNvSpPr txBox="1"/>
              <p:nvPr/>
            </p:nvSpPr>
            <p:spPr>
              <a:xfrm>
                <a:off x="1913295" y="1471399"/>
                <a:ext cx="1810752" cy="369332"/>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1" i="1" smtClean="0">
                          <a:latin typeface="Cambria Math" panose="02040503050406030204" pitchFamily="18" charset="0"/>
                        </a:rPr>
                        <m:t>𝑰</m:t>
                      </m:r>
                      <m:sSub>
                        <m:sSubPr>
                          <m:ctrlPr>
                            <a:rPr lang="es-MX" sz="2400" b="1" i="1" smtClean="0">
                              <a:latin typeface="Cambria Math" panose="02040503050406030204" pitchFamily="18" charset="0"/>
                            </a:rPr>
                          </m:ctrlPr>
                        </m:sSubPr>
                        <m:e>
                          <m:r>
                            <a:rPr lang="es-MX" sz="2400" b="1" i="1" smtClean="0">
                              <a:latin typeface="Cambria Math" panose="02040503050406030204" pitchFamily="18" charset="0"/>
                            </a:rPr>
                            <m:t>𝑪</m:t>
                          </m:r>
                        </m:e>
                        <m:sub>
                          <m:r>
                            <a:rPr lang="es-MX" sz="2400" b="1" i="1" smtClean="0">
                              <a:latin typeface="Cambria Math" panose="02040503050406030204" pitchFamily="18" charset="0"/>
                            </a:rPr>
                            <m:t>𝟓𝟎</m:t>
                          </m:r>
                        </m:sub>
                      </m:sSub>
                      <m:r>
                        <a:rPr lang="en-US" sz="2400" b="1" i="1" smtClean="0">
                          <a:latin typeface="Cambria Math" panose="02040503050406030204" pitchFamily="18" charset="0"/>
                        </a:rPr>
                        <m:t>&lt;</m:t>
                      </m:r>
                      <m:r>
                        <a:rPr lang="en-US" sz="2400" b="1" i="1" smtClean="0">
                          <a:latin typeface="Cambria Math" panose="02040503050406030204" pitchFamily="18" charset="0"/>
                        </a:rPr>
                        <m:t>𝟏</m:t>
                      </m:r>
                      <m:r>
                        <a:rPr lang="en-US" sz="2400" b="1" i="1" smtClean="0">
                          <a:latin typeface="Cambria Math" panose="02040503050406030204" pitchFamily="18" charset="0"/>
                        </a:rPr>
                        <m:t> </m:t>
                      </m:r>
                      <m:r>
                        <a:rPr lang="es-MX" sz="2400" b="1" i="1" smtClean="0">
                          <a:latin typeface="Cambria Math" panose="02040503050406030204" pitchFamily="18" charset="0"/>
                        </a:rPr>
                        <m:t>𝒖𝑴</m:t>
                      </m:r>
                    </m:oMath>
                  </m:oMathPara>
                </a14:m>
                <a:endParaRPr lang="es-MX" sz="2400" b="1" dirty="0"/>
              </a:p>
            </p:txBody>
          </p:sp>
        </mc:Choice>
        <mc:Fallback xmlns="">
          <p:sp>
            <p:nvSpPr>
              <p:cNvPr id="17" name="CuadroTexto 16">
                <a:extLst>
                  <a:ext uri="{FF2B5EF4-FFF2-40B4-BE49-F238E27FC236}">
                    <a16:creationId xmlns:a16="http://schemas.microsoft.com/office/drawing/2014/main" id="{39A48618-697F-52E8-863C-5211E06B83CD}"/>
                  </a:ext>
                </a:extLst>
              </p:cNvPr>
              <p:cNvSpPr txBox="1">
                <a:spLocks noRot="1" noChangeAspect="1" noMove="1" noResize="1" noEditPoints="1" noAdjustHandles="1" noChangeArrowheads="1" noChangeShapeType="1" noTextEdit="1"/>
              </p:cNvSpPr>
              <p:nvPr/>
            </p:nvSpPr>
            <p:spPr>
              <a:xfrm>
                <a:off x="1913295" y="1471399"/>
                <a:ext cx="1810752" cy="369332"/>
              </a:xfrm>
              <a:prstGeom prst="rect">
                <a:avLst/>
              </a:prstGeom>
              <a:blipFill>
                <a:blip r:embed="rId5"/>
                <a:stretch>
                  <a:fillRect l="-3344" r="-3010" b="-14286"/>
                </a:stretch>
              </a:blipFill>
            </p:spPr>
            <p:txBody>
              <a:bodyPr/>
              <a:lstStyle/>
              <a:p>
                <a:r>
                  <a:rPr lang="es-MX">
                    <a:noFill/>
                  </a:rPr>
                  <a:t> </a:t>
                </a:r>
              </a:p>
            </p:txBody>
          </p:sp>
        </mc:Fallback>
      </mc:AlternateContent>
      <p:cxnSp>
        <p:nvCxnSpPr>
          <p:cNvPr id="19" name="Conector recto de flecha 18">
            <a:extLst>
              <a:ext uri="{FF2B5EF4-FFF2-40B4-BE49-F238E27FC236}">
                <a16:creationId xmlns:a16="http://schemas.microsoft.com/office/drawing/2014/main" id="{E5D707A5-A807-571F-B664-719AC67803E0}"/>
              </a:ext>
            </a:extLst>
          </p:cNvPr>
          <p:cNvCxnSpPr>
            <a:cxnSpLocks/>
            <a:stCxn id="12" idx="0"/>
          </p:cNvCxnSpPr>
          <p:nvPr/>
        </p:nvCxnSpPr>
        <p:spPr>
          <a:xfrm flipH="1" flipV="1">
            <a:off x="4781298" y="2659380"/>
            <a:ext cx="5821" cy="502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Flecha: a la derecha 21">
            <a:extLst>
              <a:ext uri="{FF2B5EF4-FFF2-40B4-BE49-F238E27FC236}">
                <a16:creationId xmlns:a16="http://schemas.microsoft.com/office/drawing/2014/main" id="{746EB769-CFAC-FF75-D2E4-9EA4FCF750C9}"/>
              </a:ext>
            </a:extLst>
          </p:cNvPr>
          <p:cNvSpPr/>
          <p:nvPr/>
        </p:nvSpPr>
        <p:spPr>
          <a:xfrm>
            <a:off x="3906227" y="1544370"/>
            <a:ext cx="359979" cy="25276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Flecha: a la derecha 22">
            <a:extLst>
              <a:ext uri="{FF2B5EF4-FFF2-40B4-BE49-F238E27FC236}">
                <a16:creationId xmlns:a16="http://schemas.microsoft.com/office/drawing/2014/main" id="{979D3BEC-7014-22ED-E4C1-6F3A87D7B461}"/>
              </a:ext>
            </a:extLst>
          </p:cNvPr>
          <p:cNvSpPr/>
          <p:nvPr/>
        </p:nvSpPr>
        <p:spPr>
          <a:xfrm>
            <a:off x="3906227" y="2149509"/>
            <a:ext cx="359979" cy="25276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A5D88B56-E434-F4A8-C677-989E80060293}"/>
              </a:ext>
            </a:extLst>
          </p:cNvPr>
          <p:cNvSpPr txBox="1"/>
          <p:nvPr/>
        </p:nvSpPr>
        <p:spPr>
          <a:xfrm>
            <a:off x="4303170" y="1445755"/>
            <a:ext cx="1419203" cy="461665"/>
          </a:xfrm>
          <a:prstGeom prst="rect">
            <a:avLst/>
          </a:prstGeom>
          <a:noFill/>
        </p:spPr>
        <p:txBody>
          <a:bodyPr wrap="square" rtlCol="0">
            <a:spAutoFit/>
          </a:bodyPr>
          <a:lstStyle/>
          <a:p>
            <a:r>
              <a:rPr lang="es-MX" sz="2400" b="1" i="1" dirty="0"/>
              <a:t>Inhibidor</a:t>
            </a:r>
          </a:p>
        </p:txBody>
      </p:sp>
      <p:sp>
        <p:nvSpPr>
          <p:cNvPr id="25" name="CuadroTexto 24">
            <a:extLst>
              <a:ext uri="{FF2B5EF4-FFF2-40B4-BE49-F238E27FC236}">
                <a16:creationId xmlns:a16="http://schemas.microsoft.com/office/drawing/2014/main" id="{43CF98A9-0603-686E-46B1-957E84AD4840}"/>
              </a:ext>
            </a:extLst>
          </p:cNvPr>
          <p:cNvSpPr txBox="1"/>
          <p:nvPr/>
        </p:nvSpPr>
        <p:spPr>
          <a:xfrm>
            <a:off x="4240524" y="2024646"/>
            <a:ext cx="1920650" cy="461665"/>
          </a:xfrm>
          <a:prstGeom prst="rect">
            <a:avLst/>
          </a:prstGeom>
          <a:noFill/>
        </p:spPr>
        <p:txBody>
          <a:bodyPr wrap="square" rtlCol="0">
            <a:spAutoFit/>
          </a:bodyPr>
          <a:lstStyle/>
          <a:p>
            <a:pPr algn="ctr"/>
            <a:r>
              <a:rPr lang="es-MX" sz="2400" b="1" i="1" dirty="0"/>
              <a:t>No Inhibidor</a:t>
            </a:r>
          </a:p>
        </p:txBody>
      </p:sp>
      <p:sp>
        <p:nvSpPr>
          <p:cNvPr id="26" name="Flecha: a la derecha 25">
            <a:extLst>
              <a:ext uri="{FF2B5EF4-FFF2-40B4-BE49-F238E27FC236}">
                <a16:creationId xmlns:a16="http://schemas.microsoft.com/office/drawing/2014/main" id="{752E807D-EDF9-85B4-7E79-04B864729A5C}"/>
              </a:ext>
            </a:extLst>
          </p:cNvPr>
          <p:cNvSpPr/>
          <p:nvPr/>
        </p:nvSpPr>
        <p:spPr>
          <a:xfrm>
            <a:off x="6530376" y="3387544"/>
            <a:ext cx="539795"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40">
            <a:extLst>
              <a:ext uri="{FF2B5EF4-FFF2-40B4-BE49-F238E27FC236}">
                <a16:creationId xmlns:a16="http://schemas.microsoft.com/office/drawing/2014/main" id="{F11733EB-93BA-C539-E983-6F238B66A51B}"/>
              </a:ext>
            </a:extLst>
          </p:cNvPr>
          <p:cNvSpPr/>
          <p:nvPr/>
        </p:nvSpPr>
        <p:spPr>
          <a:xfrm>
            <a:off x="7330926" y="3037840"/>
            <a:ext cx="2076309" cy="113792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Creación de </a:t>
            </a:r>
            <a:r>
              <a:rPr lang="es-MX" sz="2000" dirty="0" err="1"/>
              <a:t>boxplots</a:t>
            </a:r>
            <a:r>
              <a:rPr lang="es-MX" sz="2000" dirty="0"/>
              <a:t> y cálculo de estadísticos básicos </a:t>
            </a:r>
          </a:p>
        </p:txBody>
      </p:sp>
      <p:cxnSp>
        <p:nvCxnSpPr>
          <p:cNvPr id="43" name="Conector recto de flecha 42">
            <a:extLst>
              <a:ext uri="{FF2B5EF4-FFF2-40B4-BE49-F238E27FC236}">
                <a16:creationId xmlns:a16="http://schemas.microsoft.com/office/drawing/2014/main" id="{6FC84755-1E9B-1764-B013-456D63A2BCB9}"/>
              </a:ext>
            </a:extLst>
          </p:cNvPr>
          <p:cNvCxnSpPr>
            <a:cxnSpLocks/>
            <a:stCxn id="41" idx="0"/>
          </p:cNvCxnSpPr>
          <p:nvPr/>
        </p:nvCxnSpPr>
        <p:spPr>
          <a:xfrm flipV="1">
            <a:off x="8369081" y="2576052"/>
            <a:ext cx="125990" cy="4617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CuadroTexto 43">
            <a:extLst>
              <a:ext uri="{FF2B5EF4-FFF2-40B4-BE49-F238E27FC236}">
                <a16:creationId xmlns:a16="http://schemas.microsoft.com/office/drawing/2014/main" id="{F036214B-A67B-D37C-5180-7E144C393E71}"/>
              </a:ext>
            </a:extLst>
          </p:cNvPr>
          <p:cNvSpPr txBox="1"/>
          <p:nvPr/>
        </p:nvSpPr>
        <p:spPr>
          <a:xfrm>
            <a:off x="6957203" y="1183218"/>
            <a:ext cx="3075735" cy="132343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t>Media</a:t>
            </a:r>
          </a:p>
          <a:p>
            <a:pPr marL="342900" indent="-342900" algn="just">
              <a:buFont typeface="Arial" panose="020B0604020202020204" pitchFamily="34" charset="0"/>
              <a:buChar char="•"/>
            </a:pPr>
            <a:r>
              <a:rPr lang="es-MX" sz="2000" dirty="0"/>
              <a:t>Mediana</a:t>
            </a:r>
          </a:p>
          <a:p>
            <a:pPr marL="342900" indent="-342900" algn="just">
              <a:buFont typeface="Arial" panose="020B0604020202020204" pitchFamily="34" charset="0"/>
              <a:buChar char="•"/>
            </a:pPr>
            <a:r>
              <a:rPr lang="es-MX" sz="2000" dirty="0"/>
              <a:t>Moda</a:t>
            </a:r>
          </a:p>
          <a:p>
            <a:pPr marL="342900" indent="-342900" algn="just">
              <a:buFont typeface="Arial" panose="020B0604020202020204" pitchFamily="34" charset="0"/>
              <a:buChar char="•"/>
            </a:pPr>
            <a:r>
              <a:rPr lang="es-MX" sz="2000" dirty="0"/>
              <a:t>Desviación estándar</a:t>
            </a:r>
          </a:p>
        </p:txBody>
      </p:sp>
      <p:cxnSp>
        <p:nvCxnSpPr>
          <p:cNvPr id="46" name="Conector recto de flecha 45">
            <a:extLst>
              <a:ext uri="{FF2B5EF4-FFF2-40B4-BE49-F238E27FC236}">
                <a16:creationId xmlns:a16="http://schemas.microsoft.com/office/drawing/2014/main" id="{797EBE6F-22A4-7027-D93A-53C12C506D1B}"/>
              </a:ext>
            </a:extLst>
          </p:cNvPr>
          <p:cNvCxnSpPr>
            <a:cxnSpLocks/>
            <a:stCxn id="41" idx="2"/>
          </p:cNvCxnSpPr>
          <p:nvPr/>
        </p:nvCxnSpPr>
        <p:spPr>
          <a:xfrm>
            <a:off x="8369081" y="4175760"/>
            <a:ext cx="927319" cy="10134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52" name="Imagen 51">
            <a:extLst>
              <a:ext uri="{FF2B5EF4-FFF2-40B4-BE49-F238E27FC236}">
                <a16:creationId xmlns:a16="http://schemas.microsoft.com/office/drawing/2014/main" id="{D3B25711-82FE-EEF5-ACDE-E5215AC58D14}"/>
              </a:ext>
            </a:extLst>
          </p:cNvPr>
          <p:cNvPicPr>
            <a:picLocks noChangeAspect="1"/>
          </p:cNvPicPr>
          <p:nvPr/>
        </p:nvPicPr>
        <p:blipFill>
          <a:blip r:embed="rId6"/>
          <a:stretch>
            <a:fillRect/>
          </a:stretch>
        </p:blipFill>
        <p:spPr>
          <a:xfrm>
            <a:off x="9407235" y="4241306"/>
            <a:ext cx="2693018" cy="2016068"/>
          </a:xfrm>
          <a:prstGeom prst="rect">
            <a:avLst/>
          </a:prstGeom>
        </p:spPr>
      </p:pic>
      <p:pic>
        <p:nvPicPr>
          <p:cNvPr id="2052" name="Picture 4" descr="Announcing the release of seaborn 0.11 | by Michael Waskom | Medium">
            <a:extLst>
              <a:ext uri="{FF2B5EF4-FFF2-40B4-BE49-F238E27FC236}">
                <a16:creationId xmlns:a16="http://schemas.microsoft.com/office/drawing/2014/main" id="{8FEAFE31-7E1B-544D-2EC7-DE672E043A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8510" y="2550103"/>
            <a:ext cx="1920650" cy="550186"/>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ector recto de flecha 62">
            <a:extLst>
              <a:ext uri="{FF2B5EF4-FFF2-40B4-BE49-F238E27FC236}">
                <a16:creationId xmlns:a16="http://schemas.microsoft.com/office/drawing/2014/main" id="{F708E9EE-CCA1-AB0F-277B-9D4AAB0C6C04}"/>
              </a:ext>
            </a:extLst>
          </p:cNvPr>
          <p:cNvCxnSpPr>
            <a:stCxn id="41" idx="3"/>
            <a:endCxn id="2052" idx="2"/>
          </p:cNvCxnSpPr>
          <p:nvPr/>
        </p:nvCxnSpPr>
        <p:spPr>
          <a:xfrm flipV="1">
            <a:off x="9407235" y="3100289"/>
            <a:ext cx="1371600" cy="506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0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4DC504D-A9A6-72E9-C227-908A9CB4D9E2}"/>
              </a:ext>
            </a:extLst>
          </p:cNvPr>
          <p:cNvSpPr>
            <a:spLocks noGrp="1"/>
          </p:cNvSpPr>
          <p:nvPr>
            <p:ph type="sldNum" sz="quarter" idx="12"/>
          </p:nvPr>
        </p:nvSpPr>
        <p:spPr/>
        <p:txBody>
          <a:bodyPr/>
          <a:lstStyle/>
          <a:p>
            <a:fld id="{2E56899B-242B-443E-9410-C546A426D182}" type="slidenum">
              <a:rPr lang="es-MX" smtClean="0"/>
              <a:pPr/>
              <a:t>14</a:t>
            </a:fld>
            <a:endParaRPr lang="es-MX" dirty="0"/>
          </a:p>
        </p:txBody>
      </p:sp>
      <p:sp>
        <p:nvSpPr>
          <p:cNvPr id="27" name="Rectángulo 26">
            <a:extLst>
              <a:ext uri="{FF2B5EF4-FFF2-40B4-BE49-F238E27FC236}">
                <a16:creationId xmlns:a16="http://schemas.microsoft.com/office/drawing/2014/main" id="{DB12CF4D-DB53-3DA8-F31B-5F972C4727A0}"/>
              </a:ext>
            </a:extLst>
          </p:cNvPr>
          <p:cNvSpPr/>
          <p:nvPr/>
        </p:nvSpPr>
        <p:spPr>
          <a:xfrm>
            <a:off x="345440" y="2936158"/>
            <a:ext cx="3139440" cy="1013460"/>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Calcular descriptores moleculares 2D empleando la librería </a:t>
            </a:r>
            <a:r>
              <a:rPr lang="es-MX" sz="2000" b="1" dirty="0"/>
              <a:t>RDKIT</a:t>
            </a:r>
          </a:p>
        </p:txBody>
      </p:sp>
      <p:pic>
        <p:nvPicPr>
          <p:cNvPr id="2050" name="Picture 2" descr="2021 RDKit User Group Meeting">
            <a:extLst>
              <a:ext uri="{FF2B5EF4-FFF2-40B4-BE49-F238E27FC236}">
                <a16:creationId xmlns:a16="http://schemas.microsoft.com/office/drawing/2014/main" id="{5165B8E6-0E1B-AC94-10B6-C63D7D3E42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10" r="24042"/>
          <a:stretch/>
        </p:blipFill>
        <p:spPr bwMode="auto">
          <a:xfrm>
            <a:off x="3076504" y="887682"/>
            <a:ext cx="1669119" cy="17015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ector recto de flecha 28">
            <a:extLst>
              <a:ext uri="{FF2B5EF4-FFF2-40B4-BE49-F238E27FC236}">
                <a16:creationId xmlns:a16="http://schemas.microsoft.com/office/drawing/2014/main" id="{E87DA00B-4278-832F-01A3-16DB7EE32100}"/>
              </a:ext>
            </a:extLst>
          </p:cNvPr>
          <p:cNvCxnSpPr>
            <a:cxnSpLocks/>
            <a:stCxn id="27" idx="0"/>
          </p:cNvCxnSpPr>
          <p:nvPr/>
        </p:nvCxnSpPr>
        <p:spPr>
          <a:xfrm flipV="1">
            <a:off x="1915160" y="2433238"/>
            <a:ext cx="1034518" cy="502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1E6E7A83-E2C2-EDF8-7E93-B9CC00E85FA6}"/>
              </a:ext>
            </a:extLst>
          </p:cNvPr>
          <p:cNvCxnSpPr>
            <a:cxnSpLocks/>
            <a:stCxn id="27" idx="0"/>
          </p:cNvCxnSpPr>
          <p:nvPr/>
        </p:nvCxnSpPr>
        <p:spPr>
          <a:xfrm flipV="1">
            <a:off x="1915160" y="2433238"/>
            <a:ext cx="7412" cy="502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CuadroTexto 33">
            <a:extLst>
              <a:ext uri="{FF2B5EF4-FFF2-40B4-BE49-F238E27FC236}">
                <a16:creationId xmlns:a16="http://schemas.microsoft.com/office/drawing/2014/main" id="{8CA5D860-3F05-D2FC-6655-EBF9BA6BCA90}"/>
              </a:ext>
            </a:extLst>
          </p:cNvPr>
          <p:cNvSpPr txBox="1"/>
          <p:nvPr/>
        </p:nvSpPr>
        <p:spPr>
          <a:xfrm>
            <a:off x="635379" y="1878538"/>
            <a:ext cx="2314299" cy="461665"/>
          </a:xfrm>
          <a:prstGeom prst="rect">
            <a:avLst/>
          </a:prstGeom>
          <a:noFill/>
        </p:spPr>
        <p:txBody>
          <a:bodyPr wrap="square" rtlCol="0">
            <a:spAutoFit/>
          </a:bodyPr>
          <a:lstStyle/>
          <a:p>
            <a:pPr algn="ctr"/>
            <a:r>
              <a:rPr lang="es-MX" sz="2400" b="1" dirty="0"/>
              <a:t>110 descriptores</a:t>
            </a:r>
          </a:p>
        </p:txBody>
      </p:sp>
      <p:sp>
        <p:nvSpPr>
          <p:cNvPr id="35" name="CuadroTexto 34">
            <a:extLst>
              <a:ext uri="{FF2B5EF4-FFF2-40B4-BE49-F238E27FC236}">
                <a16:creationId xmlns:a16="http://schemas.microsoft.com/office/drawing/2014/main" id="{A5103517-B25D-97CD-FCFF-4DCEC452558A}"/>
              </a:ext>
            </a:extLst>
          </p:cNvPr>
          <p:cNvSpPr txBox="1"/>
          <p:nvPr/>
        </p:nvSpPr>
        <p:spPr>
          <a:xfrm>
            <a:off x="440069" y="4452538"/>
            <a:ext cx="2965005"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Wingdings" panose="05000000000000000000" pitchFamily="2" charset="2"/>
              <a:buChar char="Ø"/>
            </a:pPr>
            <a:r>
              <a:rPr lang="es-MX" sz="2000" dirty="0"/>
              <a:t>Huellas moleculares.</a:t>
            </a:r>
          </a:p>
          <a:p>
            <a:pPr marL="342900" indent="-342900">
              <a:buFont typeface="Wingdings" panose="05000000000000000000" pitchFamily="2" charset="2"/>
              <a:buChar char="Ø"/>
            </a:pPr>
            <a:r>
              <a:rPr lang="es-MX" sz="2000" dirty="0"/>
              <a:t>Carga y polaridad.</a:t>
            </a:r>
          </a:p>
          <a:p>
            <a:pPr marL="342900" indent="-342900">
              <a:buFont typeface="Wingdings" panose="05000000000000000000" pitchFamily="2" charset="2"/>
              <a:buChar char="Ø"/>
            </a:pPr>
            <a:r>
              <a:rPr lang="es-MX" sz="2000" dirty="0"/>
              <a:t>Topología.</a:t>
            </a:r>
          </a:p>
          <a:p>
            <a:pPr marL="342900" indent="-342900">
              <a:buFont typeface="Wingdings" panose="05000000000000000000" pitchFamily="2" charset="2"/>
              <a:buChar char="Ø"/>
            </a:pPr>
            <a:r>
              <a:rPr lang="es-MX" sz="2000" dirty="0"/>
              <a:t>Anillos y ciclos.</a:t>
            </a:r>
          </a:p>
          <a:p>
            <a:pPr marL="342900" indent="-342900">
              <a:buFont typeface="Wingdings" panose="05000000000000000000" pitchFamily="2" charset="2"/>
              <a:buChar char="Ø"/>
            </a:pPr>
            <a:r>
              <a:rPr lang="es-MX" sz="2000" dirty="0"/>
              <a:t>Estado electrónico.</a:t>
            </a:r>
          </a:p>
        </p:txBody>
      </p:sp>
      <p:cxnSp>
        <p:nvCxnSpPr>
          <p:cNvPr id="37" name="Conector recto de flecha 36">
            <a:extLst>
              <a:ext uri="{FF2B5EF4-FFF2-40B4-BE49-F238E27FC236}">
                <a16:creationId xmlns:a16="http://schemas.microsoft.com/office/drawing/2014/main" id="{27A901C6-59A1-E91C-1C35-D4293E371522}"/>
              </a:ext>
            </a:extLst>
          </p:cNvPr>
          <p:cNvCxnSpPr>
            <a:cxnSpLocks/>
            <a:stCxn id="27" idx="2"/>
            <a:endCxn id="35" idx="0"/>
          </p:cNvCxnSpPr>
          <p:nvPr/>
        </p:nvCxnSpPr>
        <p:spPr>
          <a:xfrm>
            <a:off x="1915160" y="3949618"/>
            <a:ext cx="7412" cy="5029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Título 1">
            <a:extLst>
              <a:ext uri="{FF2B5EF4-FFF2-40B4-BE49-F238E27FC236}">
                <a16:creationId xmlns:a16="http://schemas.microsoft.com/office/drawing/2014/main" id="{E65263A4-14AD-A861-A8ED-72D4BD2C2036}"/>
              </a:ext>
            </a:extLst>
          </p:cNvPr>
          <p:cNvSpPr txBox="1">
            <a:spLocks/>
          </p:cNvSpPr>
          <p:nvPr/>
        </p:nvSpPr>
        <p:spPr>
          <a:xfrm>
            <a:off x="824845" y="68263"/>
            <a:ext cx="10236445" cy="865574"/>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400" b="1" dirty="0">
                <a:latin typeface="Aptos" panose="020B0004020202020204" pitchFamily="34" charset="0"/>
              </a:rPr>
              <a:t> 7.3. Obtención y preparación de los datos</a:t>
            </a:r>
          </a:p>
        </p:txBody>
      </p:sp>
      <p:sp>
        <p:nvSpPr>
          <p:cNvPr id="6" name="Rectángulo 5">
            <a:extLst>
              <a:ext uri="{FF2B5EF4-FFF2-40B4-BE49-F238E27FC236}">
                <a16:creationId xmlns:a16="http://schemas.microsoft.com/office/drawing/2014/main" id="{365D5A37-E3EB-0CA5-189C-29AC16DBEF49}"/>
              </a:ext>
            </a:extLst>
          </p:cNvPr>
          <p:cNvSpPr/>
          <p:nvPr/>
        </p:nvSpPr>
        <p:spPr>
          <a:xfrm>
            <a:off x="4745623" y="2936158"/>
            <a:ext cx="2965006" cy="101346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Crear un </a:t>
            </a:r>
            <a:r>
              <a:rPr lang="es-MX" sz="2000" dirty="0" err="1"/>
              <a:t>correlograma</a:t>
            </a:r>
            <a:r>
              <a:rPr lang="es-MX" sz="2000" dirty="0"/>
              <a:t> que incluya a los descriptores moleculares y al pIC</a:t>
            </a:r>
            <a:r>
              <a:rPr lang="es-MX" sz="2000" baseline="-25000" dirty="0"/>
              <a:t>50</a:t>
            </a:r>
            <a:endParaRPr lang="es-MX" sz="2000" b="1" baseline="-25000" dirty="0"/>
          </a:p>
        </p:txBody>
      </p:sp>
      <p:pic>
        <p:nvPicPr>
          <p:cNvPr id="3074" name="Picture 2" descr="Aprender a querer los correlogramas de la última versión de Minitab">
            <a:extLst>
              <a:ext uri="{FF2B5EF4-FFF2-40B4-BE49-F238E27FC236}">
                <a16:creationId xmlns:a16="http://schemas.microsoft.com/office/drawing/2014/main" id="{5CA5468E-5D66-7029-1E20-D8066F81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379" y="4387548"/>
            <a:ext cx="2786201" cy="1761196"/>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a la derecha 6">
            <a:extLst>
              <a:ext uri="{FF2B5EF4-FFF2-40B4-BE49-F238E27FC236}">
                <a16:creationId xmlns:a16="http://schemas.microsoft.com/office/drawing/2014/main" id="{271A4E5B-7F3E-DD5A-4F0E-E4F92AD90EFA}"/>
              </a:ext>
            </a:extLst>
          </p:cNvPr>
          <p:cNvSpPr/>
          <p:nvPr/>
        </p:nvSpPr>
        <p:spPr>
          <a:xfrm>
            <a:off x="3805451" y="3262229"/>
            <a:ext cx="539795"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Flecha: a la derecha 7">
            <a:extLst>
              <a:ext uri="{FF2B5EF4-FFF2-40B4-BE49-F238E27FC236}">
                <a16:creationId xmlns:a16="http://schemas.microsoft.com/office/drawing/2014/main" id="{9D4925D0-DF9A-62A3-1F8C-5B776BA4D826}"/>
              </a:ext>
            </a:extLst>
          </p:cNvPr>
          <p:cNvSpPr/>
          <p:nvPr/>
        </p:nvSpPr>
        <p:spPr>
          <a:xfrm>
            <a:off x="8109183" y="3202878"/>
            <a:ext cx="539795"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a:extLst>
              <a:ext uri="{FF2B5EF4-FFF2-40B4-BE49-F238E27FC236}">
                <a16:creationId xmlns:a16="http://schemas.microsoft.com/office/drawing/2014/main" id="{ADF97FE5-C9F2-B0A8-5099-ACA9BA3F05ED}"/>
              </a:ext>
            </a:extLst>
          </p:cNvPr>
          <p:cNvSpPr/>
          <p:nvPr/>
        </p:nvSpPr>
        <p:spPr>
          <a:xfrm>
            <a:off x="9047532" y="2936158"/>
            <a:ext cx="2965006" cy="101346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Eliminar aquellos descriptores que cumplan con los criterios</a:t>
            </a:r>
            <a:endParaRPr lang="es-MX" sz="2000" b="1" baseline="-25000" dirty="0"/>
          </a:p>
        </p:txBody>
      </p:sp>
      <p:cxnSp>
        <p:nvCxnSpPr>
          <p:cNvPr id="11" name="Conector recto de flecha 10">
            <a:extLst>
              <a:ext uri="{FF2B5EF4-FFF2-40B4-BE49-F238E27FC236}">
                <a16:creationId xmlns:a16="http://schemas.microsoft.com/office/drawing/2014/main" id="{C20A28D0-B4CD-EC5C-DD0D-B51887160151}"/>
              </a:ext>
            </a:extLst>
          </p:cNvPr>
          <p:cNvCxnSpPr>
            <a:stCxn id="9" idx="2"/>
          </p:cNvCxnSpPr>
          <p:nvPr/>
        </p:nvCxnSpPr>
        <p:spPr>
          <a:xfrm>
            <a:off x="10530035" y="3949618"/>
            <a:ext cx="0" cy="64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CuadroTexto 11">
            <a:extLst>
              <a:ext uri="{FF2B5EF4-FFF2-40B4-BE49-F238E27FC236}">
                <a16:creationId xmlns:a16="http://schemas.microsoft.com/office/drawing/2014/main" id="{2C860E3A-2301-2474-4482-5880FC012EFF}"/>
              </a:ext>
            </a:extLst>
          </p:cNvPr>
          <p:cNvSpPr txBox="1"/>
          <p:nvPr/>
        </p:nvSpPr>
        <p:spPr>
          <a:xfrm>
            <a:off x="9372885" y="4734322"/>
            <a:ext cx="2314299" cy="1323439"/>
          </a:xfrm>
          <a:prstGeom prst="rect">
            <a:avLst/>
          </a:prstGeom>
          <a:noFill/>
        </p:spPr>
        <p:txBody>
          <a:bodyPr wrap="square" rtlCol="0">
            <a:spAutoFit/>
          </a:bodyPr>
          <a:lstStyle/>
          <a:p>
            <a:pPr algn="ctr"/>
            <a:r>
              <a:rPr lang="es-MX" sz="2000" dirty="0"/>
              <a:t>Se eliminarán descriptores cuya correlación entre si sea mayor a 0.7</a:t>
            </a:r>
          </a:p>
        </p:txBody>
      </p:sp>
      <p:cxnSp>
        <p:nvCxnSpPr>
          <p:cNvPr id="14" name="Conector recto de flecha 13">
            <a:extLst>
              <a:ext uri="{FF2B5EF4-FFF2-40B4-BE49-F238E27FC236}">
                <a16:creationId xmlns:a16="http://schemas.microsoft.com/office/drawing/2014/main" id="{ECDA84A4-8761-233A-F37E-A40FAE391A94}"/>
              </a:ext>
            </a:extLst>
          </p:cNvPr>
          <p:cNvCxnSpPr>
            <a:cxnSpLocks/>
            <a:stCxn id="9" idx="0"/>
          </p:cNvCxnSpPr>
          <p:nvPr/>
        </p:nvCxnSpPr>
        <p:spPr>
          <a:xfrm flipV="1">
            <a:off x="10530035" y="2447209"/>
            <a:ext cx="0" cy="4889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CuadroTexto 14">
            <a:extLst>
              <a:ext uri="{FF2B5EF4-FFF2-40B4-BE49-F238E27FC236}">
                <a16:creationId xmlns:a16="http://schemas.microsoft.com/office/drawing/2014/main" id="{C832FFAF-2A37-6DF3-3526-C67F81280884}"/>
              </a:ext>
            </a:extLst>
          </p:cNvPr>
          <p:cNvSpPr txBox="1"/>
          <p:nvPr/>
        </p:nvSpPr>
        <p:spPr>
          <a:xfrm>
            <a:off x="8950960" y="1431546"/>
            <a:ext cx="2965002" cy="1015663"/>
          </a:xfrm>
          <a:prstGeom prst="rect">
            <a:avLst/>
          </a:prstGeom>
          <a:noFill/>
        </p:spPr>
        <p:txBody>
          <a:bodyPr wrap="square" rtlCol="0">
            <a:spAutoFit/>
          </a:bodyPr>
          <a:lstStyle/>
          <a:p>
            <a:pPr algn="ctr"/>
            <a:r>
              <a:rPr lang="es-MX" sz="2000" dirty="0"/>
              <a:t>Se eliminarán descriptores cuya correlación con el pIC</a:t>
            </a:r>
            <a:r>
              <a:rPr lang="es-MX" sz="2000" baseline="-25000" dirty="0"/>
              <a:t>50</a:t>
            </a:r>
            <a:r>
              <a:rPr lang="es-MX" sz="2000" dirty="0"/>
              <a:t> sea cercana a 0</a:t>
            </a:r>
          </a:p>
        </p:txBody>
      </p:sp>
      <p:cxnSp>
        <p:nvCxnSpPr>
          <p:cNvPr id="25" name="Conector recto de flecha 24">
            <a:extLst>
              <a:ext uri="{FF2B5EF4-FFF2-40B4-BE49-F238E27FC236}">
                <a16:creationId xmlns:a16="http://schemas.microsoft.com/office/drawing/2014/main" id="{C9C53D82-BD4F-2EBC-24FC-EA12C74B32D9}"/>
              </a:ext>
            </a:extLst>
          </p:cNvPr>
          <p:cNvCxnSpPr>
            <a:stCxn id="6" idx="2"/>
            <a:endCxn id="3074" idx="0"/>
          </p:cNvCxnSpPr>
          <p:nvPr/>
        </p:nvCxnSpPr>
        <p:spPr>
          <a:xfrm flipH="1">
            <a:off x="6224480" y="3949618"/>
            <a:ext cx="3646" cy="4379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30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838200" y="46627"/>
            <a:ext cx="10515600" cy="1325563"/>
          </a:xfrm>
        </p:spPr>
        <p:txBody>
          <a:bodyPr/>
          <a:lstStyle/>
          <a:p>
            <a:pPr algn="ctr"/>
            <a:r>
              <a:rPr lang="es-MX" b="1" dirty="0">
                <a:latin typeface="Aptos" panose="020B0004020202020204" pitchFamily="34" charset="0"/>
              </a:rPr>
              <a:t>7.4. Entrenamiento de los modelos</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15</a:t>
            </a:fld>
            <a:endParaRPr lang="es-MX" dirty="0"/>
          </a:p>
        </p:txBody>
      </p:sp>
      <p:sp>
        <p:nvSpPr>
          <p:cNvPr id="5" name="Rectángulo 4">
            <a:extLst>
              <a:ext uri="{FF2B5EF4-FFF2-40B4-BE49-F238E27FC236}">
                <a16:creationId xmlns:a16="http://schemas.microsoft.com/office/drawing/2014/main" id="{16892368-3CCA-B381-6248-16D3E437413E}"/>
              </a:ext>
            </a:extLst>
          </p:cNvPr>
          <p:cNvSpPr/>
          <p:nvPr/>
        </p:nvSpPr>
        <p:spPr>
          <a:xfrm>
            <a:off x="755445" y="1701306"/>
            <a:ext cx="2017252" cy="8701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Instanciar el modelo </a:t>
            </a:r>
            <a:r>
              <a:rPr lang="es-MX" sz="2000" b="1" dirty="0"/>
              <a:t>XGBoost</a:t>
            </a:r>
          </a:p>
        </p:txBody>
      </p:sp>
      <p:sp>
        <p:nvSpPr>
          <p:cNvPr id="3" name="Rectángulo 2">
            <a:extLst>
              <a:ext uri="{FF2B5EF4-FFF2-40B4-BE49-F238E27FC236}">
                <a16:creationId xmlns:a16="http://schemas.microsoft.com/office/drawing/2014/main" id="{20EDAF65-4E1A-195C-7D2C-90D8D252EA3A}"/>
              </a:ext>
            </a:extLst>
          </p:cNvPr>
          <p:cNvSpPr/>
          <p:nvPr/>
        </p:nvSpPr>
        <p:spPr>
          <a:xfrm>
            <a:off x="755444" y="5205896"/>
            <a:ext cx="2017252" cy="870113"/>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Instanciar el modelo </a:t>
            </a:r>
            <a:r>
              <a:rPr lang="es-MX" sz="2000" b="1" dirty="0"/>
              <a:t>Random Forest</a:t>
            </a:r>
          </a:p>
        </p:txBody>
      </p:sp>
      <p:pic>
        <p:nvPicPr>
          <p:cNvPr id="1026" name="Picture 2">
            <a:extLst>
              <a:ext uri="{FF2B5EF4-FFF2-40B4-BE49-F238E27FC236}">
                <a16:creationId xmlns:a16="http://schemas.microsoft.com/office/drawing/2014/main" id="{313D263B-4211-4DDA-6340-B1635BFD1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04" y="3452152"/>
            <a:ext cx="1415333" cy="76184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a:extLst>
              <a:ext uri="{FF2B5EF4-FFF2-40B4-BE49-F238E27FC236}">
                <a16:creationId xmlns:a16="http://schemas.microsoft.com/office/drawing/2014/main" id="{69580A68-A383-8F9D-5917-9AC7EF8E7F22}"/>
              </a:ext>
            </a:extLst>
          </p:cNvPr>
          <p:cNvCxnSpPr>
            <a:stCxn id="3" idx="0"/>
          </p:cNvCxnSpPr>
          <p:nvPr/>
        </p:nvCxnSpPr>
        <p:spPr>
          <a:xfrm flipV="1">
            <a:off x="1764070" y="4414684"/>
            <a:ext cx="0" cy="7912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ector recto de flecha 9">
            <a:extLst>
              <a:ext uri="{FF2B5EF4-FFF2-40B4-BE49-F238E27FC236}">
                <a16:creationId xmlns:a16="http://schemas.microsoft.com/office/drawing/2014/main" id="{D89F9A7F-0991-0D99-FA94-D57EC10914CA}"/>
              </a:ext>
            </a:extLst>
          </p:cNvPr>
          <p:cNvCxnSpPr>
            <a:stCxn id="5" idx="2"/>
          </p:cNvCxnSpPr>
          <p:nvPr/>
        </p:nvCxnSpPr>
        <p:spPr>
          <a:xfrm flipH="1">
            <a:off x="1764070" y="2571419"/>
            <a:ext cx="1" cy="7322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ángulo: esquina doblada 10">
            <a:extLst>
              <a:ext uri="{FF2B5EF4-FFF2-40B4-BE49-F238E27FC236}">
                <a16:creationId xmlns:a16="http://schemas.microsoft.com/office/drawing/2014/main" id="{B6DA3E3D-B7F6-709C-F408-B30A49392D7F}"/>
              </a:ext>
            </a:extLst>
          </p:cNvPr>
          <p:cNvSpPr/>
          <p:nvPr/>
        </p:nvSpPr>
        <p:spPr>
          <a:xfrm>
            <a:off x="4680668" y="3250438"/>
            <a:ext cx="1415332" cy="1022555"/>
          </a:xfrm>
          <a:prstGeom prst="foldedCorner">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b="1" dirty="0">
                <a:latin typeface="Aptos" panose="020B0004020202020204" pitchFamily="34" charset="0"/>
              </a:rPr>
              <a:t>Datos tratados </a:t>
            </a:r>
          </a:p>
        </p:txBody>
      </p:sp>
      <p:sp>
        <p:nvSpPr>
          <p:cNvPr id="12" name="Rectángulo: esquina doblada 11">
            <a:extLst>
              <a:ext uri="{FF2B5EF4-FFF2-40B4-BE49-F238E27FC236}">
                <a16:creationId xmlns:a16="http://schemas.microsoft.com/office/drawing/2014/main" id="{A76A3293-6281-A26E-FA98-70B69E733260}"/>
              </a:ext>
            </a:extLst>
          </p:cNvPr>
          <p:cNvSpPr/>
          <p:nvPr/>
        </p:nvSpPr>
        <p:spPr>
          <a:xfrm>
            <a:off x="8945793" y="1288758"/>
            <a:ext cx="1814563" cy="1022555"/>
          </a:xfrm>
          <a:prstGeom prst="foldedCorne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b="1" dirty="0">
                <a:latin typeface="Aptos" panose="020B0004020202020204" pitchFamily="34" charset="0"/>
              </a:rPr>
              <a:t>Datos de entrenamiento </a:t>
            </a:r>
          </a:p>
        </p:txBody>
      </p:sp>
      <p:sp>
        <p:nvSpPr>
          <p:cNvPr id="13" name="Rectángulo: esquina doblada 12">
            <a:extLst>
              <a:ext uri="{FF2B5EF4-FFF2-40B4-BE49-F238E27FC236}">
                <a16:creationId xmlns:a16="http://schemas.microsoft.com/office/drawing/2014/main" id="{8411705C-71A5-E5DC-FF37-E73A91A9BB49}"/>
              </a:ext>
            </a:extLst>
          </p:cNvPr>
          <p:cNvSpPr/>
          <p:nvPr/>
        </p:nvSpPr>
        <p:spPr>
          <a:xfrm>
            <a:off x="9145408" y="5053454"/>
            <a:ext cx="1415332" cy="1022555"/>
          </a:xfrm>
          <a:prstGeom prst="foldedCorne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dirty="0">
                <a:latin typeface="Aptos" panose="020B0004020202020204" pitchFamily="34" charset="0"/>
              </a:rPr>
              <a:t>Datos de prueba</a:t>
            </a:r>
            <a:endParaRPr lang="es-MX" b="1" dirty="0">
              <a:latin typeface="Aptos" panose="020B0004020202020204" pitchFamily="34" charset="0"/>
            </a:endParaRPr>
          </a:p>
        </p:txBody>
      </p:sp>
      <p:sp>
        <p:nvSpPr>
          <p:cNvPr id="14" name="Flecha: a la derecha 13">
            <a:extLst>
              <a:ext uri="{FF2B5EF4-FFF2-40B4-BE49-F238E27FC236}">
                <a16:creationId xmlns:a16="http://schemas.microsoft.com/office/drawing/2014/main" id="{783CB754-253C-0D54-FF2C-40D5EE2FE542}"/>
              </a:ext>
            </a:extLst>
          </p:cNvPr>
          <p:cNvSpPr/>
          <p:nvPr/>
        </p:nvSpPr>
        <p:spPr>
          <a:xfrm>
            <a:off x="3068032" y="3535593"/>
            <a:ext cx="1267992"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CuadroTexto 23">
            <a:extLst>
              <a:ext uri="{FF2B5EF4-FFF2-40B4-BE49-F238E27FC236}">
                <a16:creationId xmlns:a16="http://schemas.microsoft.com/office/drawing/2014/main" id="{19935F42-0A57-F5FF-1304-65170374C3EA}"/>
              </a:ext>
            </a:extLst>
          </p:cNvPr>
          <p:cNvSpPr txBox="1"/>
          <p:nvPr/>
        </p:nvSpPr>
        <p:spPr>
          <a:xfrm>
            <a:off x="6558236" y="2432118"/>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STAT3</a:t>
            </a:r>
          </a:p>
        </p:txBody>
      </p:sp>
      <p:sp>
        <p:nvSpPr>
          <p:cNvPr id="25" name="CuadroTexto 24">
            <a:extLst>
              <a:ext uri="{FF2B5EF4-FFF2-40B4-BE49-F238E27FC236}">
                <a16:creationId xmlns:a16="http://schemas.microsoft.com/office/drawing/2014/main" id="{FF89D01A-F78D-54F7-DE4B-6195246FC026}"/>
              </a:ext>
            </a:extLst>
          </p:cNvPr>
          <p:cNvSpPr txBox="1"/>
          <p:nvPr/>
        </p:nvSpPr>
        <p:spPr>
          <a:xfrm>
            <a:off x="6558236" y="3013179"/>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EGFR</a:t>
            </a:r>
          </a:p>
        </p:txBody>
      </p:sp>
      <p:sp>
        <p:nvSpPr>
          <p:cNvPr id="26" name="CuadroTexto 25">
            <a:extLst>
              <a:ext uri="{FF2B5EF4-FFF2-40B4-BE49-F238E27FC236}">
                <a16:creationId xmlns:a16="http://schemas.microsoft.com/office/drawing/2014/main" id="{065FFA38-0B48-9809-4CFF-31D5D929C7C9}"/>
              </a:ext>
            </a:extLst>
          </p:cNvPr>
          <p:cNvSpPr txBox="1"/>
          <p:nvPr/>
        </p:nvSpPr>
        <p:spPr>
          <a:xfrm>
            <a:off x="6542615" y="4149256"/>
            <a:ext cx="92914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SRC</a:t>
            </a:r>
          </a:p>
        </p:txBody>
      </p:sp>
      <p:sp>
        <p:nvSpPr>
          <p:cNvPr id="27" name="CuadroTexto 26">
            <a:extLst>
              <a:ext uri="{FF2B5EF4-FFF2-40B4-BE49-F238E27FC236}">
                <a16:creationId xmlns:a16="http://schemas.microsoft.com/office/drawing/2014/main" id="{25C14A43-1748-F124-F67B-CA64478F1B45}"/>
              </a:ext>
            </a:extLst>
          </p:cNvPr>
          <p:cNvSpPr txBox="1"/>
          <p:nvPr/>
        </p:nvSpPr>
        <p:spPr>
          <a:xfrm>
            <a:off x="6496783" y="3564551"/>
            <a:ext cx="1052053"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MAPK1</a:t>
            </a:r>
          </a:p>
        </p:txBody>
      </p:sp>
      <p:sp>
        <p:nvSpPr>
          <p:cNvPr id="28" name="CuadroTexto 27">
            <a:extLst>
              <a:ext uri="{FF2B5EF4-FFF2-40B4-BE49-F238E27FC236}">
                <a16:creationId xmlns:a16="http://schemas.microsoft.com/office/drawing/2014/main" id="{CDB3E20C-AA69-0DFB-7983-32299E49A582}"/>
              </a:ext>
            </a:extLst>
          </p:cNvPr>
          <p:cNvSpPr txBox="1"/>
          <p:nvPr/>
        </p:nvSpPr>
        <p:spPr>
          <a:xfrm>
            <a:off x="6481162" y="4725392"/>
            <a:ext cx="1052053"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ESR1</a:t>
            </a:r>
          </a:p>
        </p:txBody>
      </p:sp>
      <p:cxnSp>
        <p:nvCxnSpPr>
          <p:cNvPr id="36" name="Conector: angular 35">
            <a:extLst>
              <a:ext uri="{FF2B5EF4-FFF2-40B4-BE49-F238E27FC236}">
                <a16:creationId xmlns:a16="http://schemas.microsoft.com/office/drawing/2014/main" id="{F16F2E7A-DC8A-D19E-0130-03A55ACF56C6}"/>
              </a:ext>
            </a:extLst>
          </p:cNvPr>
          <p:cNvCxnSpPr>
            <a:stCxn id="11" idx="0"/>
            <a:endCxn id="12" idx="1"/>
          </p:cNvCxnSpPr>
          <p:nvPr/>
        </p:nvCxnSpPr>
        <p:spPr>
          <a:xfrm rot="5400000" flipH="1" flipV="1">
            <a:off x="6441862" y="746508"/>
            <a:ext cx="1450402" cy="355745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ector: angular 37">
            <a:extLst>
              <a:ext uri="{FF2B5EF4-FFF2-40B4-BE49-F238E27FC236}">
                <a16:creationId xmlns:a16="http://schemas.microsoft.com/office/drawing/2014/main" id="{17EFFA7F-36BA-F214-675E-7DF11542B6AC}"/>
              </a:ext>
            </a:extLst>
          </p:cNvPr>
          <p:cNvCxnSpPr>
            <a:stCxn id="11" idx="2"/>
            <a:endCxn id="13" idx="1"/>
          </p:cNvCxnSpPr>
          <p:nvPr/>
        </p:nvCxnSpPr>
        <p:spPr>
          <a:xfrm rot="16200000" flipH="1">
            <a:off x="6621002" y="3040325"/>
            <a:ext cx="1291739" cy="375707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Conector recto de flecha 39">
            <a:extLst>
              <a:ext uri="{FF2B5EF4-FFF2-40B4-BE49-F238E27FC236}">
                <a16:creationId xmlns:a16="http://schemas.microsoft.com/office/drawing/2014/main" id="{07FA3756-6ABF-E62A-6E21-1E47DF8E021F}"/>
              </a:ext>
            </a:extLst>
          </p:cNvPr>
          <p:cNvCxnSpPr>
            <a:stCxn id="11" idx="3"/>
            <a:endCxn id="24" idx="1"/>
          </p:cNvCxnSpPr>
          <p:nvPr/>
        </p:nvCxnSpPr>
        <p:spPr>
          <a:xfrm flipV="1">
            <a:off x="6096000" y="2632173"/>
            <a:ext cx="462236" cy="11295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2" name="Conector recto de flecha 41">
            <a:extLst>
              <a:ext uri="{FF2B5EF4-FFF2-40B4-BE49-F238E27FC236}">
                <a16:creationId xmlns:a16="http://schemas.microsoft.com/office/drawing/2014/main" id="{29C6981F-78C6-BA81-BB3A-D9D5FA11E577}"/>
              </a:ext>
            </a:extLst>
          </p:cNvPr>
          <p:cNvCxnSpPr>
            <a:stCxn id="11" idx="3"/>
            <a:endCxn id="25" idx="1"/>
          </p:cNvCxnSpPr>
          <p:nvPr/>
        </p:nvCxnSpPr>
        <p:spPr>
          <a:xfrm flipV="1">
            <a:off x="6096000" y="3213234"/>
            <a:ext cx="462236" cy="5484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4" name="Conector recto de flecha 43">
            <a:extLst>
              <a:ext uri="{FF2B5EF4-FFF2-40B4-BE49-F238E27FC236}">
                <a16:creationId xmlns:a16="http://schemas.microsoft.com/office/drawing/2014/main" id="{F6F30431-26BD-BC56-4558-71777EB52000}"/>
              </a:ext>
            </a:extLst>
          </p:cNvPr>
          <p:cNvCxnSpPr>
            <a:stCxn id="11" idx="3"/>
            <a:endCxn id="27" idx="1"/>
          </p:cNvCxnSpPr>
          <p:nvPr/>
        </p:nvCxnSpPr>
        <p:spPr>
          <a:xfrm>
            <a:off x="6096000" y="3761716"/>
            <a:ext cx="400783" cy="28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onector recto de flecha 45">
            <a:extLst>
              <a:ext uri="{FF2B5EF4-FFF2-40B4-BE49-F238E27FC236}">
                <a16:creationId xmlns:a16="http://schemas.microsoft.com/office/drawing/2014/main" id="{5A5E02A1-3AF8-6BFA-78E0-02B2CB4CFCCF}"/>
              </a:ext>
            </a:extLst>
          </p:cNvPr>
          <p:cNvCxnSpPr>
            <a:stCxn id="11" idx="3"/>
            <a:endCxn id="26" idx="1"/>
          </p:cNvCxnSpPr>
          <p:nvPr/>
        </p:nvCxnSpPr>
        <p:spPr>
          <a:xfrm>
            <a:off x="6096000" y="3761716"/>
            <a:ext cx="446615" cy="58759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Conector recto de flecha 47">
            <a:extLst>
              <a:ext uri="{FF2B5EF4-FFF2-40B4-BE49-F238E27FC236}">
                <a16:creationId xmlns:a16="http://schemas.microsoft.com/office/drawing/2014/main" id="{4B1B3E24-F0F3-1A2D-4F02-FA4308F7BED6}"/>
              </a:ext>
            </a:extLst>
          </p:cNvPr>
          <p:cNvCxnSpPr>
            <a:stCxn id="11" idx="3"/>
            <a:endCxn id="28" idx="1"/>
          </p:cNvCxnSpPr>
          <p:nvPr/>
        </p:nvCxnSpPr>
        <p:spPr>
          <a:xfrm>
            <a:off x="6096000" y="3761716"/>
            <a:ext cx="385162" cy="11637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5508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838200" y="46627"/>
            <a:ext cx="10515600" cy="1325563"/>
          </a:xfrm>
        </p:spPr>
        <p:txBody>
          <a:bodyPr/>
          <a:lstStyle/>
          <a:p>
            <a:pPr algn="ctr"/>
            <a:r>
              <a:rPr lang="es-MX" b="1" dirty="0">
                <a:latin typeface="Aptos" panose="020B0004020202020204" pitchFamily="34" charset="0"/>
              </a:rPr>
              <a:t>7.4. Entrenamiento de los modelos</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16</a:t>
            </a:fld>
            <a:endParaRPr lang="es-MX" dirty="0"/>
          </a:p>
        </p:txBody>
      </p:sp>
      <p:sp>
        <p:nvSpPr>
          <p:cNvPr id="6" name="Rectángulo 5">
            <a:extLst>
              <a:ext uri="{FF2B5EF4-FFF2-40B4-BE49-F238E27FC236}">
                <a16:creationId xmlns:a16="http://schemas.microsoft.com/office/drawing/2014/main" id="{0CFB7E7C-FC17-C45E-6222-D004A5A83762}"/>
              </a:ext>
            </a:extLst>
          </p:cNvPr>
          <p:cNvSpPr/>
          <p:nvPr/>
        </p:nvSpPr>
        <p:spPr>
          <a:xfrm>
            <a:off x="2113935" y="5050753"/>
            <a:ext cx="2017252" cy="1222228"/>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Validación interna del modelo </a:t>
            </a:r>
            <a:r>
              <a:rPr lang="es-MX" sz="2000" b="1" dirty="0"/>
              <a:t>Random Forest</a:t>
            </a:r>
          </a:p>
        </p:txBody>
      </p:sp>
      <p:sp>
        <p:nvSpPr>
          <p:cNvPr id="7" name="Rectángulo 6">
            <a:extLst>
              <a:ext uri="{FF2B5EF4-FFF2-40B4-BE49-F238E27FC236}">
                <a16:creationId xmlns:a16="http://schemas.microsoft.com/office/drawing/2014/main" id="{1BA8A2F0-6F7C-2293-86DD-B2BE417256F8}"/>
              </a:ext>
            </a:extLst>
          </p:cNvPr>
          <p:cNvSpPr/>
          <p:nvPr/>
        </p:nvSpPr>
        <p:spPr>
          <a:xfrm>
            <a:off x="2113935" y="1372190"/>
            <a:ext cx="2017252" cy="8701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Validación interna del modelo </a:t>
            </a:r>
            <a:r>
              <a:rPr lang="es-MX" sz="2000" b="1" dirty="0"/>
              <a:t>XGBoost</a:t>
            </a:r>
          </a:p>
        </p:txBody>
      </p:sp>
      <p:sp>
        <p:nvSpPr>
          <p:cNvPr id="9" name="Flecha: a la derecha 8">
            <a:extLst>
              <a:ext uri="{FF2B5EF4-FFF2-40B4-BE49-F238E27FC236}">
                <a16:creationId xmlns:a16="http://schemas.microsoft.com/office/drawing/2014/main" id="{379B997A-BD68-99E3-CE17-FEE6BD4BD4E9}"/>
              </a:ext>
            </a:extLst>
          </p:cNvPr>
          <p:cNvSpPr/>
          <p:nvPr/>
        </p:nvSpPr>
        <p:spPr>
          <a:xfrm rot="19116132">
            <a:off x="1322685" y="2303428"/>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Flecha: a la derecha 18">
            <a:extLst>
              <a:ext uri="{FF2B5EF4-FFF2-40B4-BE49-F238E27FC236}">
                <a16:creationId xmlns:a16="http://schemas.microsoft.com/office/drawing/2014/main" id="{C374BF1A-6AEB-5499-300D-E8C76D0A5010}"/>
              </a:ext>
            </a:extLst>
          </p:cNvPr>
          <p:cNvSpPr/>
          <p:nvPr/>
        </p:nvSpPr>
        <p:spPr>
          <a:xfrm rot="2139489">
            <a:off x="1237554" y="4309712"/>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Flecha: a la derecha 20">
            <a:extLst>
              <a:ext uri="{FF2B5EF4-FFF2-40B4-BE49-F238E27FC236}">
                <a16:creationId xmlns:a16="http://schemas.microsoft.com/office/drawing/2014/main" id="{1AFAF809-1AF8-7ECC-23FC-2C915E19B148}"/>
              </a:ext>
            </a:extLst>
          </p:cNvPr>
          <p:cNvSpPr/>
          <p:nvPr/>
        </p:nvSpPr>
        <p:spPr>
          <a:xfrm>
            <a:off x="4524883" y="1639570"/>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Flecha: a la derecha 21">
            <a:extLst>
              <a:ext uri="{FF2B5EF4-FFF2-40B4-BE49-F238E27FC236}">
                <a16:creationId xmlns:a16="http://schemas.microsoft.com/office/drawing/2014/main" id="{960A77C8-64BA-1620-B2D6-FF8F6EBBC698}"/>
              </a:ext>
            </a:extLst>
          </p:cNvPr>
          <p:cNvSpPr/>
          <p:nvPr/>
        </p:nvSpPr>
        <p:spPr>
          <a:xfrm>
            <a:off x="4524882" y="5494190"/>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75D7C098-272D-8B6F-DCBD-7587C8C133DC}"/>
              </a:ext>
            </a:extLst>
          </p:cNvPr>
          <p:cNvSpPr/>
          <p:nvPr/>
        </p:nvSpPr>
        <p:spPr>
          <a:xfrm>
            <a:off x="5704792" y="1372190"/>
            <a:ext cx="3271677" cy="967888"/>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Ajuste y determinación de mejores </a:t>
            </a:r>
            <a:r>
              <a:rPr lang="es-MX" sz="2000" b="1" dirty="0" err="1"/>
              <a:t>hiperparámetros</a:t>
            </a:r>
            <a:r>
              <a:rPr lang="es-MX" sz="2000" dirty="0"/>
              <a:t> mediante </a:t>
            </a:r>
            <a:r>
              <a:rPr lang="es-MX" sz="2000" b="1" dirty="0"/>
              <a:t>validación cruzada</a:t>
            </a:r>
          </a:p>
        </p:txBody>
      </p:sp>
      <p:sp>
        <p:nvSpPr>
          <p:cNvPr id="24" name="Rectángulo 23">
            <a:extLst>
              <a:ext uri="{FF2B5EF4-FFF2-40B4-BE49-F238E27FC236}">
                <a16:creationId xmlns:a16="http://schemas.microsoft.com/office/drawing/2014/main" id="{5F0A2B3F-6F0B-D324-0435-8C359416E871}"/>
              </a:ext>
            </a:extLst>
          </p:cNvPr>
          <p:cNvSpPr/>
          <p:nvPr/>
        </p:nvSpPr>
        <p:spPr>
          <a:xfrm>
            <a:off x="5685232" y="5285253"/>
            <a:ext cx="3271676" cy="104617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Ajuste y determinación de mejores </a:t>
            </a:r>
            <a:r>
              <a:rPr lang="es-MX" sz="2000" b="1" dirty="0" err="1"/>
              <a:t>hiperparámetros</a:t>
            </a:r>
            <a:r>
              <a:rPr lang="es-MX" sz="2000" dirty="0"/>
              <a:t> mediante </a:t>
            </a:r>
            <a:r>
              <a:rPr lang="es-MX" sz="2000" b="1" dirty="0"/>
              <a:t>validación cruzada</a:t>
            </a:r>
          </a:p>
        </p:txBody>
      </p:sp>
      <p:sp>
        <p:nvSpPr>
          <p:cNvPr id="32" name="CuadroTexto 31">
            <a:extLst>
              <a:ext uri="{FF2B5EF4-FFF2-40B4-BE49-F238E27FC236}">
                <a16:creationId xmlns:a16="http://schemas.microsoft.com/office/drawing/2014/main" id="{A26DB4EB-ED8A-BB6B-CB42-08BA9C7F1720}"/>
              </a:ext>
            </a:extLst>
          </p:cNvPr>
          <p:cNvSpPr txBox="1"/>
          <p:nvPr/>
        </p:nvSpPr>
        <p:spPr>
          <a:xfrm>
            <a:off x="4446224" y="2697753"/>
            <a:ext cx="477473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Wingdings" panose="05000000000000000000" pitchFamily="2" charset="2"/>
              <a:buChar char="Ø"/>
            </a:pPr>
            <a:r>
              <a:rPr lang="es-MX" sz="2000" b="1" dirty="0" err="1">
                <a:solidFill>
                  <a:schemeClr val="tx1">
                    <a:lumMod val="85000"/>
                    <a:lumOff val="15000"/>
                  </a:schemeClr>
                </a:solidFill>
                <a:latin typeface="Aptos" panose="020B0004020202020204" pitchFamily="34" charset="0"/>
              </a:rPr>
              <a:t>n_estimators</a:t>
            </a:r>
            <a:r>
              <a:rPr lang="es-MX" sz="2000" b="1" dirty="0">
                <a:solidFill>
                  <a:schemeClr val="tx1">
                    <a:lumMod val="85000"/>
                    <a:lumOff val="15000"/>
                  </a:schemeClr>
                </a:solidFill>
                <a:latin typeface="Aptos" panose="020B0004020202020204" pitchFamily="34" charset="0"/>
              </a:rPr>
              <a:t> </a:t>
            </a:r>
            <a:r>
              <a:rPr lang="es-MX" sz="2000"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[50, 100, 150]</a:t>
            </a:r>
          </a:p>
          <a:p>
            <a:pPr marL="342900" indent="-342900">
              <a:buFont typeface="Wingdings" panose="05000000000000000000" pitchFamily="2" charset="2"/>
              <a:buChar char="Ø"/>
            </a:pPr>
            <a:r>
              <a:rPr lang="en-US" sz="2000" b="1" dirty="0" err="1">
                <a:solidFill>
                  <a:schemeClr val="tx1">
                    <a:lumMod val="85000"/>
                    <a:lumOff val="15000"/>
                  </a:schemeClr>
                </a:solidFill>
                <a:latin typeface="Aptos" panose="020B0004020202020204" pitchFamily="34" charset="0"/>
              </a:rPr>
              <a:t>max_depth</a:t>
            </a:r>
            <a:r>
              <a:rPr lang="en-US" sz="2000" b="1"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 [10, 20, 30]</a:t>
            </a:r>
            <a:endParaRPr lang="es-MX" sz="2000" dirty="0">
              <a:solidFill>
                <a:schemeClr val="tx1">
                  <a:lumMod val="85000"/>
                  <a:lumOff val="15000"/>
                </a:schemeClr>
              </a:solidFill>
              <a:latin typeface="Aptos" panose="020B0004020202020204" pitchFamily="34" charset="0"/>
            </a:endParaRPr>
          </a:p>
          <a:p>
            <a:pPr marL="342900" indent="-342900">
              <a:buFont typeface="Wingdings" panose="05000000000000000000" pitchFamily="2" charset="2"/>
              <a:buChar char="Ø"/>
            </a:pPr>
            <a:r>
              <a:rPr lang="es-MX" sz="2000" b="1" dirty="0" err="1">
                <a:solidFill>
                  <a:schemeClr val="tx1">
                    <a:lumMod val="85000"/>
                    <a:lumOff val="15000"/>
                  </a:schemeClr>
                </a:solidFill>
                <a:latin typeface="Aptos" panose="020B0004020202020204" pitchFamily="34" charset="0"/>
              </a:rPr>
              <a:t>max_features</a:t>
            </a:r>
            <a:r>
              <a:rPr lang="es-MX" sz="2000" b="1" dirty="0">
                <a:solidFill>
                  <a:schemeClr val="tx1">
                    <a:lumMod val="85000"/>
                    <a:lumOff val="15000"/>
                  </a:schemeClr>
                </a:solidFill>
                <a:latin typeface="Aptos" panose="020B0004020202020204" pitchFamily="34" charset="0"/>
              </a:rPr>
              <a:t> </a:t>
            </a:r>
            <a:r>
              <a:rPr lang="es-MX" sz="2000"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a:t>
            </a:r>
            <a:r>
              <a:rPr lang="en-US" sz="2000" i="1" dirty="0">
                <a:solidFill>
                  <a:schemeClr val="tx1">
                    <a:lumMod val="85000"/>
                    <a:lumOff val="15000"/>
                  </a:schemeClr>
                </a:solidFill>
                <a:latin typeface="Aptos" panose="020B0004020202020204" pitchFamily="34" charset="0"/>
              </a:rPr>
              <a:t>“auto”, “sqrt”, “log2”</a:t>
            </a:r>
            <a:r>
              <a:rPr lang="en-US" sz="2000" dirty="0">
                <a:solidFill>
                  <a:schemeClr val="tx1">
                    <a:lumMod val="85000"/>
                    <a:lumOff val="15000"/>
                  </a:schemeClr>
                </a:solidFill>
                <a:latin typeface="Aptos" panose="020B0004020202020204" pitchFamily="34" charset="0"/>
              </a:rPr>
              <a:t>]</a:t>
            </a:r>
          </a:p>
        </p:txBody>
      </p:sp>
      <p:sp>
        <p:nvSpPr>
          <p:cNvPr id="37" name="CuadroTexto 36">
            <a:extLst>
              <a:ext uri="{FF2B5EF4-FFF2-40B4-BE49-F238E27FC236}">
                <a16:creationId xmlns:a16="http://schemas.microsoft.com/office/drawing/2014/main" id="{F2079BE0-7EC1-8A1F-F2F1-21BCB9A78117}"/>
              </a:ext>
            </a:extLst>
          </p:cNvPr>
          <p:cNvSpPr txBox="1"/>
          <p:nvPr/>
        </p:nvSpPr>
        <p:spPr>
          <a:xfrm>
            <a:off x="4456057" y="3991503"/>
            <a:ext cx="4774728"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Wingdings" panose="05000000000000000000" pitchFamily="2" charset="2"/>
              <a:buChar char="Ø"/>
            </a:pPr>
            <a:r>
              <a:rPr lang="es-MX" sz="2000" b="1" dirty="0" err="1">
                <a:solidFill>
                  <a:schemeClr val="tx1">
                    <a:lumMod val="85000"/>
                    <a:lumOff val="15000"/>
                  </a:schemeClr>
                </a:solidFill>
                <a:latin typeface="Aptos" panose="020B0004020202020204" pitchFamily="34" charset="0"/>
              </a:rPr>
              <a:t>n_estimators</a:t>
            </a:r>
            <a:r>
              <a:rPr lang="es-MX" sz="2000" b="1" dirty="0">
                <a:solidFill>
                  <a:schemeClr val="tx1">
                    <a:lumMod val="85000"/>
                    <a:lumOff val="15000"/>
                  </a:schemeClr>
                </a:solidFill>
                <a:latin typeface="Aptos" panose="020B0004020202020204" pitchFamily="34" charset="0"/>
              </a:rPr>
              <a:t> </a:t>
            </a:r>
            <a:r>
              <a:rPr lang="es-MX" sz="2000"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[50, 100, 150]</a:t>
            </a:r>
          </a:p>
          <a:p>
            <a:pPr marL="342900" indent="-342900">
              <a:buFont typeface="Wingdings" panose="05000000000000000000" pitchFamily="2" charset="2"/>
              <a:buChar char="Ø"/>
            </a:pPr>
            <a:r>
              <a:rPr lang="es-MX" sz="2000" b="1" dirty="0" err="1">
                <a:solidFill>
                  <a:schemeClr val="tx1">
                    <a:lumMod val="85000"/>
                    <a:lumOff val="15000"/>
                  </a:schemeClr>
                </a:solidFill>
                <a:latin typeface="Aptos" panose="020B0004020202020204" pitchFamily="34" charset="0"/>
              </a:rPr>
              <a:t>max_depth</a:t>
            </a:r>
            <a:r>
              <a:rPr lang="es-MX" sz="2000"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[10, 20, 30]</a:t>
            </a:r>
          </a:p>
          <a:p>
            <a:pPr marL="342900" indent="-342900">
              <a:buFont typeface="Wingdings" panose="05000000000000000000" pitchFamily="2" charset="2"/>
              <a:buChar char="Ø"/>
            </a:pPr>
            <a:r>
              <a:rPr lang="en-US" sz="2000" b="1" dirty="0" err="1">
                <a:solidFill>
                  <a:schemeClr val="tx1">
                    <a:lumMod val="85000"/>
                    <a:lumOff val="15000"/>
                  </a:schemeClr>
                </a:solidFill>
                <a:latin typeface="Aptos" panose="020B0004020202020204" pitchFamily="34" charset="0"/>
              </a:rPr>
              <a:t>Learning_rate</a:t>
            </a:r>
            <a:r>
              <a:rPr lang="en-US" sz="2000" b="1" dirty="0">
                <a:solidFill>
                  <a:schemeClr val="tx1">
                    <a:lumMod val="85000"/>
                    <a:lumOff val="15000"/>
                  </a:schemeClr>
                </a:solidFill>
                <a:latin typeface="Aptos" panose="020B0004020202020204" pitchFamily="34" charset="0"/>
              </a:rPr>
              <a:t> </a:t>
            </a:r>
            <a:r>
              <a:rPr lang="en-US" sz="2000" dirty="0">
                <a:solidFill>
                  <a:schemeClr val="tx1">
                    <a:lumMod val="85000"/>
                    <a:lumOff val="15000"/>
                  </a:schemeClr>
                </a:solidFill>
                <a:latin typeface="Aptos" panose="020B0004020202020204" pitchFamily="34" charset="0"/>
              </a:rPr>
              <a:t>= [0.01, 0.05, 0.01]</a:t>
            </a:r>
            <a:endParaRPr lang="es-MX" sz="2000" dirty="0">
              <a:solidFill>
                <a:schemeClr val="tx1">
                  <a:lumMod val="85000"/>
                  <a:lumOff val="15000"/>
                </a:schemeClr>
              </a:solidFill>
              <a:latin typeface="Aptos" panose="020B0004020202020204" pitchFamily="34" charset="0"/>
            </a:endParaRPr>
          </a:p>
        </p:txBody>
      </p:sp>
      <p:cxnSp>
        <p:nvCxnSpPr>
          <p:cNvPr id="44" name="Conector recto de flecha 43">
            <a:extLst>
              <a:ext uri="{FF2B5EF4-FFF2-40B4-BE49-F238E27FC236}">
                <a16:creationId xmlns:a16="http://schemas.microsoft.com/office/drawing/2014/main" id="{04EE5B62-547C-9E91-8467-F219372EA91A}"/>
              </a:ext>
            </a:extLst>
          </p:cNvPr>
          <p:cNvCxnSpPr>
            <a:cxnSpLocks/>
            <a:endCxn id="46" idx="0"/>
          </p:cNvCxnSpPr>
          <p:nvPr/>
        </p:nvCxnSpPr>
        <p:spPr>
          <a:xfrm>
            <a:off x="10804390" y="2697753"/>
            <a:ext cx="1" cy="7146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Rectángulo 45">
            <a:extLst>
              <a:ext uri="{FF2B5EF4-FFF2-40B4-BE49-F238E27FC236}">
                <a16:creationId xmlns:a16="http://schemas.microsoft.com/office/drawing/2014/main" id="{AC0F2F1F-E92E-CC40-4CB2-72324663BB3E}"/>
              </a:ext>
            </a:extLst>
          </p:cNvPr>
          <p:cNvSpPr/>
          <p:nvPr/>
        </p:nvSpPr>
        <p:spPr>
          <a:xfrm>
            <a:off x="9703183" y="3412440"/>
            <a:ext cx="2202415" cy="10156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dirty="0"/>
          </a:p>
        </p:txBody>
      </p:sp>
      <p:cxnSp>
        <p:nvCxnSpPr>
          <p:cNvPr id="50" name="Conector recto 49">
            <a:extLst>
              <a:ext uri="{FF2B5EF4-FFF2-40B4-BE49-F238E27FC236}">
                <a16:creationId xmlns:a16="http://schemas.microsoft.com/office/drawing/2014/main" id="{9E2E2176-E530-0CDC-860F-15D367E89ABC}"/>
              </a:ext>
            </a:extLst>
          </p:cNvPr>
          <p:cNvCxnSpPr/>
          <p:nvPr/>
        </p:nvCxnSpPr>
        <p:spPr>
          <a:xfrm flipV="1">
            <a:off x="10126220" y="3412440"/>
            <a:ext cx="0" cy="1015663"/>
          </a:xfrm>
          <a:prstGeom prst="line">
            <a:avLst/>
          </a:prstGeom>
        </p:spPr>
        <p:style>
          <a:lnRef idx="1">
            <a:schemeClr val="dk1"/>
          </a:lnRef>
          <a:fillRef idx="0">
            <a:schemeClr val="dk1"/>
          </a:fillRef>
          <a:effectRef idx="0">
            <a:schemeClr val="dk1"/>
          </a:effectRef>
          <a:fontRef idx="minor">
            <a:schemeClr val="tx1"/>
          </a:fontRef>
        </p:style>
      </p:cxnSp>
      <p:cxnSp>
        <p:nvCxnSpPr>
          <p:cNvPr id="51" name="Conector recto 50">
            <a:extLst>
              <a:ext uri="{FF2B5EF4-FFF2-40B4-BE49-F238E27FC236}">
                <a16:creationId xmlns:a16="http://schemas.microsoft.com/office/drawing/2014/main" id="{F709FDAF-CDC9-10FC-BEF0-BF361981BB24}"/>
              </a:ext>
            </a:extLst>
          </p:cNvPr>
          <p:cNvCxnSpPr/>
          <p:nvPr/>
        </p:nvCxnSpPr>
        <p:spPr>
          <a:xfrm flipV="1">
            <a:off x="10560020" y="3412438"/>
            <a:ext cx="0" cy="1015663"/>
          </a:xfrm>
          <a:prstGeom prst="line">
            <a:avLst/>
          </a:prstGeom>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7C40B81A-339A-58FB-928D-698895BAF12B}"/>
              </a:ext>
            </a:extLst>
          </p:cNvPr>
          <p:cNvCxnSpPr/>
          <p:nvPr/>
        </p:nvCxnSpPr>
        <p:spPr>
          <a:xfrm flipV="1">
            <a:off x="10984234" y="3412438"/>
            <a:ext cx="0" cy="1015663"/>
          </a:xfrm>
          <a:prstGeom prst="line">
            <a:avLst/>
          </a:prstGeom>
        </p:spPr>
        <p:style>
          <a:lnRef idx="1">
            <a:schemeClr val="dk1"/>
          </a:lnRef>
          <a:fillRef idx="0">
            <a:schemeClr val="dk1"/>
          </a:fillRef>
          <a:effectRef idx="0">
            <a:schemeClr val="dk1"/>
          </a:effectRef>
          <a:fontRef idx="minor">
            <a:schemeClr val="tx1"/>
          </a:fontRef>
        </p:style>
      </p:cxnSp>
      <p:cxnSp>
        <p:nvCxnSpPr>
          <p:cNvPr id="53" name="Conector recto 52">
            <a:extLst>
              <a:ext uri="{FF2B5EF4-FFF2-40B4-BE49-F238E27FC236}">
                <a16:creationId xmlns:a16="http://schemas.microsoft.com/office/drawing/2014/main" id="{C3CDF627-D8A7-E8A4-EBC0-87DA63A87AB3}"/>
              </a:ext>
            </a:extLst>
          </p:cNvPr>
          <p:cNvCxnSpPr/>
          <p:nvPr/>
        </p:nvCxnSpPr>
        <p:spPr>
          <a:xfrm flipV="1">
            <a:off x="11425775" y="3412437"/>
            <a:ext cx="0" cy="1015663"/>
          </a:xfrm>
          <a:prstGeom prst="line">
            <a:avLst/>
          </a:prstGeom>
        </p:spPr>
        <p:style>
          <a:lnRef idx="1">
            <a:schemeClr val="dk1"/>
          </a:lnRef>
          <a:fillRef idx="0">
            <a:schemeClr val="dk1"/>
          </a:fillRef>
          <a:effectRef idx="0">
            <a:schemeClr val="dk1"/>
          </a:effectRef>
          <a:fontRef idx="minor">
            <a:schemeClr val="tx1"/>
          </a:fontRef>
        </p:style>
      </p:cxnSp>
      <p:sp>
        <p:nvSpPr>
          <p:cNvPr id="54" name="CuadroTexto 53">
            <a:extLst>
              <a:ext uri="{FF2B5EF4-FFF2-40B4-BE49-F238E27FC236}">
                <a16:creationId xmlns:a16="http://schemas.microsoft.com/office/drawing/2014/main" id="{17C792F4-6311-3D23-9422-2D3E54319399}"/>
              </a:ext>
            </a:extLst>
          </p:cNvPr>
          <p:cNvSpPr txBox="1"/>
          <p:nvPr/>
        </p:nvSpPr>
        <p:spPr>
          <a:xfrm>
            <a:off x="9724939" y="3720213"/>
            <a:ext cx="393541"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a:t>
            </a:r>
          </a:p>
        </p:txBody>
      </p:sp>
      <p:sp>
        <p:nvSpPr>
          <p:cNvPr id="55" name="CuadroTexto 54">
            <a:extLst>
              <a:ext uri="{FF2B5EF4-FFF2-40B4-BE49-F238E27FC236}">
                <a16:creationId xmlns:a16="http://schemas.microsoft.com/office/drawing/2014/main" id="{9CBA6992-C3E4-A083-18F0-5BABDAC0CA7F}"/>
              </a:ext>
            </a:extLst>
          </p:cNvPr>
          <p:cNvSpPr txBox="1"/>
          <p:nvPr/>
        </p:nvSpPr>
        <p:spPr>
          <a:xfrm>
            <a:off x="10152968" y="3720213"/>
            <a:ext cx="393541"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a:t>
            </a:r>
          </a:p>
        </p:txBody>
      </p:sp>
      <p:sp>
        <p:nvSpPr>
          <p:cNvPr id="56" name="CuadroTexto 55">
            <a:extLst>
              <a:ext uri="{FF2B5EF4-FFF2-40B4-BE49-F238E27FC236}">
                <a16:creationId xmlns:a16="http://schemas.microsoft.com/office/drawing/2014/main" id="{D15D7744-7A1A-2960-ED22-4761C7FD1A20}"/>
              </a:ext>
            </a:extLst>
          </p:cNvPr>
          <p:cNvSpPr txBox="1"/>
          <p:nvPr/>
        </p:nvSpPr>
        <p:spPr>
          <a:xfrm>
            <a:off x="10578497" y="3720213"/>
            <a:ext cx="393541"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a:t>
            </a:r>
          </a:p>
        </p:txBody>
      </p:sp>
      <p:sp>
        <p:nvSpPr>
          <p:cNvPr id="57" name="CuadroTexto 56">
            <a:extLst>
              <a:ext uri="{FF2B5EF4-FFF2-40B4-BE49-F238E27FC236}">
                <a16:creationId xmlns:a16="http://schemas.microsoft.com/office/drawing/2014/main" id="{ED696445-8C97-E0D1-104C-F638E2EF5E50}"/>
              </a:ext>
            </a:extLst>
          </p:cNvPr>
          <p:cNvSpPr txBox="1"/>
          <p:nvPr/>
        </p:nvSpPr>
        <p:spPr>
          <a:xfrm>
            <a:off x="11008234" y="3729675"/>
            <a:ext cx="393541"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E</a:t>
            </a:r>
          </a:p>
        </p:txBody>
      </p:sp>
      <p:sp>
        <p:nvSpPr>
          <p:cNvPr id="58" name="CuadroTexto 57">
            <a:extLst>
              <a:ext uri="{FF2B5EF4-FFF2-40B4-BE49-F238E27FC236}">
                <a16:creationId xmlns:a16="http://schemas.microsoft.com/office/drawing/2014/main" id="{3E9C2439-EAC7-56FB-24C7-EF0C79FFA7AB}"/>
              </a:ext>
            </a:extLst>
          </p:cNvPr>
          <p:cNvSpPr txBox="1"/>
          <p:nvPr/>
        </p:nvSpPr>
        <p:spPr>
          <a:xfrm>
            <a:off x="11468916" y="3712927"/>
            <a:ext cx="393541"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rgbClr val="FF0000"/>
                </a:solidFill>
                <a:latin typeface="Aptos" panose="020B0004020202020204" pitchFamily="34" charset="0"/>
              </a:rPr>
              <a:t>P</a:t>
            </a:r>
          </a:p>
        </p:txBody>
      </p:sp>
      <p:cxnSp>
        <p:nvCxnSpPr>
          <p:cNvPr id="1030" name="Conector recto de flecha 1029">
            <a:extLst>
              <a:ext uri="{FF2B5EF4-FFF2-40B4-BE49-F238E27FC236}">
                <a16:creationId xmlns:a16="http://schemas.microsoft.com/office/drawing/2014/main" id="{9F2BBB72-B0FA-57D4-037B-1589EF37CE93}"/>
              </a:ext>
            </a:extLst>
          </p:cNvPr>
          <p:cNvCxnSpPr>
            <a:stCxn id="23" idx="2"/>
          </p:cNvCxnSpPr>
          <p:nvPr/>
        </p:nvCxnSpPr>
        <p:spPr>
          <a:xfrm flipH="1">
            <a:off x="7340630" y="2340078"/>
            <a:ext cx="1" cy="3576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2" name="Conector recto de flecha 1031">
            <a:extLst>
              <a:ext uri="{FF2B5EF4-FFF2-40B4-BE49-F238E27FC236}">
                <a16:creationId xmlns:a16="http://schemas.microsoft.com/office/drawing/2014/main" id="{DC135EE3-7970-4F8B-0CE2-07C1E2F203D7}"/>
              </a:ext>
            </a:extLst>
          </p:cNvPr>
          <p:cNvCxnSpPr>
            <a:cxnSpLocks/>
            <a:stCxn id="24" idx="0"/>
          </p:cNvCxnSpPr>
          <p:nvPr/>
        </p:nvCxnSpPr>
        <p:spPr>
          <a:xfrm flipV="1">
            <a:off x="7321070" y="5007166"/>
            <a:ext cx="0" cy="2780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35" name="Rectángulo: esquina doblada 1034">
            <a:extLst>
              <a:ext uri="{FF2B5EF4-FFF2-40B4-BE49-F238E27FC236}">
                <a16:creationId xmlns:a16="http://schemas.microsoft.com/office/drawing/2014/main" id="{1859D12E-93D5-4578-B33D-8D890F69607B}"/>
              </a:ext>
            </a:extLst>
          </p:cNvPr>
          <p:cNvSpPr/>
          <p:nvPr/>
        </p:nvSpPr>
        <p:spPr>
          <a:xfrm>
            <a:off x="126258" y="3019927"/>
            <a:ext cx="1814563" cy="1022555"/>
          </a:xfrm>
          <a:prstGeom prst="foldedCorne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b="1" dirty="0">
                <a:latin typeface="Aptos" panose="020B0004020202020204" pitchFamily="34" charset="0"/>
              </a:rPr>
              <a:t>Datos de entrenamiento </a:t>
            </a:r>
          </a:p>
        </p:txBody>
      </p:sp>
      <p:sp>
        <p:nvSpPr>
          <p:cNvPr id="1036" name="Rectángulo: esquina doblada 1035">
            <a:extLst>
              <a:ext uri="{FF2B5EF4-FFF2-40B4-BE49-F238E27FC236}">
                <a16:creationId xmlns:a16="http://schemas.microsoft.com/office/drawing/2014/main" id="{FDC9319C-6294-66DA-913F-6D0C0BD48311}"/>
              </a:ext>
            </a:extLst>
          </p:cNvPr>
          <p:cNvSpPr/>
          <p:nvPr/>
        </p:nvSpPr>
        <p:spPr>
          <a:xfrm>
            <a:off x="9921709" y="1672677"/>
            <a:ext cx="1814563" cy="1022555"/>
          </a:xfrm>
          <a:prstGeom prst="foldedCorne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b="1" dirty="0">
                <a:latin typeface="Aptos" panose="020B0004020202020204" pitchFamily="34" charset="0"/>
              </a:rPr>
              <a:t>Datos de entrenamiento </a:t>
            </a:r>
          </a:p>
        </p:txBody>
      </p:sp>
      <p:sp>
        <p:nvSpPr>
          <p:cNvPr id="1037" name="CuadroTexto 1036">
            <a:extLst>
              <a:ext uri="{FF2B5EF4-FFF2-40B4-BE49-F238E27FC236}">
                <a16:creationId xmlns:a16="http://schemas.microsoft.com/office/drawing/2014/main" id="{8A4F6884-FEDA-BFE6-59CF-0B28BF9DFD68}"/>
              </a:ext>
            </a:extLst>
          </p:cNvPr>
          <p:cNvSpPr txBox="1"/>
          <p:nvPr/>
        </p:nvSpPr>
        <p:spPr>
          <a:xfrm>
            <a:off x="10755562" y="2839636"/>
            <a:ext cx="1106895"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b="1" dirty="0">
                <a:solidFill>
                  <a:schemeClr val="tx1">
                    <a:lumMod val="85000"/>
                    <a:lumOff val="15000"/>
                  </a:schemeClr>
                </a:solidFill>
                <a:latin typeface="Aptos" panose="020B0004020202020204" pitchFamily="34" charset="0"/>
              </a:rPr>
              <a:t>CV</a:t>
            </a:r>
            <a:r>
              <a:rPr lang="es-MX" sz="2000" dirty="0">
                <a:solidFill>
                  <a:schemeClr val="tx1">
                    <a:lumMod val="85000"/>
                    <a:lumOff val="15000"/>
                  </a:schemeClr>
                </a:solidFill>
                <a:latin typeface="Aptos" panose="020B0004020202020204" pitchFamily="34" charset="0"/>
              </a:rPr>
              <a:t> = 5</a:t>
            </a:r>
          </a:p>
        </p:txBody>
      </p:sp>
      <p:pic>
        <p:nvPicPr>
          <p:cNvPr id="1038" name="Picture 2">
            <a:extLst>
              <a:ext uri="{FF2B5EF4-FFF2-40B4-BE49-F238E27FC236}">
                <a16:creationId xmlns:a16="http://schemas.microsoft.com/office/drawing/2014/main" id="{F33A24F2-0002-D5D0-5288-9469625C1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050" y="3159474"/>
            <a:ext cx="1415333" cy="76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27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838200" y="46627"/>
            <a:ext cx="10515600" cy="1325563"/>
          </a:xfrm>
        </p:spPr>
        <p:txBody>
          <a:bodyPr/>
          <a:lstStyle/>
          <a:p>
            <a:pPr algn="ctr"/>
            <a:r>
              <a:rPr lang="es-MX" b="1" dirty="0">
                <a:latin typeface="Aptos" panose="020B0004020202020204" pitchFamily="34" charset="0"/>
              </a:rPr>
              <a:t>7.4. Entrenamiento de los modelos</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17</a:t>
            </a:fld>
            <a:endParaRPr lang="es-MX" dirty="0"/>
          </a:p>
        </p:txBody>
      </p:sp>
      <p:sp>
        <p:nvSpPr>
          <p:cNvPr id="6" name="Rectángulo 5">
            <a:extLst>
              <a:ext uri="{FF2B5EF4-FFF2-40B4-BE49-F238E27FC236}">
                <a16:creationId xmlns:a16="http://schemas.microsoft.com/office/drawing/2014/main" id="{0768B64F-1B91-D786-A836-35DE97B0289C}"/>
              </a:ext>
            </a:extLst>
          </p:cNvPr>
          <p:cNvSpPr/>
          <p:nvPr/>
        </p:nvSpPr>
        <p:spPr>
          <a:xfrm>
            <a:off x="412955" y="1353794"/>
            <a:ext cx="2448232" cy="132556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Entrenar el modelo </a:t>
            </a:r>
            <a:r>
              <a:rPr lang="es-MX" sz="2000" b="1" dirty="0"/>
              <a:t>XGBoost</a:t>
            </a:r>
            <a:r>
              <a:rPr lang="es-MX" sz="2000" dirty="0"/>
              <a:t> con los mejores </a:t>
            </a:r>
            <a:r>
              <a:rPr lang="es-MX" sz="2000" b="1" dirty="0" err="1"/>
              <a:t>hiperparámetros</a:t>
            </a:r>
            <a:endParaRPr lang="es-MX" sz="2000" b="1" dirty="0"/>
          </a:p>
        </p:txBody>
      </p:sp>
      <p:pic>
        <p:nvPicPr>
          <p:cNvPr id="7" name="Picture 2">
            <a:extLst>
              <a:ext uri="{FF2B5EF4-FFF2-40B4-BE49-F238E27FC236}">
                <a16:creationId xmlns:a16="http://schemas.microsoft.com/office/drawing/2014/main" id="{A6AEACA3-9268-4F88-7F50-90077092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63473"/>
            <a:ext cx="1415333" cy="76184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A9079014-C547-F80C-AD45-FCB8FE0F2198}"/>
              </a:ext>
            </a:extLst>
          </p:cNvPr>
          <p:cNvSpPr/>
          <p:nvPr/>
        </p:nvSpPr>
        <p:spPr>
          <a:xfrm>
            <a:off x="412955" y="4715510"/>
            <a:ext cx="2448232" cy="13255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Entrenar el modelo </a:t>
            </a:r>
            <a:r>
              <a:rPr lang="es-MX" sz="2000" b="1" dirty="0"/>
              <a:t>Random Forest</a:t>
            </a:r>
            <a:r>
              <a:rPr lang="es-MX" sz="2000" dirty="0"/>
              <a:t> con los mejores </a:t>
            </a:r>
            <a:r>
              <a:rPr lang="es-MX" sz="2000" b="1" dirty="0" err="1"/>
              <a:t>hiperparámetros</a:t>
            </a:r>
            <a:endParaRPr lang="es-MX" sz="2000" b="1" dirty="0"/>
          </a:p>
        </p:txBody>
      </p:sp>
      <p:sp>
        <p:nvSpPr>
          <p:cNvPr id="15" name="Rectángulo: esquina doblada 14">
            <a:extLst>
              <a:ext uri="{FF2B5EF4-FFF2-40B4-BE49-F238E27FC236}">
                <a16:creationId xmlns:a16="http://schemas.microsoft.com/office/drawing/2014/main" id="{097AB4DC-CBA0-8C87-8D79-D95661C6F2AB}"/>
              </a:ext>
            </a:extLst>
          </p:cNvPr>
          <p:cNvSpPr/>
          <p:nvPr/>
        </p:nvSpPr>
        <p:spPr>
          <a:xfrm>
            <a:off x="4828790" y="3188727"/>
            <a:ext cx="1415332" cy="898999"/>
          </a:xfrm>
          <a:prstGeom prst="foldedCorne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latin typeface="Aptos" panose="020B0004020202020204" pitchFamily="34" charset="0"/>
            </a:endParaRPr>
          </a:p>
          <a:p>
            <a:pPr algn="ctr"/>
            <a:r>
              <a:rPr lang="es-MX" dirty="0">
                <a:latin typeface="Aptos" panose="020B0004020202020204" pitchFamily="34" charset="0"/>
              </a:rPr>
              <a:t>Datos de prueba</a:t>
            </a:r>
            <a:endParaRPr lang="es-MX" b="1" dirty="0">
              <a:latin typeface="Aptos" panose="020B0004020202020204" pitchFamily="34" charset="0"/>
            </a:endParaRPr>
          </a:p>
        </p:txBody>
      </p:sp>
      <p:cxnSp>
        <p:nvCxnSpPr>
          <p:cNvPr id="17" name="Conector recto de flecha 16">
            <a:extLst>
              <a:ext uri="{FF2B5EF4-FFF2-40B4-BE49-F238E27FC236}">
                <a16:creationId xmlns:a16="http://schemas.microsoft.com/office/drawing/2014/main" id="{2D8A66EC-5D4D-A885-EA78-A3F4E9C34026}"/>
              </a:ext>
            </a:extLst>
          </p:cNvPr>
          <p:cNvCxnSpPr>
            <a:cxnSpLocks/>
            <a:stCxn id="6" idx="2"/>
          </p:cNvCxnSpPr>
          <p:nvPr/>
        </p:nvCxnSpPr>
        <p:spPr>
          <a:xfrm>
            <a:off x="1637071" y="2679357"/>
            <a:ext cx="0" cy="4571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ector recto de flecha 19">
            <a:extLst>
              <a:ext uri="{FF2B5EF4-FFF2-40B4-BE49-F238E27FC236}">
                <a16:creationId xmlns:a16="http://schemas.microsoft.com/office/drawing/2014/main" id="{89D851A2-A6A9-C9DC-F18D-5B3D3151228B}"/>
              </a:ext>
            </a:extLst>
          </p:cNvPr>
          <p:cNvCxnSpPr>
            <a:stCxn id="9" idx="0"/>
          </p:cNvCxnSpPr>
          <p:nvPr/>
        </p:nvCxnSpPr>
        <p:spPr>
          <a:xfrm flipV="1">
            <a:off x="1637071" y="4124964"/>
            <a:ext cx="0" cy="5905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ángulo 20">
            <a:extLst>
              <a:ext uri="{FF2B5EF4-FFF2-40B4-BE49-F238E27FC236}">
                <a16:creationId xmlns:a16="http://schemas.microsoft.com/office/drawing/2014/main" id="{CA8D5F75-B734-9235-CD2F-763E0AC4FA44}"/>
              </a:ext>
            </a:extLst>
          </p:cNvPr>
          <p:cNvSpPr/>
          <p:nvPr/>
        </p:nvSpPr>
        <p:spPr>
          <a:xfrm>
            <a:off x="4312340" y="1350911"/>
            <a:ext cx="2448232" cy="1325563"/>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Realizar </a:t>
            </a:r>
            <a:r>
              <a:rPr lang="es-MX" sz="2000" b="1" dirty="0"/>
              <a:t>predicciones </a:t>
            </a:r>
            <a:r>
              <a:rPr lang="es-MX" sz="2000" dirty="0"/>
              <a:t>empleando los datos de prueba</a:t>
            </a:r>
            <a:endParaRPr lang="es-MX" sz="2000" b="1" dirty="0"/>
          </a:p>
        </p:txBody>
      </p:sp>
      <p:sp>
        <p:nvSpPr>
          <p:cNvPr id="22" name="Flecha: a la derecha 21">
            <a:extLst>
              <a:ext uri="{FF2B5EF4-FFF2-40B4-BE49-F238E27FC236}">
                <a16:creationId xmlns:a16="http://schemas.microsoft.com/office/drawing/2014/main" id="{C96C115A-1C01-91C2-2B64-54C877BCF1F3}"/>
              </a:ext>
            </a:extLst>
          </p:cNvPr>
          <p:cNvSpPr/>
          <p:nvPr/>
        </p:nvSpPr>
        <p:spPr>
          <a:xfrm>
            <a:off x="3193657" y="1787570"/>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25EAE7C4-AD3D-C4D1-EDCA-5662F294B7C7}"/>
              </a:ext>
            </a:extLst>
          </p:cNvPr>
          <p:cNvSpPr/>
          <p:nvPr/>
        </p:nvSpPr>
        <p:spPr>
          <a:xfrm>
            <a:off x="4312340" y="4715510"/>
            <a:ext cx="2448232" cy="13255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Realizar </a:t>
            </a:r>
            <a:r>
              <a:rPr lang="es-MX" sz="2000" b="1" dirty="0"/>
              <a:t>predicciones </a:t>
            </a:r>
            <a:r>
              <a:rPr lang="es-MX" sz="2000" dirty="0"/>
              <a:t>empleando los datos de prueba</a:t>
            </a:r>
            <a:endParaRPr lang="es-MX" sz="2000" b="1" dirty="0"/>
          </a:p>
        </p:txBody>
      </p:sp>
      <p:sp>
        <p:nvSpPr>
          <p:cNvPr id="29" name="Flecha: a la derecha 28">
            <a:extLst>
              <a:ext uri="{FF2B5EF4-FFF2-40B4-BE49-F238E27FC236}">
                <a16:creationId xmlns:a16="http://schemas.microsoft.com/office/drawing/2014/main" id="{FE873B8B-9600-F82D-BEE7-367A780424AD}"/>
              </a:ext>
            </a:extLst>
          </p:cNvPr>
          <p:cNvSpPr/>
          <p:nvPr/>
        </p:nvSpPr>
        <p:spPr>
          <a:xfrm>
            <a:off x="3193657" y="5152169"/>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31" name="Conector recto de flecha 30">
            <a:extLst>
              <a:ext uri="{FF2B5EF4-FFF2-40B4-BE49-F238E27FC236}">
                <a16:creationId xmlns:a16="http://schemas.microsoft.com/office/drawing/2014/main" id="{B662D4FB-5282-3BB8-2004-87C8D4031B91}"/>
              </a:ext>
            </a:extLst>
          </p:cNvPr>
          <p:cNvCxnSpPr>
            <a:stCxn id="15" idx="0"/>
            <a:endCxn id="21" idx="2"/>
          </p:cNvCxnSpPr>
          <p:nvPr/>
        </p:nvCxnSpPr>
        <p:spPr>
          <a:xfrm flipV="1">
            <a:off x="5536456" y="2676474"/>
            <a:ext cx="0" cy="512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Conector recto de flecha 32">
            <a:extLst>
              <a:ext uri="{FF2B5EF4-FFF2-40B4-BE49-F238E27FC236}">
                <a16:creationId xmlns:a16="http://schemas.microsoft.com/office/drawing/2014/main" id="{5622B579-099E-4CF7-5E52-37C5F0B47D2E}"/>
              </a:ext>
            </a:extLst>
          </p:cNvPr>
          <p:cNvCxnSpPr>
            <a:stCxn id="15" idx="2"/>
            <a:endCxn id="23" idx="0"/>
          </p:cNvCxnSpPr>
          <p:nvPr/>
        </p:nvCxnSpPr>
        <p:spPr>
          <a:xfrm>
            <a:off x="5536456" y="4087726"/>
            <a:ext cx="0" cy="6277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Flecha: a la derecha 33">
            <a:extLst>
              <a:ext uri="{FF2B5EF4-FFF2-40B4-BE49-F238E27FC236}">
                <a16:creationId xmlns:a16="http://schemas.microsoft.com/office/drawing/2014/main" id="{30526202-90DA-F939-9ADE-C18901E7012D}"/>
              </a:ext>
            </a:extLst>
          </p:cNvPr>
          <p:cNvSpPr/>
          <p:nvPr/>
        </p:nvSpPr>
        <p:spPr>
          <a:xfrm>
            <a:off x="7093042" y="5152168"/>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5" name="Flecha: a la derecha 34">
            <a:extLst>
              <a:ext uri="{FF2B5EF4-FFF2-40B4-BE49-F238E27FC236}">
                <a16:creationId xmlns:a16="http://schemas.microsoft.com/office/drawing/2014/main" id="{B6740D04-2378-1A01-56DA-E234F882F368}"/>
              </a:ext>
            </a:extLst>
          </p:cNvPr>
          <p:cNvSpPr/>
          <p:nvPr/>
        </p:nvSpPr>
        <p:spPr>
          <a:xfrm>
            <a:off x="7093042" y="1787569"/>
            <a:ext cx="786213"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7" name="Rectángulo 36">
            <a:extLst>
              <a:ext uri="{FF2B5EF4-FFF2-40B4-BE49-F238E27FC236}">
                <a16:creationId xmlns:a16="http://schemas.microsoft.com/office/drawing/2014/main" id="{4F772CFF-D2AF-3DDA-F8BA-42AC8866FF9A}"/>
              </a:ext>
            </a:extLst>
          </p:cNvPr>
          <p:cNvSpPr/>
          <p:nvPr/>
        </p:nvSpPr>
        <p:spPr>
          <a:xfrm>
            <a:off x="8304500" y="1372190"/>
            <a:ext cx="2448232" cy="1325563"/>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Determinar la capacidad predictiva del modelo</a:t>
            </a:r>
            <a:endParaRPr lang="es-MX" sz="2000" b="1" dirty="0"/>
          </a:p>
        </p:txBody>
      </p:sp>
      <p:sp>
        <p:nvSpPr>
          <p:cNvPr id="39" name="Rectángulo 38">
            <a:extLst>
              <a:ext uri="{FF2B5EF4-FFF2-40B4-BE49-F238E27FC236}">
                <a16:creationId xmlns:a16="http://schemas.microsoft.com/office/drawing/2014/main" id="{97F3C6EC-BD73-2955-4CF6-2D66C1F3D3B6}"/>
              </a:ext>
            </a:extLst>
          </p:cNvPr>
          <p:cNvSpPr/>
          <p:nvPr/>
        </p:nvSpPr>
        <p:spPr>
          <a:xfrm>
            <a:off x="8304500" y="4715510"/>
            <a:ext cx="2448232" cy="1325563"/>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Determinar la capacidad predictiva del modelo</a:t>
            </a:r>
            <a:endParaRPr lang="es-MX" sz="2000" b="1" dirty="0"/>
          </a:p>
        </p:txBody>
      </p:sp>
      <p:sp>
        <p:nvSpPr>
          <p:cNvPr id="41" name="CuadroTexto 40">
            <a:extLst>
              <a:ext uri="{FF2B5EF4-FFF2-40B4-BE49-F238E27FC236}">
                <a16:creationId xmlns:a16="http://schemas.microsoft.com/office/drawing/2014/main" id="{0A2DF341-2B98-5320-A94A-4885F6E8B096}"/>
              </a:ext>
            </a:extLst>
          </p:cNvPr>
          <p:cNvSpPr txBox="1"/>
          <p:nvPr/>
        </p:nvSpPr>
        <p:spPr>
          <a:xfrm>
            <a:off x="8472687" y="3008532"/>
            <a:ext cx="2108715"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mj-lt"/>
              <a:buAutoNum type="arabicPeriod"/>
            </a:pPr>
            <a:r>
              <a:rPr lang="es-MX" sz="2000" b="1" dirty="0" err="1">
                <a:solidFill>
                  <a:schemeClr val="tx1">
                    <a:lumMod val="85000"/>
                    <a:lumOff val="15000"/>
                  </a:schemeClr>
                </a:solidFill>
                <a:latin typeface="Aptos" panose="020B0004020202020204" pitchFamily="34" charset="0"/>
              </a:rPr>
              <a:t>Precision</a:t>
            </a:r>
            <a:endParaRPr lang="es-MX" sz="2000" b="1" dirty="0">
              <a:solidFill>
                <a:schemeClr val="tx1">
                  <a:lumMod val="85000"/>
                  <a:lumOff val="15000"/>
                </a:schemeClr>
              </a:solidFill>
              <a:latin typeface="Aptos" panose="020B0004020202020204" pitchFamily="34" charset="0"/>
            </a:endParaRPr>
          </a:p>
          <a:p>
            <a:pPr marL="457200" indent="-457200">
              <a:buFont typeface="+mj-lt"/>
              <a:buAutoNum type="arabicPeriod"/>
            </a:pPr>
            <a:r>
              <a:rPr lang="es-MX" sz="2000" b="1" dirty="0" err="1">
                <a:solidFill>
                  <a:schemeClr val="tx1">
                    <a:lumMod val="85000"/>
                    <a:lumOff val="15000"/>
                  </a:schemeClr>
                </a:solidFill>
                <a:latin typeface="Aptos" panose="020B0004020202020204" pitchFamily="34" charset="0"/>
              </a:rPr>
              <a:t>Accuracy</a:t>
            </a:r>
            <a:endParaRPr lang="es-MX" sz="2000" b="1" dirty="0">
              <a:solidFill>
                <a:schemeClr val="tx1">
                  <a:lumMod val="85000"/>
                  <a:lumOff val="15000"/>
                </a:schemeClr>
              </a:solidFill>
              <a:latin typeface="Aptos" panose="020B0004020202020204" pitchFamily="34" charset="0"/>
            </a:endParaRPr>
          </a:p>
          <a:p>
            <a:pPr marL="457200" indent="-457200">
              <a:buFont typeface="+mj-lt"/>
              <a:buAutoNum type="arabicPeriod"/>
            </a:pPr>
            <a:r>
              <a:rPr lang="es-MX" sz="2000" b="1" dirty="0" err="1">
                <a:solidFill>
                  <a:schemeClr val="tx1">
                    <a:lumMod val="85000"/>
                    <a:lumOff val="15000"/>
                  </a:schemeClr>
                </a:solidFill>
                <a:latin typeface="Aptos" panose="020B0004020202020204" pitchFamily="34" charset="0"/>
              </a:rPr>
              <a:t>Recall</a:t>
            </a:r>
            <a:endParaRPr lang="es-MX" sz="2000" b="1" dirty="0">
              <a:solidFill>
                <a:schemeClr val="tx1">
                  <a:lumMod val="85000"/>
                  <a:lumOff val="15000"/>
                </a:schemeClr>
              </a:solidFill>
              <a:latin typeface="Aptos" panose="020B0004020202020204" pitchFamily="34" charset="0"/>
            </a:endParaRPr>
          </a:p>
          <a:p>
            <a:pPr marL="457200" indent="-457200">
              <a:buFont typeface="+mj-lt"/>
              <a:buAutoNum type="arabicPeriod"/>
            </a:pPr>
            <a:r>
              <a:rPr lang="es-MX" sz="2000" b="1" dirty="0">
                <a:solidFill>
                  <a:schemeClr val="tx1">
                    <a:lumMod val="85000"/>
                    <a:lumOff val="15000"/>
                  </a:schemeClr>
                </a:solidFill>
                <a:latin typeface="Aptos" panose="020B0004020202020204" pitchFamily="34" charset="0"/>
              </a:rPr>
              <a:t>F1 Score</a:t>
            </a:r>
          </a:p>
        </p:txBody>
      </p:sp>
      <p:cxnSp>
        <p:nvCxnSpPr>
          <p:cNvPr id="47" name="Conector recto de flecha 46">
            <a:extLst>
              <a:ext uri="{FF2B5EF4-FFF2-40B4-BE49-F238E27FC236}">
                <a16:creationId xmlns:a16="http://schemas.microsoft.com/office/drawing/2014/main" id="{218CA488-81BA-5DFA-0BD2-B23EC2BB9277}"/>
              </a:ext>
            </a:extLst>
          </p:cNvPr>
          <p:cNvCxnSpPr>
            <a:stCxn id="39" idx="0"/>
            <a:endCxn id="41" idx="2"/>
          </p:cNvCxnSpPr>
          <p:nvPr/>
        </p:nvCxnSpPr>
        <p:spPr>
          <a:xfrm flipH="1" flipV="1">
            <a:off x="9527045" y="4331971"/>
            <a:ext cx="1571" cy="3835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Conector recto de flecha 49">
            <a:extLst>
              <a:ext uri="{FF2B5EF4-FFF2-40B4-BE49-F238E27FC236}">
                <a16:creationId xmlns:a16="http://schemas.microsoft.com/office/drawing/2014/main" id="{E53EF408-1F36-3793-49B1-8C95EB616E61}"/>
              </a:ext>
            </a:extLst>
          </p:cNvPr>
          <p:cNvCxnSpPr>
            <a:stCxn id="37" idx="2"/>
            <a:endCxn id="41" idx="0"/>
          </p:cNvCxnSpPr>
          <p:nvPr/>
        </p:nvCxnSpPr>
        <p:spPr>
          <a:xfrm flipH="1">
            <a:off x="9527045" y="2697753"/>
            <a:ext cx="1571" cy="3107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889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694481" y="46627"/>
            <a:ext cx="10659319" cy="1325563"/>
          </a:xfrm>
        </p:spPr>
        <p:txBody>
          <a:bodyPr/>
          <a:lstStyle/>
          <a:p>
            <a:pPr algn="ctr"/>
            <a:r>
              <a:rPr lang="es-MX" b="1" dirty="0">
                <a:latin typeface="Aptos" panose="020B0004020202020204" pitchFamily="34" charset="0"/>
              </a:rPr>
              <a:t>7.5. Determinación de potenciales inhibidores</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18</a:t>
            </a:fld>
            <a:endParaRPr lang="es-MX" dirty="0"/>
          </a:p>
        </p:txBody>
      </p:sp>
      <p:pic>
        <p:nvPicPr>
          <p:cNvPr id="3" name="Picture 10" descr="COCONUT Database Logo">
            <a:extLst>
              <a:ext uri="{FF2B5EF4-FFF2-40B4-BE49-F238E27FC236}">
                <a16:creationId xmlns:a16="http://schemas.microsoft.com/office/drawing/2014/main" id="{DC4BAB48-E23F-011C-9E7F-96F9B2A25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29" y="4690329"/>
            <a:ext cx="1923916" cy="63078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F4F102C7-AB28-4367-8074-F9311C81B263}"/>
              </a:ext>
            </a:extLst>
          </p:cNvPr>
          <p:cNvPicPr>
            <a:picLocks noChangeAspect="1"/>
          </p:cNvPicPr>
          <p:nvPr/>
        </p:nvPicPr>
        <p:blipFill>
          <a:blip r:embed="rId3">
            <a:clrChange>
              <a:clrFrom>
                <a:srgbClr val="F5F8FD"/>
              </a:clrFrom>
              <a:clrTo>
                <a:srgbClr val="F5F8FD">
                  <a:alpha val="0"/>
                </a:srgbClr>
              </a:clrTo>
            </a:clrChange>
          </a:blip>
          <a:stretch>
            <a:fillRect/>
          </a:stretch>
        </p:blipFill>
        <p:spPr>
          <a:xfrm>
            <a:off x="204554" y="1878907"/>
            <a:ext cx="2936339" cy="446935"/>
          </a:xfrm>
          <a:prstGeom prst="rect">
            <a:avLst/>
          </a:prstGeom>
        </p:spPr>
      </p:pic>
      <p:sp>
        <p:nvSpPr>
          <p:cNvPr id="8" name="Flecha: a la derecha 7">
            <a:extLst>
              <a:ext uri="{FF2B5EF4-FFF2-40B4-BE49-F238E27FC236}">
                <a16:creationId xmlns:a16="http://schemas.microsoft.com/office/drawing/2014/main" id="{FE072C11-EEE4-3B96-D930-21A2781FE5BE}"/>
              </a:ext>
            </a:extLst>
          </p:cNvPr>
          <p:cNvSpPr/>
          <p:nvPr/>
        </p:nvSpPr>
        <p:spPr>
          <a:xfrm>
            <a:off x="2508914" y="4779599"/>
            <a:ext cx="1503747"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Rectángulo: esquina doblada 5">
            <a:extLst>
              <a:ext uri="{FF2B5EF4-FFF2-40B4-BE49-F238E27FC236}">
                <a16:creationId xmlns:a16="http://schemas.microsoft.com/office/drawing/2014/main" id="{0E9CBD5C-5363-CEF8-D4EA-11EB88EFD3BF}"/>
              </a:ext>
            </a:extLst>
          </p:cNvPr>
          <p:cNvSpPr/>
          <p:nvPr/>
        </p:nvSpPr>
        <p:spPr>
          <a:xfrm>
            <a:off x="4281436" y="1656393"/>
            <a:ext cx="1814563" cy="1022555"/>
          </a:xfrm>
          <a:prstGeom prst="foldedCorne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900" dirty="0">
              <a:latin typeface="Aptos" panose="020B0004020202020204" pitchFamily="34" charset="0"/>
            </a:endParaRPr>
          </a:p>
          <a:p>
            <a:pPr algn="ctr"/>
            <a:r>
              <a:rPr lang="es-MX" sz="1900" dirty="0">
                <a:latin typeface="Aptos" panose="020B0004020202020204" pitchFamily="34" charset="0"/>
              </a:rPr>
              <a:t>Se descargarán </a:t>
            </a:r>
            <a:r>
              <a:rPr lang="es-MX" sz="1900" b="1" dirty="0">
                <a:latin typeface="Aptos" panose="020B0004020202020204" pitchFamily="34" charset="0"/>
              </a:rPr>
              <a:t>12, 790 </a:t>
            </a:r>
            <a:r>
              <a:rPr lang="es-MX" sz="1900" dirty="0">
                <a:latin typeface="Aptos" panose="020B0004020202020204" pitchFamily="34" charset="0"/>
              </a:rPr>
              <a:t>compuestos</a:t>
            </a:r>
          </a:p>
        </p:txBody>
      </p:sp>
      <p:sp>
        <p:nvSpPr>
          <p:cNvPr id="7" name="Flecha: a la derecha 6">
            <a:extLst>
              <a:ext uri="{FF2B5EF4-FFF2-40B4-BE49-F238E27FC236}">
                <a16:creationId xmlns:a16="http://schemas.microsoft.com/office/drawing/2014/main" id="{D19B62C9-9225-F835-0D9A-6F2587F8972A}"/>
              </a:ext>
            </a:extLst>
          </p:cNvPr>
          <p:cNvSpPr/>
          <p:nvPr/>
        </p:nvSpPr>
        <p:spPr>
          <a:xfrm>
            <a:off x="3333134" y="1880768"/>
            <a:ext cx="679527"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esquina doblada 8">
            <a:extLst>
              <a:ext uri="{FF2B5EF4-FFF2-40B4-BE49-F238E27FC236}">
                <a16:creationId xmlns:a16="http://schemas.microsoft.com/office/drawing/2014/main" id="{B63504FA-BB02-E14D-72B5-1F4466E6FECD}"/>
              </a:ext>
            </a:extLst>
          </p:cNvPr>
          <p:cNvSpPr/>
          <p:nvPr/>
        </p:nvSpPr>
        <p:spPr>
          <a:xfrm>
            <a:off x="4281436" y="4524707"/>
            <a:ext cx="1814563" cy="1022555"/>
          </a:xfrm>
          <a:prstGeom prst="foldedCorner">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900" dirty="0">
              <a:latin typeface="Aptos" panose="020B0004020202020204" pitchFamily="34" charset="0"/>
            </a:endParaRPr>
          </a:p>
          <a:p>
            <a:pPr algn="ctr"/>
            <a:r>
              <a:rPr lang="es-MX" sz="1900" dirty="0">
                <a:latin typeface="Aptos" panose="020B0004020202020204" pitchFamily="34" charset="0"/>
              </a:rPr>
              <a:t>Se descargarán </a:t>
            </a:r>
            <a:r>
              <a:rPr lang="es-MX" sz="1900" b="1" dirty="0">
                <a:latin typeface="Aptos" panose="020B0004020202020204" pitchFamily="34" charset="0"/>
              </a:rPr>
              <a:t>407 270</a:t>
            </a:r>
          </a:p>
          <a:p>
            <a:pPr algn="ctr"/>
            <a:r>
              <a:rPr lang="es-MX" sz="1900" dirty="0">
                <a:latin typeface="Aptos" panose="020B0004020202020204" pitchFamily="34" charset="0"/>
              </a:rPr>
              <a:t>compuestos</a:t>
            </a:r>
          </a:p>
        </p:txBody>
      </p:sp>
      <p:sp>
        <p:nvSpPr>
          <p:cNvPr id="11" name="CuadroTexto 10">
            <a:extLst>
              <a:ext uri="{FF2B5EF4-FFF2-40B4-BE49-F238E27FC236}">
                <a16:creationId xmlns:a16="http://schemas.microsoft.com/office/drawing/2014/main" id="{6D90DBF5-0DED-E9F3-0A66-0B246DC6796E}"/>
              </a:ext>
            </a:extLst>
          </p:cNvPr>
          <p:cNvSpPr txBox="1"/>
          <p:nvPr/>
        </p:nvSpPr>
        <p:spPr>
          <a:xfrm>
            <a:off x="4346854" y="3340217"/>
            <a:ext cx="1683725" cy="523220"/>
          </a:xfrm>
          <a:prstGeom prst="rect">
            <a:avLst/>
          </a:prstGeom>
          <a:noFill/>
        </p:spPr>
        <p:txBody>
          <a:bodyPr wrap="square" rtlCol="0">
            <a:spAutoFit/>
          </a:bodyPr>
          <a:lstStyle/>
          <a:p>
            <a:pPr algn="ctr"/>
            <a:r>
              <a:rPr lang="es-MX" sz="2800" b="1" dirty="0">
                <a:solidFill>
                  <a:srgbClr val="00B0F0"/>
                </a:solidFill>
                <a:latin typeface="Aptos" panose="020B0004020202020204" pitchFamily="34" charset="0"/>
              </a:rPr>
              <a:t>SMILES</a:t>
            </a:r>
          </a:p>
        </p:txBody>
      </p:sp>
      <p:cxnSp>
        <p:nvCxnSpPr>
          <p:cNvPr id="13" name="Conector recto de flecha 12">
            <a:extLst>
              <a:ext uri="{FF2B5EF4-FFF2-40B4-BE49-F238E27FC236}">
                <a16:creationId xmlns:a16="http://schemas.microsoft.com/office/drawing/2014/main" id="{A9878E2F-9367-352C-699A-0CCEAF9032B3}"/>
              </a:ext>
            </a:extLst>
          </p:cNvPr>
          <p:cNvCxnSpPr>
            <a:stCxn id="9" idx="0"/>
            <a:endCxn id="11" idx="2"/>
          </p:cNvCxnSpPr>
          <p:nvPr/>
        </p:nvCxnSpPr>
        <p:spPr>
          <a:xfrm flipH="1" flipV="1">
            <a:off x="5188717" y="3863437"/>
            <a:ext cx="1" cy="6612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de flecha 14">
            <a:extLst>
              <a:ext uri="{FF2B5EF4-FFF2-40B4-BE49-F238E27FC236}">
                <a16:creationId xmlns:a16="http://schemas.microsoft.com/office/drawing/2014/main" id="{000D6E8D-5F4C-939B-B49E-BDD495D263DD}"/>
              </a:ext>
            </a:extLst>
          </p:cNvPr>
          <p:cNvCxnSpPr>
            <a:cxnSpLocks/>
            <a:stCxn id="6" idx="2"/>
            <a:endCxn id="11" idx="0"/>
          </p:cNvCxnSpPr>
          <p:nvPr/>
        </p:nvCxnSpPr>
        <p:spPr>
          <a:xfrm flipH="1">
            <a:off x="5188717" y="2678948"/>
            <a:ext cx="1" cy="6612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Flecha: a la derecha 15">
            <a:extLst>
              <a:ext uri="{FF2B5EF4-FFF2-40B4-BE49-F238E27FC236}">
                <a16:creationId xmlns:a16="http://schemas.microsoft.com/office/drawing/2014/main" id="{C22FD704-ACDC-09F3-A9FA-407DBBAE712C}"/>
              </a:ext>
            </a:extLst>
          </p:cNvPr>
          <p:cNvSpPr/>
          <p:nvPr/>
        </p:nvSpPr>
        <p:spPr>
          <a:xfrm rot="2216455">
            <a:off x="6064537" y="2863227"/>
            <a:ext cx="873366"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Flecha: a la derecha 16">
            <a:extLst>
              <a:ext uri="{FF2B5EF4-FFF2-40B4-BE49-F238E27FC236}">
                <a16:creationId xmlns:a16="http://schemas.microsoft.com/office/drawing/2014/main" id="{5FDAE7FC-6854-C34C-DBE8-6AE1742759EA}"/>
              </a:ext>
            </a:extLst>
          </p:cNvPr>
          <p:cNvSpPr/>
          <p:nvPr/>
        </p:nvSpPr>
        <p:spPr>
          <a:xfrm rot="19589827">
            <a:off x="6248277" y="4584476"/>
            <a:ext cx="843117"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esquina doblada 17">
            <a:extLst>
              <a:ext uri="{FF2B5EF4-FFF2-40B4-BE49-F238E27FC236}">
                <a16:creationId xmlns:a16="http://schemas.microsoft.com/office/drawing/2014/main" id="{889E5A85-DF19-09AD-6DCA-F6657505C3AC}"/>
              </a:ext>
            </a:extLst>
          </p:cNvPr>
          <p:cNvSpPr/>
          <p:nvPr/>
        </p:nvSpPr>
        <p:spPr>
          <a:xfrm>
            <a:off x="7052856" y="3144503"/>
            <a:ext cx="1620622" cy="1022555"/>
          </a:xfrm>
          <a:prstGeom prst="foldedCorner">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900" b="1" dirty="0">
              <a:latin typeface="Aptos" panose="020B0004020202020204" pitchFamily="34" charset="0"/>
            </a:endParaRPr>
          </a:p>
          <a:p>
            <a:pPr algn="ctr"/>
            <a:r>
              <a:rPr lang="es-MX" sz="1900" b="1" dirty="0">
                <a:latin typeface="Aptos" panose="020B0004020202020204" pitchFamily="34" charset="0"/>
              </a:rPr>
              <a:t>420060</a:t>
            </a:r>
          </a:p>
          <a:p>
            <a:pPr algn="ctr"/>
            <a:r>
              <a:rPr lang="es-MX" sz="1900" dirty="0">
                <a:latin typeface="Aptos" panose="020B0004020202020204" pitchFamily="34" charset="0"/>
              </a:rPr>
              <a:t>compuestos</a:t>
            </a:r>
          </a:p>
        </p:txBody>
      </p:sp>
      <p:sp>
        <p:nvSpPr>
          <p:cNvPr id="19" name="Flecha: a la derecha 18">
            <a:extLst>
              <a:ext uri="{FF2B5EF4-FFF2-40B4-BE49-F238E27FC236}">
                <a16:creationId xmlns:a16="http://schemas.microsoft.com/office/drawing/2014/main" id="{C9C02380-FC77-F76B-740B-18186B8F97BA}"/>
              </a:ext>
            </a:extLst>
          </p:cNvPr>
          <p:cNvSpPr/>
          <p:nvPr/>
        </p:nvSpPr>
        <p:spPr>
          <a:xfrm>
            <a:off x="8817436" y="3375704"/>
            <a:ext cx="841861"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B9C206F1-F225-D9E3-8089-705F772D84CC}"/>
              </a:ext>
            </a:extLst>
          </p:cNvPr>
          <p:cNvSpPr/>
          <p:nvPr/>
        </p:nvSpPr>
        <p:spPr>
          <a:xfrm>
            <a:off x="9803255" y="2916365"/>
            <a:ext cx="2160893" cy="137091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Tratamiento de datos: eliminación de faltantes y duplicados </a:t>
            </a:r>
            <a:endParaRPr lang="es-MX" sz="2000" b="1" dirty="0"/>
          </a:p>
        </p:txBody>
      </p:sp>
      <p:pic>
        <p:nvPicPr>
          <p:cNvPr id="21" name="Picture 4">
            <a:extLst>
              <a:ext uri="{FF2B5EF4-FFF2-40B4-BE49-F238E27FC236}">
                <a16:creationId xmlns:a16="http://schemas.microsoft.com/office/drawing/2014/main" id="{4835209F-71FA-7F78-39D2-347179877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366" y="1391388"/>
            <a:ext cx="2160896" cy="87279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a16="http://schemas.microsoft.com/office/drawing/2014/main" id="{57BEB42B-1511-036A-2BD4-5C59B59BA9AF}"/>
              </a:ext>
            </a:extLst>
          </p:cNvPr>
          <p:cNvCxnSpPr>
            <a:stCxn id="20" idx="0"/>
            <a:endCxn id="21" idx="2"/>
          </p:cNvCxnSpPr>
          <p:nvPr/>
        </p:nvCxnSpPr>
        <p:spPr>
          <a:xfrm flipH="1" flipV="1">
            <a:off x="10318814" y="2264187"/>
            <a:ext cx="564888" cy="6521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40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838200" y="46627"/>
            <a:ext cx="10515600" cy="1325563"/>
          </a:xfrm>
        </p:spPr>
        <p:txBody>
          <a:bodyPr/>
          <a:lstStyle/>
          <a:p>
            <a:pPr algn="ctr"/>
            <a:r>
              <a:rPr lang="es-MX" b="1" dirty="0">
                <a:latin typeface="Aptos" panose="020B0004020202020204" pitchFamily="34" charset="0"/>
              </a:rPr>
              <a:t>7.5. Determinación de potenciales inhibidores</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19</a:t>
            </a:fld>
            <a:endParaRPr lang="es-MX" dirty="0"/>
          </a:p>
        </p:txBody>
      </p:sp>
      <p:sp>
        <p:nvSpPr>
          <p:cNvPr id="10" name="Rectángulo 9">
            <a:extLst>
              <a:ext uri="{FF2B5EF4-FFF2-40B4-BE49-F238E27FC236}">
                <a16:creationId xmlns:a16="http://schemas.microsoft.com/office/drawing/2014/main" id="{5EB3FF2C-C74B-ACA8-DB96-DED32B4E62F5}"/>
              </a:ext>
            </a:extLst>
          </p:cNvPr>
          <p:cNvSpPr/>
          <p:nvPr/>
        </p:nvSpPr>
        <p:spPr>
          <a:xfrm>
            <a:off x="345440" y="2936158"/>
            <a:ext cx="3139440" cy="1013460"/>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Calcular los </a:t>
            </a:r>
            <a:r>
              <a:rPr lang="es-MX" sz="2000" b="1" dirty="0"/>
              <a:t>descriptores moleculares seleccionados</a:t>
            </a:r>
            <a:r>
              <a:rPr lang="es-MX" sz="2000" dirty="0"/>
              <a:t> por el </a:t>
            </a:r>
            <a:r>
              <a:rPr lang="es-MX" sz="2000" dirty="0" err="1"/>
              <a:t>correlograma</a:t>
            </a:r>
            <a:endParaRPr lang="es-MX" sz="2000" b="1" dirty="0"/>
          </a:p>
        </p:txBody>
      </p:sp>
      <p:pic>
        <p:nvPicPr>
          <p:cNvPr id="12" name="Picture 2" descr="2021 RDKit User Group Meeting">
            <a:extLst>
              <a:ext uri="{FF2B5EF4-FFF2-40B4-BE49-F238E27FC236}">
                <a16:creationId xmlns:a16="http://schemas.microsoft.com/office/drawing/2014/main" id="{78B7E7CE-8B9D-9734-AEDA-5C6657359E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10" r="24042"/>
          <a:stretch/>
        </p:blipFill>
        <p:spPr bwMode="auto">
          <a:xfrm>
            <a:off x="1080600" y="4427295"/>
            <a:ext cx="1669119" cy="170152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ector recto de flecha 29">
            <a:extLst>
              <a:ext uri="{FF2B5EF4-FFF2-40B4-BE49-F238E27FC236}">
                <a16:creationId xmlns:a16="http://schemas.microsoft.com/office/drawing/2014/main" id="{67526394-60F4-EA48-5878-9DBF904ADDC4}"/>
              </a:ext>
            </a:extLst>
          </p:cNvPr>
          <p:cNvCxnSpPr>
            <a:stCxn id="10" idx="2"/>
            <a:endCxn id="12" idx="0"/>
          </p:cNvCxnSpPr>
          <p:nvPr/>
        </p:nvCxnSpPr>
        <p:spPr>
          <a:xfrm>
            <a:off x="1915160" y="3949618"/>
            <a:ext cx="0" cy="4776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Flecha: a la derecha 33">
            <a:extLst>
              <a:ext uri="{FF2B5EF4-FFF2-40B4-BE49-F238E27FC236}">
                <a16:creationId xmlns:a16="http://schemas.microsoft.com/office/drawing/2014/main" id="{4648B74E-0690-6340-6105-7B9033AB911C}"/>
              </a:ext>
            </a:extLst>
          </p:cNvPr>
          <p:cNvSpPr/>
          <p:nvPr/>
        </p:nvSpPr>
        <p:spPr>
          <a:xfrm>
            <a:off x="3610128" y="3220036"/>
            <a:ext cx="755396"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5" name="Rectángulo 34">
            <a:extLst>
              <a:ext uri="{FF2B5EF4-FFF2-40B4-BE49-F238E27FC236}">
                <a16:creationId xmlns:a16="http://schemas.microsoft.com/office/drawing/2014/main" id="{1B99426A-BD11-E2CA-0A1F-A67D78DAA0B1}"/>
              </a:ext>
            </a:extLst>
          </p:cNvPr>
          <p:cNvSpPr/>
          <p:nvPr/>
        </p:nvSpPr>
        <p:spPr>
          <a:xfrm>
            <a:off x="4490772" y="2853147"/>
            <a:ext cx="3139440" cy="1325563"/>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Realizar </a:t>
            </a:r>
            <a:r>
              <a:rPr lang="es-MX" sz="2000" b="1" dirty="0"/>
              <a:t>predicciones en paralelo de la actividad </a:t>
            </a:r>
            <a:r>
              <a:rPr lang="es-MX" sz="2000" dirty="0"/>
              <a:t>con todos los modelos construidos</a:t>
            </a:r>
            <a:endParaRPr lang="es-MX" sz="2000" b="1" dirty="0"/>
          </a:p>
        </p:txBody>
      </p:sp>
      <p:sp>
        <p:nvSpPr>
          <p:cNvPr id="36" name="Flecha: a la derecha 35">
            <a:extLst>
              <a:ext uri="{FF2B5EF4-FFF2-40B4-BE49-F238E27FC236}">
                <a16:creationId xmlns:a16="http://schemas.microsoft.com/office/drawing/2014/main" id="{C7CA0600-8DBB-C0C1-2BB8-45EA8BC69D86}"/>
              </a:ext>
            </a:extLst>
          </p:cNvPr>
          <p:cNvSpPr/>
          <p:nvPr/>
        </p:nvSpPr>
        <p:spPr>
          <a:xfrm>
            <a:off x="7880708" y="3220036"/>
            <a:ext cx="755396" cy="452243"/>
          </a:xfrm>
          <a:prstGeom prst="rightArrow">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38" name="Conector recto de flecha 37">
            <a:extLst>
              <a:ext uri="{FF2B5EF4-FFF2-40B4-BE49-F238E27FC236}">
                <a16:creationId xmlns:a16="http://schemas.microsoft.com/office/drawing/2014/main" id="{4E9D252F-C760-2EF3-97AB-B1E681643849}"/>
              </a:ext>
            </a:extLst>
          </p:cNvPr>
          <p:cNvCxnSpPr>
            <a:cxnSpLocks/>
          </p:cNvCxnSpPr>
          <p:nvPr/>
        </p:nvCxnSpPr>
        <p:spPr>
          <a:xfrm flipV="1">
            <a:off x="6060492" y="2355973"/>
            <a:ext cx="0" cy="4997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Conector recto de flecha 39">
            <a:extLst>
              <a:ext uri="{FF2B5EF4-FFF2-40B4-BE49-F238E27FC236}">
                <a16:creationId xmlns:a16="http://schemas.microsoft.com/office/drawing/2014/main" id="{ACF0B302-93D0-264D-3EF6-F6156C6A3579}"/>
              </a:ext>
            </a:extLst>
          </p:cNvPr>
          <p:cNvCxnSpPr>
            <a:cxnSpLocks/>
            <a:stCxn id="35" idx="2"/>
          </p:cNvCxnSpPr>
          <p:nvPr/>
        </p:nvCxnSpPr>
        <p:spPr>
          <a:xfrm>
            <a:off x="6060492" y="4178710"/>
            <a:ext cx="0" cy="4227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1" name="CuadroTexto 40">
            <a:extLst>
              <a:ext uri="{FF2B5EF4-FFF2-40B4-BE49-F238E27FC236}">
                <a16:creationId xmlns:a16="http://schemas.microsoft.com/office/drawing/2014/main" id="{55BAD9E3-4426-C165-E441-5CD475A78178}"/>
              </a:ext>
            </a:extLst>
          </p:cNvPr>
          <p:cNvSpPr txBox="1"/>
          <p:nvPr/>
        </p:nvSpPr>
        <p:spPr>
          <a:xfrm>
            <a:off x="4561073" y="1401866"/>
            <a:ext cx="2998837" cy="954107"/>
          </a:xfrm>
          <a:prstGeom prst="rect">
            <a:avLst/>
          </a:prstGeom>
          <a:noFill/>
        </p:spPr>
        <p:txBody>
          <a:bodyPr wrap="square" rtlCol="0">
            <a:spAutoFit/>
          </a:bodyPr>
          <a:lstStyle/>
          <a:p>
            <a:pPr algn="ctr"/>
            <a:r>
              <a:rPr lang="es-MX" sz="2800" dirty="0">
                <a:solidFill>
                  <a:schemeClr val="tx1">
                    <a:lumMod val="75000"/>
                    <a:lumOff val="25000"/>
                  </a:schemeClr>
                </a:solidFill>
                <a:latin typeface="Aptos" panose="020B0004020202020204" pitchFamily="34" charset="0"/>
              </a:rPr>
              <a:t>5 modelos </a:t>
            </a:r>
            <a:r>
              <a:rPr lang="es-MX" sz="2800" b="1" dirty="0">
                <a:solidFill>
                  <a:schemeClr val="tx1">
                    <a:lumMod val="75000"/>
                    <a:lumOff val="25000"/>
                  </a:schemeClr>
                </a:solidFill>
                <a:latin typeface="Aptos" panose="020B0004020202020204" pitchFamily="34" charset="0"/>
              </a:rPr>
              <a:t>Random Forest</a:t>
            </a:r>
          </a:p>
        </p:txBody>
      </p:sp>
      <p:sp>
        <p:nvSpPr>
          <p:cNvPr id="42" name="CuadroTexto 41">
            <a:extLst>
              <a:ext uri="{FF2B5EF4-FFF2-40B4-BE49-F238E27FC236}">
                <a16:creationId xmlns:a16="http://schemas.microsoft.com/office/drawing/2014/main" id="{E28BEC5F-FB35-A130-3CE6-25779F9E8547}"/>
              </a:ext>
            </a:extLst>
          </p:cNvPr>
          <p:cNvSpPr txBox="1"/>
          <p:nvPr/>
        </p:nvSpPr>
        <p:spPr>
          <a:xfrm>
            <a:off x="4490772" y="4730380"/>
            <a:ext cx="2998837" cy="954107"/>
          </a:xfrm>
          <a:prstGeom prst="rect">
            <a:avLst/>
          </a:prstGeom>
          <a:noFill/>
        </p:spPr>
        <p:txBody>
          <a:bodyPr wrap="square" rtlCol="0">
            <a:spAutoFit/>
          </a:bodyPr>
          <a:lstStyle/>
          <a:p>
            <a:pPr algn="ctr"/>
            <a:r>
              <a:rPr lang="es-MX" sz="2800" dirty="0">
                <a:solidFill>
                  <a:schemeClr val="tx1">
                    <a:lumMod val="75000"/>
                    <a:lumOff val="25000"/>
                  </a:schemeClr>
                </a:solidFill>
                <a:latin typeface="Aptos" panose="020B0004020202020204" pitchFamily="34" charset="0"/>
              </a:rPr>
              <a:t>5 modelos </a:t>
            </a:r>
            <a:r>
              <a:rPr lang="es-MX" sz="2800" b="1" dirty="0">
                <a:solidFill>
                  <a:schemeClr val="tx1">
                    <a:lumMod val="75000"/>
                    <a:lumOff val="25000"/>
                  </a:schemeClr>
                </a:solidFill>
                <a:latin typeface="Aptos" panose="020B0004020202020204" pitchFamily="34" charset="0"/>
              </a:rPr>
              <a:t>XGBoost</a:t>
            </a:r>
          </a:p>
        </p:txBody>
      </p:sp>
      <p:sp>
        <p:nvSpPr>
          <p:cNvPr id="47" name="Rectángulo 46">
            <a:extLst>
              <a:ext uri="{FF2B5EF4-FFF2-40B4-BE49-F238E27FC236}">
                <a16:creationId xmlns:a16="http://schemas.microsoft.com/office/drawing/2014/main" id="{30F0026B-6FBB-0B56-69FE-48CC853F2BB5}"/>
              </a:ext>
            </a:extLst>
          </p:cNvPr>
          <p:cNvSpPr/>
          <p:nvPr/>
        </p:nvSpPr>
        <p:spPr>
          <a:xfrm>
            <a:off x="8886600" y="2844379"/>
            <a:ext cx="3139440" cy="1325563"/>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000" dirty="0"/>
              <a:t>Seleccionar aquellos inhibidores que tengan actividad con </a:t>
            </a:r>
            <a:r>
              <a:rPr lang="es-MX" sz="2000" b="1" dirty="0"/>
              <a:t>al menos 3 proteínas</a:t>
            </a:r>
          </a:p>
        </p:txBody>
      </p:sp>
    </p:spTree>
    <p:extLst>
      <p:ext uri="{BB962C8B-B14F-4D97-AF65-F5344CB8AC3E}">
        <p14:creationId xmlns:p14="http://schemas.microsoft.com/office/powerpoint/2010/main" val="257753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DA1AC-0E63-1DF7-9059-DDECA5E19517}"/>
              </a:ext>
            </a:extLst>
          </p:cNvPr>
          <p:cNvSpPr>
            <a:spLocks noGrp="1"/>
          </p:cNvSpPr>
          <p:nvPr>
            <p:ph type="title"/>
          </p:nvPr>
        </p:nvSpPr>
        <p:spPr>
          <a:xfrm>
            <a:off x="838200" y="365125"/>
            <a:ext cx="10515600" cy="714167"/>
          </a:xfrm>
        </p:spPr>
        <p:txBody>
          <a:bodyPr/>
          <a:lstStyle/>
          <a:p>
            <a:pPr algn="ctr"/>
            <a:r>
              <a:rPr lang="es-MX" b="1" dirty="0">
                <a:latin typeface="Aptos" panose="020B0004020202020204" pitchFamily="34" charset="0"/>
                <a:cs typeface="Times New Roman" panose="02020603050405020304" pitchFamily="18" charset="0"/>
              </a:rPr>
              <a:t>CONTENIDO</a:t>
            </a:r>
          </a:p>
        </p:txBody>
      </p:sp>
      <p:sp>
        <p:nvSpPr>
          <p:cNvPr id="4" name="Marcador de número de diapositiva 3">
            <a:extLst>
              <a:ext uri="{FF2B5EF4-FFF2-40B4-BE49-F238E27FC236}">
                <a16:creationId xmlns:a16="http://schemas.microsoft.com/office/drawing/2014/main" id="{0D57879A-6C3A-EC0A-C083-47BD3095FB9E}"/>
              </a:ext>
            </a:extLst>
          </p:cNvPr>
          <p:cNvSpPr>
            <a:spLocks noGrp="1"/>
          </p:cNvSpPr>
          <p:nvPr>
            <p:ph type="sldNum" sz="quarter" idx="12"/>
          </p:nvPr>
        </p:nvSpPr>
        <p:spPr/>
        <p:txBody>
          <a:bodyPr/>
          <a:lstStyle/>
          <a:p>
            <a:fld id="{2E56899B-242B-443E-9410-C546A426D182}" type="slidenum">
              <a:rPr lang="es-MX" smtClean="0"/>
              <a:t>2</a:t>
            </a:fld>
            <a:endParaRPr lang="es-MX" dirty="0"/>
          </a:p>
        </p:txBody>
      </p:sp>
      <p:sp>
        <p:nvSpPr>
          <p:cNvPr id="5" name="Marcador de contenido 2">
            <a:extLst>
              <a:ext uri="{FF2B5EF4-FFF2-40B4-BE49-F238E27FC236}">
                <a16:creationId xmlns:a16="http://schemas.microsoft.com/office/drawing/2014/main" id="{3D0D558B-0815-5429-3A5D-E170EE152DE6}"/>
              </a:ext>
            </a:extLst>
          </p:cNvPr>
          <p:cNvSpPr>
            <a:spLocks noGrp="1"/>
          </p:cNvSpPr>
          <p:nvPr>
            <p:ph idx="1"/>
          </p:nvPr>
        </p:nvSpPr>
        <p:spPr>
          <a:xfrm>
            <a:off x="838200" y="1289154"/>
            <a:ext cx="10515600" cy="4887809"/>
          </a:xfrm>
        </p:spPr>
        <p:txBody>
          <a:bodyPr>
            <a:normAutofit/>
          </a:bodyPr>
          <a:lstStyle/>
          <a:p>
            <a:r>
              <a:rPr lang="es-MX" sz="3200" b="1" dirty="0">
                <a:latin typeface="Aptos" panose="020B0004020202020204" pitchFamily="34" charset="0"/>
                <a:cs typeface="Times New Roman" panose="02020603050405020304" pitchFamily="18" charset="0"/>
              </a:rPr>
              <a:t>1. Introducción</a:t>
            </a:r>
          </a:p>
          <a:p>
            <a:r>
              <a:rPr lang="es-MX" sz="3200" b="1" dirty="0">
                <a:latin typeface="Aptos" panose="020B0004020202020204" pitchFamily="34" charset="0"/>
                <a:cs typeface="Times New Roman" panose="02020603050405020304" pitchFamily="18" charset="0"/>
              </a:rPr>
              <a:t>2. Antecedentes</a:t>
            </a:r>
          </a:p>
          <a:p>
            <a:r>
              <a:rPr lang="es-MX" sz="3200" b="1" dirty="0">
                <a:latin typeface="Aptos" panose="020B0004020202020204" pitchFamily="34" charset="0"/>
                <a:cs typeface="Times New Roman" panose="02020603050405020304" pitchFamily="18" charset="0"/>
              </a:rPr>
              <a:t>3. Justificación</a:t>
            </a:r>
          </a:p>
          <a:p>
            <a:r>
              <a:rPr lang="es-MX" sz="3200" b="1" dirty="0">
                <a:latin typeface="Aptos" panose="020B0004020202020204" pitchFamily="34" charset="0"/>
                <a:cs typeface="Times New Roman" panose="02020603050405020304" pitchFamily="18" charset="0"/>
              </a:rPr>
              <a:t>4. Objetivos</a:t>
            </a:r>
          </a:p>
          <a:p>
            <a:r>
              <a:rPr lang="es-MX" sz="3200" b="1" dirty="0">
                <a:latin typeface="Aptos" panose="020B0004020202020204" pitchFamily="34" charset="0"/>
                <a:cs typeface="Times New Roman" panose="02020603050405020304" pitchFamily="18" charset="0"/>
              </a:rPr>
              <a:t>5. Hipótesis</a:t>
            </a:r>
          </a:p>
          <a:p>
            <a:r>
              <a:rPr lang="es-MX" sz="3200" b="1" dirty="0">
                <a:latin typeface="Aptos" panose="020B0004020202020204" pitchFamily="34" charset="0"/>
                <a:cs typeface="Times New Roman" panose="02020603050405020304" pitchFamily="18" charset="0"/>
              </a:rPr>
              <a:t>6. Materiales y métodos</a:t>
            </a:r>
          </a:p>
          <a:p>
            <a:r>
              <a:rPr lang="es-MX" sz="3200" b="1" dirty="0">
                <a:latin typeface="Aptos" panose="020B0004020202020204" pitchFamily="34" charset="0"/>
                <a:cs typeface="Times New Roman" panose="02020603050405020304" pitchFamily="18" charset="0"/>
              </a:rPr>
              <a:t>7. Cronograma</a:t>
            </a:r>
          </a:p>
          <a:p>
            <a:r>
              <a:rPr lang="es-MX" sz="3200" b="1" dirty="0">
                <a:latin typeface="Aptos" panose="020B0004020202020204" pitchFamily="34" charset="0"/>
                <a:cs typeface="Times New Roman" panose="02020603050405020304" pitchFamily="18" charset="0"/>
              </a:rPr>
              <a:t>8. Referencias</a:t>
            </a:r>
          </a:p>
        </p:txBody>
      </p:sp>
    </p:spTree>
    <p:extLst>
      <p:ext uri="{BB962C8B-B14F-4D97-AF65-F5344CB8AC3E}">
        <p14:creationId xmlns:p14="http://schemas.microsoft.com/office/powerpoint/2010/main" val="75791331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EB052-CD01-D0FC-32BD-5C46034D33B9}"/>
              </a:ext>
            </a:extLst>
          </p:cNvPr>
          <p:cNvSpPr>
            <a:spLocks noGrp="1"/>
          </p:cNvSpPr>
          <p:nvPr>
            <p:ph type="title"/>
          </p:nvPr>
        </p:nvSpPr>
        <p:spPr>
          <a:xfrm>
            <a:off x="838200" y="46627"/>
            <a:ext cx="10515600" cy="1325563"/>
          </a:xfrm>
        </p:spPr>
        <p:txBody>
          <a:bodyPr/>
          <a:lstStyle/>
          <a:p>
            <a:pPr algn="ctr"/>
            <a:r>
              <a:rPr lang="es-MX" b="1" dirty="0">
                <a:latin typeface="Aptos" panose="020B0004020202020204" pitchFamily="34" charset="0"/>
              </a:rPr>
              <a:t>7.6. Acoplamiento molecular</a:t>
            </a:r>
          </a:p>
        </p:txBody>
      </p:sp>
      <p:sp>
        <p:nvSpPr>
          <p:cNvPr id="4" name="Marcador de número de diapositiva 3">
            <a:extLst>
              <a:ext uri="{FF2B5EF4-FFF2-40B4-BE49-F238E27FC236}">
                <a16:creationId xmlns:a16="http://schemas.microsoft.com/office/drawing/2014/main" id="{01EC528F-C7F4-A7F3-659F-0CCE816E51C2}"/>
              </a:ext>
            </a:extLst>
          </p:cNvPr>
          <p:cNvSpPr>
            <a:spLocks noGrp="1"/>
          </p:cNvSpPr>
          <p:nvPr>
            <p:ph type="sldNum" sz="quarter" idx="12"/>
          </p:nvPr>
        </p:nvSpPr>
        <p:spPr/>
        <p:txBody>
          <a:bodyPr/>
          <a:lstStyle/>
          <a:p>
            <a:fld id="{2E56899B-242B-443E-9410-C546A426D182}" type="slidenum">
              <a:rPr lang="es-MX" smtClean="0"/>
              <a:pPr/>
              <a:t>20</a:t>
            </a:fld>
            <a:endParaRPr lang="es-MX" dirty="0"/>
          </a:p>
        </p:txBody>
      </p:sp>
    </p:spTree>
    <p:extLst>
      <p:ext uri="{BB962C8B-B14F-4D97-AF65-F5344CB8AC3E}">
        <p14:creationId xmlns:p14="http://schemas.microsoft.com/office/powerpoint/2010/main" val="207114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5DAEE-5798-6ABC-EE32-69A660A81B40}"/>
              </a:ext>
            </a:extLst>
          </p:cNvPr>
          <p:cNvSpPr>
            <a:spLocks noGrp="1"/>
          </p:cNvSpPr>
          <p:nvPr>
            <p:ph type="title"/>
          </p:nvPr>
        </p:nvSpPr>
        <p:spPr/>
        <p:txBody>
          <a:bodyPr/>
          <a:lstStyle/>
          <a:p>
            <a:pPr algn="ctr"/>
            <a:r>
              <a:rPr lang="es-MX" b="1" dirty="0">
                <a:latin typeface="Aptos" panose="020B0004020202020204" pitchFamily="34" charset="0"/>
              </a:rPr>
              <a:t>8. CRONOGRAMA</a:t>
            </a:r>
          </a:p>
        </p:txBody>
      </p:sp>
      <p:sp>
        <p:nvSpPr>
          <p:cNvPr id="3" name="Marcador de contenido 2">
            <a:extLst>
              <a:ext uri="{FF2B5EF4-FFF2-40B4-BE49-F238E27FC236}">
                <a16:creationId xmlns:a16="http://schemas.microsoft.com/office/drawing/2014/main" id="{6D33BE44-AB25-3FA4-3921-7BA539E5CE7A}"/>
              </a:ext>
            </a:extLst>
          </p:cNvPr>
          <p:cNvSpPr>
            <a:spLocks noGrp="1"/>
          </p:cNvSpPr>
          <p:nvPr>
            <p:ph idx="1"/>
          </p:nvPr>
        </p:nvSpPr>
        <p:spPr/>
        <p:txBody>
          <a:bodyPr/>
          <a:lstStyle/>
          <a:p>
            <a:endParaRPr lang="es-MX"/>
          </a:p>
        </p:txBody>
      </p:sp>
      <p:sp>
        <p:nvSpPr>
          <p:cNvPr id="4" name="Marcador de número de diapositiva 3">
            <a:extLst>
              <a:ext uri="{FF2B5EF4-FFF2-40B4-BE49-F238E27FC236}">
                <a16:creationId xmlns:a16="http://schemas.microsoft.com/office/drawing/2014/main" id="{E34412E6-E3A3-60CB-67FC-008F6F000F55}"/>
              </a:ext>
            </a:extLst>
          </p:cNvPr>
          <p:cNvSpPr>
            <a:spLocks noGrp="1"/>
          </p:cNvSpPr>
          <p:nvPr>
            <p:ph type="sldNum" sz="quarter" idx="12"/>
          </p:nvPr>
        </p:nvSpPr>
        <p:spPr/>
        <p:txBody>
          <a:bodyPr/>
          <a:lstStyle/>
          <a:p>
            <a:fld id="{2E56899B-242B-443E-9410-C546A426D182}" type="slidenum">
              <a:rPr lang="es-MX" smtClean="0"/>
              <a:pPr/>
              <a:t>21</a:t>
            </a:fld>
            <a:endParaRPr lang="es-MX" dirty="0"/>
          </a:p>
        </p:txBody>
      </p:sp>
    </p:spTree>
    <p:extLst>
      <p:ext uri="{BB962C8B-B14F-4D97-AF65-F5344CB8AC3E}">
        <p14:creationId xmlns:p14="http://schemas.microsoft.com/office/powerpoint/2010/main" val="326032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170B1-9EBE-9382-3FEF-FBD761F34F87}"/>
              </a:ext>
            </a:extLst>
          </p:cNvPr>
          <p:cNvSpPr>
            <a:spLocks noGrp="1"/>
          </p:cNvSpPr>
          <p:nvPr>
            <p:ph type="title"/>
          </p:nvPr>
        </p:nvSpPr>
        <p:spPr/>
        <p:txBody>
          <a:bodyPr/>
          <a:lstStyle/>
          <a:p>
            <a:pPr algn="ctr"/>
            <a:r>
              <a:rPr lang="es-MX" b="1" dirty="0">
                <a:latin typeface="Aptos" panose="020B0004020202020204" pitchFamily="34" charset="0"/>
              </a:rPr>
              <a:t>9. REFERENCIAS</a:t>
            </a:r>
          </a:p>
        </p:txBody>
      </p:sp>
      <p:sp>
        <p:nvSpPr>
          <p:cNvPr id="3" name="Marcador de contenido 2">
            <a:extLst>
              <a:ext uri="{FF2B5EF4-FFF2-40B4-BE49-F238E27FC236}">
                <a16:creationId xmlns:a16="http://schemas.microsoft.com/office/drawing/2014/main" id="{3B76161C-A993-A58B-650C-A17FB852F6A2}"/>
              </a:ext>
            </a:extLst>
          </p:cNvPr>
          <p:cNvSpPr>
            <a:spLocks noGrp="1"/>
          </p:cNvSpPr>
          <p:nvPr>
            <p:ph idx="1"/>
          </p:nvPr>
        </p:nvSpPr>
        <p:spPr/>
        <p:txBody>
          <a:bodyPr/>
          <a:lstStyle/>
          <a:p>
            <a:endParaRPr lang="es-MX"/>
          </a:p>
        </p:txBody>
      </p:sp>
      <p:sp>
        <p:nvSpPr>
          <p:cNvPr id="4" name="Marcador de número de diapositiva 3">
            <a:extLst>
              <a:ext uri="{FF2B5EF4-FFF2-40B4-BE49-F238E27FC236}">
                <a16:creationId xmlns:a16="http://schemas.microsoft.com/office/drawing/2014/main" id="{D8793791-E1EB-47DD-E763-A0C63AAE8CA1}"/>
              </a:ext>
            </a:extLst>
          </p:cNvPr>
          <p:cNvSpPr>
            <a:spLocks noGrp="1"/>
          </p:cNvSpPr>
          <p:nvPr>
            <p:ph type="sldNum" sz="quarter" idx="12"/>
          </p:nvPr>
        </p:nvSpPr>
        <p:spPr/>
        <p:txBody>
          <a:bodyPr/>
          <a:lstStyle/>
          <a:p>
            <a:fld id="{2E56899B-242B-443E-9410-C546A426D182}" type="slidenum">
              <a:rPr lang="es-MX" smtClean="0"/>
              <a:pPr/>
              <a:t>22</a:t>
            </a:fld>
            <a:endParaRPr lang="es-MX" dirty="0"/>
          </a:p>
        </p:txBody>
      </p:sp>
    </p:spTree>
    <p:extLst>
      <p:ext uri="{BB962C8B-B14F-4D97-AF65-F5344CB8AC3E}">
        <p14:creationId xmlns:p14="http://schemas.microsoft.com/office/powerpoint/2010/main" val="88452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5D44C-746C-88DD-B40A-7B93D6877849}"/>
              </a:ext>
            </a:extLst>
          </p:cNvPr>
          <p:cNvSpPr>
            <a:spLocks noGrp="1"/>
          </p:cNvSpPr>
          <p:nvPr>
            <p:ph type="title"/>
          </p:nvPr>
        </p:nvSpPr>
        <p:spPr/>
        <p:txBody>
          <a:bodyPr/>
          <a:lstStyle/>
          <a:p>
            <a:pPr algn="ctr"/>
            <a:r>
              <a:rPr lang="es-MX" b="1" dirty="0">
                <a:latin typeface="Aptos" panose="020B0004020202020204" pitchFamily="34" charset="0"/>
                <a:cs typeface="Aparajita" panose="02020603050405020304" pitchFamily="18" charset="0"/>
              </a:rPr>
              <a:t>1. INTRODUCCIÓN</a:t>
            </a:r>
          </a:p>
        </p:txBody>
      </p:sp>
      <p:sp>
        <p:nvSpPr>
          <p:cNvPr id="3" name="Marcador de contenido 2">
            <a:extLst>
              <a:ext uri="{FF2B5EF4-FFF2-40B4-BE49-F238E27FC236}">
                <a16:creationId xmlns:a16="http://schemas.microsoft.com/office/drawing/2014/main" id="{0D3939F5-47B8-DEC3-483B-F09B2E5F89BC}"/>
              </a:ext>
            </a:extLst>
          </p:cNvPr>
          <p:cNvSpPr>
            <a:spLocks noGrp="1"/>
          </p:cNvSpPr>
          <p:nvPr>
            <p:ph idx="1"/>
          </p:nvPr>
        </p:nvSpPr>
        <p:spPr/>
        <p:txBody>
          <a:bodyPr/>
          <a:lstStyle/>
          <a:p>
            <a:endParaRPr lang="es-MX"/>
          </a:p>
        </p:txBody>
      </p:sp>
      <p:sp>
        <p:nvSpPr>
          <p:cNvPr id="4" name="Marcador de número de diapositiva 3">
            <a:extLst>
              <a:ext uri="{FF2B5EF4-FFF2-40B4-BE49-F238E27FC236}">
                <a16:creationId xmlns:a16="http://schemas.microsoft.com/office/drawing/2014/main" id="{1EA0D8AE-E240-DD3D-2000-B0CAD4CDC387}"/>
              </a:ext>
            </a:extLst>
          </p:cNvPr>
          <p:cNvSpPr>
            <a:spLocks noGrp="1"/>
          </p:cNvSpPr>
          <p:nvPr>
            <p:ph type="sldNum" sz="quarter" idx="12"/>
          </p:nvPr>
        </p:nvSpPr>
        <p:spPr/>
        <p:txBody>
          <a:bodyPr/>
          <a:lstStyle/>
          <a:p>
            <a:fld id="{2E56899B-242B-443E-9410-C546A426D182}" type="slidenum">
              <a:rPr lang="es-MX" smtClean="0"/>
              <a:pPr/>
              <a:t>3</a:t>
            </a:fld>
            <a:endParaRPr lang="es-MX" dirty="0"/>
          </a:p>
        </p:txBody>
      </p:sp>
    </p:spTree>
    <p:extLst>
      <p:ext uri="{BB962C8B-B14F-4D97-AF65-F5344CB8AC3E}">
        <p14:creationId xmlns:p14="http://schemas.microsoft.com/office/powerpoint/2010/main" val="392550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DB252B-D024-0893-F523-5DCE35B6D71F}"/>
              </a:ext>
            </a:extLst>
          </p:cNvPr>
          <p:cNvSpPr>
            <a:spLocks noGrp="1"/>
          </p:cNvSpPr>
          <p:nvPr>
            <p:ph idx="1"/>
          </p:nvPr>
        </p:nvSpPr>
        <p:spPr/>
        <p:txBody>
          <a:bodyPr/>
          <a:lstStyle/>
          <a:p>
            <a:endParaRPr lang="es-MX"/>
          </a:p>
        </p:txBody>
      </p:sp>
      <p:sp>
        <p:nvSpPr>
          <p:cNvPr id="4" name="Marcador de número de diapositiva 3">
            <a:extLst>
              <a:ext uri="{FF2B5EF4-FFF2-40B4-BE49-F238E27FC236}">
                <a16:creationId xmlns:a16="http://schemas.microsoft.com/office/drawing/2014/main" id="{1B95D5B6-EFF3-D12B-01D0-49FE758011D5}"/>
              </a:ext>
            </a:extLst>
          </p:cNvPr>
          <p:cNvSpPr>
            <a:spLocks noGrp="1"/>
          </p:cNvSpPr>
          <p:nvPr>
            <p:ph type="sldNum" sz="quarter" idx="12"/>
          </p:nvPr>
        </p:nvSpPr>
        <p:spPr/>
        <p:txBody>
          <a:bodyPr/>
          <a:lstStyle/>
          <a:p>
            <a:fld id="{2E56899B-242B-443E-9410-C546A426D182}" type="slidenum">
              <a:rPr lang="es-MX" smtClean="0"/>
              <a:pPr/>
              <a:t>4</a:t>
            </a:fld>
            <a:endParaRPr lang="es-MX" dirty="0"/>
          </a:p>
        </p:txBody>
      </p:sp>
      <p:sp>
        <p:nvSpPr>
          <p:cNvPr id="6" name="Título 1">
            <a:extLst>
              <a:ext uri="{FF2B5EF4-FFF2-40B4-BE49-F238E27FC236}">
                <a16:creationId xmlns:a16="http://schemas.microsoft.com/office/drawing/2014/main" id="{A7E7750D-617A-D916-70B5-C00F3746F262}"/>
              </a:ext>
            </a:extLst>
          </p:cNvPr>
          <p:cNvSpPr>
            <a:spLocks noGrp="1"/>
          </p:cNvSpPr>
          <p:nvPr>
            <p:ph type="title"/>
          </p:nvPr>
        </p:nvSpPr>
        <p:spPr>
          <a:xfrm>
            <a:off x="838200" y="365125"/>
            <a:ext cx="10515600" cy="1325563"/>
          </a:xfrm>
        </p:spPr>
        <p:txBody>
          <a:bodyPr/>
          <a:lstStyle/>
          <a:p>
            <a:pPr algn="ctr"/>
            <a:r>
              <a:rPr lang="es-MX" b="1" dirty="0">
                <a:latin typeface="Aptos" panose="020B0004020202020204" pitchFamily="34" charset="0"/>
              </a:rPr>
              <a:t>2. ANTECEDENTES</a:t>
            </a:r>
          </a:p>
        </p:txBody>
      </p:sp>
    </p:spTree>
    <p:extLst>
      <p:ext uri="{BB962C8B-B14F-4D97-AF65-F5344CB8AC3E}">
        <p14:creationId xmlns:p14="http://schemas.microsoft.com/office/powerpoint/2010/main" val="426823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AD209-E10B-37A8-E42D-AE04A54DDF16}"/>
              </a:ext>
            </a:extLst>
          </p:cNvPr>
          <p:cNvSpPr>
            <a:spLocks noGrp="1"/>
          </p:cNvSpPr>
          <p:nvPr>
            <p:ph type="title"/>
          </p:nvPr>
        </p:nvSpPr>
        <p:spPr/>
        <p:txBody>
          <a:bodyPr/>
          <a:lstStyle/>
          <a:p>
            <a:pPr algn="ctr"/>
            <a:r>
              <a:rPr lang="es-MX" b="1" dirty="0">
                <a:latin typeface="Aptos" panose="020B0004020202020204" pitchFamily="34" charset="0"/>
              </a:rPr>
              <a:t>3. JUSTIFICACIÓN</a:t>
            </a:r>
          </a:p>
        </p:txBody>
      </p:sp>
      <p:sp>
        <p:nvSpPr>
          <p:cNvPr id="3" name="Marcador de contenido 2">
            <a:extLst>
              <a:ext uri="{FF2B5EF4-FFF2-40B4-BE49-F238E27FC236}">
                <a16:creationId xmlns:a16="http://schemas.microsoft.com/office/drawing/2014/main" id="{20178F8F-0948-9452-3C0D-0CD53C8B33F6}"/>
              </a:ext>
            </a:extLst>
          </p:cNvPr>
          <p:cNvSpPr>
            <a:spLocks noGrp="1"/>
          </p:cNvSpPr>
          <p:nvPr>
            <p:ph idx="1"/>
          </p:nvPr>
        </p:nvSpPr>
        <p:spPr/>
        <p:txBody>
          <a:bodyPr>
            <a:normAutofit fontScale="70000" lnSpcReduction="20000"/>
          </a:bodyPr>
          <a:lstStyle/>
          <a:p>
            <a:pPr marL="180340" indent="180340" algn="just">
              <a:lnSpc>
                <a:spcPct val="150000"/>
              </a:lnSpc>
            </a:pP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 nivel mundial, más de 55 millones de personas viven con demencia, generando un coste anual de $1 billón de dólares en 2018. En el continente americano, más de 10 millones de personas viven con esta condición. Las proyecciones indican que el número de personas afectadas por este trastorno se duplicará cada 20 años (OPS, 2023a). Además, la EA es el tipo más común de demencia, abarcando hasta casi el 70% de los casos (WHO, 2023). En México, la EA afecta a alrededor de un millón 300 mil personas (SSA México, 2021). Aunque actualmente existen varios medicamentos aprobados por la FDA para tratar la EA, estos están principalmente orientados a disminuir los efectos de la enfermedad en una etapa determinada y tienen efectos secundarios como náuseas, vómitos, diarrea, reacciones alérgicas, pérdida de apetito, dolor de cabeza, confusión, mareo y caídas (NIH, 2023). Debido a estos inconvenientes, se han realizado numerosas investigaciones para identificar potenciales inhibidores para distintos objetivos asociados con la EA. Sin embargo, a principios del siglo XXI, se encontró una tasa de éxito general de solo el 0.4% en el desarrollo de nuevos fármacos (Cummings et al., 2014). Múltiples estudios han demostrado que se deberían diseñar fármacos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multidiana</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debido a la naturaleza multifactorial de la EA y su asociación con varias causas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Lovestone</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et al., 2015). Recientemente, se ha identificado la diabetes mellitus como una de estas causas (Yang &amp;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Song</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2013). Además, varios estudios han realizado pruebas sobre pacientes con diabetes mellitus y se determinó que como un factor de riesgo para la EA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Brands</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et al., 2005;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Kopf</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&amp;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Frölich</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2009;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Strachan</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et al., 1997). Debido a esta relación, en la última década, los investigadores han probado diversos medicamentos destinados a la diabetes mellitus en pacientes con EA, encontrando que pueden mejorar la cognición y la memoria en estos pacientes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Michailidis</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et al., 2022). No obstante, en la actualidad no existe ningún estudio sobre el diseño de fármacos para la asociación Alzheimer-Diabetes mellitus. Por lo tanto, esta investigación propone emplear modelos de aprendizaje automático para identificar potenciales inhibidores </a:t>
            </a:r>
            <a:r>
              <a:rPr lang="es-MX" sz="1800" kern="1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multidiana</a:t>
            </a:r>
            <a:r>
              <a:rPr lang="es-MX" sz="1800" kern="1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enfocados en la asociación Alzheimer-Diabetes mellitus.</a:t>
            </a:r>
          </a:p>
        </p:txBody>
      </p:sp>
      <p:sp>
        <p:nvSpPr>
          <p:cNvPr id="4" name="Marcador de número de diapositiva 3">
            <a:extLst>
              <a:ext uri="{FF2B5EF4-FFF2-40B4-BE49-F238E27FC236}">
                <a16:creationId xmlns:a16="http://schemas.microsoft.com/office/drawing/2014/main" id="{5D70B8C4-2E6D-7D08-C727-C66EEB032ADB}"/>
              </a:ext>
            </a:extLst>
          </p:cNvPr>
          <p:cNvSpPr>
            <a:spLocks noGrp="1"/>
          </p:cNvSpPr>
          <p:nvPr>
            <p:ph type="sldNum" sz="quarter" idx="12"/>
          </p:nvPr>
        </p:nvSpPr>
        <p:spPr/>
        <p:txBody>
          <a:bodyPr/>
          <a:lstStyle/>
          <a:p>
            <a:fld id="{2E56899B-242B-443E-9410-C546A426D182}" type="slidenum">
              <a:rPr lang="es-MX" smtClean="0"/>
              <a:pPr/>
              <a:t>5</a:t>
            </a:fld>
            <a:endParaRPr lang="es-MX" dirty="0"/>
          </a:p>
        </p:txBody>
      </p:sp>
    </p:spTree>
    <p:extLst>
      <p:ext uri="{BB962C8B-B14F-4D97-AF65-F5344CB8AC3E}">
        <p14:creationId xmlns:p14="http://schemas.microsoft.com/office/powerpoint/2010/main" val="383251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AD209-E10B-37A8-E42D-AE04A54DDF16}"/>
              </a:ext>
            </a:extLst>
          </p:cNvPr>
          <p:cNvSpPr>
            <a:spLocks noGrp="1"/>
          </p:cNvSpPr>
          <p:nvPr>
            <p:ph type="title"/>
          </p:nvPr>
        </p:nvSpPr>
        <p:spPr/>
        <p:txBody>
          <a:bodyPr/>
          <a:lstStyle/>
          <a:p>
            <a:pPr algn="ctr"/>
            <a:r>
              <a:rPr lang="es-MX" b="1" dirty="0">
                <a:latin typeface="Aptos" panose="020B0004020202020204" pitchFamily="34" charset="0"/>
              </a:rPr>
              <a:t>3. JUSTIFICACIÓN</a:t>
            </a:r>
          </a:p>
        </p:txBody>
      </p:sp>
      <p:sp>
        <p:nvSpPr>
          <p:cNvPr id="4" name="Marcador de número de diapositiva 3">
            <a:extLst>
              <a:ext uri="{FF2B5EF4-FFF2-40B4-BE49-F238E27FC236}">
                <a16:creationId xmlns:a16="http://schemas.microsoft.com/office/drawing/2014/main" id="{5D70B8C4-2E6D-7D08-C727-C66EEB032ADB}"/>
              </a:ext>
            </a:extLst>
          </p:cNvPr>
          <p:cNvSpPr>
            <a:spLocks noGrp="1"/>
          </p:cNvSpPr>
          <p:nvPr>
            <p:ph type="sldNum" sz="quarter" idx="12"/>
          </p:nvPr>
        </p:nvSpPr>
        <p:spPr/>
        <p:txBody>
          <a:bodyPr/>
          <a:lstStyle/>
          <a:p>
            <a:fld id="{2E56899B-242B-443E-9410-C546A426D182}" type="slidenum">
              <a:rPr lang="es-MX" smtClean="0"/>
              <a:pPr/>
              <a:t>6</a:t>
            </a:fld>
            <a:endParaRPr lang="es-MX" dirty="0"/>
          </a:p>
        </p:txBody>
      </p:sp>
      <p:pic>
        <p:nvPicPr>
          <p:cNvPr id="1026" name="Picture 2" descr="ilustración de icono de vector de dibujos animados de mundo de tierra.  ciencia naturaleza icono concepto aislado vector premium. estilo de dibujos  animados plana 11677165 Vector en Vecteezy">
            <a:extLst>
              <a:ext uri="{FF2B5EF4-FFF2-40B4-BE49-F238E27FC236}">
                <a16:creationId xmlns:a16="http://schemas.microsoft.com/office/drawing/2014/main" id="{DEB28BFD-242F-E62D-D3C7-2467526B51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4" t="19356" r="16881" b="13691"/>
          <a:stretch/>
        </p:blipFill>
        <p:spPr bwMode="auto">
          <a:xfrm>
            <a:off x="501446" y="1447185"/>
            <a:ext cx="1452087" cy="143366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AD5E608-5383-485C-A70D-B5D4DF0BE0BB}"/>
              </a:ext>
            </a:extLst>
          </p:cNvPr>
          <p:cNvSpPr txBox="1"/>
          <p:nvPr/>
        </p:nvSpPr>
        <p:spPr>
          <a:xfrm>
            <a:off x="2079522" y="1870271"/>
            <a:ext cx="3583858" cy="830997"/>
          </a:xfrm>
          <a:prstGeom prst="rect">
            <a:avLst/>
          </a:prstGeom>
          <a:noFill/>
        </p:spPr>
        <p:txBody>
          <a:bodyPr wrap="square">
            <a:spAutoFit/>
          </a:bodyPr>
          <a:lstStyle/>
          <a:p>
            <a:pPr algn="ctr"/>
            <a:r>
              <a:rPr lang="es-MX" sz="2400" b="1" kern="100" dirty="0">
                <a:solidFill>
                  <a:srgbClr val="000000"/>
                </a:solidFill>
                <a:effectLst/>
                <a:latin typeface="Aptos" panose="020B0004020202020204" pitchFamily="34" charset="0"/>
                <a:ea typeface="Calibri" panose="020F0502020204030204" pitchFamily="34" charset="0"/>
                <a:cs typeface="Calibri" panose="020F0502020204030204" pitchFamily="34" charset="0"/>
              </a:rPr>
              <a:t>55 millones de personas viven con demencia</a:t>
            </a:r>
            <a:endParaRPr lang="es-MX" sz="2400" b="1" dirty="0">
              <a:latin typeface="Aptos" panose="020B0004020202020204" pitchFamily="34" charset="0"/>
            </a:endParaRPr>
          </a:p>
        </p:txBody>
      </p:sp>
      <p:sp>
        <p:nvSpPr>
          <p:cNvPr id="6" name="Flecha: a la derecha 5">
            <a:extLst>
              <a:ext uri="{FF2B5EF4-FFF2-40B4-BE49-F238E27FC236}">
                <a16:creationId xmlns:a16="http://schemas.microsoft.com/office/drawing/2014/main" id="{9BD10604-1987-E0D9-7AE4-F9F44E81B061}"/>
              </a:ext>
            </a:extLst>
          </p:cNvPr>
          <p:cNvSpPr/>
          <p:nvPr/>
        </p:nvSpPr>
        <p:spPr>
          <a:xfrm>
            <a:off x="5858200" y="2010581"/>
            <a:ext cx="911310" cy="55037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Gráfico 7" descr="Dólar con relleno sólido">
            <a:extLst>
              <a:ext uri="{FF2B5EF4-FFF2-40B4-BE49-F238E27FC236}">
                <a16:creationId xmlns:a16="http://schemas.microsoft.com/office/drawing/2014/main" id="{2DFA1A7A-7DB4-D720-9C7C-9F8D72D0F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21635" y="1965990"/>
            <a:ext cx="914400" cy="914400"/>
          </a:xfrm>
          <a:prstGeom prst="rect">
            <a:avLst/>
          </a:prstGeom>
        </p:spPr>
      </p:pic>
      <p:sp>
        <p:nvSpPr>
          <p:cNvPr id="10" name="CuadroTexto 9">
            <a:extLst>
              <a:ext uri="{FF2B5EF4-FFF2-40B4-BE49-F238E27FC236}">
                <a16:creationId xmlns:a16="http://schemas.microsoft.com/office/drawing/2014/main" id="{530CC2BE-8110-6CD5-7180-C1F389DA2375}"/>
              </a:ext>
            </a:extLst>
          </p:cNvPr>
          <p:cNvSpPr txBox="1"/>
          <p:nvPr/>
        </p:nvSpPr>
        <p:spPr>
          <a:xfrm>
            <a:off x="41565" y="6424612"/>
            <a:ext cx="6184490" cy="369332"/>
          </a:xfrm>
          <a:prstGeom prst="rect">
            <a:avLst/>
          </a:prstGeom>
          <a:noFill/>
        </p:spPr>
        <p:txBody>
          <a:bodyPr wrap="square">
            <a:spAutoFit/>
          </a:bodyPr>
          <a:lstStyle/>
          <a:p>
            <a:r>
              <a:rPr lang="es-MX" sz="1800" kern="100"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(OPS, 2023a;  </a:t>
            </a:r>
            <a:endParaRPr lang="es-MX" dirty="0">
              <a:solidFill>
                <a:schemeClr val="bg1"/>
              </a:solidFill>
            </a:endParaRPr>
          </a:p>
        </p:txBody>
      </p:sp>
      <p:sp>
        <p:nvSpPr>
          <p:cNvPr id="12" name="CuadroTexto 11">
            <a:extLst>
              <a:ext uri="{FF2B5EF4-FFF2-40B4-BE49-F238E27FC236}">
                <a16:creationId xmlns:a16="http://schemas.microsoft.com/office/drawing/2014/main" id="{8DFFA487-DD23-C165-7948-0970CDDF1DCB}"/>
              </a:ext>
            </a:extLst>
          </p:cNvPr>
          <p:cNvSpPr txBox="1"/>
          <p:nvPr/>
        </p:nvSpPr>
        <p:spPr>
          <a:xfrm>
            <a:off x="7672248" y="1966164"/>
            <a:ext cx="2895600" cy="830997"/>
          </a:xfrm>
          <a:prstGeom prst="rect">
            <a:avLst/>
          </a:prstGeom>
          <a:noFill/>
        </p:spPr>
        <p:txBody>
          <a:bodyPr wrap="square">
            <a:spAutoFit/>
          </a:bodyPr>
          <a:lstStyle/>
          <a:p>
            <a:pPr algn="ctr"/>
            <a:r>
              <a:rPr lang="es-MX" sz="2400" b="1" kern="100" dirty="0">
                <a:solidFill>
                  <a:srgbClr val="000000"/>
                </a:solidFill>
                <a:effectLst/>
                <a:latin typeface="Aptos" panose="020B0004020202020204" pitchFamily="34" charset="0"/>
                <a:ea typeface="Calibri" panose="020F0502020204030204" pitchFamily="34" charset="0"/>
                <a:cs typeface="Calibri" panose="020F0502020204030204" pitchFamily="34" charset="0"/>
              </a:rPr>
              <a:t>1 billón de dólares en 2018. </a:t>
            </a:r>
            <a:endParaRPr lang="es-MX" sz="2400" b="1" dirty="0">
              <a:latin typeface="Aptos" panose="020B0004020202020204" pitchFamily="34" charset="0"/>
            </a:endParaRPr>
          </a:p>
        </p:txBody>
      </p:sp>
      <p:pic>
        <p:nvPicPr>
          <p:cNvPr id="13" name="Gráfico 12" descr="Dólar con relleno sólido">
            <a:extLst>
              <a:ext uri="{FF2B5EF4-FFF2-40B4-BE49-F238E27FC236}">
                <a16:creationId xmlns:a16="http://schemas.microsoft.com/office/drawing/2014/main" id="{2BB46C88-4853-B09E-A2D8-A17BDBF12B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4330" y="1924462"/>
            <a:ext cx="914400" cy="914400"/>
          </a:xfrm>
          <a:prstGeom prst="rect">
            <a:avLst/>
          </a:prstGeom>
        </p:spPr>
      </p:pic>
    </p:spTree>
    <p:extLst>
      <p:ext uri="{BB962C8B-B14F-4D97-AF65-F5344CB8AC3E}">
        <p14:creationId xmlns:p14="http://schemas.microsoft.com/office/powerpoint/2010/main" val="24770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EDC69-0A75-80A0-83F4-403D758AE1EA}"/>
              </a:ext>
            </a:extLst>
          </p:cNvPr>
          <p:cNvSpPr>
            <a:spLocks noGrp="1"/>
          </p:cNvSpPr>
          <p:nvPr>
            <p:ph type="title"/>
          </p:nvPr>
        </p:nvSpPr>
        <p:spPr/>
        <p:txBody>
          <a:bodyPr/>
          <a:lstStyle/>
          <a:p>
            <a:pPr algn="ctr"/>
            <a:r>
              <a:rPr lang="es-MX" b="1" dirty="0">
                <a:latin typeface="Aptos" panose="020B0004020202020204" pitchFamily="34" charset="0"/>
              </a:rPr>
              <a:t>4. HIPÓTESIS</a:t>
            </a:r>
          </a:p>
        </p:txBody>
      </p:sp>
      <p:sp>
        <p:nvSpPr>
          <p:cNvPr id="3" name="Marcador de contenido 2">
            <a:extLst>
              <a:ext uri="{FF2B5EF4-FFF2-40B4-BE49-F238E27FC236}">
                <a16:creationId xmlns:a16="http://schemas.microsoft.com/office/drawing/2014/main" id="{20646FDE-4E00-6EE8-1610-FF882092E31C}"/>
              </a:ext>
            </a:extLst>
          </p:cNvPr>
          <p:cNvSpPr>
            <a:spLocks noGrp="1"/>
          </p:cNvSpPr>
          <p:nvPr>
            <p:ph idx="1"/>
          </p:nvPr>
        </p:nvSpPr>
        <p:spPr/>
        <p:txBody>
          <a:bodyPr/>
          <a:lstStyle/>
          <a:p>
            <a:pPr marL="0" indent="0" algn="just">
              <a:buNone/>
            </a:pPr>
            <a:r>
              <a:rPr lang="es-MX" kern="100">
                <a:solidFill>
                  <a:srgbClr val="000000"/>
                </a:solidFill>
                <a:effectLst/>
                <a:latin typeface="Aptos" panose="020B0004020202020204" pitchFamily="34" charset="0"/>
                <a:ea typeface="Calibri" panose="020F0502020204030204" pitchFamily="34" charset="0"/>
                <a:cs typeface="Calibri" panose="020F0502020204030204" pitchFamily="34" charset="0"/>
              </a:rPr>
              <a:t>El empleo de </a:t>
            </a:r>
            <a:r>
              <a:rPr lang="es-MX" b="1" kern="100">
                <a:solidFill>
                  <a:srgbClr val="000000"/>
                </a:solidFill>
                <a:effectLst/>
                <a:latin typeface="Aptos" panose="020B0004020202020204" pitchFamily="34" charset="0"/>
                <a:ea typeface="Calibri" panose="020F0502020204030204" pitchFamily="34" charset="0"/>
                <a:cs typeface="Calibri" panose="020F0502020204030204" pitchFamily="34" charset="0"/>
              </a:rPr>
              <a:t>modelos QSAR combinados con técnicas de aprendizaje automático </a:t>
            </a:r>
            <a:r>
              <a:rPr lang="es-MX" kern="100">
                <a:solidFill>
                  <a:srgbClr val="000000"/>
                </a:solidFill>
                <a:effectLst/>
                <a:latin typeface="Aptos" panose="020B0004020202020204" pitchFamily="34" charset="0"/>
                <a:ea typeface="Calibri" panose="020F0502020204030204" pitchFamily="34" charset="0"/>
                <a:cs typeface="Calibri" panose="020F0502020204030204" pitchFamily="34" charset="0"/>
              </a:rPr>
              <a:t>permitirá identificar </a:t>
            </a:r>
            <a:r>
              <a:rPr lang="es-MX" b="1" kern="100">
                <a:solidFill>
                  <a:srgbClr val="000000"/>
                </a:solidFill>
                <a:effectLst/>
                <a:latin typeface="Aptos" panose="020B0004020202020204" pitchFamily="34" charset="0"/>
                <a:ea typeface="Calibri" panose="020F0502020204030204" pitchFamily="34" charset="0"/>
                <a:cs typeface="Calibri" panose="020F0502020204030204" pitchFamily="34" charset="0"/>
              </a:rPr>
              <a:t>potenciales inhibidores </a:t>
            </a:r>
            <a:r>
              <a:rPr lang="es-MX" kern="100">
                <a:solidFill>
                  <a:srgbClr val="000000"/>
                </a:solidFill>
                <a:effectLst/>
                <a:latin typeface="Aptos" panose="020B0004020202020204" pitchFamily="34" charset="0"/>
                <a:ea typeface="Calibri" panose="020F0502020204030204" pitchFamily="34" charset="0"/>
                <a:cs typeface="Calibri" panose="020F0502020204030204" pitchFamily="34" charset="0"/>
              </a:rPr>
              <a:t>que actúen sobre </a:t>
            </a:r>
            <a:r>
              <a:rPr lang="es-MX" b="1" kern="100">
                <a:solidFill>
                  <a:srgbClr val="000000"/>
                </a:solidFill>
                <a:effectLst/>
                <a:latin typeface="Aptos" panose="020B0004020202020204" pitchFamily="34" charset="0"/>
                <a:ea typeface="Calibri" panose="020F0502020204030204" pitchFamily="34" charset="0"/>
                <a:cs typeface="Calibri" panose="020F0502020204030204" pitchFamily="34" charset="0"/>
              </a:rPr>
              <a:t>múltiples blancos moleculares relevantes </a:t>
            </a:r>
            <a:r>
              <a:rPr lang="es-MX" kern="100">
                <a:solidFill>
                  <a:srgbClr val="000000"/>
                </a:solidFill>
                <a:effectLst/>
                <a:latin typeface="Aptos" panose="020B0004020202020204" pitchFamily="34" charset="0"/>
                <a:ea typeface="Calibri" panose="020F0502020204030204" pitchFamily="34" charset="0"/>
                <a:cs typeface="Calibri" panose="020F0502020204030204" pitchFamily="34" charset="0"/>
              </a:rPr>
              <a:t>para la asociación Alzheimer-Diabetes mellitus.</a:t>
            </a:r>
          </a:p>
          <a:p>
            <a:endParaRPr lang="es-MX" dirty="0">
              <a:latin typeface="Aptos" panose="020B0004020202020204" pitchFamily="34" charset="0"/>
            </a:endParaRPr>
          </a:p>
        </p:txBody>
      </p:sp>
      <p:sp>
        <p:nvSpPr>
          <p:cNvPr id="4" name="Marcador de número de diapositiva 3">
            <a:extLst>
              <a:ext uri="{FF2B5EF4-FFF2-40B4-BE49-F238E27FC236}">
                <a16:creationId xmlns:a16="http://schemas.microsoft.com/office/drawing/2014/main" id="{B9E6C7E0-3BAE-57F5-2DD8-07CCAFB59ADC}"/>
              </a:ext>
            </a:extLst>
          </p:cNvPr>
          <p:cNvSpPr>
            <a:spLocks noGrp="1"/>
          </p:cNvSpPr>
          <p:nvPr>
            <p:ph type="sldNum" sz="quarter" idx="12"/>
          </p:nvPr>
        </p:nvSpPr>
        <p:spPr/>
        <p:txBody>
          <a:bodyPr/>
          <a:lstStyle/>
          <a:p>
            <a:fld id="{2E56899B-242B-443E-9410-C546A426D182}" type="slidenum">
              <a:rPr lang="es-MX" smtClean="0"/>
              <a:pPr/>
              <a:t>7</a:t>
            </a:fld>
            <a:endParaRPr lang="es-MX" dirty="0"/>
          </a:p>
        </p:txBody>
      </p:sp>
    </p:spTree>
    <p:extLst>
      <p:ext uri="{BB962C8B-B14F-4D97-AF65-F5344CB8AC3E}">
        <p14:creationId xmlns:p14="http://schemas.microsoft.com/office/powerpoint/2010/main" val="409839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AC703-FC55-31C1-8B8A-45595440EAA6}"/>
              </a:ext>
            </a:extLst>
          </p:cNvPr>
          <p:cNvSpPr>
            <a:spLocks noGrp="1"/>
          </p:cNvSpPr>
          <p:nvPr>
            <p:ph type="title"/>
          </p:nvPr>
        </p:nvSpPr>
        <p:spPr/>
        <p:txBody>
          <a:bodyPr/>
          <a:lstStyle/>
          <a:p>
            <a:pPr algn="ctr"/>
            <a:r>
              <a:rPr lang="es-MX" b="1" dirty="0">
                <a:latin typeface="Aptos" panose="020B0004020202020204" pitchFamily="34" charset="0"/>
              </a:rPr>
              <a:t>5. OBJETIVOS</a:t>
            </a:r>
          </a:p>
        </p:txBody>
      </p:sp>
      <p:sp>
        <p:nvSpPr>
          <p:cNvPr id="3" name="Marcador de contenido 2">
            <a:extLst>
              <a:ext uri="{FF2B5EF4-FFF2-40B4-BE49-F238E27FC236}">
                <a16:creationId xmlns:a16="http://schemas.microsoft.com/office/drawing/2014/main" id="{17AE6D54-DE9E-EDAE-4C19-3F7D3E30EBDA}"/>
              </a:ext>
            </a:extLst>
          </p:cNvPr>
          <p:cNvSpPr>
            <a:spLocks noGrp="1"/>
          </p:cNvSpPr>
          <p:nvPr>
            <p:ph idx="1"/>
          </p:nvPr>
        </p:nvSpPr>
        <p:spPr/>
        <p:txBody>
          <a:bodyPr/>
          <a:lstStyle/>
          <a:p>
            <a:pPr marL="0" indent="0">
              <a:buNone/>
            </a:pPr>
            <a:r>
              <a:rPr lang="es-MX" b="1" dirty="0"/>
              <a:t>Objetivo general</a:t>
            </a:r>
          </a:p>
          <a:p>
            <a:pPr marL="0" indent="0">
              <a:buNone/>
            </a:pPr>
            <a:r>
              <a:rPr lang="es-MX" dirty="0"/>
              <a:t>Identificar inhibidores con capacidad para modular múltiples blancos relacionados con la asociación entre la enfermedad de Alzheimer y la diabetes mellitus.</a:t>
            </a:r>
          </a:p>
        </p:txBody>
      </p:sp>
      <p:sp>
        <p:nvSpPr>
          <p:cNvPr id="4" name="Marcador de número de diapositiva 3">
            <a:extLst>
              <a:ext uri="{FF2B5EF4-FFF2-40B4-BE49-F238E27FC236}">
                <a16:creationId xmlns:a16="http://schemas.microsoft.com/office/drawing/2014/main" id="{4D9DFBF4-62F5-D6FC-79BC-413A52522464}"/>
              </a:ext>
            </a:extLst>
          </p:cNvPr>
          <p:cNvSpPr>
            <a:spLocks noGrp="1"/>
          </p:cNvSpPr>
          <p:nvPr>
            <p:ph type="sldNum" sz="quarter" idx="12"/>
          </p:nvPr>
        </p:nvSpPr>
        <p:spPr/>
        <p:txBody>
          <a:bodyPr/>
          <a:lstStyle/>
          <a:p>
            <a:fld id="{2E56899B-242B-443E-9410-C546A426D182}" type="slidenum">
              <a:rPr lang="es-MX" smtClean="0"/>
              <a:pPr/>
              <a:t>8</a:t>
            </a:fld>
            <a:endParaRPr lang="es-MX" dirty="0"/>
          </a:p>
        </p:txBody>
      </p:sp>
    </p:spTree>
    <p:extLst>
      <p:ext uri="{BB962C8B-B14F-4D97-AF65-F5344CB8AC3E}">
        <p14:creationId xmlns:p14="http://schemas.microsoft.com/office/powerpoint/2010/main" val="188355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01C0D-A0CC-832A-8EF5-76D4ED50D9E6}"/>
              </a:ext>
            </a:extLst>
          </p:cNvPr>
          <p:cNvSpPr>
            <a:spLocks noGrp="1"/>
          </p:cNvSpPr>
          <p:nvPr>
            <p:ph type="title"/>
          </p:nvPr>
        </p:nvSpPr>
        <p:spPr/>
        <p:txBody>
          <a:bodyPr/>
          <a:lstStyle/>
          <a:p>
            <a:pPr algn="ctr"/>
            <a:r>
              <a:rPr lang="es-MX" b="1" dirty="0">
                <a:latin typeface="Aptos" panose="020B0004020202020204" pitchFamily="34" charset="0"/>
              </a:rPr>
              <a:t>6. OBJETIVOS</a:t>
            </a:r>
          </a:p>
        </p:txBody>
      </p:sp>
      <p:sp>
        <p:nvSpPr>
          <p:cNvPr id="3" name="Marcador de contenido 2">
            <a:extLst>
              <a:ext uri="{FF2B5EF4-FFF2-40B4-BE49-F238E27FC236}">
                <a16:creationId xmlns:a16="http://schemas.microsoft.com/office/drawing/2014/main" id="{92D4FE94-CACE-AF40-539E-25E8234DF35D}"/>
              </a:ext>
            </a:extLst>
          </p:cNvPr>
          <p:cNvSpPr>
            <a:spLocks noGrp="1"/>
          </p:cNvSpPr>
          <p:nvPr>
            <p:ph idx="1"/>
          </p:nvPr>
        </p:nvSpPr>
        <p:spPr>
          <a:xfrm>
            <a:off x="838200" y="1569986"/>
            <a:ext cx="10515600" cy="4351338"/>
          </a:xfrm>
        </p:spPr>
        <p:txBody>
          <a:bodyPr>
            <a:normAutofit fontScale="92500"/>
          </a:bodyPr>
          <a:lstStyle/>
          <a:p>
            <a:pPr marL="0" indent="0" algn="just">
              <a:buNone/>
            </a:pPr>
            <a:r>
              <a:rPr lang="es-MX" b="1" dirty="0"/>
              <a:t>Objetivos específicos</a:t>
            </a:r>
          </a:p>
          <a:p>
            <a:pPr marL="514350" indent="-514350" algn="just">
              <a:buFont typeface="+mj-lt"/>
              <a:buAutoNum type="arabicPeriod"/>
            </a:pPr>
            <a:r>
              <a:rPr lang="es-MX" dirty="0"/>
              <a:t>Recopilar y analizar datos experimentales de inhibición de moléculas dirigidas a las proteínas STAT3, EGFR, SRC, MAPK1 y ESR1.</a:t>
            </a:r>
          </a:p>
          <a:p>
            <a:pPr marL="514350" indent="-514350" algn="just">
              <a:buFont typeface="+mj-lt"/>
              <a:buAutoNum type="arabicPeriod"/>
            </a:pPr>
            <a:r>
              <a:rPr lang="es-MX" dirty="0"/>
              <a:t>Desarrollar modelos QSAR con aprendizaje automático para predecir la actividad inhibitoria de moléculas dirigidas a las proteínas STAT3, EGFR, SRC, MAPK1 y ESR1.</a:t>
            </a:r>
          </a:p>
          <a:p>
            <a:pPr marL="514350" indent="-514350" algn="just">
              <a:buFont typeface="+mj-lt"/>
              <a:buAutoNum type="arabicPeriod"/>
            </a:pPr>
            <a:r>
              <a:rPr lang="es-MX" dirty="0"/>
              <a:t>Identificar potenciales inhibidores aplicando los modelos QSAR desarrollados a una base de datos de compuestos naturales.</a:t>
            </a:r>
          </a:p>
          <a:p>
            <a:pPr marL="514350" indent="-514350" algn="just">
              <a:buFont typeface="+mj-lt"/>
              <a:buAutoNum type="arabicPeriod"/>
            </a:pPr>
            <a:r>
              <a:rPr lang="es-MX" dirty="0"/>
              <a:t>Realizar simulaciones de acoplamiento molecular para los inhibidores predichos por los modelos QSAR.</a:t>
            </a:r>
          </a:p>
          <a:p>
            <a:pPr marL="514350" indent="-514350" algn="just">
              <a:buFont typeface="+mj-lt"/>
              <a:buAutoNum type="arabicPeriod"/>
            </a:pPr>
            <a:endParaRPr lang="es-MX" dirty="0"/>
          </a:p>
        </p:txBody>
      </p:sp>
      <p:sp>
        <p:nvSpPr>
          <p:cNvPr id="4" name="Marcador de número de diapositiva 3">
            <a:extLst>
              <a:ext uri="{FF2B5EF4-FFF2-40B4-BE49-F238E27FC236}">
                <a16:creationId xmlns:a16="http://schemas.microsoft.com/office/drawing/2014/main" id="{10E69DA6-893C-77DF-0AD1-D2925C0D2A0D}"/>
              </a:ext>
            </a:extLst>
          </p:cNvPr>
          <p:cNvSpPr>
            <a:spLocks noGrp="1"/>
          </p:cNvSpPr>
          <p:nvPr>
            <p:ph type="sldNum" sz="quarter" idx="12"/>
          </p:nvPr>
        </p:nvSpPr>
        <p:spPr/>
        <p:txBody>
          <a:bodyPr/>
          <a:lstStyle/>
          <a:p>
            <a:fld id="{2E56899B-242B-443E-9410-C546A426D182}" type="slidenum">
              <a:rPr lang="es-MX" smtClean="0"/>
              <a:pPr/>
              <a:t>9</a:t>
            </a:fld>
            <a:endParaRPr lang="es-MX" dirty="0"/>
          </a:p>
        </p:txBody>
      </p:sp>
    </p:spTree>
    <p:extLst>
      <p:ext uri="{BB962C8B-B14F-4D97-AF65-F5344CB8AC3E}">
        <p14:creationId xmlns:p14="http://schemas.microsoft.com/office/powerpoint/2010/main" val="15157698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1138</Words>
  <Application>Microsoft Office PowerPoint</Application>
  <PresentationFormat>Panorámica</PresentationFormat>
  <Paragraphs>163</Paragraphs>
  <Slides>22</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Aptos</vt:lpstr>
      <vt:lpstr>Arial</vt:lpstr>
      <vt:lpstr>Calibri</vt:lpstr>
      <vt:lpstr>Calibri Light</vt:lpstr>
      <vt:lpstr>Cambria Math</vt:lpstr>
      <vt:lpstr>Times New Roman</vt:lpstr>
      <vt:lpstr>Wingdings</vt:lpstr>
      <vt:lpstr>Tema de Office</vt:lpstr>
      <vt:lpstr>CRIBADO VIRTUAL INTELIGENTE PARA IDENTIFICAR INHIBIDORES MULTI-BLANCO ENFOCADOS AL TRATAMIENTO DE LA  ASOCIACIÓN ALZHEIMER-DIABETES MELLITUS</vt:lpstr>
      <vt:lpstr>CONTENIDO</vt:lpstr>
      <vt:lpstr>1. INTRODUCCIÓN</vt:lpstr>
      <vt:lpstr>2. ANTECEDENTES</vt:lpstr>
      <vt:lpstr>3. JUSTIFICACIÓN</vt:lpstr>
      <vt:lpstr>3. JUSTIFICACIÓN</vt:lpstr>
      <vt:lpstr>4. HIPÓTESIS</vt:lpstr>
      <vt:lpstr>5. OBJETIVOS</vt:lpstr>
      <vt:lpstr>6. OBJETIVOS</vt:lpstr>
      <vt:lpstr>7. MATERIALES Y MÉTODOS</vt:lpstr>
      <vt:lpstr>Presentación de PowerPoint</vt:lpstr>
      <vt:lpstr>Presentación de PowerPoint</vt:lpstr>
      <vt:lpstr>Presentación de PowerPoint</vt:lpstr>
      <vt:lpstr>Presentación de PowerPoint</vt:lpstr>
      <vt:lpstr>7.4. Entrenamiento de los modelos</vt:lpstr>
      <vt:lpstr>7.4. Entrenamiento de los modelos</vt:lpstr>
      <vt:lpstr>7.4. Entrenamiento de los modelos</vt:lpstr>
      <vt:lpstr>7.5. Determinación de potenciales inhibidores</vt:lpstr>
      <vt:lpstr>7.5. Determinación de potenciales inhibidores</vt:lpstr>
      <vt:lpstr>7.6. Acoplamiento molecular</vt:lpstr>
      <vt:lpstr>8. CRONOGRAMA</vt:lpstr>
      <vt:lpstr>9. 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Eliud Ulises Aguilar Duran</dc:creator>
  <cp:lastModifiedBy>Eliud Ulises Aguilar Durán</cp:lastModifiedBy>
  <cp:revision>918</cp:revision>
  <dcterms:created xsi:type="dcterms:W3CDTF">2023-11-30T00:26:09Z</dcterms:created>
  <dcterms:modified xsi:type="dcterms:W3CDTF">2024-06-03T03:43:48Z</dcterms:modified>
</cp:coreProperties>
</file>