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60" r:id="rId5"/>
    <p:sldId id="266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83CBEB"/>
    <a:srgbClr val="CAEE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4660"/>
  </p:normalViewPr>
  <p:slideViewPr>
    <p:cSldViewPr snapToGrid="0">
      <p:cViewPr>
        <p:scale>
          <a:sx n="75" d="100"/>
          <a:sy n="75" d="100"/>
        </p:scale>
        <p:origin x="7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FF48-F70C-4D79-B7AE-8974975F5DCF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1844-37AB-4CDF-A9D6-621DE4A9D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98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51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Se utilizó el criterio de selección de inhibidores de IC50&lt;1 </a:t>
            </a:r>
            <a:r>
              <a:rPr lang="es-MX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μM</a:t>
            </a: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porque cubre la mayoría de los aciertos de HTS y VS reportados.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2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9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75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30AB-2842-26BD-DE84-6C298D1D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DDBA7F-4E1B-AE8A-147B-9A769441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9B300-9AE4-4277-5369-A970EC36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6FDE5-63D0-2807-E7BD-4FBAFDF3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3FC1-B74F-FE01-63FC-7BF5460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3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03BB6-D237-1470-841B-38FA88C2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DC812-41FC-5BEA-0251-77E0024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4385C-A69C-8E5B-AB04-30031F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3AD9E-6E68-07AF-2B0D-D55A7B2F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E6443-9BBC-BAF5-451F-5965C754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995AAC-033A-7757-D0C8-36E2D61A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881E7-F0B8-0CC9-3DBB-E1A87539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1D917-A379-0CAB-E60C-EF7E384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1D094-2814-573F-9358-F82F4074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00E19-AD63-FA65-8599-11237A71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8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8435-99B7-4386-F065-3C018D7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BB69-99FC-D86C-8152-5FDD78F0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8A9-DFFB-0C30-1BFD-6ED6EAD2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8F748-8E75-DEB2-0E88-C9172046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9CDE1-6415-F500-BBE4-A3935D3E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79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76F8-549F-D705-5397-6D45338A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DD6E0-B227-25C0-D181-4171C24E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08877-B89B-4882-B3F9-891C7E28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81DCF-54B5-257D-D658-D0E91C6D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60199-EE0D-4E15-82DB-AEF50C7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41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C4D1F-E633-29FD-1A65-655A107A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4C58C-C5C5-2762-3410-637E8E023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F2FF94-06E1-2106-E1F1-F30A3BE5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E6626A-86DD-FE14-758B-CE8E361C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4E34B-8456-61D7-D1E5-CBAF8DFD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3BD4D-2403-C813-C6D9-F398B21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56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FE092-591E-8477-5DD2-F777988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C6E65-6146-7F0C-5671-D8AC64F2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71C3B-B63A-F0E3-A1BD-288926CC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F4B5A1-CB04-2FBE-CE07-3D4620A09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607243-1AD2-D33B-2DF8-D2DC66C23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9B787E-C4A1-AAFA-B1E9-0888034E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45F65-692E-2F1B-292F-B46CB13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F42462-650B-EC4B-B855-309C8183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2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C8B77-B354-007F-BAD6-DD0D2091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A9764B-BAE7-7937-15B7-C9F91E8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71DEEC-1DFE-24E7-35C4-881FBBDF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56BF58-AF21-383A-B8CE-6A8C4610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4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7D9EB0-6E41-7112-E03C-D6551F2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8C3813-F927-1851-304C-CA86A6D4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7F1717-F271-BACC-3C3A-428E4F0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2F09B-67F3-FA03-1D30-7E925811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553FB-278C-31B3-73EB-A1CFD709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CF2E1-3AC3-F189-E2A6-B60BF32B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7A7EF-768C-8A08-8A20-BC4B1F37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E1686-5591-86B5-281E-C3D7AB3B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5907C-D3ED-1087-F8D8-8685E879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4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DF0B-2A5C-FB9B-53D6-83248864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CED3DB-908E-7695-E023-61AF79A4A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96D2D7-13CE-9C39-E6BD-2F1A0363E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3E679-368E-F86B-F328-4DF2BB4C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E2EE16-D225-2E45-2344-CCD97377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473E84-F58F-6ECA-C7B6-5C1105D0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8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0D9758-96C8-A5BD-48BB-38849F13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6CFA6E-236E-956E-3571-62D8FF35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2F248-4908-9BC3-6514-E9B924EAF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AB49-6105-4952-8B69-6EB049C14673}" type="datetimeFigureOut">
              <a:rPr lang="es-MX" smtClean="0"/>
              <a:t>01/06/2024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AAAD7-8B7D-9A2C-50CE-14530D49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734FF-5409-34DA-AED1-F581DB38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43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0933263210027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75A75-72A7-5B7A-ABAD-AAA61537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Resúmenes gráficos</a:t>
            </a:r>
          </a:p>
        </p:txBody>
      </p:sp>
    </p:spTree>
    <p:extLst>
      <p:ext uri="{BB962C8B-B14F-4D97-AF65-F5344CB8AC3E}">
        <p14:creationId xmlns:p14="http://schemas.microsoft.com/office/powerpoint/2010/main" val="193162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6358C22B-0C7E-1DB5-AB35-551895B95B5F}"/>
              </a:ext>
            </a:extLst>
          </p:cNvPr>
          <p:cNvSpPr/>
          <p:nvPr/>
        </p:nvSpPr>
        <p:spPr>
          <a:xfrm>
            <a:off x="315877" y="336295"/>
            <a:ext cx="3925807" cy="77724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AD1714-09CA-22BF-BC88-3C73C411335D}"/>
              </a:ext>
            </a:extLst>
          </p:cNvPr>
          <p:cNvSpPr txBox="1">
            <a:spLocks/>
          </p:cNvSpPr>
          <p:nvPr/>
        </p:nvSpPr>
        <p:spPr>
          <a:xfrm>
            <a:off x="289147" y="596002"/>
            <a:ext cx="392580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Determinación de inhibidores aplicando el modelo a una BD externa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2B483D-CA5A-D714-090D-EDF56F13CBF6}"/>
              </a:ext>
            </a:extLst>
          </p:cNvPr>
          <p:cNvSpPr/>
          <p:nvPr/>
        </p:nvSpPr>
        <p:spPr>
          <a:xfrm>
            <a:off x="604674" y="1576387"/>
            <a:ext cx="3348211" cy="101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descargarán los SMILES de una base de datos de compuestos naturales.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5475CA0-090B-7A6D-4758-489C5D08988D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278780" y="1113535"/>
            <a:ext cx="1" cy="46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821115-6170-327B-5324-EF3756B73C09}"/>
              </a:ext>
            </a:extLst>
          </p:cNvPr>
          <p:cNvSpPr txBox="1"/>
          <p:nvPr/>
        </p:nvSpPr>
        <p:spPr>
          <a:xfrm>
            <a:off x="45278" y="191914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526252-2C76-BD09-DF81-5C4A4C498924}"/>
              </a:ext>
            </a:extLst>
          </p:cNvPr>
          <p:cNvCxnSpPr/>
          <p:nvPr/>
        </p:nvCxnSpPr>
        <p:spPr>
          <a:xfrm>
            <a:off x="289147" y="210380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26E0780-7B43-83BE-C477-ADE97E151A79}"/>
              </a:ext>
            </a:extLst>
          </p:cNvPr>
          <p:cNvSpPr/>
          <p:nvPr/>
        </p:nvSpPr>
        <p:spPr>
          <a:xfrm>
            <a:off x="667966" y="2929342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BE4CAC-9DBB-F630-E39E-8ADA42BAF9B7}"/>
              </a:ext>
            </a:extLst>
          </p:cNvPr>
          <p:cNvSpPr txBox="1"/>
          <p:nvPr/>
        </p:nvSpPr>
        <p:spPr>
          <a:xfrm>
            <a:off x="67620" y="3429000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AAA0159-8C51-9390-B557-9766E25DF2DB}"/>
              </a:ext>
            </a:extLst>
          </p:cNvPr>
          <p:cNvCxnSpPr/>
          <p:nvPr/>
        </p:nvCxnSpPr>
        <p:spPr>
          <a:xfrm>
            <a:off x="352439" y="3590020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F1F6D47-9754-4133-1227-7CF2B6823AF5}"/>
              </a:ext>
            </a:extLst>
          </p:cNvPr>
          <p:cNvSpPr/>
          <p:nvPr/>
        </p:nvSpPr>
        <p:spPr>
          <a:xfrm>
            <a:off x="667966" y="4593454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calcularán los descriptores para cada SMILES, de la lista de descriptores relevantes, empleando </a:t>
            </a:r>
            <a:r>
              <a:rPr lang="es-MX" dirty="0" err="1"/>
              <a:t>Rdkit</a:t>
            </a:r>
            <a:r>
              <a:rPr lang="es-MX" dirty="0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7668F1-C7A6-0843-017F-E664B5F8E90D}"/>
              </a:ext>
            </a:extLst>
          </p:cNvPr>
          <p:cNvSpPr txBox="1"/>
          <p:nvPr/>
        </p:nvSpPr>
        <p:spPr>
          <a:xfrm>
            <a:off x="97492" y="511097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40C6415-770C-C678-CC06-7CD02AD56EAD}"/>
              </a:ext>
            </a:extLst>
          </p:cNvPr>
          <p:cNvCxnSpPr/>
          <p:nvPr/>
        </p:nvCxnSpPr>
        <p:spPr>
          <a:xfrm>
            <a:off x="352439" y="529563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43E7C96-A26A-84C2-5C4B-2F3DDB232640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2278779" y="2586587"/>
            <a:ext cx="1" cy="34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1746E5B-D7B3-9E83-BC51-3E622BBC12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2278779" y="4339778"/>
            <a:ext cx="0" cy="25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4E811CB-FABB-81E7-B403-54DCF5C3373B}"/>
              </a:ext>
            </a:extLst>
          </p:cNvPr>
          <p:cNvSpPr/>
          <p:nvPr/>
        </p:nvSpPr>
        <p:spPr>
          <a:xfrm>
            <a:off x="5195721" y="4339779"/>
            <a:ext cx="3221626" cy="1933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predecirá la actividad de cada molécula empleando los modelos construidos de </a:t>
            </a:r>
            <a:r>
              <a:rPr lang="es-MX" dirty="0" err="1"/>
              <a:t>XGBoost</a:t>
            </a:r>
            <a:r>
              <a:rPr lang="es-MX" dirty="0"/>
              <a:t> y </a:t>
            </a:r>
            <a:r>
              <a:rPr lang="es-MX" dirty="0" err="1"/>
              <a:t>Random</a:t>
            </a:r>
            <a:r>
              <a:rPr lang="es-MX" dirty="0"/>
              <a:t> Forest para cada una de las dianas terapéuticas.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7CFFD5D-D567-BFB0-E7C6-3A07E79CA435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3889592" y="5298672"/>
            <a:ext cx="1306129" cy="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3EC1237-26E2-F819-751F-812017AA47EC}"/>
              </a:ext>
            </a:extLst>
          </p:cNvPr>
          <p:cNvSpPr/>
          <p:nvPr/>
        </p:nvSpPr>
        <p:spPr>
          <a:xfrm>
            <a:off x="5195721" y="1919142"/>
            <a:ext cx="3221626" cy="1879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seleccionará como potencial inhibidor si inhibe por lo menos 3 dianas terapéuticas y coincide los resultados coinciden entre los dos modelos.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E7D56C8-2742-5B8D-8EC6-72FAAE8A3A1D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6806534" y="3798332"/>
            <a:ext cx="0" cy="541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CC903B-C03E-9D36-2C8B-8444E0E9FA48}"/>
              </a:ext>
            </a:extLst>
          </p:cNvPr>
          <p:cNvSpPr txBox="1"/>
          <p:nvPr/>
        </p:nvSpPr>
        <p:spPr>
          <a:xfrm>
            <a:off x="4738278" y="265210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302456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96CA93D5-A0D9-B02F-4BCD-6ED525A06E43}"/>
              </a:ext>
            </a:extLst>
          </p:cNvPr>
          <p:cNvSpPr/>
          <p:nvPr/>
        </p:nvSpPr>
        <p:spPr>
          <a:xfrm>
            <a:off x="243656" y="272257"/>
            <a:ext cx="3030486" cy="91489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5BEB4FF-2256-66E5-206E-331A600FBF00}"/>
              </a:ext>
            </a:extLst>
          </p:cNvPr>
          <p:cNvSpPr txBox="1">
            <a:spLocks/>
          </p:cNvSpPr>
          <p:nvPr/>
        </p:nvSpPr>
        <p:spPr>
          <a:xfrm>
            <a:off x="219848" y="632180"/>
            <a:ext cx="3030486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Análisis de acoplamiento molecular y dinámica molecular</a:t>
            </a:r>
          </a:p>
        </p:txBody>
      </p:sp>
    </p:spTree>
    <p:extLst>
      <p:ext uri="{BB962C8B-B14F-4D97-AF65-F5344CB8AC3E}">
        <p14:creationId xmlns:p14="http://schemas.microsoft.com/office/powerpoint/2010/main" val="143097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8096-5BBE-6D66-6ED6-4CA828CC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7383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276259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B869-450B-EB83-2B25-E7AF6D62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Datos de inhibición de </a:t>
            </a:r>
            <a:r>
              <a:rPr lang="es-MX" b="1" dirty="0" err="1"/>
              <a:t>ChEMBL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20F5F9-67CE-3F2D-4F83-D5CB410C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1" y="2161998"/>
            <a:ext cx="2114845" cy="1267002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12F4D2-D5F2-4F13-07EA-CD228D0C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511710" cy="553781"/>
          </a:xfrm>
        </p:spPr>
        <p:txBody>
          <a:bodyPr/>
          <a:lstStyle/>
          <a:p>
            <a:r>
              <a:rPr lang="es-MX" dirty="0"/>
              <a:t>STAT 3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3F0F06-DBEF-AC57-C369-348F158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77" y="2161998"/>
            <a:ext cx="2391109" cy="118126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4A15F87-865E-E606-97E3-33B8EA8B6C61}"/>
              </a:ext>
            </a:extLst>
          </p:cNvPr>
          <p:cNvSpPr txBox="1">
            <a:spLocks/>
          </p:cNvSpPr>
          <p:nvPr/>
        </p:nvSpPr>
        <p:spPr>
          <a:xfrm>
            <a:off x="425491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3B0BAF-31E4-426C-4316-BE276C250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49" y="2161998"/>
            <a:ext cx="2391109" cy="1209844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FE24EEF-6F65-7EBD-E155-BBBE1187A29E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25F6B2D-DE86-DFA8-FB42-3D16B86AAA26}"/>
              </a:ext>
            </a:extLst>
          </p:cNvPr>
          <p:cNvSpPr txBox="1">
            <a:spLocks/>
          </p:cNvSpPr>
          <p:nvPr/>
        </p:nvSpPr>
        <p:spPr>
          <a:xfrm>
            <a:off x="2953045" y="3839615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7CAEFA8-E2FD-3B3F-383B-9C761199E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396" y="4514886"/>
            <a:ext cx="2067213" cy="11526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A37CC66-6B6E-CB60-406C-DCEA3793E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97" y="4457728"/>
            <a:ext cx="2305372" cy="1267002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8315A2D-42BD-E574-42F8-9A4FE537089F}"/>
              </a:ext>
            </a:extLst>
          </p:cNvPr>
          <p:cNvSpPr txBox="1">
            <a:spLocks/>
          </p:cNvSpPr>
          <p:nvPr/>
        </p:nvSpPr>
        <p:spPr>
          <a:xfrm>
            <a:off x="6491428" y="3839614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35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9BE1-A034-5ABB-2D23-BCA5ECEE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PDBs</a:t>
            </a:r>
            <a:r>
              <a:rPr lang="es-MX" b="1" dirty="0"/>
              <a:t> del </a:t>
            </a:r>
            <a:r>
              <a:rPr lang="es-MX" b="1" dirty="0" err="1"/>
              <a:t>protein</a:t>
            </a:r>
            <a:r>
              <a:rPr lang="es-MX" b="1" dirty="0"/>
              <a:t> data Bank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9810B94-2C52-ACB8-2050-C2B41C41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690688"/>
            <a:ext cx="1907458" cy="553781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STAT3: 6NJS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B15D658-2709-3449-F24F-D5380E67A929}"/>
              </a:ext>
            </a:extLst>
          </p:cNvPr>
          <p:cNvSpPr txBox="1">
            <a:spLocks/>
          </p:cNvSpPr>
          <p:nvPr/>
        </p:nvSpPr>
        <p:spPr>
          <a:xfrm>
            <a:off x="425491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75EE4B6-D8BF-F8F1-BBC7-6FD7030B51B7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BB613A1-056D-7B9C-C907-4B69B86529D5}"/>
              </a:ext>
            </a:extLst>
          </p:cNvPr>
          <p:cNvSpPr txBox="1">
            <a:spLocks/>
          </p:cNvSpPr>
          <p:nvPr/>
        </p:nvSpPr>
        <p:spPr>
          <a:xfrm>
            <a:off x="1743678" y="4537705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15053B-BFB1-9623-2344-E5F5900B1CF6}"/>
              </a:ext>
            </a:extLst>
          </p:cNvPr>
          <p:cNvSpPr txBox="1">
            <a:spLocks/>
          </p:cNvSpPr>
          <p:nvPr/>
        </p:nvSpPr>
        <p:spPr>
          <a:xfrm>
            <a:off x="6491428" y="3839614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BC6A151-8C42-52F3-9998-48630F9B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1" y="2082530"/>
            <a:ext cx="1585763" cy="25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D5D4-F213-BB24-1AD7-18349DD3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Descriptores de </a:t>
            </a:r>
            <a:r>
              <a:rPr lang="es-MX" b="1" dirty="0" err="1"/>
              <a:t>rdkit</a:t>
            </a:r>
            <a:r>
              <a:rPr lang="es-MX" b="1" dirty="0"/>
              <a:t> 2-D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43DC1-CCB0-A47F-71A5-B339770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Cantidad: 110</a:t>
            </a:r>
          </a:p>
          <a:p>
            <a:r>
              <a:rPr lang="es-MX" dirty="0"/>
              <a:t>Huellas moleculares.</a:t>
            </a:r>
          </a:p>
          <a:p>
            <a:r>
              <a:rPr lang="es-MX" dirty="0"/>
              <a:t>Carga y polaridad.</a:t>
            </a:r>
          </a:p>
          <a:p>
            <a:r>
              <a:rPr lang="es-MX" dirty="0"/>
              <a:t>Topología.</a:t>
            </a:r>
          </a:p>
          <a:p>
            <a:r>
              <a:rPr lang="es-MX" dirty="0"/>
              <a:t>Anillos y ciclos.</a:t>
            </a:r>
          </a:p>
          <a:p>
            <a:r>
              <a:rPr lang="es-MX" dirty="0"/>
              <a:t>Estado electrónico.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7E7ECA-472B-1198-08BB-6652848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92" y="1432851"/>
            <a:ext cx="643027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C130C-96B9-94C5-456E-9EF4617E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39"/>
            <a:ext cx="10515600" cy="1325563"/>
          </a:xfrm>
        </p:spPr>
        <p:txBody>
          <a:bodyPr/>
          <a:lstStyle/>
          <a:p>
            <a:pPr algn="ctr"/>
            <a:r>
              <a:rPr lang="es-MX" b="1" dirty="0" err="1"/>
              <a:t>Hiperparámetros</a:t>
            </a:r>
            <a:r>
              <a:rPr lang="es-MX" b="1" dirty="0"/>
              <a:t> a ajustar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36066-60A9-CAF0-4780-2E609B11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2" y="1825625"/>
            <a:ext cx="6231194" cy="4351338"/>
          </a:xfrm>
        </p:spPr>
        <p:txBody>
          <a:bodyPr>
            <a:normAutofit/>
          </a:bodyPr>
          <a:lstStyle/>
          <a:p>
            <a:r>
              <a:rPr lang="es-MX" sz="2000" b="1" dirty="0" err="1"/>
              <a:t>Hiperparámetros</a:t>
            </a:r>
            <a:r>
              <a:rPr lang="es-MX" sz="2000" b="1" dirty="0"/>
              <a:t> de </a:t>
            </a:r>
            <a:r>
              <a:rPr lang="es-MX" sz="2000" b="1" dirty="0" err="1"/>
              <a:t>Random</a:t>
            </a:r>
            <a:r>
              <a:rPr lang="es-MX" sz="2000" b="1" dirty="0"/>
              <a:t> </a:t>
            </a:r>
            <a:r>
              <a:rPr lang="es-MX" sz="2000" b="1" dirty="0" err="1"/>
              <a:t>forest</a:t>
            </a:r>
            <a:endParaRPr lang="es-MX" sz="20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Número de árboles en el bosque.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r>
              <a:rPr lang="es-MX" sz="1800" dirty="0" err="1"/>
              <a:t>max_features</a:t>
            </a:r>
            <a:r>
              <a:rPr lang="es-MX" sz="1800" dirty="0"/>
              <a:t>: Este </a:t>
            </a:r>
            <a:r>
              <a:rPr lang="es-MX" sz="1800" dirty="0" err="1"/>
              <a:t>hiperparámetro</a:t>
            </a:r>
            <a:r>
              <a:rPr lang="es-MX" sz="1800" dirty="0"/>
              <a:t> controla cuántas características se consideran para dividir en cada nodo</a:t>
            </a:r>
          </a:p>
          <a:p>
            <a:pPr marL="457200" lvl="1" indent="0">
              <a:buNone/>
            </a:pPr>
            <a:endParaRPr lang="es-MX" sz="1800" dirty="0"/>
          </a:p>
          <a:p>
            <a:pPr marL="457200" lvl="1" indent="0">
              <a:buNone/>
            </a:pPr>
            <a:endParaRPr lang="es-MX" sz="1800" dirty="0"/>
          </a:p>
          <a:p>
            <a:r>
              <a:rPr lang="es-MX" sz="2200" b="1" dirty="0" err="1"/>
              <a:t>XGboost</a:t>
            </a:r>
            <a:endParaRPr lang="es-MX" sz="22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 Número de árboles.</a:t>
            </a:r>
          </a:p>
          <a:p>
            <a:pPr lvl="1"/>
            <a:r>
              <a:rPr lang="es-MX" sz="1800" dirty="0" err="1"/>
              <a:t>learning_rate</a:t>
            </a:r>
            <a:r>
              <a:rPr lang="es-MX" sz="1800" dirty="0"/>
              <a:t>: Tasa de aprendizaje.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endParaRPr lang="es-MX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83FB69-10F4-242C-13A0-35767FA5EEB4}"/>
              </a:ext>
            </a:extLst>
          </p:cNvPr>
          <p:cNvSpPr txBox="1"/>
          <p:nvPr/>
        </p:nvSpPr>
        <p:spPr>
          <a:xfrm>
            <a:off x="6469626" y="3811741"/>
            <a:ext cx="5147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learning_rate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A6A1C1-267B-98F9-4106-7E0D9BA004CB}"/>
              </a:ext>
            </a:extLst>
          </p:cNvPr>
          <p:cNvSpPr txBox="1"/>
          <p:nvPr/>
        </p:nvSpPr>
        <p:spPr>
          <a:xfrm>
            <a:off x="6469626" y="14131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param_grid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max_features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'auto'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sqrt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'log2'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0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903A66-2E8E-61F7-667D-D2FFE849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51" y="728557"/>
            <a:ext cx="5384782" cy="48157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DA03CD-1810-B5B1-2491-FC647E126817}"/>
              </a:ext>
            </a:extLst>
          </p:cNvPr>
          <p:cNvSpPr txBox="1"/>
          <p:nvPr/>
        </p:nvSpPr>
        <p:spPr>
          <a:xfrm>
            <a:off x="1886673" y="5806277"/>
            <a:ext cx="8898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1- Machine learning models for predicting the activity of </a:t>
            </a:r>
            <a:r>
              <a:rPr lang="en-US" b="1" i="0" dirty="0" err="1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AChE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 and BACE1 dual inhibitors for the treatment of Alzheimer’s disease</a:t>
            </a:r>
          </a:p>
        </p:txBody>
      </p:sp>
    </p:spTree>
    <p:extLst>
      <p:ext uri="{BB962C8B-B14F-4D97-AF65-F5344CB8AC3E}">
        <p14:creationId xmlns:p14="http://schemas.microsoft.com/office/powerpoint/2010/main" val="26205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BA845B-D540-6F17-B818-E60FFE9F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8" y="875071"/>
            <a:ext cx="5837090" cy="48312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C91177-95BA-C806-742A-42CBE2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0" y="358879"/>
            <a:ext cx="3935051" cy="52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85FB71-BBC5-750C-83DA-5D2FC98AE6B4}"/>
              </a:ext>
            </a:extLst>
          </p:cNvPr>
          <p:cNvSpPr txBox="1"/>
          <p:nvPr/>
        </p:nvSpPr>
        <p:spPr>
          <a:xfrm>
            <a:off x="3297093" y="598292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2 - Prediction of KRAS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G12C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inhibitors using conjoint fingerprint and machine learning-based QSAR models</a:t>
            </a:r>
          </a:p>
        </p:txBody>
      </p:sp>
    </p:spTree>
    <p:extLst>
      <p:ext uri="{BB962C8B-B14F-4D97-AF65-F5344CB8AC3E}">
        <p14:creationId xmlns:p14="http://schemas.microsoft.com/office/powerpoint/2010/main" val="3050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488F58-189A-C4BA-5936-51F50264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77" y="631628"/>
            <a:ext cx="8892445" cy="50168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B64DD8-98AC-33DA-0ADB-4DAF00CD126A}"/>
              </a:ext>
            </a:extLst>
          </p:cNvPr>
          <p:cNvSpPr txBox="1"/>
          <p:nvPr/>
        </p:nvSpPr>
        <p:spPr>
          <a:xfrm>
            <a:off x="3162783" y="5903206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3 - </a:t>
            </a: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Recognizing novel drugs against Keap1 in Alzheimer’s disease using machine learning grounded computational studies</a:t>
            </a:r>
          </a:p>
        </p:txBody>
      </p:sp>
    </p:spTree>
    <p:extLst>
      <p:ext uri="{BB962C8B-B14F-4D97-AF65-F5344CB8AC3E}">
        <p14:creationId xmlns:p14="http://schemas.microsoft.com/office/powerpoint/2010/main" val="21417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ED179-8F6F-3962-D2A7-8A0E9E70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Otras referencias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0135BE-7F6B-B0BC-55B3-67594A00E14F}"/>
              </a:ext>
            </a:extLst>
          </p:cNvPr>
          <p:cNvSpPr txBox="1"/>
          <p:nvPr/>
        </p:nvSpPr>
        <p:spPr>
          <a:xfrm>
            <a:off x="747252" y="1366684"/>
            <a:ext cx="1099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4.- </a:t>
            </a:r>
            <a:r>
              <a:rPr lang="en-US" dirty="0">
                <a:hlinkClick r:id="rId2"/>
              </a:rPr>
              <a:t>Exploring sodium glucose cotransporter (SGLT2) inhibitors with machine learning approach: A novel hope in anti-diabetes drug discovery - ScienceDirect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39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378CDA-3889-CD58-2D21-466BCC1A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Resumen gráfico de mi expo</a:t>
            </a:r>
          </a:p>
        </p:txBody>
      </p:sp>
    </p:spTree>
    <p:extLst>
      <p:ext uri="{BB962C8B-B14F-4D97-AF65-F5344CB8AC3E}">
        <p14:creationId xmlns:p14="http://schemas.microsoft.com/office/powerpoint/2010/main" val="82907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grama de flujo: operación manual 26">
            <a:extLst>
              <a:ext uri="{FF2B5EF4-FFF2-40B4-BE49-F238E27FC236}">
                <a16:creationId xmlns:a16="http://schemas.microsoft.com/office/drawing/2014/main" id="{29A5F8DA-FBEF-31B8-1D14-2D8C713BCE1C}"/>
              </a:ext>
            </a:extLst>
          </p:cNvPr>
          <p:cNvSpPr/>
          <p:nvPr/>
        </p:nvSpPr>
        <p:spPr>
          <a:xfrm>
            <a:off x="2731181" y="1583468"/>
            <a:ext cx="6675120" cy="4036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5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950" y="10000"/>
                </a:lnTo>
                <a:lnTo>
                  <a:pt x="3096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50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D785307B-3521-F394-0859-56899B04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1" y="681339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94260017-8EB7-5315-6D7D-428FEB68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37" y="156217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1C827644-A732-E01E-9269-415D07A1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5" y="522238"/>
            <a:ext cx="504333" cy="5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AE521F19-E54C-322A-365A-1389F1F9C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2908894" y="104049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unorubicinol formate salt (Mixture of diastereoisomers) | 28008-55-1 free  base | Metabolites | Alsachim">
            <a:extLst>
              <a:ext uri="{FF2B5EF4-FFF2-40B4-BE49-F238E27FC236}">
                <a16:creationId xmlns:a16="http://schemas.microsoft.com/office/drawing/2014/main" id="{E8BE6764-4AA5-3E03-A5C2-F92F8BC8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28" y="45191"/>
            <a:ext cx="621792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emical structure of the studied molecule (molecular formula,... |  Download Scientific Diagram">
            <a:extLst>
              <a:ext uri="{FF2B5EF4-FFF2-40B4-BE49-F238E27FC236}">
                <a16:creationId xmlns:a16="http://schemas.microsoft.com/office/drawing/2014/main" id="{FB97C709-9840-F300-4B30-B08AC1F1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35" y="70926"/>
            <a:ext cx="833041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egaphone (molecule) - Wikipedia">
            <a:extLst>
              <a:ext uri="{FF2B5EF4-FFF2-40B4-BE49-F238E27FC236}">
                <a16:creationId xmlns:a16="http://schemas.microsoft.com/office/drawing/2014/main" id="{1FCA77A4-A84E-6C4A-3BDA-AD5AA49D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3" y="776499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egaphone - American Chemical Society">
            <a:extLst>
              <a:ext uri="{FF2B5EF4-FFF2-40B4-BE49-F238E27FC236}">
                <a16:creationId xmlns:a16="http://schemas.microsoft.com/office/drawing/2014/main" id="{7A83F4B1-EC87-2440-4581-6447F691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8" y="810746"/>
            <a:ext cx="587144" cy="4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90464264-21B5-67B3-47D8-D0C91CC2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8" y="363253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olecule of the Week Updates - American Chemical Society">
            <a:extLst>
              <a:ext uri="{FF2B5EF4-FFF2-40B4-BE49-F238E27FC236}">
                <a16:creationId xmlns:a16="http://schemas.microsoft.com/office/drawing/2014/main" id="{042FE068-47BB-8FDC-FDF4-41E22E37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6" y="44813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Benzophenone - American Chemical Society">
            <a:extLst>
              <a:ext uri="{FF2B5EF4-FFF2-40B4-BE49-F238E27FC236}">
                <a16:creationId xmlns:a16="http://schemas.microsoft.com/office/drawing/2014/main" id="{90CC9048-21B0-8F86-2B3F-B05414B6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40" y="139365"/>
            <a:ext cx="527192" cy="3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enguinone is an organic compound with the molecular formula C10H14O. Its  name comes from the fact that its 2-dimensional molecular st… | Quimica  organica, Química">
            <a:extLst>
              <a:ext uri="{FF2B5EF4-FFF2-40B4-BE49-F238E27FC236}">
                <a16:creationId xmlns:a16="http://schemas.microsoft.com/office/drawing/2014/main" id="{A752BE26-D335-3216-3E64-B4A87292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701" y="487463"/>
            <a:ext cx="513735" cy="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50BB4C6D-CEF8-12D0-70C6-AEBE078B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4" y="708979"/>
            <a:ext cx="615745" cy="4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erotonin Molecule Chemical Structure- Chemical of Happiness | Art Board  Print">
            <a:extLst>
              <a:ext uri="{FF2B5EF4-FFF2-40B4-BE49-F238E27FC236}">
                <a16:creationId xmlns:a16="http://schemas.microsoft.com/office/drawing/2014/main" id="{62B8DDB4-4A1E-6DFC-1429-2BB59ABE3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 b="40071"/>
          <a:stretch/>
        </p:blipFill>
        <p:spPr bwMode="auto">
          <a:xfrm>
            <a:off x="7241694" y="139365"/>
            <a:ext cx="788697" cy="5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Download Chemical Formula, Molecule, Chemistry. Royalty-Free Vector Graphic  - Pixabay">
            <a:extLst>
              <a:ext uri="{FF2B5EF4-FFF2-40B4-BE49-F238E27FC236}">
                <a16:creationId xmlns:a16="http://schemas.microsoft.com/office/drawing/2014/main" id="{587F2219-349F-851A-833D-1ADDA227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6" y="728681"/>
            <a:ext cx="524550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Molecule of the Week Updates - American Chemical Society">
            <a:extLst>
              <a:ext uri="{FF2B5EF4-FFF2-40B4-BE49-F238E27FC236}">
                <a16:creationId xmlns:a16="http://schemas.microsoft.com/office/drawing/2014/main" id="{12190B3B-9898-069C-B23F-805FF961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1" y="87595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Megaphone (molecule) - Wikipedia">
            <a:extLst>
              <a:ext uri="{FF2B5EF4-FFF2-40B4-BE49-F238E27FC236}">
                <a16:creationId xmlns:a16="http://schemas.microsoft.com/office/drawing/2014/main" id="{359BB4F4-AA02-3986-12FE-39060C47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6" y="350260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6DF9DF3-7210-3B04-A21A-0534F3FE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5" y="913956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DA34CB0-6D49-97A8-44A7-BC40FBDE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053" y="106110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49C8618F-8310-7801-B80C-2CF0D485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6" y="406215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80CDE096-D830-B63A-05AD-9111B6261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8348186" y="739751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D1C0A3DD-BCC9-566F-17CA-8F2003F7B8F4}"/>
              </a:ext>
            </a:extLst>
          </p:cNvPr>
          <p:cNvSpPr/>
          <p:nvPr/>
        </p:nvSpPr>
        <p:spPr>
          <a:xfrm>
            <a:off x="5627279" y="1217609"/>
            <a:ext cx="1012222" cy="5116136"/>
          </a:xfrm>
          <a:prstGeom prst="downArrow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Diagrama de flujo: disco magnético 18">
            <a:extLst>
              <a:ext uri="{FF2B5EF4-FFF2-40B4-BE49-F238E27FC236}">
                <a16:creationId xmlns:a16="http://schemas.microsoft.com/office/drawing/2014/main" id="{8A6F65A1-7FE7-B6D2-E2BD-9A1A592D271A}"/>
              </a:ext>
            </a:extLst>
          </p:cNvPr>
          <p:cNvSpPr/>
          <p:nvPr/>
        </p:nvSpPr>
        <p:spPr>
          <a:xfrm>
            <a:off x="3597488" y="2597248"/>
            <a:ext cx="4949103" cy="777240"/>
          </a:xfrm>
          <a:prstGeom prst="flowChartMagneticDisk">
            <a:avLst/>
          </a:prstGeom>
          <a:gradFill>
            <a:gsLst>
              <a:gs pos="59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Diagrama de flujo: disco magnético 19">
            <a:extLst>
              <a:ext uri="{FF2B5EF4-FFF2-40B4-BE49-F238E27FC236}">
                <a16:creationId xmlns:a16="http://schemas.microsoft.com/office/drawing/2014/main" id="{0716EE07-4B09-5AAD-940E-3D3AFBF063BA}"/>
              </a:ext>
            </a:extLst>
          </p:cNvPr>
          <p:cNvSpPr/>
          <p:nvPr/>
        </p:nvSpPr>
        <p:spPr>
          <a:xfrm>
            <a:off x="3091241" y="1603724"/>
            <a:ext cx="5945539" cy="77724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7C0623A4-F9F2-ECE3-D1A5-90F31A24737D}"/>
              </a:ext>
            </a:extLst>
          </p:cNvPr>
          <p:cNvSpPr/>
          <p:nvPr/>
        </p:nvSpPr>
        <p:spPr>
          <a:xfrm>
            <a:off x="4111128" y="3590772"/>
            <a:ext cx="3925807" cy="777240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95AD4DCF-4A79-DF41-809C-8E1B45E5468D}"/>
              </a:ext>
            </a:extLst>
          </p:cNvPr>
          <p:cNvSpPr/>
          <p:nvPr/>
        </p:nvSpPr>
        <p:spPr>
          <a:xfrm>
            <a:off x="4550184" y="4500128"/>
            <a:ext cx="3006679" cy="914897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tx2">
                  <a:lumMod val="10000"/>
                  <a:lumOff val="90000"/>
                </a:schemeClr>
              </a:gs>
              <a:gs pos="5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B018F0D-6D08-3518-9F4F-1EA41267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28" y="6295558"/>
            <a:ext cx="3959563" cy="516568"/>
          </a:xfrm>
        </p:spPr>
        <p:txBody>
          <a:bodyPr>
            <a:noAutofit/>
          </a:bodyPr>
          <a:lstStyle/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Mejores potenciales inhibidores para la asociación EA-DM2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BBEC323-5F99-6CD9-5FED-0685FE9D05AA}"/>
              </a:ext>
            </a:extLst>
          </p:cNvPr>
          <p:cNvSpPr txBox="1">
            <a:spLocks/>
          </p:cNvSpPr>
          <p:nvPr/>
        </p:nvSpPr>
        <p:spPr>
          <a:xfrm>
            <a:off x="3590891" y="1787932"/>
            <a:ext cx="495570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B8657B1-A4D5-6B42-5475-B3834145F7E9}"/>
              </a:ext>
            </a:extLst>
          </p:cNvPr>
          <p:cNvSpPr txBox="1">
            <a:spLocks/>
          </p:cNvSpPr>
          <p:nvPr/>
        </p:nvSpPr>
        <p:spPr>
          <a:xfrm>
            <a:off x="3128010" y="1809569"/>
            <a:ext cx="5878830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9546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Búsqueda y extracción de datos de inhibidores de las Dianas en </a:t>
            </a:r>
            <a:r>
              <a:rPr lang="es-MX" sz="1700" b="1" dirty="0" err="1">
                <a:solidFill>
                  <a:schemeClr val="bg1"/>
                </a:solidFill>
              </a:rPr>
              <a:t>ChEMBL</a:t>
            </a:r>
            <a:endParaRPr lang="es-MX" sz="1700" b="1" dirty="0">
              <a:solidFill>
                <a:schemeClr val="bg1"/>
              </a:solidFill>
            </a:endParaRPr>
          </a:p>
        </p:txBody>
      </p:sp>
      <p:pic>
        <p:nvPicPr>
          <p:cNvPr id="28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1D705048-B2FB-2647-4273-4A00163A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1" y="1099046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F4F380EC-33B0-31EA-54A0-CDC9D2F01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7789756" y="1105610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24C137E6-CCD4-7BAA-034E-2C3095175CE4}"/>
              </a:ext>
            </a:extLst>
          </p:cNvPr>
          <p:cNvSpPr txBox="1">
            <a:spLocks/>
          </p:cNvSpPr>
          <p:nvPr/>
        </p:nvSpPr>
        <p:spPr>
          <a:xfrm>
            <a:off x="3647037" y="2817662"/>
            <a:ext cx="4899554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6072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Entrenamiento de los modelos </a:t>
            </a:r>
            <a:r>
              <a:rPr lang="es-MX" sz="1700" b="1" dirty="0" err="1">
                <a:solidFill>
                  <a:schemeClr val="bg1"/>
                </a:solidFill>
              </a:rPr>
              <a:t>XGBoost</a:t>
            </a:r>
            <a:r>
              <a:rPr lang="es-MX" sz="1700" b="1" dirty="0">
                <a:solidFill>
                  <a:schemeClr val="bg1"/>
                </a:solidFill>
              </a:rPr>
              <a:t> y </a:t>
            </a:r>
            <a:r>
              <a:rPr lang="es-MX" sz="1700" b="1" dirty="0" err="1">
                <a:solidFill>
                  <a:schemeClr val="bg1"/>
                </a:solidFill>
              </a:rPr>
              <a:t>Random</a:t>
            </a:r>
            <a:r>
              <a:rPr lang="es-MX" sz="1700" b="1" dirty="0">
                <a:solidFill>
                  <a:schemeClr val="bg1"/>
                </a:solidFill>
              </a:rPr>
              <a:t> Forest 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84FFF1-4015-DD84-3871-2C56A5D17846}"/>
              </a:ext>
            </a:extLst>
          </p:cNvPr>
          <p:cNvCxnSpPr>
            <a:cxnSpLocks/>
          </p:cNvCxnSpPr>
          <p:nvPr/>
        </p:nvCxnSpPr>
        <p:spPr>
          <a:xfrm>
            <a:off x="2546555" y="2507226"/>
            <a:ext cx="33637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7C87C4F-B9D1-A436-A35A-3EC638E265C2}"/>
              </a:ext>
            </a:extLst>
          </p:cNvPr>
          <p:cNvCxnSpPr>
            <a:cxnSpLocks/>
          </p:cNvCxnSpPr>
          <p:nvPr/>
        </p:nvCxnSpPr>
        <p:spPr>
          <a:xfrm flipH="1">
            <a:off x="6358578" y="3515032"/>
            <a:ext cx="3343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B973C4B6-EA5B-BCBA-531C-B4E1F8299A3D}"/>
              </a:ext>
            </a:extLst>
          </p:cNvPr>
          <p:cNvSpPr txBox="1">
            <a:spLocks/>
          </p:cNvSpPr>
          <p:nvPr/>
        </p:nvSpPr>
        <p:spPr>
          <a:xfrm>
            <a:off x="387940" y="2100840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Tratamiento de datos y cálculo de descriptores moleculares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FB98196C-7153-23FD-CF77-319E841C0B04}"/>
              </a:ext>
            </a:extLst>
          </p:cNvPr>
          <p:cNvSpPr txBox="1">
            <a:spLocks/>
          </p:cNvSpPr>
          <p:nvPr/>
        </p:nvSpPr>
        <p:spPr>
          <a:xfrm>
            <a:off x="9600125" y="2973857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Validación y determinación del mejor modelo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8F9527-CB44-0CD4-66A0-8E5C94ED4913}"/>
              </a:ext>
            </a:extLst>
          </p:cNvPr>
          <p:cNvSpPr txBox="1">
            <a:spLocks/>
          </p:cNvSpPr>
          <p:nvPr/>
        </p:nvSpPr>
        <p:spPr>
          <a:xfrm>
            <a:off x="4130087" y="3800631"/>
            <a:ext cx="390727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7547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Determinación de inhibidores aplicando el modelo a una BD externo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0F343CC5-2DB1-28D5-E8CE-32ED5270EA62}"/>
              </a:ext>
            </a:extLst>
          </p:cNvPr>
          <p:cNvSpPr txBox="1">
            <a:spLocks/>
          </p:cNvSpPr>
          <p:nvPr/>
        </p:nvSpPr>
        <p:spPr>
          <a:xfrm>
            <a:off x="4612598" y="4803619"/>
            <a:ext cx="2925782" cy="495987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CanDown">
              <a:avLst>
                <a:gd name="adj" fmla="val 29489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50" b="1" dirty="0">
                <a:solidFill>
                  <a:schemeClr val="bg1"/>
                </a:solidFill>
              </a:rPr>
              <a:t>Acoplamiento molecular 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C6F50FA-6CF8-D38A-DDAF-DB43D7F60761}"/>
              </a:ext>
            </a:extLst>
          </p:cNvPr>
          <p:cNvSpPr txBox="1">
            <a:spLocks/>
          </p:cNvSpPr>
          <p:nvPr/>
        </p:nvSpPr>
        <p:spPr>
          <a:xfrm>
            <a:off x="904382" y="3928188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mejores inhibidores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9296D27-7C0F-773C-A987-D236D4E5D132}"/>
              </a:ext>
            </a:extLst>
          </p:cNvPr>
          <p:cNvCxnSpPr>
            <a:cxnSpLocks/>
          </p:cNvCxnSpPr>
          <p:nvPr/>
        </p:nvCxnSpPr>
        <p:spPr>
          <a:xfrm>
            <a:off x="2638868" y="4430956"/>
            <a:ext cx="3271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69453EC-EBC8-6CE5-DBBA-1C1D1C863B1D}"/>
              </a:ext>
            </a:extLst>
          </p:cNvPr>
          <p:cNvSpPr txBox="1"/>
          <p:nvPr/>
        </p:nvSpPr>
        <p:spPr>
          <a:xfrm>
            <a:off x="833121" y="5986988"/>
            <a:ext cx="288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Diagrama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basado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en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: </a:t>
            </a:r>
          </a:p>
          <a:p>
            <a:pPr algn="ctr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191028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EE0239A9-F70E-1A94-2B14-856805B7D5C1}"/>
              </a:ext>
            </a:extLst>
          </p:cNvPr>
          <p:cNvSpPr/>
          <p:nvPr/>
        </p:nvSpPr>
        <p:spPr>
          <a:xfrm>
            <a:off x="249719" y="374691"/>
            <a:ext cx="5945539" cy="77724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F3C8543-E176-98E3-8090-F25F4D1109E0}"/>
              </a:ext>
            </a:extLst>
          </p:cNvPr>
          <p:cNvSpPr txBox="1">
            <a:spLocks/>
          </p:cNvSpPr>
          <p:nvPr/>
        </p:nvSpPr>
        <p:spPr>
          <a:xfrm>
            <a:off x="249719" y="611016"/>
            <a:ext cx="5945539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Búsqueda y extracción de datos de inhibidores de las Dianas en </a:t>
            </a:r>
            <a:r>
              <a:rPr lang="es-MX" sz="1700" b="1" dirty="0" err="1"/>
              <a:t>ChEMBL</a:t>
            </a:r>
            <a:endParaRPr lang="es-MX" sz="17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058311-29DF-8F6B-7338-EEA91FC8CA14}"/>
              </a:ext>
            </a:extLst>
          </p:cNvPr>
          <p:cNvSpPr/>
          <p:nvPr/>
        </p:nvSpPr>
        <p:spPr>
          <a:xfrm>
            <a:off x="757083" y="1799795"/>
            <a:ext cx="2723535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Descargar el SMILES y los valores de IC50 de inhibidores para STAT3, EGFR, SRC, MAPK1 y ESR1.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495C479-5984-CFBA-1528-DE14762487E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18850" y="1151931"/>
            <a:ext cx="1" cy="64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A1409E0-933F-FABA-91B2-9A3F748274E5}"/>
              </a:ext>
            </a:extLst>
          </p:cNvPr>
          <p:cNvSpPr/>
          <p:nvPr/>
        </p:nvSpPr>
        <p:spPr>
          <a:xfrm>
            <a:off x="515612" y="3603525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849465D-309F-5A91-1480-989D49B74E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18851" y="3254477"/>
            <a:ext cx="0" cy="34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C27FFBA-270C-5FF0-E603-A9C85DD49F16}"/>
              </a:ext>
            </a:extLst>
          </p:cNvPr>
          <p:cNvCxnSpPr>
            <a:cxnSpLocks/>
          </p:cNvCxnSpPr>
          <p:nvPr/>
        </p:nvCxnSpPr>
        <p:spPr>
          <a:xfrm>
            <a:off x="2118849" y="5013960"/>
            <a:ext cx="0" cy="1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E0658B-FF3B-0874-ABB6-072B477D3BCE}"/>
              </a:ext>
            </a:extLst>
          </p:cNvPr>
          <p:cNvSpPr/>
          <p:nvPr/>
        </p:nvSpPr>
        <p:spPr>
          <a:xfrm>
            <a:off x="757082" y="5166847"/>
            <a:ext cx="2723535" cy="977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Convertir los valores de IC50 a PIC50 con –log(IC50)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BB00F5-EC39-F6AF-14CB-A66566124D29}"/>
              </a:ext>
            </a:extLst>
          </p:cNvPr>
          <p:cNvSpPr/>
          <p:nvPr/>
        </p:nvSpPr>
        <p:spPr>
          <a:xfrm>
            <a:off x="5302571" y="4906033"/>
            <a:ext cx="2965006" cy="1738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una nueva columna donde se establezcan como inhibidor y no inhibidor cada molécula de acuerdo con su IC50 y el umbral de 1 </a:t>
            </a:r>
            <a:r>
              <a:rPr lang="es-MX" dirty="0" err="1"/>
              <a:t>uM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568043-BF4B-096E-10C9-BDAC318758AF}"/>
              </a:ext>
            </a:extLst>
          </p:cNvPr>
          <p:cNvSpPr txBox="1"/>
          <p:nvPr/>
        </p:nvSpPr>
        <p:spPr>
          <a:xfrm>
            <a:off x="3940804" y="2083769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3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13802D2-3AB9-AAA0-7946-E262A55181B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80618" y="2355106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A52CF8-724D-F617-DF59-A0C335BEC1B5}"/>
              </a:ext>
            </a:extLst>
          </p:cNvPr>
          <p:cNvSpPr txBox="1"/>
          <p:nvPr/>
        </p:nvSpPr>
        <p:spPr>
          <a:xfrm>
            <a:off x="4144014" y="3552423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B6350B0-4C4B-A441-537E-6EEE6E4C2ECF}"/>
              </a:ext>
            </a:extLst>
          </p:cNvPr>
          <p:cNvCxnSpPr>
            <a:cxnSpLocks/>
          </p:cNvCxnSpPr>
          <p:nvPr/>
        </p:nvCxnSpPr>
        <p:spPr>
          <a:xfrm flipH="1">
            <a:off x="3737238" y="3785337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A2C93D8-A05E-BA7F-2C49-716FDAA8B7DE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2118850" y="6144167"/>
            <a:ext cx="289070" cy="147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11A86D-2837-B4CE-E6D7-60D761399F25}"/>
              </a:ext>
            </a:extLst>
          </p:cNvPr>
          <p:cNvSpPr txBox="1"/>
          <p:nvPr/>
        </p:nvSpPr>
        <p:spPr>
          <a:xfrm>
            <a:off x="2346269" y="6314549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 y 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1ACF029-CBAF-6447-1951-77CB442E88CC}"/>
              </a:ext>
            </a:extLst>
          </p:cNvPr>
          <p:cNvSpPr txBox="1"/>
          <p:nvPr/>
        </p:nvSpPr>
        <p:spPr>
          <a:xfrm>
            <a:off x="8486572" y="6275466"/>
            <a:ext cx="40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15D591A-C8BA-E247-AFBA-39D8AC875AB4}"/>
              </a:ext>
            </a:extLst>
          </p:cNvPr>
          <p:cNvSpPr/>
          <p:nvPr/>
        </p:nvSpPr>
        <p:spPr>
          <a:xfrm>
            <a:off x="5302570" y="3101503"/>
            <a:ext cx="2965006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</a:t>
            </a:r>
            <a:r>
              <a:rPr lang="es-MX" dirty="0" err="1"/>
              <a:t>boxplots</a:t>
            </a:r>
            <a:r>
              <a:rPr lang="es-MX" dirty="0"/>
              <a:t> para de acuerdo con la clasificación “activo e inactivo” para los inhibidores de cada diana 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340767E-C3DF-7BCF-3D83-72CEB334AB63}"/>
              </a:ext>
            </a:extLst>
          </p:cNvPr>
          <p:cNvCxnSpPr>
            <a:cxnSpLocks/>
            <a:stCxn id="20" idx="0"/>
            <a:endCxn id="37" idx="2"/>
          </p:cNvCxnSpPr>
          <p:nvPr/>
        </p:nvCxnSpPr>
        <p:spPr>
          <a:xfrm flipH="1" flipV="1">
            <a:off x="6785073" y="4556185"/>
            <a:ext cx="1" cy="3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3FEEB28-FD1F-D3FB-DD1D-19ECC1BD7DA2}"/>
              </a:ext>
            </a:extLst>
          </p:cNvPr>
          <p:cNvSpPr txBox="1"/>
          <p:nvPr/>
        </p:nvSpPr>
        <p:spPr>
          <a:xfrm>
            <a:off x="8306316" y="4902484"/>
            <a:ext cx="58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 y 3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F8C09FF-E186-C957-1AC9-B6CE7E3365EA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06316" y="4445917"/>
            <a:ext cx="294936" cy="45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3257C55-FA57-65AC-09AF-C9D612C4A471}"/>
              </a:ext>
            </a:extLst>
          </p:cNvPr>
          <p:cNvSpPr/>
          <p:nvPr/>
        </p:nvSpPr>
        <p:spPr>
          <a:xfrm>
            <a:off x="4320094" y="1410189"/>
            <a:ext cx="4409311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el cálculo de los descriptores moleculares para cada molécula empleando el software </a:t>
            </a:r>
            <a:r>
              <a:rPr lang="es-MX" dirty="0" err="1"/>
              <a:t>rdkit</a:t>
            </a:r>
            <a:r>
              <a:rPr lang="es-MX" dirty="0"/>
              <a:t>. Se calcularán los 110 descriptores bidimensionales ofrecidos por </a:t>
            </a:r>
            <a:r>
              <a:rPr lang="es-MX" dirty="0" err="1"/>
              <a:t>Rdkit</a:t>
            </a:r>
            <a:r>
              <a:rPr lang="es-MX" dirty="0"/>
              <a:t>.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D1DFDB-7D25-6D5F-7234-843280058B1B}"/>
              </a:ext>
            </a:extLst>
          </p:cNvPr>
          <p:cNvSpPr txBox="1"/>
          <p:nvPr/>
        </p:nvSpPr>
        <p:spPr>
          <a:xfrm>
            <a:off x="7136579" y="578645"/>
            <a:ext cx="33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4D75428-1370-0489-5F80-2312423C2311}"/>
              </a:ext>
            </a:extLst>
          </p:cNvPr>
          <p:cNvCxnSpPr>
            <a:stCxn id="37" idx="0"/>
          </p:cNvCxnSpPr>
          <p:nvPr/>
        </p:nvCxnSpPr>
        <p:spPr>
          <a:xfrm flipV="1">
            <a:off x="6785073" y="2857173"/>
            <a:ext cx="0" cy="24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9F03BDB-BABB-ED4D-4902-0FF9994807D0}"/>
              </a:ext>
            </a:extLst>
          </p:cNvPr>
          <p:cNvCxnSpPr>
            <a:stCxn id="17" idx="3"/>
          </p:cNvCxnSpPr>
          <p:nvPr/>
        </p:nvCxnSpPr>
        <p:spPr>
          <a:xfrm>
            <a:off x="3480617" y="5655507"/>
            <a:ext cx="1821953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996C4F2-9969-C865-9D1A-2A899438A28A}"/>
              </a:ext>
            </a:extLst>
          </p:cNvPr>
          <p:cNvSpPr/>
          <p:nvPr/>
        </p:nvSpPr>
        <p:spPr>
          <a:xfrm>
            <a:off x="9241002" y="835742"/>
            <a:ext cx="2792858" cy="2418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creará un </a:t>
            </a:r>
            <a:r>
              <a:rPr lang="es-MX" dirty="0" err="1"/>
              <a:t>correlograma</a:t>
            </a:r>
            <a:r>
              <a:rPr lang="es-MX" dirty="0"/>
              <a:t> que involucre los descriptores y los valores de pIC50. Se creará con pandas, función </a:t>
            </a:r>
            <a:r>
              <a:rPr lang="es-MX" dirty="0" err="1"/>
              <a:t>df.corr</a:t>
            </a:r>
            <a:r>
              <a:rPr lang="es-MX" dirty="0"/>
              <a:t>() para crear la matriz de correlación y </a:t>
            </a:r>
            <a:r>
              <a:rPr lang="es-MX" dirty="0" err="1"/>
              <a:t>seaborn</a:t>
            </a:r>
            <a:r>
              <a:rPr lang="es-MX" dirty="0"/>
              <a:t> (</a:t>
            </a:r>
            <a:r>
              <a:rPr lang="es-MX" dirty="0" err="1"/>
              <a:t>sns.heatmap</a:t>
            </a:r>
            <a:r>
              <a:rPr lang="es-MX" dirty="0"/>
              <a:t>()) para crear el </a:t>
            </a:r>
            <a:r>
              <a:rPr lang="es-MX" dirty="0" err="1"/>
              <a:t>correlograma</a:t>
            </a:r>
            <a:r>
              <a:rPr lang="es-MX" dirty="0"/>
              <a:t>.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A09FAF3-3FD6-CA54-F5B4-9E441937A591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6524750" y="947977"/>
            <a:ext cx="778611" cy="462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E76E90C-451E-F39B-9508-E88873939427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729405" y="2045110"/>
            <a:ext cx="511597" cy="92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8F0AC4F-7A5C-227C-283C-DDD823740762}"/>
              </a:ext>
            </a:extLst>
          </p:cNvPr>
          <p:cNvSpPr txBox="1"/>
          <p:nvPr/>
        </p:nvSpPr>
        <p:spPr>
          <a:xfrm>
            <a:off x="9775027" y="249751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B28E33-4A73-284C-9C33-B3A0157FBBB6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>
            <a:off x="9965269" y="619083"/>
            <a:ext cx="672162" cy="216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F14BB6A-DEC8-1A0E-7884-5FBCF14360A0}"/>
              </a:ext>
            </a:extLst>
          </p:cNvPr>
          <p:cNvSpPr/>
          <p:nvPr/>
        </p:nvSpPr>
        <p:spPr>
          <a:xfrm>
            <a:off x="9241002" y="3588567"/>
            <a:ext cx="2792858" cy="255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Dos descriptores altamente correlacionados (&gt;0.7) y aquellos cuyo valor sea cercano a 0 con el IC50 serán eliminados. Se identificarán empleando máscaras y filtrados en Pandas.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5C072B5-4E59-F0C7-D4A2-B25A0E5DE7EB}"/>
              </a:ext>
            </a:extLst>
          </p:cNvPr>
          <p:cNvCxnSpPr>
            <a:cxnSpLocks/>
            <a:stCxn id="54" idx="2"/>
            <a:endCxn id="63" idx="0"/>
          </p:cNvCxnSpPr>
          <p:nvPr/>
        </p:nvCxnSpPr>
        <p:spPr>
          <a:xfrm>
            <a:off x="10637431" y="3254477"/>
            <a:ext cx="0" cy="334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78087B2-22C3-3A96-8D75-12985356742B}"/>
              </a:ext>
            </a:extLst>
          </p:cNvPr>
          <p:cNvCxnSpPr>
            <a:stCxn id="32" idx="1"/>
            <a:endCxn id="20" idx="3"/>
          </p:cNvCxnSpPr>
          <p:nvPr/>
        </p:nvCxnSpPr>
        <p:spPr>
          <a:xfrm flipH="1" flipV="1">
            <a:off x="8267577" y="5775416"/>
            <a:ext cx="218995" cy="684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3114322-5FFF-8A4D-7D2B-84189F8F3A4F}"/>
              </a:ext>
            </a:extLst>
          </p:cNvPr>
          <p:cNvSpPr txBox="1"/>
          <p:nvPr/>
        </p:nvSpPr>
        <p:spPr>
          <a:xfrm>
            <a:off x="9579870" y="6423583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529E89CD-FAB9-1219-64E5-982AD8F25EB0}"/>
              </a:ext>
            </a:extLst>
          </p:cNvPr>
          <p:cNvCxnSpPr>
            <a:cxnSpLocks/>
            <a:stCxn id="70" idx="0"/>
            <a:endCxn id="63" idx="2"/>
          </p:cNvCxnSpPr>
          <p:nvPr/>
        </p:nvCxnSpPr>
        <p:spPr>
          <a:xfrm flipV="1">
            <a:off x="9770112" y="6144167"/>
            <a:ext cx="867319" cy="279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0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D6F0FB45-C345-98A9-4E9B-11064922AD0F}"/>
              </a:ext>
            </a:extLst>
          </p:cNvPr>
          <p:cNvSpPr/>
          <p:nvPr/>
        </p:nvSpPr>
        <p:spPr>
          <a:xfrm>
            <a:off x="431501" y="414487"/>
            <a:ext cx="4949103" cy="7772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4E9BAB-DE32-25C9-E203-9B6E0C6A034E}"/>
              </a:ext>
            </a:extLst>
          </p:cNvPr>
          <p:cNvSpPr txBox="1">
            <a:spLocks/>
          </p:cNvSpPr>
          <p:nvPr/>
        </p:nvSpPr>
        <p:spPr>
          <a:xfrm>
            <a:off x="665814" y="665330"/>
            <a:ext cx="441959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Entrenamiento de los modelos </a:t>
            </a:r>
            <a:r>
              <a:rPr lang="es-MX" sz="1700" b="1" dirty="0" err="1"/>
              <a:t>XGBoost</a:t>
            </a:r>
            <a:r>
              <a:rPr lang="es-MX" sz="1700" b="1" dirty="0"/>
              <a:t> y </a:t>
            </a:r>
            <a:r>
              <a:rPr lang="es-MX" sz="1700" b="1" dirty="0" err="1"/>
              <a:t>Random</a:t>
            </a:r>
            <a:r>
              <a:rPr lang="es-MX" sz="1700" b="1" dirty="0"/>
              <a:t> Forest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853C24-53CF-48F0-C29D-B3E4A3B213DC}"/>
              </a:ext>
            </a:extLst>
          </p:cNvPr>
          <p:cNvSpPr/>
          <p:nvPr/>
        </p:nvSpPr>
        <p:spPr>
          <a:xfrm>
            <a:off x="1201502" y="1840245"/>
            <a:ext cx="3348211" cy="1454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los modelos de aprendizaje automático: </a:t>
            </a:r>
            <a:r>
              <a:rPr lang="es-MX" dirty="0" err="1"/>
              <a:t>XGBoost</a:t>
            </a:r>
            <a:r>
              <a:rPr lang="es-MX" dirty="0"/>
              <a:t> y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</a:t>
            </a:r>
            <a:r>
              <a:rPr lang="es-MX" dirty="0"/>
              <a:t> (clasificatorios) empleando la librería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en Python.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0AC44F-2E5A-FDAE-291F-A0F46C65230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875608" y="1181898"/>
            <a:ext cx="2" cy="65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BC306A7-BE01-7D93-6211-C1124EA106A3}"/>
              </a:ext>
            </a:extLst>
          </p:cNvPr>
          <p:cNvSpPr txBox="1"/>
          <p:nvPr/>
        </p:nvSpPr>
        <p:spPr>
          <a:xfrm>
            <a:off x="49651" y="2628837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176CC3-FCB7-8CFB-FFB5-6E331045AC59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flipV="1">
            <a:off x="462361" y="2567587"/>
            <a:ext cx="739141" cy="6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D9C1F6-47B6-F475-964C-310913F62F7D}"/>
              </a:ext>
            </a:extLst>
          </p:cNvPr>
          <p:cNvSpPr/>
          <p:nvPr/>
        </p:nvSpPr>
        <p:spPr>
          <a:xfrm>
            <a:off x="1201502" y="3766583"/>
            <a:ext cx="3348211" cy="1316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dividirán los datos en una proporción 80-20 (entrenamiento y prueba) empleando la función </a:t>
            </a:r>
            <a:r>
              <a:rPr lang="es-MX" dirty="0" err="1"/>
              <a:t>train_test_Split</a:t>
            </a:r>
            <a:r>
              <a:rPr lang="es-MX" dirty="0"/>
              <a:t> de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2D3D70-A6CA-B1A9-08D2-A412B3886CCA}"/>
              </a:ext>
            </a:extLst>
          </p:cNvPr>
          <p:cNvSpPr txBox="1"/>
          <p:nvPr/>
        </p:nvSpPr>
        <p:spPr>
          <a:xfrm>
            <a:off x="0" y="519355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1, 2, 3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28193FC-880E-7101-C48B-061BABDACAB5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flipV="1">
            <a:off x="412710" y="4424930"/>
            <a:ext cx="788792" cy="76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A1137DB-B37B-8EA6-1667-1970BD37ED1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875608" y="3294928"/>
            <a:ext cx="0" cy="471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8BA397B-267A-56E4-4ED5-98E9BCF0D54B}"/>
              </a:ext>
            </a:extLst>
          </p:cNvPr>
          <p:cNvSpPr/>
          <p:nvPr/>
        </p:nvSpPr>
        <p:spPr>
          <a:xfrm>
            <a:off x="1201502" y="5299587"/>
            <a:ext cx="3348211" cy="1579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interna. Se estimará cuáles son los mejores </a:t>
            </a:r>
            <a:r>
              <a:rPr lang="es-MX" dirty="0" err="1"/>
              <a:t>hiperparámetros</a:t>
            </a:r>
            <a:r>
              <a:rPr lang="es-MX" dirty="0"/>
              <a:t> para cada modelo empleando la función </a:t>
            </a:r>
            <a:r>
              <a:rPr lang="es-MX" dirty="0" err="1"/>
              <a:t>grid_searchCV</a:t>
            </a:r>
            <a:r>
              <a:rPr lang="es-MX" dirty="0"/>
              <a:t> que emplea validación cruzada.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B284302-37A1-C719-8B1F-25C936529D19}"/>
              </a:ext>
            </a:extLst>
          </p:cNvPr>
          <p:cNvSpPr txBox="1"/>
          <p:nvPr/>
        </p:nvSpPr>
        <p:spPr>
          <a:xfrm>
            <a:off x="49651" y="618948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62C90C2-97D0-7829-C6DE-A6D6F50CC480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flipV="1">
            <a:off x="462361" y="6089478"/>
            <a:ext cx="739141" cy="100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FE57CD1-E1EE-0183-A975-13F77D2D48B4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2875608" y="5083276"/>
            <a:ext cx="0" cy="21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3663A5D-D4BB-E34B-978E-7B87AEB05355}"/>
              </a:ext>
            </a:extLst>
          </p:cNvPr>
          <p:cNvSpPr/>
          <p:nvPr/>
        </p:nvSpPr>
        <p:spPr>
          <a:xfrm>
            <a:off x="5380604" y="5383138"/>
            <a:ext cx="3348211" cy="1352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Entrenar los modelos </a:t>
            </a:r>
            <a:r>
              <a:rPr lang="es-MX" dirty="0" err="1"/>
              <a:t>XGBoost</a:t>
            </a:r>
            <a:r>
              <a:rPr lang="es-MX" dirty="0"/>
              <a:t> y </a:t>
            </a:r>
            <a:r>
              <a:rPr lang="es-MX" dirty="0" err="1"/>
              <a:t>Random</a:t>
            </a:r>
            <a:r>
              <a:rPr lang="es-MX" dirty="0"/>
              <a:t> Forest  con los mejores </a:t>
            </a:r>
            <a:r>
              <a:rPr lang="es-MX" dirty="0" err="1"/>
              <a:t>hiperparámetros</a:t>
            </a:r>
            <a:r>
              <a:rPr lang="es-MX" dirty="0"/>
              <a:t> obtenidos.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00641F5-0CA8-81C3-8644-CE32DBC904DA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4549713" y="6059635"/>
            <a:ext cx="830891" cy="2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75E7113-6F03-CFC2-55B6-9D80D648CE81}"/>
              </a:ext>
            </a:extLst>
          </p:cNvPr>
          <p:cNvSpPr txBox="1"/>
          <p:nvPr/>
        </p:nvSpPr>
        <p:spPr>
          <a:xfrm>
            <a:off x="4793716" y="5531805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0742D2-28DB-F6EE-E27A-5BED57D53987}"/>
              </a:ext>
            </a:extLst>
          </p:cNvPr>
          <p:cNvSpPr/>
          <p:nvPr/>
        </p:nvSpPr>
        <p:spPr>
          <a:xfrm>
            <a:off x="5380603" y="3544422"/>
            <a:ext cx="3348211" cy="164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externa y determinar los valores de las métricas de evaluación (</a:t>
            </a:r>
            <a:r>
              <a:rPr lang="en-US" dirty="0"/>
              <a:t>accuracy, precision, recall </a:t>
            </a:r>
          </a:p>
          <a:p>
            <a:pPr algn="ctr"/>
            <a:r>
              <a:rPr lang="en-US" dirty="0"/>
              <a:t>,F1-score,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curvas ROC y RMSD)</a:t>
            </a:r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3FD9C21-0ADD-CBCA-76AF-ABACC8A20E56}"/>
              </a:ext>
            </a:extLst>
          </p:cNvPr>
          <p:cNvCxnSpPr>
            <a:cxnSpLocks/>
          </p:cNvCxnSpPr>
          <p:nvPr/>
        </p:nvCxnSpPr>
        <p:spPr>
          <a:xfrm flipV="1">
            <a:off x="7054708" y="519355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77FCD-B3F9-4C3C-EB38-4CF918072D8F}"/>
              </a:ext>
            </a:extLst>
          </p:cNvPr>
          <p:cNvSpPr txBox="1"/>
          <p:nvPr/>
        </p:nvSpPr>
        <p:spPr>
          <a:xfrm>
            <a:off x="4793715" y="4036254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292A09D-FA67-729C-60B2-01EDD3ED7243}"/>
              </a:ext>
            </a:extLst>
          </p:cNvPr>
          <p:cNvCxnSpPr/>
          <p:nvPr/>
        </p:nvCxnSpPr>
        <p:spPr>
          <a:xfrm>
            <a:off x="5085405" y="4220920"/>
            <a:ext cx="2951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88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860</Words>
  <Application>Microsoft Office PowerPoint</Application>
  <PresentationFormat>Panorámica</PresentationFormat>
  <Paragraphs>101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ElsevierGulliver</vt:lpstr>
      <vt:lpstr>Georgia</vt:lpstr>
      <vt:lpstr>Merriweather Sans</vt:lpstr>
      <vt:lpstr>MuseoSans</vt:lpstr>
      <vt:lpstr>Tema de Office</vt:lpstr>
      <vt:lpstr>Resúmenes gráficos</vt:lpstr>
      <vt:lpstr>Presentación de PowerPoint</vt:lpstr>
      <vt:lpstr>Presentación de PowerPoint</vt:lpstr>
      <vt:lpstr>Presentación de PowerPoint</vt:lpstr>
      <vt:lpstr>Otras referencias</vt:lpstr>
      <vt:lpstr>Resumen gráfico de mi expo</vt:lpstr>
      <vt:lpstr>Mejores potenciales inhibidores para la asociación EA-DM2</vt:lpstr>
      <vt:lpstr>Presentación de PowerPoint</vt:lpstr>
      <vt:lpstr>Presentación de PowerPoint</vt:lpstr>
      <vt:lpstr>Presentación de PowerPoint</vt:lpstr>
      <vt:lpstr>Presentación de PowerPoint</vt:lpstr>
      <vt:lpstr>Anexos</vt:lpstr>
      <vt:lpstr>Datos de inhibición de ChEMBL</vt:lpstr>
      <vt:lpstr>PDBs del protein data Bank</vt:lpstr>
      <vt:lpstr>Descriptores de rdkit 2-D</vt:lpstr>
      <vt:lpstr>Hiperparámetros a ajustar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Eliud Ulises Aguilar Durán</dc:creator>
  <cp:lastModifiedBy>Eliud Ulises Aguilar Durán</cp:lastModifiedBy>
  <cp:revision>265</cp:revision>
  <dcterms:created xsi:type="dcterms:W3CDTF">2024-05-30T23:01:37Z</dcterms:created>
  <dcterms:modified xsi:type="dcterms:W3CDTF">2024-06-01T17:47:56Z</dcterms:modified>
</cp:coreProperties>
</file>