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CF6DE-107F-3887-9F43-3AE5EAA56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D062B1-951A-95C1-C833-F6610177C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5B63F0-3045-8892-F392-E333092E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6DAB-F999-4231-9FE2-868F1045DA7A}" type="datetimeFigureOut">
              <a:rPr lang="es-MX" smtClean="0"/>
              <a:t>06/06/2024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8FFFB6-9E6A-EBC3-A776-4D18895C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06E62B-31C9-841D-B6F7-B3CE57F6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018F-84B4-4A29-B6AF-590732BCD1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5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0536-CF9A-916E-EBBC-B0DAD3C9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194848-1B1E-42D9-F5EA-EE09574C1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2CB528-C23A-E68D-5891-62267B69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6DAB-F999-4231-9FE2-868F1045DA7A}" type="datetimeFigureOut">
              <a:rPr lang="es-MX" smtClean="0"/>
              <a:t>06/06/2024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BBCAB6-BF44-E238-9742-7AF39B89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775EBE-72CF-CDC8-D642-9E558C55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018F-84B4-4A29-B6AF-590732BCD1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286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F8E926-9E00-3C69-5D8C-FC0855F02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42F58F-A76B-314E-8E68-0AF888992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4345F7-18B9-068E-8336-5027DDB5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6DAB-F999-4231-9FE2-868F1045DA7A}" type="datetimeFigureOut">
              <a:rPr lang="es-MX" smtClean="0"/>
              <a:t>06/06/2024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38C52C-8C18-F06E-C78D-65124CF3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518B45-6FCE-181F-7652-B18E265C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018F-84B4-4A29-B6AF-590732BCD1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923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63BD4-908A-018F-6C5F-0F2A8822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5DFEF9-150D-038A-F28E-4FBD570CD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B9BB99-1155-42A4-3252-A0CBCF8F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6DAB-F999-4231-9FE2-868F1045DA7A}" type="datetimeFigureOut">
              <a:rPr lang="es-MX" smtClean="0"/>
              <a:t>06/06/2024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C0717F-2443-C3C3-ACB4-230EF311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707BE7-C461-A419-97B4-D21B645E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018F-84B4-4A29-B6AF-590732BCD1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959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DA66C-3680-372B-B5FB-151A32B8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9DCC4B-4B9A-F206-432F-A10B3B2D3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40308C-6ACC-F61B-AC91-B9A9E580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6DAB-F999-4231-9FE2-868F1045DA7A}" type="datetimeFigureOut">
              <a:rPr lang="es-MX" smtClean="0"/>
              <a:t>06/06/2024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F0CB08-367B-5D3A-B966-1B790D34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CF59DD-6A3D-A827-CB61-1C125009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018F-84B4-4A29-B6AF-590732BCD1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52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1DD21-B1DF-8327-7158-E0D8DFC3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B808FA-A4DC-F231-7CD1-980413A31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210A1C-E5F5-CDE7-AF35-09AB4D98B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62A2ED-AFDF-DC8A-B8DE-A82204BC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6DAB-F999-4231-9FE2-868F1045DA7A}" type="datetimeFigureOut">
              <a:rPr lang="es-MX" smtClean="0"/>
              <a:t>06/06/2024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708394-0494-03C9-3730-CE0829DF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E06A6D-B36C-FE88-10D5-701B30E1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018F-84B4-4A29-B6AF-590732BCD1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27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27CF3-1BDC-60DF-F8E5-1F800913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816A67-F0D2-6434-64D2-04F54DD26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D3E3C2-3B3F-5190-0238-041259875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52D99F-5DE0-35A3-346F-DF1112861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EFABD5-6791-61AB-BAC0-76E9568D9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124969-7B81-73A0-AEA8-CFC72E5A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6DAB-F999-4231-9FE2-868F1045DA7A}" type="datetimeFigureOut">
              <a:rPr lang="es-MX" smtClean="0"/>
              <a:t>06/06/2024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FA83F72-80DF-8B42-4FEA-302802E6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015709-39E8-5F53-96CD-94FD5D6B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018F-84B4-4A29-B6AF-590732BCD1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44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7091F-A8AD-6950-9BED-FEE69792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74029D-C2B4-93EA-DA30-1C81930E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6DAB-F999-4231-9FE2-868F1045DA7A}" type="datetimeFigureOut">
              <a:rPr lang="es-MX" smtClean="0"/>
              <a:t>06/06/2024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A3F41E-7F08-A5C5-06B7-2401EB3E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9EB8D8-27F1-572D-D477-2C7D5BED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018F-84B4-4A29-B6AF-590732BCD1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040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7326E8-2D81-C44D-F202-1B25BA45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6DAB-F999-4231-9FE2-868F1045DA7A}" type="datetimeFigureOut">
              <a:rPr lang="es-MX" smtClean="0"/>
              <a:t>06/06/2024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6A54C9-A7EB-E292-73AC-D18CF7FF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96F028-507E-91EE-FF7C-C139F34C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018F-84B4-4A29-B6AF-590732BCD1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304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DB5AE-0739-F4B0-4E48-DAD1BB6D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1FB4BB-4A56-1E92-B638-CA7050FA2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CE8179-4519-DB78-2077-C90CB3831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B1C27F-4D33-2F4C-2BD1-3F66C540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6DAB-F999-4231-9FE2-868F1045DA7A}" type="datetimeFigureOut">
              <a:rPr lang="es-MX" smtClean="0"/>
              <a:t>06/06/2024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712EB2-DECA-B950-D013-E695CC55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FC47CF-2132-9E66-3D8A-103A3665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018F-84B4-4A29-B6AF-590732BCD1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257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25F2B-FCB1-09FE-70A0-1D644CAB4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6312D5-D415-CBB2-0046-313C40E61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5D052C-11FF-4E5F-159A-52A58C48D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740749-5DE5-306E-CF26-68C445CA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6DAB-F999-4231-9FE2-868F1045DA7A}" type="datetimeFigureOut">
              <a:rPr lang="es-MX" smtClean="0"/>
              <a:t>06/06/2024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C2731C-D068-5101-26B1-F43F295F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8B6622-3F8E-68A7-9252-25C56570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018F-84B4-4A29-B6AF-590732BCD1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176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B9FF50-5738-2544-2B80-0EA45186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E70773-B608-8BBA-AF69-88E6C47D5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53AFFA-93CB-C632-9153-C6BFB3766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866DAB-F999-4231-9FE2-868F1045DA7A}" type="datetimeFigureOut">
              <a:rPr lang="es-MX" smtClean="0"/>
              <a:t>06/06/2024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7828AF-BA6E-0507-C8AC-B8C9F2714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C8A7D0-C5E7-0CCB-F22A-7C4ACC228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CA018F-84B4-4A29-B6AF-590732BCD1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198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ontiersin.org/articles/10.3389/fnmol.2022.1036552/full#B2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ontiersin.org/articles/10.3389/fnmol.2022.1036552/full#B2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7DF97-D569-A5BE-BAE2-AA4AF3E8B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Conjunto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19C95E-3B17-2E60-2FCC-C6F69E32A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Utilizamos CHEMBL (</a:t>
            </a:r>
            <a:r>
              <a:rPr lang="es-MX" b="0" i="0" u="none" strike="noStrike" dirty="0">
                <a:solidFill>
                  <a:srgbClr val="1DB5C3"/>
                </a:solidFill>
                <a:effectLst/>
                <a:highlight>
                  <a:srgbClr val="F7F7F7"/>
                </a:highlight>
                <a:latin typeface="MuseoSans"/>
                <a:hlinkClick r:id="rId2"/>
              </a:rPr>
              <a:t>Wang et al., 2016</a:t>
            </a:r>
            <a:r>
              <a:rPr lang="es-MX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) para adquirir el conjunto de datos, que contiene pequeños compuestos con CI validados experimentalmente</a:t>
            </a:r>
            <a:r>
              <a:rPr lang="es-MX" b="0" i="0" baseline="-25000" dirty="0">
                <a:solidFill>
                  <a:srgbClr val="3E3D40"/>
                </a:solidFill>
                <a:effectLst/>
                <a:highlight>
                  <a:srgbClr val="F7F7F7"/>
                </a:highlight>
                <a:latin typeface="MuseoSans"/>
              </a:rPr>
              <a:t>50</a:t>
            </a:r>
            <a:r>
              <a:rPr lang="es-MX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 valores frente a Keap1.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831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17462-97AD-5D16-415B-56A2A3FC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Umbral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4FF555-9B3C-C9EE-9E01-D01E0216D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MX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Para entrenar modelos de clasificación, los niveles de actividad experimental conocidos (IC</a:t>
            </a:r>
            <a:r>
              <a:rPr lang="es-MX" b="0" i="0" baseline="-25000" dirty="0">
                <a:solidFill>
                  <a:srgbClr val="3E3D40"/>
                </a:solidFill>
                <a:effectLst/>
                <a:highlight>
                  <a:srgbClr val="F7F7F7"/>
                </a:highlight>
                <a:latin typeface="MuseoSans"/>
              </a:rPr>
              <a:t>50</a:t>
            </a:r>
            <a:r>
              <a:rPr lang="es-MX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) y se asignaron etiquetas de actividad en función de los valores de actividad. El punto de corte de la actividad formativa se estableció en 1.000 </a:t>
            </a:r>
            <a:r>
              <a:rPr lang="es-MX" b="0" i="0" dirty="0" err="1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nM</a:t>
            </a:r>
            <a:r>
              <a:rPr lang="es-MX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; si IC50 = 1.000 nm está activo, cualquiera de los dos está inactivo.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922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86B12-6790-F716-1DCE-36042B50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Descriptores moleculares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09D2F2-4DED-A122-B0A0-24BDC195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MX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se calcularon las huellas dactilares de </a:t>
            </a:r>
            <a:r>
              <a:rPr lang="es-MX" b="0" i="0" dirty="0" err="1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PubChem</a:t>
            </a:r>
            <a:r>
              <a:rPr lang="es-MX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 del conjunto de datos utilizando el software de código abierto "</a:t>
            </a:r>
            <a:r>
              <a:rPr lang="es-MX" b="0" i="0" dirty="0" err="1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PaDEL</a:t>
            </a:r>
            <a:r>
              <a:rPr lang="es-MX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 </a:t>
            </a:r>
            <a:r>
              <a:rPr lang="es-MX" b="0" i="0" dirty="0" err="1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for</a:t>
            </a:r>
            <a:r>
              <a:rPr lang="es-MX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 descriptor </a:t>
            </a:r>
            <a:r>
              <a:rPr lang="es-MX" b="0" i="0" dirty="0" err="1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calculation</a:t>
            </a:r>
            <a:r>
              <a:rPr lang="es-MX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" (</a:t>
            </a:r>
            <a:r>
              <a:rPr lang="es-MX" b="0" i="0" u="none" strike="noStrike" dirty="0" err="1">
                <a:solidFill>
                  <a:srgbClr val="1DB5C3"/>
                </a:solidFill>
                <a:effectLst/>
                <a:highlight>
                  <a:srgbClr val="F7F7F7"/>
                </a:highlight>
                <a:latin typeface="MuseoSans"/>
                <a:hlinkClick r:id="rId2"/>
              </a:rPr>
              <a:t>Ravindranath</a:t>
            </a:r>
            <a:r>
              <a:rPr lang="es-MX" b="0" i="0" u="none" strike="noStrike" dirty="0">
                <a:solidFill>
                  <a:srgbClr val="1DB5C3"/>
                </a:solidFill>
                <a:effectLst/>
                <a:highlight>
                  <a:srgbClr val="F7F7F7"/>
                </a:highlight>
                <a:latin typeface="MuseoSans"/>
                <a:hlinkClick r:id="rId2"/>
              </a:rPr>
              <a:t> et al., 2015</a:t>
            </a:r>
            <a:r>
              <a:rPr lang="es-MX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203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431F4-96AC-0E31-F6D9-C20848E5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Modelos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0918BC-29B8-160A-0526-2EBB85175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07" y="1569411"/>
            <a:ext cx="7164234" cy="503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7FD0DDB-D8C6-1509-02FE-64F87CC81F2D}"/>
              </a:ext>
            </a:extLst>
          </p:cNvPr>
          <p:cNvSpPr txBox="1"/>
          <p:nvPr/>
        </p:nvSpPr>
        <p:spPr>
          <a:xfrm>
            <a:off x="7570841" y="2496149"/>
            <a:ext cx="47194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se evaluaron los algoritmos típicos y se compararon utilizando </a:t>
            </a:r>
            <a:r>
              <a:rPr lang="es-MX" b="0" i="0" dirty="0" err="1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lazyPredict</a:t>
            </a:r>
            <a:r>
              <a:rPr lang="es-MX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. Con base en el error cuadrático medio (RMSE) y R-cuadrado, se eligió el algoritmo óptimo (R2). Todo el conjunto de datos se utilizó como conjunto de entrenamiento antes de usarse como conjunto de prueba.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116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96EE2-6EFE-52E6-DCC2-E5344C80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Calidad del RF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EAE7A6-21BF-7805-1DD4-627A081BD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828" y="1690688"/>
            <a:ext cx="6052344" cy="403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63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3B153-7390-FE4D-4286-52FE4BBF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Predicción del IC50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C3E2F65-4E26-AED2-4151-3241C99179C5}"/>
              </a:ext>
            </a:extLst>
          </p:cNvPr>
          <p:cNvSpPr txBox="1"/>
          <p:nvPr/>
        </p:nvSpPr>
        <p:spPr>
          <a:xfrm>
            <a:off x="3048000" y="160226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Se puede observar que la UA tiene un pIC50 de 5,553, mientras que los cinco primeros pIC50 fueron 7,1, 6,9, 6,8, 6,77 y DB06841, DB04310, DB11784, DB12730 y DB12677, respectivamente.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103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220</Words>
  <Application>Microsoft Office PowerPoint</Application>
  <PresentationFormat>Panorámica</PresentationFormat>
  <Paragraphs>11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MuseoSans</vt:lpstr>
      <vt:lpstr>Tema de Office</vt:lpstr>
      <vt:lpstr>Conjunto de datos</vt:lpstr>
      <vt:lpstr>Umbral</vt:lpstr>
      <vt:lpstr>Descriptores moleculares</vt:lpstr>
      <vt:lpstr>Modelos</vt:lpstr>
      <vt:lpstr>Calidad del RF</vt:lpstr>
      <vt:lpstr>Predicción del IC50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Eliud Ulises Aguilar Durán</dc:creator>
  <cp:lastModifiedBy>Eliud Ulises Aguilar Durán</cp:lastModifiedBy>
  <cp:revision>13</cp:revision>
  <dcterms:created xsi:type="dcterms:W3CDTF">2024-06-07T04:57:00Z</dcterms:created>
  <dcterms:modified xsi:type="dcterms:W3CDTF">2024-06-07T05:03:38Z</dcterms:modified>
</cp:coreProperties>
</file>