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5" r:id="rId9"/>
    <p:sldId id="263" r:id="rId10"/>
    <p:sldId id="264" r:id="rId11"/>
    <p:sldId id="266" r:id="rId12"/>
    <p:sldId id="270" r:id="rId13"/>
    <p:sldId id="271" r:id="rId14"/>
    <p:sldId id="267" r:id="rId15"/>
    <p:sldId id="268" r:id="rId16"/>
    <p:sldId id="269" r:id="rId17"/>
    <p:sldId id="272" r:id="rId18"/>
    <p:sldId id="273" r:id="rId19"/>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46" autoAdjust="0"/>
    <p:restoredTop sz="94660"/>
  </p:normalViewPr>
  <p:slideViewPr>
    <p:cSldViewPr snapToGrid="0">
      <p:cViewPr>
        <p:scale>
          <a:sx n="66" d="100"/>
          <a:sy n="66" d="100"/>
        </p:scale>
        <p:origin x="1219" y="31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010F74-69F7-7387-336D-08FC9499D9F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966D95B1-709A-E57E-0281-84FEA2C62E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0ACA79D6-3612-906B-5C7D-95B27961C7DD}"/>
              </a:ext>
            </a:extLst>
          </p:cNvPr>
          <p:cNvSpPr>
            <a:spLocks noGrp="1"/>
          </p:cNvSpPr>
          <p:nvPr>
            <p:ph type="dt" sz="half" idx="10"/>
          </p:nvPr>
        </p:nvSpPr>
        <p:spPr/>
        <p:txBody>
          <a:bodyPr/>
          <a:lstStyle/>
          <a:p>
            <a:fld id="{56797478-F4C9-45FC-904A-B410162781D6}" type="datetimeFigureOut">
              <a:rPr lang="es-MX" smtClean="0"/>
              <a:t>06/06/2024</a:t>
            </a:fld>
            <a:endParaRPr lang="es-MX"/>
          </a:p>
        </p:txBody>
      </p:sp>
      <p:sp>
        <p:nvSpPr>
          <p:cNvPr id="5" name="Marcador de pie de página 4">
            <a:extLst>
              <a:ext uri="{FF2B5EF4-FFF2-40B4-BE49-F238E27FC236}">
                <a16:creationId xmlns:a16="http://schemas.microsoft.com/office/drawing/2014/main" id="{98F4D48C-0E9F-4BD6-CE6E-0671C371234D}"/>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10DCBA73-1E42-6B1C-DF7F-9E502A373BD2}"/>
              </a:ext>
            </a:extLst>
          </p:cNvPr>
          <p:cNvSpPr>
            <a:spLocks noGrp="1"/>
          </p:cNvSpPr>
          <p:nvPr>
            <p:ph type="sldNum" sz="quarter" idx="12"/>
          </p:nvPr>
        </p:nvSpPr>
        <p:spPr/>
        <p:txBody>
          <a:bodyPr/>
          <a:lstStyle/>
          <a:p>
            <a:fld id="{7EC3C34D-8059-45F3-A5A4-E1C9989C8F9A}" type="slidenum">
              <a:rPr lang="es-MX" smtClean="0"/>
              <a:t>‹Nº›</a:t>
            </a:fld>
            <a:endParaRPr lang="es-MX"/>
          </a:p>
        </p:txBody>
      </p:sp>
    </p:spTree>
    <p:extLst>
      <p:ext uri="{BB962C8B-B14F-4D97-AF65-F5344CB8AC3E}">
        <p14:creationId xmlns:p14="http://schemas.microsoft.com/office/powerpoint/2010/main" val="3497494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0FA673-C2D7-D9FD-5FD9-F5B95385CCA4}"/>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414F77A1-5720-758E-B595-57FF77D8DB9C}"/>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64D2E69F-F614-09D4-A88A-372A236212B5}"/>
              </a:ext>
            </a:extLst>
          </p:cNvPr>
          <p:cNvSpPr>
            <a:spLocks noGrp="1"/>
          </p:cNvSpPr>
          <p:nvPr>
            <p:ph type="dt" sz="half" idx="10"/>
          </p:nvPr>
        </p:nvSpPr>
        <p:spPr/>
        <p:txBody>
          <a:bodyPr/>
          <a:lstStyle/>
          <a:p>
            <a:fld id="{56797478-F4C9-45FC-904A-B410162781D6}" type="datetimeFigureOut">
              <a:rPr lang="es-MX" smtClean="0"/>
              <a:t>06/06/2024</a:t>
            </a:fld>
            <a:endParaRPr lang="es-MX"/>
          </a:p>
        </p:txBody>
      </p:sp>
      <p:sp>
        <p:nvSpPr>
          <p:cNvPr id="5" name="Marcador de pie de página 4">
            <a:extLst>
              <a:ext uri="{FF2B5EF4-FFF2-40B4-BE49-F238E27FC236}">
                <a16:creationId xmlns:a16="http://schemas.microsoft.com/office/drawing/2014/main" id="{DB2DEE7E-25AD-0A93-34D2-3D5985BC3DE8}"/>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0460A258-25D3-603E-4F92-87DC5734D7A2}"/>
              </a:ext>
            </a:extLst>
          </p:cNvPr>
          <p:cNvSpPr>
            <a:spLocks noGrp="1"/>
          </p:cNvSpPr>
          <p:nvPr>
            <p:ph type="sldNum" sz="quarter" idx="12"/>
          </p:nvPr>
        </p:nvSpPr>
        <p:spPr/>
        <p:txBody>
          <a:bodyPr/>
          <a:lstStyle/>
          <a:p>
            <a:fld id="{7EC3C34D-8059-45F3-A5A4-E1C9989C8F9A}" type="slidenum">
              <a:rPr lang="es-MX" smtClean="0"/>
              <a:t>‹Nº›</a:t>
            </a:fld>
            <a:endParaRPr lang="es-MX"/>
          </a:p>
        </p:txBody>
      </p:sp>
    </p:spTree>
    <p:extLst>
      <p:ext uri="{BB962C8B-B14F-4D97-AF65-F5344CB8AC3E}">
        <p14:creationId xmlns:p14="http://schemas.microsoft.com/office/powerpoint/2010/main" val="2056362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FAD6153-BA5E-A872-B5A1-263DE548BD8C}"/>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9C81742B-73CF-0EEF-F40A-2156691957A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F14D002A-FFBF-F474-DC2E-4CA6593CB266}"/>
              </a:ext>
            </a:extLst>
          </p:cNvPr>
          <p:cNvSpPr>
            <a:spLocks noGrp="1"/>
          </p:cNvSpPr>
          <p:nvPr>
            <p:ph type="dt" sz="half" idx="10"/>
          </p:nvPr>
        </p:nvSpPr>
        <p:spPr/>
        <p:txBody>
          <a:bodyPr/>
          <a:lstStyle/>
          <a:p>
            <a:fld id="{56797478-F4C9-45FC-904A-B410162781D6}" type="datetimeFigureOut">
              <a:rPr lang="es-MX" smtClean="0"/>
              <a:t>06/06/2024</a:t>
            </a:fld>
            <a:endParaRPr lang="es-MX"/>
          </a:p>
        </p:txBody>
      </p:sp>
      <p:sp>
        <p:nvSpPr>
          <p:cNvPr id="5" name="Marcador de pie de página 4">
            <a:extLst>
              <a:ext uri="{FF2B5EF4-FFF2-40B4-BE49-F238E27FC236}">
                <a16:creationId xmlns:a16="http://schemas.microsoft.com/office/drawing/2014/main" id="{EBC06600-7D5D-2975-2A4E-3288F9A27B6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09C417D1-5895-DE43-360B-59848A3549FB}"/>
              </a:ext>
            </a:extLst>
          </p:cNvPr>
          <p:cNvSpPr>
            <a:spLocks noGrp="1"/>
          </p:cNvSpPr>
          <p:nvPr>
            <p:ph type="sldNum" sz="quarter" idx="12"/>
          </p:nvPr>
        </p:nvSpPr>
        <p:spPr/>
        <p:txBody>
          <a:bodyPr/>
          <a:lstStyle/>
          <a:p>
            <a:fld id="{7EC3C34D-8059-45F3-A5A4-E1C9989C8F9A}" type="slidenum">
              <a:rPr lang="es-MX" smtClean="0"/>
              <a:t>‹Nº›</a:t>
            </a:fld>
            <a:endParaRPr lang="es-MX"/>
          </a:p>
        </p:txBody>
      </p:sp>
    </p:spTree>
    <p:extLst>
      <p:ext uri="{BB962C8B-B14F-4D97-AF65-F5344CB8AC3E}">
        <p14:creationId xmlns:p14="http://schemas.microsoft.com/office/powerpoint/2010/main" val="2050634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6797AF-1297-531D-96D1-A9B524BB3195}"/>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2016E27A-526A-5A88-6099-4176ADDFE179}"/>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CEF41B57-F9D0-6850-74DA-0753EC03BE0F}"/>
              </a:ext>
            </a:extLst>
          </p:cNvPr>
          <p:cNvSpPr>
            <a:spLocks noGrp="1"/>
          </p:cNvSpPr>
          <p:nvPr>
            <p:ph type="dt" sz="half" idx="10"/>
          </p:nvPr>
        </p:nvSpPr>
        <p:spPr/>
        <p:txBody>
          <a:bodyPr/>
          <a:lstStyle/>
          <a:p>
            <a:fld id="{56797478-F4C9-45FC-904A-B410162781D6}" type="datetimeFigureOut">
              <a:rPr lang="es-MX" smtClean="0"/>
              <a:t>06/06/2024</a:t>
            </a:fld>
            <a:endParaRPr lang="es-MX"/>
          </a:p>
        </p:txBody>
      </p:sp>
      <p:sp>
        <p:nvSpPr>
          <p:cNvPr id="5" name="Marcador de pie de página 4">
            <a:extLst>
              <a:ext uri="{FF2B5EF4-FFF2-40B4-BE49-F238E27FC236}">
                <a16:creationId xmlns:a16="http://schemas.microsoft.com/office/drawing/2014/main" id="{F93E5B46-2428-1119-6C46-CC35BC6580D0}"/>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CC75A12E-DF5E-B9A6-6A87-B6981AC3D20D}"/>
              </a:ext>
            </a:extLst>
          </p:cNvPr>
          <p:cNvSpPr>
            <a:spLocks noGrp="1"/>
          </p:cNvSpPr>
          <p:nvPr>
            <p:ph type="sldNum" sz="quarter" idx="12"/>
          </p:nvPr>
        </p:nvSpPr>
        <p:spPr/>
        <p:txBody>
          <a:bodyPr/>
          <a:lstStyle/>
          <a:p>
            <a:fld id="{7EC3C34D-8059-45F3-A5A4-E1C9989C8F9A}" type="slidenum">
              <a:rPr lang="es-MX" smtClean="0"/>
              <a:t>‹Nº›</a:t>
            </a:fld>
            <a:endParaRPr lang="es-MX"/>
          </a:p>
        </p:txBody>
      </p:sp>
    </p:spTree>
    <p:extLst>
      <p:ext uri="{BB962C8B-B14F-4D97-AF65-F5344CB8AC3E}">
        <p14:creationId xmlns:p14="http://schemas.microsoft.com/office/powerpoint/2010/main" val="1542090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AC6391-B29E-C0F9-2A44-BAB259667967}"/>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DFDED863-B7E7-D64E-DD36-C49413A105F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06C6F632-5E5F-C8E9-E208-9C564A91F57C}"/>
              </a:ext>
            </a:extLst>
          </p:cNvPr>
          <p:cNvSpPr>
            <a:spLocks noGrp="1"/>
          </p:cNvSpPr>
          <p:nvPr>
            <p:ph type="dt" sz="half" idx="10"/>
          </p:nvPr>
        </p:nvSpPr>
        <p:spPr/>
        <p:txBody>
          <a:bodyPr/>
          <a:lstStyle/>
          <a:p>
            <a:fld id="{56797478-F4C9-45FC-904A-B410162781D6}" type="datetimeFigureOut">
              <a:rPr lang="es-MX" smtClean="0"/>
              <a:t>06/06/2024</a:t>
            </a:fld>
            <a:endParaRPr lang="es-MX"/>
          </a:p>
        </p:txBody>
      </p:sp>
      <p:sp>
        <p:nvSpPr>
          <p:cNvPr id="5" name="Marcador de pie de página 4">
            <a:extLst>
              <a:ext uri="{FF2B5EF4-FFF2-40B4-BE49-F238E27FC236}">
                <a16:creationId xmlns:a16="http://schemas.microsoft.com/office/drawing/2014/main" id="{60F7D604-C90C-905C-16DA-D187BCAA1F08}"/>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41A8317E-53C1-733E-8794-4D1F12CF9A13}"/>
              </a:ext>
            </a:extLst>
          </p:cNvPr>
          <p:cNvSpPr>
            <a:spLocks noGrp="1"/>
          </p:cNvSpPr>
          <p:nvPr>
            <p:ph type="sldNum" sz="quarter" idx="12"/>
          </p:nvPr>
        </p:nvSpPr>
        <p:spPr/>
        <p:txBody>
          <a:bodyPr/>
          <a:lstStyle/>
          <a:p>
            <a:fld id="{7EC3C34D-8059-45F3-A5A4-E1C9989C8F9A}" type="slidenum">
              <a:rPr lang="es-MX" smtClean="0"/>
              <a:t>‹Nº›</a:t>
            </a:fld>
            <a:endParaRPr lang="es-MX"/>
          </a:p>
        </p:txBody>
      </p:sp>
    </p:spTree>
    <p:extLst>
      <p:ext uri="{BB962C8B-B14F-4D97-AF65-F5344CB8AC3E}">
        <p14:creationId xmlns:p14="http://schemas.microsoft.com/office/powerpoint/2010/main" val="3020151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2BD583-5313-3E83-B8DE-37433A5B16B2}"/>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FB53C2F8-C92D-89F8-9ECF-567934DEC048}"/>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8678B84B-9DF5-364E-C365-FA67E1915DAD}"/>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4D399BE0-5561-9891-AA9A-C03668DC8217}"/>
              </a:ext>
            </a:extLst>
          </p:cNvPr>
          <p:cNvSpPr>
            <a:spLocks noGrp="1"/>
          </p:cNvSpPr>
          <p:nvPr>
            <p:ph type="dt" sz="half" idx="10"/>
          </p:nvPr>
        </p:nvSpPr>
        <p:spPr/>
        <p:txBody>
          <a:bodyPr/>
          <a:lstStyle/>
          <a:p>
            <a:fld id="{56797478-F4C9-45FC-904A-B410162781D6}" type="datetimeFigureOut">
              <a:rPr lang="es-MX" smtClean="0"/>
              <a:t>06/06/2024</a:t>
            </a:fld>
            <a:endParaRPr lang="es-MX"/>
          </a:p>
        </p:txBody>
      </p:sp>
      <p:sp>
        <p:nvSpPr>
          <p:cNvPr id="6" name="Marcador de pie de página 5">
            <a:extLst>
              <a:ext uri="{FF2B5EF4-FFF2-40B4-BE49-F238E27FC236}">
                <a16:creationId xmlns:a16="http://schemas.microsoft.com/office/drawing/2014/main" id="{06409ABD-5443-C8B9-4B37-B405873BE149}"/>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D49EE127-240D-DCE7-635C-4CF42799878D}"/>
              </a:ext>
            </a:extLst>
          </p:cNvPr>
          <p:cNvSpPr>
            <a:spLocks noGrp="1"/>
          </p:cNvSpPr>
          <p:nvPr>
            <p:ph type="sldNum" sz="quarter" idx="12"/>
          </p:nvPr>
        </p:nvSpPr>
        <p:spPr/>
        <p:txBody>
          <a:bodyPr/>
          <a:lstStyle/>
          <a:p>
            <a:fld id="{7EC3C34D-8059-45F3-A5A4-E1C9989C8F9A}" type="slidenum">
              <a:rPr lang="es-MX" smtClean="0"/>
              <a:t>‹Nº›</a:t>
            </a:fld>
            <a:endParaRPr lang="es-MX"/>
          </a:p>
        </p:txBody>
      </p:sp>
    </p:spTree>
    <p:extLst>
      <p:ext uri="{BB962C8B-B14F-4D97-AF65-F5344CB8AC3E}">
        <p14:creationId xmlns:p14="http://schemas.microsoft.com/office/powerpoint/2010/main" val="1205055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997E5B-E6D7-D119-3B7A-28333DCBD31B}"/>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CDDE2A6C-974A-9849-C93D-078168484A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5184128D-8E8B-ABFA-B1F9-24BF97395373}"/>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99D40F09-C0C8-0A91-90D5-07CD20141E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FC5948A8-6340-63AC-9656-9EEF2BB58549}"/>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A35E87D0-6065-6AD7-0783-193F4182A90F}"/>
              </a:ext>
            </a:extLst>
          </p:cNvPr>
          <p:cNvSpPr>
            <a:spLocks noGrp="1"/>
          </p:cNvSpPr>
          <p:nvPr>
            <p:ph type="dt" sz="half" idx="10"/>
          </p:nvPr>
        </p:nvSpPr>
        <p:spPr/>
        <p:txBody>
          <a:bodyPr/>
          <a:lstStyle/>
          <a:p>
            <a:fld id="{56797478-F4C9-45FC-904A-B410162781D6}" type="datetimeFigureOut">
              <a:rPr lang="es-MX" smtClean="0"/>
              <a:t>06/06/2024</a:t>
            </a:fld>
            <a:endParaRPr lang="es-MX"/>
          </a:p>
        </p:txBody>
      </p:sp>
      <p:sp>
        <p:nvSpPr>
          <p:cNvPr id="8" name="Marcador de pie de página 7">
            <a:extLst>
              <a:ext uri="{FF2B5EF4-FFF2-40B4-BE49-F238E27FC236}">
                <a16:creationId xmlns:a16="http://schemas.microsoft.com/office/drawing/2014/main" id="{11EA374B-2D2A-E78F-BA50-8EE40B18C52C}"/>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559CF071-DB86-FA73-5D67-AC26CEDFF57C}"/>
              </a:ext>
            </a:extLst>
          </p:cNvPr>
          <p:cNvSpPr>
            <a:spLocks noGrp="1"/>
          </p:cNvSpPr>
          <p:nvPr>
            <p:ph type="sldNum" sz="quarter" idx="12"/>
          </p:nvPr>
        </p:nvSpPr>
        <p:spPr/>
        <p:txBody>
          <a:bodyPr/>
          <a:lstStyle/>
          <a:p>
            <a:fld id="{7EC3C34D-8059-45F3-A5A4-E1C9989C8F9A}" type="slidenum">
              <a:rPr lang="es-MX" smtClean="0"/>
              <a:t>‹Nº›</a:t>
            </a:fld>
            <a:endParaRPr lang="es-MX"/>
          </a:p>
        </p:txBody>
      </p:sp>
    </p:spTree>
    <p:extLst>
      <p:ext uri="{BB962C8B-B14F-4D97-AF65-F5344CB8AC3E}">
        <p14:creationId xmlns:p14="http://schemas.microsoft.com/office/powerpoint/2010/main" val="4285297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BACBD8-D54E-FFAA-E9B4-C8C8FE9FD933}"/>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34172541-2A9B-B57C-C3AC-C7681F56C361}"/>
              </a:ext>
            </a:extLst>
          </p:cNvPr>
          <p:cNvSpPr>
            <a:spLocks noGrp="1"/>
          </p:cNvSpPr>
          <p:nvPr>
            <p:ph type="dt" sz="half" idx="10"/>
          </p:nvPr>
        </p:nvSpPr>
        <p:spPr/>
        <p:txBody>
          <a:bodyPr/>
          <a:lstStyle/>
          <a:p>
            <a:fld id="{56797478-F4C9-45FC-904A-B410162781D6}" type="datetimeFigureOut">
              <a:rPr lang="es-MX" smtClean="0"/>
              <a:t>06/06/2024</a:t>
            </a:fld>
            <a:endParaRPr lang="es-MX"/>
          </a:p>
        </p:txBody>
      </p:sp>
      <p:sp>
        <p:nvSpPr>
          <p:cNvPr id="4" name="Marcador de pie de página 3">
            <a:extLst>
              <a:ext uri="{FF2B5EF4-FFF2-40B4-BE49-F238E27FC236}">
                <a16:creationId xmlns:a16="http://schemas.microsoft.com/office/drawing/2014/main" id="{B80A9C41-66F0-BC91-D344-08E5F5E24FF8}"/>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128F4CC8-5970-0571-B0AF-DF98105AE253}"/>
              </a:ext>
            </a:extLst>
          </p:cNvPr>
          <p:cNvSpPr>
            <a:spLocks noGrp="1"/>
          </p:cNvSpPr>
          <p:nvPr>
            <p:ph type="sldNum" sz="quarter" idx="12"/>
          </p:nvPr>
        </p:nvSpPr>
        <p:spPr/>
        <p:txBody>
          <a:bodyPr/>
          <a:lstStyle/>
          <a:p>
            <a:fld id="{7EC3C34D-8059-45F3-A5A4-E1C9989C8F9A}" type="slidenum">
              <a:rPr lang="es-MX" smtClean="0"/>
              <a:t>‹Nº›</a:t>
            </a:fld>
            <a:endParaRPr lang="es-MX"/>
          </a:p>
        </p:txBody>
      </p:sp>
    </p:spTree>
    <p:extLst>
      <p:ext uri="{BB962C8B-B14F-4D97-AF65-F5344CB8AC3E}">
        <p14:creationId xmlns:p14="http://schemas.microsoft.com/office/powerpoint/2010/main" val="303828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16D56F4C-7673-BD03-7598-A2F1B4220239}"/>
              </a:ext>
            </a:extLst>
          </p:cNvPr>
          <p:cNvSpPr>
            <a:spLocks noGrp="1"/>
          </p:cNvSpPr>
          <p:nvPr>
            <p:ph type="dt" sz="half" idx="10"/>
          </p:nvPr>
        </p:nvSpPr>
        <p:spPr/>
        <p:txBody>
          <a:bodyPr/>
          <a:lstStyle/>
          <a:p>
            <a:fld id="{56797478-F4C9-45FC-904A-B410162781D6}" type="datetimeFigureOut">
              <a:rPr lang="es-MX" smtClean="0"/>
              <a:t>06/06/2024</a:t>
            </a:fld>
            <a:endParaRPr lang="es-MX"/>
          </a:p>
        </p:txBody>
      </p:sp>
      <p:sp>
        <p:nvSpPr>
          <p:cNvPr id="3" name="Marcador de pie de página 2">
            <a:extLst>
              <a:ext uri="{FF2B5EF4-FFF2-40B4-BE49-F238E27FC236}">
                <a16:creationId xmlns:a16="http://schemas.microsoft.com/office/drawing/2014/main" id="{DD3518D6-FABD-9875-11DF-1EB749766962}"/>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27D7D3DB-569F-F234-4DE0-CDA75C810A31}"/>
              </a:ext>
            </a:extLst>
          </p:cNvPr>
          <p:cNvSpPr>
            <a:spLocks noGrp="1"/>
          </p:cNvSpPr>
          <p:nvPr>
            <p:ph type="sldNum" sz="quarter" idx="12"/>
          </p:nvPr>
        </p:nvSpPr>
        <p:spPr/>
        <p:txBody>
          <a:bodyPr/>
          <a:lstStyle/>
          <a:p>
            <a:fld id="{7EC3C34D-8059-45F3-A5A4-E1C9989C8F9A}" type="slidenum">
              <a:rPr lang="es-MX" smtClean="0"/>
              <a:t>‹Nº›</a:t>
            </a:fld>
            <a:endParaRPr lang="es-MX"/>
          </a:p>
        </p:txBody>
      </p:sp>
    </p:spTree>
    <p:extLst>
      <p:ext uri="{BB962C8B-B14F-4D97-AF65-F5344CB8AC3E}">
        <p14:creationId xmlns:p14="http://schemas.microsoft.com/office/powerpoint/2010/main" val="2340055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254A30-0FAE-C7D5-FA64-1B7D0EDFB1C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A9ACE7F0-4310-7529-161C-B8797E1888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6D010DF1-51C1-F1A9-E043-F766DB801E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2BD5C60-73AC-DEE1-E200-B31687B632D0}"/>
              </a:ext>
            </a:extLst>
          </p:cNvPr>
          <p:cNvSpPr>
            <a:spLocks noGrp="1"/>
          </p:cNvSpPr>
          <p:nvPr>
            <p:ph type="dt" sz="half" idx="10"/>
          </p:nvPr>
        </p:nvSpPr>
        <p:spPr/>
        <p:txBody>
          <a:bodyPr/>
          <a:lstStyle/>
          <a:p>
            <a:fld id="{56797478-F4C9-45FC-904A-B410162781D6}" type="datetimeFigureOut">
              <a:rPr lang="es-MX" smtClean="0"/>
              <a:t>06/06/2024</a:t>
            </a:fld>
            <a:endParaRPr lang="es-MX"/>
          </a:p>
        </p:txBody>
      </p:sp>
      <p:sp>
        <p:nvSpPr>
          <p:cNvPr id="6" name="Marcador de pie de página 5">
            <a:extLst>
              <a:ext uri="{FF2B5EF4-FFF2-40B4-BE49-F238E27FC236}">
                <a16:creationId xmlns:a16="http://schemas.microsoft.com/office/drawing/2014/main" id="{7673D357-ACAA-4118-6342-50F07C27573C}"/>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34DD11D9-A1A3-4D0C-C868-53289932877C}"/>
              </a:ext>
            </a:extLst>
          </p:cNvPr>
          <p:cNvSpPr>
            <a:spLocks noGrp="1"/>
          </p:cNvSpPr>
          <p:nvPr>
            <p:ph type="sldNum" sz="quarter" idx="12"/>
          </p:nvPr>
        </p:nvSpPr>
        <p:spPr/>
        <p:txBody>
          <a:bodyPr/>
          <a:lstStyle/>
          <a:p>
            <a:fld id="{7EC3C34D-8059-45F3-A5A4-E1C9989C8F9A}" type="slidenum">
              <a:rPr lang="es-MX" smtClean="0"/>
              <a:t>‹Nº›</a:t>
            </a:fld>
            <a:endParaRPr lang="es-MX"/>
          </a:p>
        </p:txBody>
      </p:sp>
    </p:spTree>
    <p:extLst>
      <p:ext uri="{BB962C8B-B14F-4D97-AF65-F5344CB8AC3E}">
        <p14:creationId xmlns:p14="http://schemas.microsoft.com/office/powerpoint/2010/main" val="1805693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BF0977-7414-169F-2FBD-AB9CAE7E906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0A9D4FBA-182F-8D15-318D-C6CA4E1ABA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2391EB5A-6CFF-F658-65F7-479EFFB4BA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92F9E56-CAC0-B11C-7F6C-913B31434E0C}"/>
              </a:ext>
            </a:extLst>
          </p:cNvPr>
          <p:cNvSpPr>
            <a:spLocks noGrp="1"/>
          </p:cNvSpPr>
          <p:nvPr>
            <p:ph type="dt" sz="half" idx="10"/>
          </p:nvPr>
        </p:nvSpPr>
        <p:spPr/>
        <p:txBody>
          <a:bodyPr/>
          <a:lstStyle/>
          <a:p>
            <a:fld id="{56797478-F4C9-45FC-904A-B410162781D6}" type="datetimeFigureOut">
              <a:rPr lang="es-MX" smtClean="0"/>
              <a:t>06/06/2024</a:t>
            </a:fld>
            <a:endParaRPr lang="es-MX"/>
          </a:p>
        </p:txBody>
      </p:sp>
      <p:sp>
        <p:nvSpPr>
          <p:cNvPr id="6" name="Marcador de pie de página 5">
            <a:extLst>
              <a:ext uri="{FF2B5EF4-FFF2-40B4-BE49-F238E27FC236}">
                <a16:creationId xmlns:a16="http://schemas.microsoft.com/office/drawing/2014/main" id="{04889DDB-C144-89CD-FACD-34AF5F8A4318}"/>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CBFA0708-B18D-5AB1-AE33-7CBBC67B1E2C}"/>
              </a:ext>
            </a:extLst>
          </p:cNvPr>
          <p:cNvSpPr>
            <a:spLocks noGrp="1"/>
          </p:cNvSpPr>
          <p:nvPr>
            <p:ph type="sldNum" sz="quarter" idx="12"/>
          </p:nvPr>
        </p:nvSpPr>
        <p:spPr/>
        <p:txBody>
          <a:bodyPr/>
          <a:lstStyle/>
          <a:p>
            <a:fld id="{7EC3C34D-8059-45F3-A5A4-E1C9989C8F9A}" type="slidenum">
              <a:rPr lang="es-MX" smtClean="0"/>
              <a:t>‹Nº›</a:t>
            </a:fld>
            <a:endParaRPr lang="es-MX"/>
          </a:p>
        </p:txBody>
      </p:sp>
    </p:spTree>
    <p:extLst>
      <p:ext uri="{BB962C8B-B14F-4D97-AF65-F5344CB8AC3E}">
        <p14:creationId xmlns:p14="http://schemas.microsoft.com/office/powerpoint/2010/main" val="1569137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3CB78A9F-553C-BEA7-BE1C-75BF1AFBD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D5895C13-58F6-5432-B46D-C60F2ACAE7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68134B4B-08EB-6562-AB9E-EFF7A9F3C3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6797478-F4C9-45FC-904A-B410162781D6}" type="datetimeFigureOut">
              <a:rPr lang="es-MX" smtClean="0"/>
              <a:t>06/06/2024</a:t>
            </a:fld>
            <a:endParaRPr lang="es-MX"/>
          </a:p>
        </p:txBody>
      </p:sp>
      <p:sp>
        <p:nvSpPr>
          <p:cNvPr id="5" name="Marcador de pie de página 4">
            <a:extLst>
              <a:ext uri="{FF2B5EF4-FFF2-40B4-BE49-F238E27FC236}">
                <a16:creationId xmlns:a16="http://schemas.microsoft.com/office/drawing/2014/main" id="{1A45A318-84C3-3211-20F1-507C81E18E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MX"/>
          </a:p>
        </p:txBody>
      </p:sp>
      <p:sp>
        <p:nvSpPr>
          <p:cNvPr id="6" name="Marcador de número de diapositiva 5">
            <a:extLst>
              <a:ext uri="{FF2B5EF4-FFF2-40B4-BE49-F238E27FC236}">
                <a16:creationId xmlns:a16="http://schemas.microsoft.com/office/drawing/2014/main" id="{BF58B3E2-F202-B9D6-2391-150029103D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EC3C34D-8059-45F3-A5A4-E1C9989C8F9A}" type="slidenum">
              <a:rPr lang="es-MX" smtClean="0"/>
              <a:t>‹Nº›</a:t>
            </a:fld>
            <a:endParaRPr lang="es-MX"/>
          </a:p>
        </p:txBody>
      </p:sp>
    </p:spTree>
    <p:extLst>
      <p:ext uri="{BB962C8B-B14F-4D97-AF65-F5344CB8AC3E}">
        <p14:creationId xmlns:p14="http://schemas.microsoft.com/office/powerpoint/2010/main" val="29917238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www.frontiersin.org/articles/10.3389/fchem.2019.00779/full#T2"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frontiersin.org/articles/10.3389/fchem.2019.00779/full#B83"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frontiersin.org/articles/10.3389/fchem.2019.00779/full#B11"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7149D113-5E30-FB3B-5EA1-0A56FE25B75E}"/>
              </a:ext>
            </a:extLst>
          </p:cNvPr>
          <p:cNvPicPr>
            <a:picLocks noChangeAspect="1"/>
          </p:cNvPicPr>
          <p:nvPr/>
        </p:nvPicPr>
        <p:blipFill>
          <a:blip r:embed="rId2"/>
          <a:stretch>
            <a:fillRect/>
          </a:stretch>
        </p:blipFill>
        <p:spPr>
          <a:xfrm>
            <a:off x="147121" y="128056"/>
            <a:ext cx="6302839" cy="4083945"/>
          </a:xfrm>
          <a:prstGeom prst="rect">
            <a:avLst/>
          </a:prstGeom>
        </p:spPr>
      </p:pic>
    </p:spTree>
    <p:extLst>
      <p:ext uri="{BB962C8B-B14F-4D97-AF65-F5344CB8AC3E}">
        <p14:creationId xmlns:p14="http://schemas.microsoft.com/office/powerpoint/2010/main" val="4149256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20B6FA-FFE3-2120-EF3C-9288618377C4}"/>
              </a:ext>
            </a:extLst>
          </p:cNvPr>
          <p:cNvSpPr>
            <a:spLocks noGrp="1"/>
          </p:cNvSpPr>
          <p:nvPr>
            <p:ph type="title"/>
          </p:nvPr>
        </p:nvSpPr>
        <p:spPr/>
        <p:txBody>
          <a:bodyPr/>
          <a:lstStyle/>
          <a:p>
            <a:pPr algn="ctr"/>
            <a:r>
              <a:rPr lang="es-MX" b="1" dirty="0"/>
              <a:t>Optimización de parámetros</a:t>
            </a:r>
          </a:p>
        </p:txBody>
      </p:sp>
      <p:sp>
        <p:nvSpPr>
          <p:cNvPr id="5" name="CuadroTexto 4">
            <a:extLst>
              <a:ext uri="{FF2B5EF4-FFF2-40B4-BE49-F238E27FC236}">
                <a16:creationId xmlns:a16="http://schemas.microsoft.com/office/drawing/2014/main" id="{999F843F-EA30-75B6-CA2C-E68C7F276B9B}"/>
              </a:ext>
            </a:extLst>
          </p:cNvPr>
          <p:cNvSpPr txBox="1"/>
          <p:nvPr/>
        </p:nvSpPr>
        <p:spPr>
          <a:xfrm>
            <a:off x="132080" y="2136338"/>
            <a:ext cx="6096000" cy="2585323"/>
          </a:xfrm>
          <a:prstGeom prst="rect">
            <a:avLst/>
          </a:prstGeom>
          <a:noFill/>
        </p:spPr>
        <p:txBody>
          <a:bodyPr wrap="square">
            <a:spAutoFit/>
          </a:bodyPr>
          <a:lstStyle/>
          <a:p>
            <a:pPr algn="ctr"/>
            <a:r>
              <a:rPr lang="es-MX" b="0" i="0" dirty="0">
                <a:solidFill>
                  <a:srgbClr val="282828"/>
                </a:solidFill>
                <a:effectLst/>
                <a:highlight>
                  <a:srgbClr val="F7F7F7"/>
                </a:highlight>
                <a:latin typeface="MuseoSans"/>
              </a:rPr>
              <a:t>Para lograr el mejor rendimiento, se optimizaron varios parámetros antes del desarrollo de modelos predictivos. Para cada optimización, se realizó una validación cruzada de 10 veces con el conjunto de entrenamiento (65% del conjunto de datos original), donde se exportaron los parámetros óptimos que exhibían la mayor área bajo la curva (AUC) de las curvas de características operativas del receptor (ROC) para construir el modelo. Los parámetros optimizados y los valores de AUC se enumeran en </a:t>
            </a:r>
            <a:r>
              <a:rPr lang="es-MX" b="0" i="0" u="none" strike="noStrike" dirty="0">
                <a:solidFill>
                  <a:srgbClr val="1DB5C3"/>
                </a:solidFill>
                <a:effectLst/>
                <a:highlight>
                  <a:srgbClr val="F7F7F7"/>
                </a:highlight>
                <a:latin typeface="MuseoSans"/>
                <a:hlinkClick r:id="rId2"/>
              </a:rPr>
              <a:t>la Tabla 2</a:t>
            </a:r>
            <a:r>
              <a:rPr lang="es-MX" b="0" i="0" dirty="0">
                <a:solidFill>
                  <a:srgbClr val="282828"/>
                </a:solidFill>
                <a:effectLst/>
                <a:highlight>
                  <a:srgbClr val="F7F7F7"/>
                </a:highlight>
                <a:latin typeface="MuseoSans"/>
              </a:rPr>
              <a:t>.</a:t>
            </a:r>
            <a:endParaRPr lang="es-MX" dirty="0"/>
          </a:p>
        </p:txBody>
      </p:sp>
      <p:pic>
        <p:nvPicPr>
          <p:cNvPr id="1026" name="Picture 2">
            <a:extLst>
              <a:ext uri="{FF2B5EF4-FFF2-40B4-BE49-F238E27FC236}">
                <a16:creationId xmlns:a16="http://schemas.microsoft.com/office/drawing/2014/main" id="{B2DA004C-6F08-C3EF-BAD9-1F42C19FCB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750" y="1690688"/>
            <a:ext cx="3717290" cy="4980984"/>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B04EC2DA-6598-21EF-FA17-D35911494B7E}"/>
              </a:ext>
            </a:extLst>
          </p:cNvPr>
          <p:cNvSpPr txBox="1"/>
          <p:nvPr/>
        </p:nvSpPr>
        <p:spPr>
          <a:xfrm>
            <a:off x="270976" y="1407133"/>
            <a:ext cx="6096000" cy="2585323"/>
          </a:xfrm>
          <a:prstGeom prst="rect">
            <a:avLst/>
          </a:prstGeom>
          <a:noFill/>
        </p:spPr>
        <p:txBody>
          <a:bodyPr wrap="square">
            <a:spAutoFit/>
          </a:bodyPr>
          <a:lstStyle/>
          <a:p>
            <a:pPr algn="ctr"/>
            <a:r>
              <a:rPr lang="es-MX" b="0" i="0" dirty="0">
                <a:solidFill>
                  <a:srgbClr val="282828"/>
                </a:solidFill>
                <a:effectLst/>
                <a:highlight>
                  <a:srgbClr val="F7F7F7"/>
                </a:highlight>
                <a:latin typeface="MuseoSans"/>
              </a:rPr>
              <a:t>Para lograr el mejor rendimiento, se optimizaron varios parámetros antes del desarrollo de modelos predictivos. Para cada optimización, se realizó una validación cruzada de 10 veces con el conjunto de entrenamiento (65% del conjunto de datos original), donde se exportaron los parámetros óptimos que exhibían la mayor área bajo la curva (AUC) de las curvas de características operativas del receptor (ROC) para construir el modelo. Los parámetros optimizados y los valores de AUC se enumeran en </a:t>
            </a:r>
            <a:r>
              <a:rPr lang="es-MX" b="0" i="0" u="none" strike="noStrike" dirty="0">
                <a:solidFill>
                  <a:srgbClr val="1DB5C3"/>
                </a:solidFill>
                <a:effectLst/>
                <a:highlight>
                  <a:srgbClr val="F7F7F7"/>
                </a:highlight>
                <a:latin typeface="MuseoSans"/>
                <a:hlinkClick r:id="rId2"/>
              </a:rPr>
              <a:t>la Tabla 2</a:t>
            </a:r>
            <a:r>
              <a:rPr lang="es-MX" b="0" i="0" dirty="0">
                <a:solidFill>
                  <a:srgbClr val="282828"/>
                </a:solidFill>
                <a:effectLst/>
                <a:highlight>
                  <a:srgbClr val="F7F7F7"/>
                </a:highlight>
                <a:latin typeface="MuseoSans"/>
              </a:rPr>
              <a:t>.</a:t>
            </a:r>
            <a:endParaRPr lang="es-MX" dirty="0"/>
          </a:p>
        </p:txBody>
      </p:sp>
      <p:sp>
        <p:nvSpPr>
          <p:cNvPr id="8" name="Rectangle 4">
            <a:extLst>
              <a:ext uri="{FF2B5EF4-FFF2-40B4-BE49-F238E27FC236}">
                <a16:creationId xmlns:a16="http://schemas.microsoft.com/office/drawing/2014/main" id="{FEE1160F-E244-6DBC-D49D-F584E14623FC}"/>
              </a:ext>
            </a:extLst>
          </p:cNvPr>
          <p:cNvSpPr>
            <a:spLocks noChangeArrowheads="1"/>
          </p:cNvSpPr>
          <p:nvPr/>
        </p:nvSpPr>
        <p:spPr bwMode="auto">
          <a:xfrm>
            <a:off x="135488" y="5034464"/>
            <a:ext cx="636697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s-MX" altLang="es-MX" sz="1800" b="1" i="0" u="none" strike="noStrike" cap="none" normalizeH="0" baseline="0">
                <a:ln>
                  <a:noFill/>
                </a:ln>
                <a:solidFill>
                  <a:schemeClr val="tx1"/>
                </a:solidFill>
                <a:effectLst/>
                <a:latin typeface="Arial" panose="020B0604020202020204" pitchFamily="34" charset="0"/>
              </a:rPr>
              <a:t>Conjunto de Entrenamiento (65%)</a:t>
            </a:r>
            <a:r>
              <a:rPr kumimoji="0" lang="es-MX" altLang="es-MX" sz="1800" b="0" i="0" u="none" strike="noStrike" cap="none" normalizeH="0" baseline="0">
                <a:ln>
                  <a:noFill/>
                </a:ln>
                <a:solidFill>
                  <a:schemeClr val="tx1"/>
                </a:solidFill>
                <a:effectLst/>
                <a:latin typeface="Arial" panose="020B0604020202020204" pitchFamily="34" charset="0"/>
              </a:rPr>
              <a:t>: Utilizado para la optimización y validación cruzada.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MX" altLang="es-MX" sz="1800" b="1" i="0" u="none" strike="noStrike" cap="none" normalizeH="0" baseline="0">
                <a:ln>
                  <a:noFill/>
                </a:ln>
                <a:solidFill>
                  <a:schemeClr val="tx1"/>
                </a:solidFill>
                <a:effectLst/>
                <a:latin typeface="Arial" panose="020B0604020202020204" pitchFamily="34" charset="0"/>
              </a:rPr>
              <a:t>Conjunto de Prueba (35%)</a:t>
            </a:r>
            <a:r>
              <a:rPr kumimoji="0" lang="es-MX" altLang="es-MX" sz="1800" b="0" i="0" u="none" strike="noStrike" cap="none" normalizeH="0" baseline="0">
                <a:ln>
                  <a:noFill/>
                </a:ln>
                <a:solidFill>
                  <a:schemeClr val="tx1"/>
                </a:solidFill>
                <a:effectLst/>
                <a:latin typeface="Arial" panose="020B0604020202020204" pitchFamily="34" charset="0"/>
              </a:rPr>
              <a:t>: Utilizado para evaluar el rendimiento final del modelo optimizado. </a:t>
            </a:r>
          </a:p>
        </p:txBody>
      </p:sp>
    </p:spTree>
    <p:extLst>
      <p:ext uri="{BB962C8B-B14F-4D97-AF65-F5344CB8AC3E}">
        <p14:creationId xmlns:p14="http://schemas.microsoft.com/office/powerpoint/2010/main" val="2957838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E47795-C124-6598-C577-275BB2D69BF5}"/>
              </a:ext>
            </a:extLst>
          </p:cNvPr>
          <p:cNvSpPr>
            <a:spLocks noGrp="1"/>
          </p:cNvSpPr>
          <p:nvPr>
            <p:ph type="title"/>
          </p:nvPr>
        </p:nvSpPr>
        <p:spPr/>
        <p:txBody>
          <a:bodyPr/>
          <a:lstStyle/>
          <a:p>
            <a:pPr algn="ctr"/>
            <a:r>
              <a:rPr lang="es-MX" b="1" dirty="0"/>
              <a:t>Evaluación del modelo</a:t>
            </a:r>
          </a:p>
        </p:txBody>
      </p:sp>
      <p:sp>
        <p:nvSpPr>
          <p:cNvPr id="7" name="CuadroTexto 6">
            <a:extLst>
              <a:ext uri="{FF2B5EF4-FFF2-40B4-BE49-F238E27FC236}">
                <a16:creationId xmlns:a16="http://schemas.microsoft.com/office/drawing/2014/main" id="{C76441D5-3A05-B841-CC07-8DC989C9085A}"/>
              </a:ext>
            </a:extLst>
          </p:cNvPr>
          <p:cNvSpPr txBox="1"/>
          <p:nvPr/>
        </p:nvSpPr>
        <p:spPr>
          <a:xfrm>
            <a:off x="3048965" y="1490652"/>
            <a:ext cx="6094070" cy="2308324"/>
          </a:xfrm>
          <a:prstGeom prst="rect">
            <a:avLst/>
          </a:prstGeom>
          <a:noFill/>
        </p:spPr>
        <p:txBody>
          <a:bodyPr wrap="square">
            <a:spAutoFit/>
          </a:bodyPr>
          <a:lstStyle/>
          <a:p>
            <a:pPr algn="ctr"/>
            <a:r>
              <a:rPr lang="es-MX" b="0" i="0" dirty="0">
                <a:solidFill>
                  <a:srgbClr val="282828"/>
                </a:solidFill>
                <a:effectLst/>
                <a:highlight>
                  <a:srgbClr val="F7F7F7"/>
                </a:highlight>
                <a:latin typeface="MuseoSans"/>
              </a:rPr>
              <a:t>Para evaluar el rendimiento de predicción de los modelos, se emplearon dos métodos de validación: (i) evaluación por conjunto de prueba (35% del conjunto de datos original) y (</a:t>
            </a:r>
            <a:r>
              <a:rPr lang="es-MX" b="0" i="0" dirty="0" err="1">
                <a:solidFill>
                  <a:srgbClr val="282828"/>
                </a:solidFill>
                <a:effectLst/>
                <a:highlight>
                  <a:srgbClr val="F7F7F7"/>
                </a:highlight>
                <a:latin typeface="MuseoSans"/>
              </a:rPr>
              <a:t>ii</a:t>
            </a:r>
            <a:r>
              <a:rPr lang="es-MX" b="0" i="0" dirty="0">
                <a:solidFill>
                  <a:srgbClr val="282828"/>
                </a:solidFill>
                <a:effectLst/>
                <a:highlight>
                  <a:srgbClr val="F7F7F7"/>
                </a:highlight>
                <a:latin typeface="MuseoSans"/>
              </a:rPr>
              <a:t>) validación cruzada de 10 veces del conjunto de entrenamiento. Se calculó el AUC de la curva ROC y el coeficiente de correlación de Matthews (MCC) para obtener los mejores modelos entre cada combinación de selectores de características y clasificadores de ML</a:t>
            </a:r>
            <a:endParaRPr lang="es-MX" dirty="0"/>
          </a:p>
        </p:txBody>
      </p:sp>
    </p:spTree>
    <p:extLst>
      <p:ext uri="{BB962C8B-B14F-4D97-AF65-F5344CB8AC3E}">
        <p14:creationId xmlns:p14="http://schemas.microsoft.com/office/powerpoint/2010/main" val="3512989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159F55-0CAF-2F48-607C-FE0BEB4A50D3}"/>
              </a:ext>
            </a:extLst>
          </p:cNvPr>
          <p:cNvSpPr>
            <a:spLocks noGrp="1"/>
          </p:cNvSpPr>
          <p:nvPr>
            <p:ph type="title"/>
          </p:nvPr>
        </p:nvSpPr>
        <p:spPr/>
        <p:txBody>
          <a:bodyPr/>
          <a:lstStyle/>
          <a:p>
            <a:pPr algn="ctr"/>
            <a:r>
              <a:rPr lang="es-MX" b="1" dirty="0"/>
              <a:t>Resultados de los modelos</a:t>
            </a:r>
          </a:p>
        </p:txBody>
      </p:sp>
      <p:pic>
        <p:nvPicPr>
          <p:cNvPr id="3074" name="Picture 2">
            <a:extLst>
              <a:ext uri="{FF2B5EF4-FFF2-40B4-BE49-F238E27FC236}">
                <a16:creationId xmlns:a16="http://schemas.microsoft.com/office/drawing/2014/main" id="{911B978C-2E20-949B-A2D2-7DEE93B7F8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6269" y="1355144"/>
            <a:ext cx="6879461" cy="25322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B59A8C0A-2F4E-0746-D292-54CC84E332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5400" y="4589086"/>
            <a:ext cx="5120110" cy="1870446"/>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3B48546D-34F7-5FA7-C170-C60F82E5E3AE}"/>
              </a:ext>
            </a:extLst>
          </p:cNvPr>
          <p:cNvSpPr txBox="1"/>
          <p:nvPr/>
        </p:nvSpPr>
        <p:spPr>
          <a:xfrm>
            <a:off x="1843268" y="3887344"/>
            <a:ext cx="7798443" cy="646331"/>
          </a:xfrm>
          <a:prstGeom prst="rect">
            <a:avLst/>
          </a:prstGeom>
          <a:noFill/>
        </p:spPr>
        <p:txBody>
          <a:bodyPr wrap="square">
            <a:spAutoFit/>
          </a:bodyPr>
          <a:lstStyle/>
          <a:p>
            <a:pPr algn="ctr"/>
            <a:r>
              <a:rPr lang="es-MX" b="0" i="0" dirty="0">
                <a:solidFill>
                  <a:srgbClr val="282828"/>
                </a:solidFill>
                <a:effectLst/>
                <a:highlight>
                  <a:srgbClr val="F7F7F7"/>
                </a:highlight>
                <a:latin typeface="MuseoSans"/>
              </a:rPr>
              <a:t>"Clasificador de RF + Selector BF" o "Clasificador de RF + Selector SSFS" bajo sus </a:t>
            </a:r>
            <a:r>
              <a:rPr lang="es-MX" b="0" i="0" dirty="0" err="1">
                <a:solidFill>
                  <a:srgbClr val="282828"/>
                </a:solidFill>
                <a:effectLst/>
                <a:highlight>
                  <a:srgbClr val="F7F7F7"/>
                </a:highlight>
                <a:latin typeface="MuseoSans"/>
              </a:rPr>
              <a:t>hiperparámetros</a:t>
            </a:r>
            <a:r>
              <a:rPr lang="es-MX" b="0" i="0" dirty="0">
                <a:solidFill>
                  <a:srgbClr val="282828"/>
                </a:solidFill>
                <a:effectLst/>
                <a:highlight>
                  <a:srgbClr val="F7F7F7"/>
                </a:highlight>
                <a:latin typeface="MuseoSans"/>
              </a:rPr>
              <a:t> óptimos presentaron la mejor capacidad predictiva.</a:t>
            </a:r>
            <a:endParaRPr lang="es-MX" dirty="0"/>
          </a:p>
        </p:txBody>
      </p:sp>
    </p:spTree>
    <p:extLst>
      <p:ext uri="{BB962C8B-B14F-4D97-AF65-F5344CB8AC3E}">
        <p14:creationId xmlns:p14="http://schemas.microsoft.com/office/powerpoint/2010/main" val="1376022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9A117F87-20CC-1AF8-714F-C799F8BF1D2E}"/>
              </a:ext>
            </a:extLst>
          </p:cNvPr>
          <p:cNvSpPr txBox="1"/>
          <p:nvPr/>
        </p:nvSpPr>
        <p:spPr>
          <a:xfrm>
            <a:off x="3047036" y="2277731"/>
            <a:ext cx="6094070" cy="2308324"/>
          </a:xfrm>
          <a:prstGeom prst="rect">
            <a:avLst/>
          </a:prstGeom>
          <a:noFill/>
        </p:spPr>
        <p:txBody>
          <a:bodyPr wrap="square">
            <a:spAutoFit/>
          </a:bodyPr>
          <a:lstStyle/>
          <a:p>
            <a:pPr algn="ctr"/>
            <a:r>
              <a:rPr lang="es-MX" b="0" i="0" dirty="0">
                <a:solidFill>
                  <a:srgbClr val="282828"/>
                </a:solidFill>
                <a:effectLst/>
                <a:highlight>
                  <a:srgbClr val="F7F7F7"/>
                </a:highlight>
                <a:latin typeface="MuseoSans"/>
              </a:rPr>
              <a:t>Los valores de AUC se redujeron drásticamente a medida que el umbral de actividad se redujo en los modelos NB o DT, especialmente cuando se construyeron sin un proceso de selección de características. Esto indica que los modelos de RF tienen la capacidad predictiva más robusta entre los clasificadores, mostrando un AUC constantemente alto que oscila entre 0,859 y 1 y entre 0,839 y 1 en la validación del conjunto de pruebas y la validación cruzada, respectivamente.</a:t>
            </a:r>
            <a:endParaRPr lang="es-MX" dirty="0"/>
          </a:p>
        </p:txBody>
      </p:sp>
    </p:spTree>
    <p:extLst>
      <p:ext uri="{BB962C8B-B14F-4D97-AF65-F5344CB8AC3E}">
        <p14:creationId xmlns:p14="http://schemas.microsoft.com/office/powerpoint/2010/main" val="1658766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7D1A4E-C5A0-DF54-DEC5-D581FE492562}"/>
              </a:ext>
            </a:extLst>
          </p:cNvPr>
          <p:cNvSpPr>
            <a:spLocks noGrp="1"/>
          </p:cNvSpPr>
          <p:nvPr>
            <p:ph type="title"/>
          </p:nvPr>
        </p:nvSpPr>
        <p:spPr/>
        <p:txBody>
          <a:bodyPr/>
          <a:lstStyle/>
          <a:p>
            <a:pPr algn="ctr"/>
            <a:r>
              <a:rPr lang="es-MX" b="1" dirty="0"/>
              <a:t>Base de datos</a:t>
            </a:r>
          </a:p>
        </p:txBody>
      </p:sp>
      <p:sp>
        <p:nvSpPr>
          <p:cNvPr id="5" name="CuadroTexto 4">
            <a:extLst>
              <a:ext uri="{FF2B5EF4-FFF2-40B4-BE49-F238E27FC236}">
                <a16:creationId xmlns:a16="http://schemas.microsoft.com/office/drawing/2014/main" id="{4D2B6EFE-B510-83F1-BEDF-2770AD3B8093}"/>
              </a:ext>
            </a:extLst>
          </p:cNvPr>
          <p:cNvSpPr txBox="1"/>
          <p:nvPr/>
        </p:nvSpPr>
        <p:spPr>
          <a:xfrm>
            <a:off x="431157" y="3542638"/>
            <a:ext cx="6094070" cy="1200329"/>
          </a:xfrm>
          <a:prstGeom prst="rect">
            <a:avLst/>
          </a:prstGeom>
          <a:noFill/>
        </p:spPr>
        <p:txBody>
          <a:bodyPr wrap="square">
            <a:spAutoFit/>
          </a:bodyPr>
          <a:lstStyle/>
          <a:p>
            <a:pPr algn="ctr"/>
            <a:r>
              <a:rPr lang="es-MX" b="0" i="0" dirty="0">
                <a:solidFill>
                  <a:srgbClr val="282828"/>
                </a:solidFill>
                <a:effectLst/>
                <a:highlight>
                  <a:srgbClr val="F7F7F7"/>
                </a:highlight>
                <a:latin typeface="MuseoSans"/>
              </a:rPr>
              <a:t> los mejores modelos que hemos elegido anteriormente se evaluaron más a fondo mediante el cribado </a:t>
            </a:r>
            <a:r>
              <a:rPr lang="es-MX" b="0" i="1" dirty="0">
                <a:solidFill>
                  <a:srgbClr val="282828"/>
                </a:solidFill>
                <a:effectLst/>
                <a:highlight>
                  <a:srgbClr val="F7F7F7"/>
                </a:highlight>
                <a:latin typeface="MuseoSans"/>
              </a:rPr>
              <a:t>in </a:t>
            </a:r>
            <a:r>
              <a:rPr lang="es-MX" b="0" i="1" dirty="0" err="1">
                <a:solidFill>
                  <a:srgbClr val="282828"/>
                </a:solidFill>
                <a:effectLst/>
                <a:highlight>
                  <a:srgbClr val="F7F7F7"/>
                </a:highlight>
                <a:latin typeface="MuseoSans"/>
              </a:rPr>
              <a:t>silico</a:t>
            </a:r>
            <a:r>
              <a:rPr lang="es-MX" b="0" i="0" dirty="0">
                <a:solidFill>
                  <a:srgbClr val="282828"/>
                </a:solidFill>
                <a:effectLst/>
                <a:highlight>
                  <a:srgbClr val="F7F7F7"/>
                </a:highlight>
                <a:latin typeface="MuseoSans"/>
              </a:rPr>
              <a:t> de un conjunto de datos a gran escala (</a:t>
            </a:r>
            <a:r>
              <a:rPr lang="es-MX" b="0" i="1" dirty="0">
                <a:solidFill>
                  <a:srgbClr val="282828"/>
                </a:solidFill>
                <a:effectLst/>
                <a:highlight>
                  <a:srgbClr val="F7F7F7"/>
                </a:highlight>
                <a:latin typeface="MuseoSans"/>
              </a:rPr>
              <a:t>N</a:t>
            </a:r>
            <a:r>
              <a:rPr lang="es-MX" b="0" i="0" dirty="0">
                <a:solidFill>
                  <a:srgbClr val="282828"/>
                </a:solidFill>
                <a:effectLst/>
                <a:highlight>
                  <a:srgbClr val="F7F7F7"/>
                </a:highlight>
                <a:latin typeface="MuseoSans"/>
              </a:rPr>
              <a:t> = 6.447.184) de la base de datos </a:t>
            </a:r>
            <a:r>
              <a:rPr lang="es-MX" b="0" i="0" dirty="0" err="1">
                <a:solidFill>
                  <a:srgbClr val="282828"/>
                </a:solidFill>
                <a:effectLst/>
                <a:highlight>
                  <a:srgbClr val="F7F7F7"/>
                </a:highlight>
                <a:latin typeface="MuseoSans"/>
              </a:rPr>
              <a:t>eMolecules</a:t>
            </a:r>
            <a:endParaRPr lang="es-MX" dirty="0"/>
          </a:p>
        </p:txBody>
      </p:sp>
      <p:sp>
        <p:nvSpPr>
          <p:cNvPr id="7" name="CuadroTexto 6">
            <a:extLst>
              <a:ext uri="{FF2B5EF4-FFF2-40B4-BE49-F238E27FC236}">
                <a16:creationId xmlns:a16="http://schemas.microsoft.com/office/drawing/2014/main" id="{16B47979-5603-66FE-BC8B-EFE636CC9375}"/>
              </a:ext>
            </a:extLst>
          </p:cNvPr>
          <p:cNvSpPr txBox="1"/>
          <p:nvPr/>
        </p:nvSpPr>
        <p:spPr>
          <a:xfrm>
            <a:off x="431157" y="5178887"/>
            <a:ext cx="6094070" cy="923330"/>
          </a:xfrm>
          <a:prstGeom prst="rect">
            <a:avLst/>
          </a:prstGeom>
          <a:noFill/>
        </p:spPr>
        <p:txBody>
          <a:bodyPr wrap="square">
            <a:spAutoFit/>
          </a:bodyPr>
          <a:lstStyle/>
          <a:p>
            <a:pPr algn="ctr"/>
            <a:r>
              <a:rPr lang="es-MX" b="0" i="0" dirty="0">
                <a:solidFill>
                  <a:srgbClr val="282828"/>
                </a:solidFill>
                <a:effectLst/>
                <a:highlight>
                  <a:srgbClr val="F7F7F7"/>
                </a:highlight>
                <a:latin typeface="MuseoSans"/>
              </a:rPr>
              <a:t>se recolectaron 6.447.184 moléculas para su cribado, y se dividieron en 33 subconjuntos con el fin de reducir las cargas informáticas (memoria)</a:t>
            </a:r>
            <a:endParaRPr lang="es-MX" dirty="0"/>
          </a:p>
        </p:txBody>
      </p:sp>
      <p:sp>
        <p:nvSpPr>
          <p:cNvPr id="9" name="CuadroTexto 8">
            <a:extLst>
              <a:ext uri="{FF2B5EF4-FFF2-40B4-BE49-F238E27FC236}">
                <a16:creationId xmlns:a16="http://schemas.microsoft.com/office/drawing/2014/main" id="{EC7D2769-123F-DCC0-61F4-FD7C8670150C}"/>
              </a:ext>
            </a:extLst>
          </p:cNvPr>
          <p:cNvSpPr txBox="1"/>
          <p:nvPr/>
        </p:nvSpPr>
        <p:spPr>
          <a:xfrm>
            <a:off x="431157" y="1906389"/>
            <a:ext cx="6094070" cy="1200329"/>
          </a:xfrm>
          <a:prstGeom prst="rect">
            <a:avLst/>
          </a:prstGeom>
          <a:noFill/>
        </p:spPr>
        <p:txBody>
          <a:bodyPr wrap="square">
            <a:spAutoFit/>
          </a:bodyPr>
          <a:lstStyle/>
          <a:p>
            <a:pPr algn="ctr"/>
            <a:r>
              <a:rPr lang="es-MX" b="0" i="0" dirty="0" err="1">
                <a:solidFill>
                  <a:srgbClr val="282828"/>
                </a:solidFill>
                <a:effectLst/>
                <a:highlight>
                  <a:srgbClr val="F7F7F7"/>
                </a:highlight>
                <a:latin typeface="MuseoSans"/>
              </a:rPr>
              <a:t>eMolecules</a:t>
            </a:r>
            <a:r>
              <a:rPr lang="es-MX" b="0" i="0" dirty="0">
                <a:solidFill>
                  <a:srgbClr val="282828"/>
                </a:solidFill>
                <a:effectLst/>
                <a:highlight>
                  <a:srgbClr val="F7F7F7"/>
                </a:highlight>
                <a:latin typeface="MuseoSans"/>
              </a:rPr>
              <a:t> proporciona casi ocho millones de estructuras compuestas únicas junto con la información de los proveedores de las respectivas moléculas ensambladas de más de 150 proveedores y fabricantes</a:t>
            </a:r>
            <a:endParaRPr lang="es-MX" dirty="0"/>
          </a:p>
        </p:txBody>
      </p:sp>
      <p:pic>
        <p:nvPicPr>
          <p:cNvPr id="2050" name="Picture 2">
            <a:extLst>
              <a:ext uri="{FF2B5EF4-FFF2-40B4-BE49-F238E27FC236}">
                <a16:creationId xmlns:a16="http://schemas.microsoft.com/office/drawing/2014/main" id="{2D3520CC-8FFB-D938-6694-7258E51585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6395" y="2835316"/>
            <a:ext cx="4433468" cy="1586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8371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F017A0-CDEC-4C1A-F35B-E6565269A063}"/>
              </a:ext>
            </a:extLst>
          </p:cNvPr>
          <p:cNvSpPr>
            <a:spLocks noGrp="1"/>
          </p:cNvSpPr>
          <p:nvPr>
            <p:ph type="title"/>
          </p:nvPr>
        </p:nvSpPr>
        <p:spPr/>
        <p:txBody>
          <a:bodyPr/>
          <a:lstStyle/>
          <a:p>
            <a:pPr algn="ctr"/>
            <a:r>
              <a:rPr lang="es-MX" b="1" dirty="0"/>
              <a:t>Cálculo de descriptores de las moléculas</a:t>
            </a:r>
          </a:p>
        </p:txBody>
      </p:sp>
      <p:sp>
        <p:nvSpPr>
          <p:cNvPr id="5" name="CuadroTexto 4">
            <a:extLst>
              <a:ext uri="{FF2B5EF4-FFF2-40B4-BE49-F238E27FC236}">
                <a16:creationId xmlns:a16="http://schemas.microsoft.com/office/drawing/2014/main" id="{664BEBB0-937A-BBC5-E09E-AF6EC0DED5F8}"/>
              </a:ext>
            </a:extLst>
          </p:cNvPr>
          <p:cNvSpPr txBox="1"/>
          <p:nvPr/>
        </p:nvSpPr>
        <p:spPr>
          <a:xfrm>
            <a:off x="3047036" y="2416231"/>
            <a:ext cx="6094070" cy="2031325"/>
          </a:xfrm>
          <a:prstGeom prst="rect">
            <a:avLst/>
          </a:prstGeom>
          <a:noFill/>
        </p:spPr>
        <p:txBody>
          <a:bodyPr wrap="square">
            <a:spAutoFit/>
          </a:bodyPr>
          <a:lstStyle/>
          <a:p>
            <a:pPr algn="ctr"/>
            <a:r>
              <a:rPr lang="es-MX" b="0" i="0" dirty="0">
                <a:solidFill>
                  <a:srgbClr val="282828"/>
                </a:solidFill>
                <a:effectLst/>
                <a:highlight>
                  <a:srgbClr val="F7F7F7"/>
                </a:highlight>
                <a:latin typeface="MuseoSans"/>
              </a:rPr>
              <a:t>En primer lugar, se calculó la clase superior de descriptores necesarios, ya que solo se puede seleccionar la clase superior de descriptores en lugar de cada característica individual en </a:t>
            </a:r>
            <a:r>
              <a:rPr lang="es-MX" b="0" i="0" dirty="0" err="1">
                <a:solidFill>
                  <a:srgbClr val="282828"/>
                </a:solidFill>
                <a:effectLst/>
                <a:highlight>
                  <a:srgbClr val="F7F7F7"/>
                </a:highlight>
                <a:latin typeface="MuseoSans"/>
              </a:rPr>
              <a:t>PaDEL</a:t>
            </a:r>
            <a:r>
              <a:rPr lang="es-MX" b="0" i="0" dirty="0">
                <a:solidFill>
                  <a:srgbClr val="282828"/>
                </a:solidFill>
                <a:effectLst/>
                <a:highlight>
                  <a:srgbClr val="F7F7F7"/>
                </a:highlight>
                <a:latin typeface="MuseoSans"/>
              </a:rPr>
              <a:t>-Descriptor. A continuación, utilizando el software KNIME, se eligieron las características necesarias para generar exactamente el mismo tipo de conjunto de características, que se utilizó en la construcción de modelos superiores.</a:t>
            </a:r>
            <a:endParaRPr lang="es-MX" dirty="0"/>
          </a:p>
        </p:txBody>
      </p:sp>
    </p:spTree>
    <p:extLst>
      <p:ext uri="{BB962C8B-B14F-4D97-AF65-F5344CB8AC3E}">
        <p14:creationId xmlns:p14="http://schemas.microsoft.com/office/powerpoint/2010/main" val="31939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B3D602-C090-9BC3-5EAC-DABF7179FD6B}"/>
              </a:ext>
            </a:extLst>
          </p:cNvPr>
          <p:cNvSpPr>
            <a:spLocks noGrp="1"/>
          </p:cNvSpPr>
          <p:nvPr>
            <p:ph type="title"/>
          </p:nvPr>
        </p:nvSpPr>
        <p:spPr/>
        <p:txBody>
          <a:bodyPr/>
          <a:lstStyle/>
          <a:p>
            <a:pPr algn="ctr"/>
            <a:r>
              <a:rPr lang="es-MX" b="1" dirty="0"/>
              <a:t>Selección de inhibidores</a:t>
            </a:r>
          </a:p>
        </p:txBody>
      </p:sp>
      <p:sp>
        <p:nvSpPr>
          <p:cNvPr id="5" name="CuadroTexto 4">
            <a:extLst>
              <a:ext uri="{FF2B5EF4-FFF2-40B4-BE49-F238E27FC236}">
                <a16:creationId xmlns:a16="http://schemas.microsoft.com/office/drawing/2014/main" id="{BD0119EA-142C-AC74-9C0F-CA95B06D7442}"/>
              </a:ext>
            </a:extLst>
          </p:cNvPr>
          <p:cNvSpPr txBox="1"/>
          <p:nvPr/>
        </p:nvSpPr>
        <p:spPr>
          <a:xfrm>
            <a:off x="3047036" y="2000732"/>
            <a:ext cx="6094070" cy="2862322"/>
          </a:xfrm>
          <a:prstGeom prst="rect">
            <a:avLst/>
          </a:prstGeom>
          <a:noFill/>
        </p:spPr>
        <p:txBody>
          <a:bodyPr wrap="square">
            <a:spAutoFit/>
          </a:bodyPr>
          <a:lstStyle/>
          <a:p>
            <a:pPr algn="ctr"/>
            <a:r>
              <a:rPr lang="es-MX" b="0" i="0" dirty="0">
                <a:solidFill>
                  <a:srgbClr val="282828"/>
                </a:solidFill>
                <a:effectLst/>
                <a:highlight>
                  <a:srgbClr val="F7F7F7"/>
                </a:highlight>
                <a:latin typeface="MuseoSans"/>
              </a:rPr>
              <a:t>A continuación, cada subconjunto con cada conjunto de características respectivo se utilizó como entrada para el predictor de bosque aleatorio, que se construyó mediante el aprendizaje de moléculas patentadas. A continuación, se utilizó el predictor para asignar la posibilidad de inhibidores de S100A9 entre las moléculas seleccionadas. Solo se seleccionaron moléculas con una probabilidad superior a 0,9 de estar activas. Se recolectaron moléculas superpuestas del consenso de ocho modelos superiores para obtener los resultados finales.</a:t>
            </a:r>
            <a:endParaRPr lang="es-MX" dirty="0"/>
          </a:p>
        </p:txBody>
      </p:sp>
    </p:spTree>
    <p:extLst>
      <p:ext uri="{BB962C8B-B14F-4D97-AF65-F5344CB8AC3E}">
        <p14:creationId xmlns:p14="http://schemas.microsoft.com/office/powerpoint/2010/main" val="4224138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7445A9-8A1B-D723-119F-57128640F434}"/>
              </a:ext>
            </a:extLst>
          </p:cNvPr>
          <p:cNvSpPr>
            <a:spLocks noGrp="1"/>
          </p:cNvSpPr>
          <p:nvPr>
            <p:ph type="title"/>
          </p:nvPr>
        </p:nvSpPr>
        <p:spPr/>
        <p:txBody>
          <a:bodyPr/>
          <a:lstStyle/>
          <a:p>
            <a:pPr algn="ctr"/>
            <a:r>
              <a:rPr lang="es-MX" b="1" dirty="0"/>
              <a:t>Selección de inhibidores</a:t>
            </a:r>
          </a:p>
        </p:txBody>
      </p:sp>
      <p:sp>
        <p:nvSpPr>
          <p:cNvPr id="5" name="CuadroTexto 4">
            <a:extLst>
              <a:ext uri="{FF2B5EF4-FFF2-40B4-BE49-F238E27FC236}">
                <a16:creationId xmlns:a16="http://schemas.microsoft.com/office/drawing/2014/main" id="{6FAC612B-CF91-7688-E085-10AA029B786F}"/>
              </a:ext>
            </a:extLst>
          </p:cNvPr>
          <p:cNvSpPr txBox="1"/>
          <p:nvPr/>
        </p:nvSpPr>
        <p:spPr>
          <a:xfrm>
            <a:off x="76080" y="1419294"/>
            <a:ext cx="6094070" cy="923330"/>
          </a:xfrm>
          <a:prstGeom prst="rect">
            <a:avLst/>
          </a:prstGeom>
          <a:noFill/>
        </p:spPr>
        <p:txBody>
          <a:bodyPr wrap="square">
            <a:spAutoFit/>
          </a:bodyPr>
          <a:lstStyle/>
          <a:p>
            <a:pPr algn="ctr"/>
            <a:r>
              <a:rPr lang="es-MX" b="0" i="0" dirty="0">
                <a:solidFill>
                  <a:srgbClr val="282828"/>
                </a:solidFill>
                <a:effectLst/>
                <a:highlight>
                  <a:srgbClr val="F7F7F7"/>
                </a:highlight>
                <a:latin typeface="MuseoSans"/>
              </a:rPr>
              <a:t>Finalmente obtuvimos 46 inhibidores potenciales de S100A9 a través de votos unánimes de los mejores modelos (tasa de aciertos = 0,000713%)</a:t>
            </a:r>
            <a:endParaRPr lang="es-MX" dirty="0"/>
          </a:p>
        </p:txBody>
      </p:sp>
      <p:sp>
        <p:nvSpPr>
          <p:cNvPr id="7" name="CuadroTexto 6">
            <a:extLst>
              <a:ext uri="{FF2B5EF4-FFF2-40B4-BE49-F238E27FC236}">
                <a16:creationId xmlns:a16="http://schemas.microsoft.com/office/drawing/2014/main" id="{C673D181-2B06-0021-3190-FB8739231672}"/>
              </a:ext>
            </a:extLst>
          </p:cNvPr>
          <p:cNvSpPr txBox="1"/>
          <p:nvPr/>
        </p:nvSpPr>
        <p:spPr>
          <a:xfrm>
            <a:off x="76080" y="2474949"/>
            <a:ext cx="6094070" cy="1200329"/>
          </a:xfrm>
          <a:prstGeom prst="rect">
            <a:avLst/>
          </a:prstGeom>
          <a:noFill/>
        </p:spPr>
        <p:txBody>
          <a:bodyPr wrap="square">
            <a:spAutoFit/>
          </a:bodyPr>
          <a:lstStyle/>
          <a:p>
            <a:pPr algn="ctr"/>
            <a:r>
              <a:rPr lang="es-MX" b="0" i="0" dirty="0">
                <a:solidFill>
                  <a:srgbClr val="282828"/>
                </a:solidFill>
                <a:effectLst/>
                <a:highlight>
                  <a:srgbClr val="F7F7F7"/>
                </a:highlight>
                <a:latin typeface="MuseoSans"/>
              </a:rPr>
              <a:t>En particular, las probabilidades de predicción de los resultados seleccionados fueron igualmente altas en comparación con las moléculas patentadas, oscilando entre 0,902 y 1, con poca diferencia entre los modelos</a:t>
            </a:r>
            <a:endParaRPr lang="es-MX" dirty="0"/>
          </a:p>
        </p:txBody>
      </p:sp>
      <p:pic>
        <p:nvPicPr>
          <p:cNvPr id="4098" name="Picture 2">
            <a:extLst>
              <a:ext uri="{FF2B5EF4-FFF2-40B4-BE49-F238E27FC236}">
                <a16:creationId xmlns:a16="http://schemas.microsoft.com/office/drawing/2014/main" id="{EFA60948-8D7E-BF5B-6A07-9A3F59D4A9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1830" y="3552961"/>
            <a:ext cx="6555370" cy="3168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86528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2E681B-7319-BDFE-8FFE-EF4EC6361032}"/>
              </a:ext>
            </a:extLst>
          </p:cNvPr>
          <p:cNvSpPr>
            <a:spLocks noGrp="1"/>
          </p:cNvSpPr>
          <p:nvPr>
            <p:ph type="title"/>
          </p:nvPr>
        </p:nvSpPr>
        <p:spPr/>
        <p:txBody>
          <a:bodyPr/>
          <a:lstStyle/>
          <a:p>
            <a:pPr algn="ctr"/>
            <a:r>
              <a:rPr lang="es-MX" b="1" dirty="0"/>
              <a:t>Discusión</a:t>
            </a:r>
          </a:p>
        </p:txBody>
      </p:sp>
      <p:sp>
        <p:nvSpPr>
          <p:cNvPr id="5" name="CuadroTexto 4">
            <a:extLst>
              <a:ext uri="{FF2B5EF4-FFF2-40B4-BE49-F238E27FC236}">
                <a16:creationId xmlns:a16="http://schemas.microsoft.com/office/drawing/2014/main" id="{18B66C58-AC75-69F2-579E-FBE6814A9CD7}"/>
              </a:ext>
            </a:extLst>
          </p:cNvPr>
          <p:cNvSpPr txBox="1"/>
          <p:nvPr/>
        </p:nvSpPr>
        <p:spPr>
          <a:xfrm>
            <a:off x="3047036" y="2139232"/>
            <a:ext cx="6094070" cy="2585323"/>
          </a:xfrm>
          <a:prstGeom prst="rect">
            <a:avLst/>
          </a:prstGeom>
          <a:noFill/>
        </p:spPr>
        <p:txBody>
          <a:bodyPr wrap="square">
            <a:spAutoFit/>
          </a:bodyPr>
          <a:lstStyle/>
          <a:p>
            <a:pPr algn="ctr"/>
            <a:r>
              <a:rPr lang="es-MX" b="0" i="0" dirty="0">
                <a:solidFill>
                  <a:srgbClr val="282828"/>
                </a:solidFill>
                <a:effectLst/>
                <a:highlight>
                  <a:srgbClr val="F7F7F7"/>
                </a:highlight>
                <a:latin typeface="MuseoSans"/>
              </a:rPr>
              <a:t>El proceso de cribado general, incluida la generación de características de la biblioteca de tamaño 6 M, tardó aproximadamente 161 h en condiciones de 1 CPU y 8 GB de memoria para mostrarse 40 veces más rápido que el cribado utilizando modelos de acoplamiento S100A9 en el mismo recurso informático. Demostró una gran capacidad de reducción de costos y una eficiencia suficiente para aplicarse a la investigación y el desarrollo de medicamentos en el mundo real.</a:t>
            </a:r>
            <a:endParaRPr lang="es-MX" dirty="0"/>
          </a:p>
        </p:txBody>
      </p:sp>
    </p:spTree>
    <p:extLst>
      <p:ext uri="{BB962C8B-B14F-4D97-AF65-F5344CB8AC3E}">
        <p14:creationId xmlns:p14="http://schemas.microsoft.com/office/powerpoint/2010/main" val="344324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38E14B8D-D49A-F9EA-311E-F0BF75F4FD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0963" y="0"/>
            <a:ext cx="69484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0467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B8CAF571-7898-913B-8A48-4EE7288006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4900" y="0"/>
            <a:ext cx="74422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7321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0A3FFD51-1565-4D9B-68CB-CE4C56FB6D21}"/>
              </a:ext>
            </a:extLst>
          </p:cNvPr>
          <p:cNvPicPr>
            <a:picLocks noChangeAspect="1"/>
          </p:cNvPicPr>
          <p:nvPr/>
        </p:nvPicPr>
        <p:blipFill>
          <a:blip r:embed="rId2"/>
          <a:stretch>
            <a:fillRect/>
          </a:stretch>
        </p:blipFill>
        <p:spPr>
          <a:xfrm>
            <a:off x="2009204" y="584357"/>
            <a:ext cx="8173591" cy="2295845"/>
          </a:xfrm>
          <a:prstGeom prst="rect">
            <a:avLst/>
          </a:prstGeom>
        </p:spPr>
      </p:pic>
    </p:spTree>
    <p:extLst>
      <p:ext uri="{BB962C8B-B14F-4D97-AF65-F5344CB8AC3E}">
        <p14:creationId xmlns:p14="http://schemas.microsoft.com/office/powerpoint/2010/main" val="3211734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FE1CCD-A433-B891-06B6-5219CD8DDD5C}"/>
              </a:ext>
            </a:extLst>
          </p:cNvPr>
          <p:cNvSpPr>
            <a:spLocks noGrp="1"/>
          </p:cNvSpPr>
          <p:nvPr>
            <p:ph type="title"/>
          </p:nvPr>
        </p:nvSpPr>
        <p:spPr/>
        <p:txBody>
          <a:bodyPr/>
          <a:lstStyle/>
          <a:p>
            <a:pPr algn="ctr"/>
            <a:r>
              <a:rPr lang="es-MX" b="1" dirty="0"/>
              <a:t>DATOS</a:t>
            </a:r>
          </a:p>
        </p:txBody>
      </p:sp>
      <p:pic>
        <p:nvPicPr>
          <p:cNvPr id="5" name="Imagen 4">
            <a:extLst>
              <a:ext uri="{FF2B5EF4-FFF2-40B4-BE49-F238E27FC236}">
                <a16:creationId xmlns:a16="http://schemas.microsoft.com/office/drawing/2014/main" id="{12D1966E-7E5A-35F6-F987-1FD938C71FE3}"/>
              </a:ext>
            </a:extLst>
          </p:cNvPr>
          <p:cNvPicPr>
            <a:picLocks noChangeAspect="1"/>
          </p:cNvPicPr>
          <p:nvPr/>
        </p:nvPicPr>
        <p:blipFill>
          <a:blip r:embed="rId2"/>
          <a:stretch>
            <a:fillRect/>
          </a:stretch>
        </p:blipFill>
        <p:spPr>
          <a:xfrm>
            <a:off x="3585812" y="1372116"/>
            <a:ext cx="5020376" cy="1695687"/>
          </a:xfrm>
          <a:prstGeom prst="rect">
            <a:avLst/>
          </a:prstGeom>
        </p:spPr>
      </p:pic>
    </p:spTree>
    <p:extLst>
      <p:ext uri="{BB962C8B-B14F-4D97-AF65-F5344CB8AC3E}">
        <p14:creationId xmlns:p14="http://schemas.microsoft.com/office/powerpoint/2010/main" val="3799533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79A6B7-3133-8932-DD4E-5E2C1AEE55AC}"/>
              </a:ext>
            </a:extLst>
          </p:cNvPr>
          <p:cNvSpPr>
            <a:spLocks noGrp="1"/>
          </p:cNvSpPr>
          <p:nvPr>
            <p:ph type="title"/>
          </p:nvPr>
        </p:nvSpPr>
        <p:spPr/>
        <p:txBody>
          <a:bodyPr/>
          <a:lstStyle/>
          <a:p>
            <a:pPr algn="ctr"/>
            <a:r>
              <a:rPr lang="es-MX" b="1" dirty="0"/>
              <a:t>Descriptores moleculares</a:t>
            </a:r>
          </a:p>
        </p:txBody>
      </p:sp>
      <p:sp>
        <p:nvSpPr>
          <p:cNvPr id="7" name="CuadroTexto 6">
            <a:extLst>
              <a:ext uri="{FF2B5EF4-FFF2-40B4-BE49-F238E27FC236}">
                <a16:creationId xmlns:a16="http://schemas.microsoft.com/office/drawing/2014/main" id="{27790D99-D2D1-24FF-D008-E0D75B9C56D1}"/>
              </a:ext>
            </a:extLst>
          </p:cNvPr>
          <p:cNvSpPr txBox="1"/>
          <p:nvPr/>
        </p:nvSpPr>
        <p:spPr>
          <a:xfrm>
            <a:off x="3048000" y="1600538"/>
            <a:ext cx="6096000" cy="2031325"/>
          </a:xfrm>
          <a:prstGeom prst="rect">
            <a:avLst/>
          </a:prstGeom>
          <a:noFill/>
        </p:spPr>
        <p:txBody>
          <a:bodyPr wrap="square">
            <a:spAutoFit/>
          </a:bodyPr>
          <a:lstStyle/>
          <a:p>
            <a:pPr algn="ctr"/>
            <a:r>
              <a:rPr lang="es-MX" b="0" i="0" dirty="0">
                <a:solidFill>
                  <a:srgbClr val="282828"/>
                </a:solidFill>
                <a:effectLst/>
                <a:highlight>
                  <a:srgbClr val="F7F7F7"/>
                </a:highlight>
                <a:latin typeface="MuseoSans"/>
              </a:rPr>
              <a:t>En nuestro estudio, se generaron 2.798 características utilizando </a:t>
            </a:r>
            <a:r>
              <a:rPr lang="es-MX" b="0" i="0" dirty="0" err="1">
                <a:solidFill>
                  <a:srgbClr val="282828"/>
                </a:solidFill>
                <a:effectLst/>
                <a:highlight>
                  <a:srgbClr val="F7F7F7"/>
                </a:highlight>
                <a:latin typeface="MuseoSans"/>
              </a:rPr>
              <a:t>PaDEL</a:t>
            </a:r>
            <a:r>
              <a:rPr lang="es-MX" b="0" i="0" dirty="0">
                <a:solidFill>
                  <a:srgbClr val="282828"/>
                </a:solidFill>
                <a:effectLst/>
                <a:highlight>
                  <a:srgbClr val="F7F7F7"/>
                </a:highlight>
                <a:latin typeface="MuseoSans"/>
              </a:rPr>
              <a:t>-Descriptor ver. 2.21 (</a:t>
            </a:r>
            <a:r>
              <a:rPr lang="es-MX" b="0" i="0" dirty="0" err="1">
                <a:solidFill>
                  <a:srgbClr val="282828"/>
                </a:solidFill>
                <a:effectLst/>
                <a:highlight>
                  <a:srgbClr val="F7F7F7"/>
                </a:highlight>
                <a:latin typeface="MuseoSans"/>
              </a:rPr>
              <a:t>PaDEL</a:t>
            </a:r>
            <a:r>
              <a:rPr lang="es-MX" b="0" i="0" dirty="0">
                <a:solidFill>
                  <a:srgbClr val="282828"/>
                </a:solidFill>
                <a:effectLst/>
                <a:highlight>
                  <a:srgbClr val="F7F7F7"/>
                </a:highlight>
                <a:latin typeface="MuseoSans"/>
              </a:rPr>
              <a:t>-Descriptor, </a:t>
            </a:r>
            <a:r>
              <a:rPr lang="es-MX" b="0" i="0" dirty="0" err="1">
                <a:solidFill>
                  <a:srgbClr val="282828"/>
                </a:solidFill>
                <a:effectLst/>
                <a:highlight>
                  <a:srgbClr val="F7F7F7"/>
                </a:highlight>
                <a:latin typeface="MuseoSans"/>
              </a:rPr>
              <a:t>Pharmaceutical</a:t>
            </a:r>
            <a:r>
              <a:rPr lang="es-MX" b="0" i="0" dirty="0">
                <a:solidFill>
                  <a:srgbClr val="282828"/>
                </a:solidFill>
                <a:effectLst/>
                <a:highlight>
                  <a:srgbClr val="F7F7F7"/>
                </a:highlight>
                <a:latin typeface="MuseoSans"/>
              </a:rPr>
              <a:t> Data </a:t>
            </a:r>
            <a:r>
              <a:rPr lang="es-MX" b="0" i="0" dirty="0" err="1">
                <a:solidFill>
                  <a:srgbClr val="282828"/>
                </a:solidFill>
                <a:effectLst/>
                <a:highlight>
                  <a:srgbClr val="F7F7F7"/>
                </a:highlight>
                <a:latin typeface="MuseoSans"/>
              </a:rPr>
              <a:t>Exploration</a:t>
            </a:r>
            <a:r>
              <a:rPr lang="es-MX" b="0" i="0" dirty="0">
                <a:solidFill>
                  <a:srgbClr val="282828"/>
                </a:solidFill>
                <a:effectLst/>
                <a:highlight>
                  <a:srgbClr val="F7F7F7"/>
                </a:highlight>
                <a:latin typeface="MuseoSans"/>
              </a:rPr>
              <a:t> </a:t>
            </a:r>
            <a:r>
              <a:rPr lang="es-MX" b="0" i="0" dirty="0" err="1">
                <a:solidFill>
                  <a:srgbClr val="282828"/>
                </a:solidFill>
                <a:effectLst/>
                <a:highlight>
                  <a:srgbClr val="F7F7F7"/>
                </a:highlight>
                <a:latin typeface="MuseoSans"/>
              </a:rPr>
              <a:t>Laboratory</a:t>
            </a:r>
            <a:r>
              <a:rPr lang="es-MX" b="0" i="0" dirty="0">
                <a:solidFill>
                  <a:srgbClr val="282828"/>
                </a:solidFill>
                <a:effectLst/>
                <a:highlight>
                  <a:srgbClr val="F7F7F7"/>
                </a:highlight>
                <a:latin typeface="MuseoSans"/>
              </a:rPr>
              <a:t>) (</a:t>
            </a:r>
            <a:r>
              <a:rPr lang="es-MX" b="0" i="0" u="none" strike="noStrike" dirty="0">
                <a:solidFill>
                  <a:srgbClr val="1DB5C3"/>
                </a:solidFill>
                <a:effectLst/>
                <a:highlight>
                  <a:srgbClr val="F7F7F7"/>
                </a:highlight>
                <a:latin typeface="MuseoSans"/>
                <a:hlinkClick r:id="rId2"/>
              </a:rPr>
              <a:t>Yap, 2011</a:t>
            </a:r>
            <a:r>
              <a:rPr lang="es-MX" b="0" i="0" dirty="0">
                <a:solidFill>
                  <a:srgbClr val="282828"/>
                </a:solidFill>
                <a:effectLst/>
                <a:highlight>
                  <a:srgbClr val="F7F7F7"/>
                </a:highlight>
                <a:latin typeface="MuseoSans"/>
              </a:rPr>
              <a:t>). Se calcularon todo tipo de descriptores 1D y 2D para producir 1.444 características. Las características restantes son de tres tipos de huellas dactilares: MACCSFP, 166 bits; </a:t>
            </a:r>
            <a:r>
              <a:rPr lang="es-MX" b="0" i="0" dirty="0" err="1">
                <a:solidFill>
                  <a:srgbClr val="282828"/>
                </a:solidFill>
                <a:effectLst/>
                <a:highlight>
                  <a:srgbClr val="F7F7F7"/>
                </a:highlight>
                <a:latin typeface="MuseoSans"/>
              </a:rPr>
              <a:t>PubChemFP</a:t>
            </a:r>
            <a:r>
              <a:rPr lang="es-MX" b="0" i="0" dirty="0">
                <a:solidFill>
                  <a:srgbClr val="282828"/>
                </a:solidFill>
                <a:effectLst/>
                <a:highlight>
                  <a:srgbClr val="F7F7F7"/>
                </a:highlight>
                <a:latin typeface="MuseoSans"/>
              </a:rPr>
              <a:t>, 881 bits; </a:t>
            </a:r>
            <a:r>
              <a:rPr lang="es-MX" b="0" i="0" dirty="0" err="1">
                <a:solidFill>
                  <a:srgbClr val="282828"/>
                </a:solidFill>
                <a:effectLst/>
                <a:highlight>
                  <a:srgbClr val="F7F7F7"/>
                </a:highlight>
                <a:latin typeface="MuseoSans"/>
              </a:rPr>
              <a:t>SubestructuraFP</a:t>
            </a:r>
            <a:r>
              <a:rPr lang="es-MX" b="0" i="0" dirty="0">
                <a:solidFill>
                  <a:srgbClr val="282828"/>
                </a:solidFill>
                <a:effectLst/>
                <a:highlight>
                  <a:srgbClr val="F7F7F7"/>
                </a:highlight>
                <a:latin typeface="MuseoSans"/>
              </a:rPr>
              <a:t>, 307 bits.</a:t>
            </a:r>
            <a:endParaRPr lang="es-MX" dirty="0"/>
          </a:p>
        </p:txBody>
      </p:sp>
    </p:spTree>
    <p:extLst>
      <p:ext uri="{BB962C8B-B14F-4D97-AF65-F5344CB8AC3E}">
        <p14:creationId xmlns:p14="http://schemas.microsoft.com/office/powerpoint/2010/main" val="3171849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B5AB7B-75DA-81F5-DB0C-F7B51E030BB3}"/>
              </a:ext>
            </a:extLst>
          </p:cNvPr>
          <p:cNvSpPr>
            <a:spLocks noGrp="1"/>
          </p:cNvSpPr>
          <p:nvPr>
            <p:ph type="title"/>
          </p:nvPr>
        </p:nvSpPr>
        <p:spPr/>
        <p:txBody>
          <a:bodyPr/>
          <a:lstStyle/>
          <a:p>
            <a:pPr algn="ctr"/>
            <a:r>
              <a:rPr lang="es-MX" b="1" dirty="0"/>
              <a:t>Reducción de dimensionalidad</a:t>
            </a:r>
          </a:p>
        </p:txBody>
      </p:sp>
      <p:sp>
        <p:nvSpPr>
          <p:cNvPr id="5" name="CuadroTexto 4">
            <a:extLst>
              <a:ext uri="{FF2B5EF4-FFF2-40B4-BE49-F238E27FC236}">
                <a16:creationId xmlns:a16="http://schemas.microsoft.com/office/drawing/2014/main" id="{2144CF99-7D5B-E788-D326-9B3FEAF6F18E}"/>
              </a:ext>
            </a:extLst>
          </p:cNvPr>
          <p:cNvSpPr txBox="1"/>
          <p:nvPr/>
        </p:nvSpPr>
        <p:spPr>
          <a:xfrm>
            <a:off x="3048000" y="1490395"/>
            <a:ext cx="6096000" cy="646331"/>
          </a:xfrm>
          <a:prstGeom prst="rect">
            <a:avLst/>
          </a:prstGeom>
          <a:noFill/>
        </p:spPr>
        <p:txBody>
          <a:bodyPr wrap="square">
            <a:spAutoFit/>
          </a:bodyPr>
          <a:lstStyle/>
          <a:p>
            <a:pPr algn="ctr"/>
            <a:r>
              <a:rPr lang="es-MX" b="0" i="0" dirty="0">
                <a:solidFill>
                  <a:srgbClr val="282828"/>
                </a:solidFill>
                <a:effectLst/>
                <a:highlight>
                  <a:srgbClr val="F7F7F7"/>
                </a:highlight>
                <a:latin typeface="MuseoSans"/>
              </a:rPr>
              <a:t>aplicamos dos pasos de filtrado: el filtro de baja varianza y el filtro de alta correlación.</a:t>
            </a:r>
            <a:endParaRPr lang="es-MX" dirty="0"/>
          </a:p>
        </p:txBody>
      </p:sp>
      <p:sp>
        <p:nvSpPr>
          <p:cNvPr id="7" name="CuadroTexto 6">
            <a:extLst>
              <a:ext uri="{FF2B5EF4-FFF2-40B4-BE49-F238E27FC236}">
                <a16:creationId xmlns:a16="http://schemas.microsoft.com/office/drawing/2014/main" id="{ADE745C7-5072-C8AF-4269-140ED0A09576}"/>
              </a:ext>
            </a:extLst>
          </p:cNvPr>
          <p:cNvSpPr txBox="1"/>
          <p:nvPr/>
        </p:nvSpPr>
        <p:spPr>
          <a:xfrm>
            <a:off x="3048000" y="2364155"/>
            <a:ext cx="6096000" cy="646331"/>
          </a:xfrm>
          <a:prstGeom prst="rect">
            <a:avLst/>
          </a:prstGeom>
          <a:noFill/>
        </p:spPr>
        <p:txBody>
          <a:bodyPr wrap="square">
            <a:spAutoFit/>
          </a:bodyPr>
          <a:lstStyle/>
          <a:p>
            <a:r>
              <a:rPr lang="es-MX" b="0" i="0" dirty="0">
                <a:solidFill>
                  <a:srgbClr val="282828"/>
                </a:solidFill>
                <a:effectLst/>
                <a:highlight>
                  <a:srgbClr val="F7F7F7"/>
                </a:highlight>
                <a:latin typeface="MuseoSans"/>
              </a:rPr>
              <a:t>Entre las 2.797 características, se eliminaron 724 columnas con varianza cero</a:t>
            </a:r>
            <a:endParaRPr lang="es-MX" dirty="0"/>
          </a:p>
        </p:txBody>
      </p:sp>
      <p:sp>
        <p:nvSpPr>
          <p:cNvPr id="9" name="CuadroTexto 8">
            <a:extLst>
              <a:ext uri="{FF2B5EF4-FFF2-40B4-BE49-F238E27FC236}">
                <a16:creationId xmlns:a16="http://schemas.microsoft.com/office/drawing/2014/main" id="{16024276-F678-5DA7-B5E7-CD9BC66AF437}"/>
              </a:ext>
            </a:extLst>
          </p:cNvPr>
          <p:cNvSpPr txBox="1"/>
          <p:nvPr/>
        </p:nvSpPr>
        <p:spPr>
          <a:xfrm>
            <a:off x="3048000" y="3261996"/>
            <a:ext cx="6096000" cy="923330"/>
          </a:xfrm>
          <a:prstGeom prst="rect">
            <a:avLst/>
          </a:prstGeom>
          <a:noFill/>
        </p:spPr>
        <p:txBody>
          <a:bodyPr wrap="square">
            <a:spAutoFit/>
          </a:bodyPr>
          <a:lstStyle/>
          <a:p>
            <a:r>
              <a:rPr lang="es-MX" b="0" i="0" dirty="0">
                <a:solidFill>
                  <a:srgbClr val="282828"/>
                </a:solidFill>
                <a:effectLst/>
                <a:highlight>
                  <a:srgbClr val="F7F7F7"/>
                </a:highlight>
                <a:latin typeface="MuseoSans"/>
              </a:rPr>
              <a:t>Las características con una fuerte dependencia (τ &gt; 0.9) se eliminaron para garantizar la máxima disimilitud entre las características (</a:t>
            </a:r>
            <a:r>
              <a:rPr lang="es-MX" b="0" i="0" u="none" strike="noStrike" dirty="0" err="1">
                <a:solidFill>
                  <a:srgbClr val="1DB5C3"/>
                </a:solidFill>
                <a:effectLst/>
                <a:highlight>
                  <a:srgbClr val="F7F7F7"/>
                </a:highlight>
                <a:latin typeface="MuseoSans"/>
                <a:hlinkClick r:id="rId2"/>
              </a:rPr>
              <a:t>Ding</a:t>
            </a:r>
            <a:r>
              <a:rPr lang="es-MX" b="0" i="0" u="none" strike="noStrike" dirty="0">
                <a:solidFill>
                  <a:srgbClr val="1DB5C3"/>
                </a:solidFill>
                <a:effectLst/>
                <a:highlight>
                  <a:srgbClr val="F7F7F7"/>
                </a:highlight>
                <a:latin typeface="MuseoSans"/>
                <a:hlinkClick r:id="rId2"/>
              </a:rPr>
              <a:t> y </a:t>
            </a:r>
            <a:r>
              <a:rPr lang="es-MX" b="0" i="0" u="none" strike="noStrike" dirty="0" err="1">
                <a:solidFill>
                  <a:srgbClr val="1DB5C3"/>
                </a:solidFill>
                <a:effectLst/>
                <a:highlight>
                  <a:srgbClr val="F7F7F7"/>
                </a:highlight>
                <a:latin typeface="MuseoSans"/>
                <a:hlinkClick r:id="rId2"/>
              </a:rPr>
              <a:t>Peng</a:t>
            </a:r>
            <a:r>
              <a:rPr lang="es-MX" b="0" i="0" u="none" strike="noStrike" dirty="0">
                <a:solidFill>
                  <a:srgbClr val="1DB5C3"/>
                </a:solidFill>
                <a:effectLst/>
                <a:highlight>
                  <a:srgbClr val="F7F7F7"/>
                </a:highlight>
                <a:latin typeface="MuseoSans"/>
                <a:hlinkClick r:id="rId2"/>
              </a:rPr>
              <a:t>, 2005</a:t>
            </a:r>
            <a:r>
              <a:rPr lang="es-MX" b="0" i="0" dirty="0">
                <a:solidFill>
                  <a:srgbClr val="282828"/>
                </a:solidFill>
                <a:effectLst/>
                <a:highlight>
                  <a:srgbClr val="F7F7F7"/>
                </a:highlight>
                <a:latin typeface="MuseoSans"/>
              </a:rPr>
              <a:t>).</a:t>
            </a:r>
            <a:endParaRPr lang="es-MX" dirty="0"/>
          </a:p>
        </p:txBody>
      </p:sp>
    </p:spTree>
    <p:extLst>
      <p:ext uri="{BB962C8B-B14F-4D97-AF65-F5344CB8AC3E}">
        <p14:creationId xmlns:p14="http://schemas.microsoft.com/office/powerpoint/2010/main" val="1450900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912F16-B514-E078-17C0-790B59EED88D}"/>
              </a:ext>
            </a:extLst>
          </p:cNvPr>
          <p:cNvSpPr>
            <a:spLocks noGrp="1"/>
          </p:cNvSpPr>
          <p:nvPr>
            <p:ph type="title"/>
          </p:nvPr>
        </p:nvSpPr>
        <p:spPr/>
        <p:txBody>
          <a:bodyPr/>
          <a:lstStyle/>
          <a:p>
            <a:pPr algn="ctr"/>
            <a:r>
              <a:rPr lang="es-MX" b="1" dirty="0"/>
              <a:t>Algoritmos de selección de características</a:t>
            </a:r>
          </a:p>
        </p:txBody>
      </p:sp>
      <p:pic>
        <p:nvPicPr>
          <p:cNvPr id="5" name="Imagen 4">
            <a:extLst>
              <a:ext uri="{FF2B5EF4-FFF2-40B4-BE49-F238E27FC236}">
                <a16:creationId xmlns:a16="http://schemas.microsoft.com/office/drawing/2014/main" id="{0D2AD439-D5B9-3FFF-56FB-AF8F44987680}"/>
              </a:ext>
            </a:extLst>
          </p:cNvPr>
          <p:cNvPicPr>
            <a:picLocks noChangeAspect="1"/>
          </p:cNvPicPr>
          <p:nvPr/>
        </p:nvPicPr>
        <p:blipFill>
          <a:blip r:embed="rId2"/>
          <a:stretch>
            <a:fillRect/>
          </a:stretch>
        </p:blipFill>
        <p:spPr>
          <a:xfrm>
            <a:off x="2889637" y="1901213"/>
            <a:ext cx="6412726" cy="3412276"/>
          </a:xfrm>
          <a:prstGeom prst="rect">
            <a:avLst/>
          </a:prstGeom>
        </p:spPr>
      </p:pic>
    </p:spTree>
    <p:extLst>
      <p:ext uri="{BB962C8B-B14F-4D97-AF65-F5344CB8AC3E}">
        <p14:creationId xmlns:p14="http://schemas.microsoft.com/office/powerpoint/2010/main" val="3397810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9155B8-14B8-3661-9E98-EB845C232D0E}"/>
              </a:ext>
            </a:extLst>
          </p:cNvPr>
          <p:cNvSpPr>
            <a:spLocks noGrp="1"/>
          </p:cNvSpPr>
          <p:nvPr>
            <p:ph type="title"/>
          </p:nvPr>
        </p:nvSpPr>
        <p:spPr/>
        <p:txBody>
          <a:bodyPr/>
          <a:lstStyle/>
          <a:p>
            <a:pPr algn="ctr"/>
            <a:r>
              <a:rPr lang="es-MX" b="1" dirty="0"/>
              <a:t>Modelos</a:t>
            </a:r>
          </a:p>
        </p:txBody>
      </p:sp>
      <p:sp>
        <p:nvSpPr>
          <p:cNvPr id="5" name="CuadroTexto 4">
            <a:extLst>
              <a:ext uri="{FF2B5EF4-FFF2-40B4-BE49-F238E27FC236}">
                <a16:creationId xmlns:a16="http://schemas.microsoft.com/office/drawing/2014/main" id="{AD92DFB6-20B0-2D78-BF05-3030D159CA1E}"/>
              </a:ext>
            </a:extLst>
          </p:cNvPr>
          <p:cNvSpPr txBox="1"/>
          <p:nvPr/>
        </p:nvSpPr>
        <p:spPr>
          <a:xfrm>
            <a:off x="3048000" y="1485418"/>
            <a:ext cx="6096000" cy="1754326"/>
          </a:xfrm>
          <a:prstGeom prst="rect">
            <a:avLst/>
          </a:prstGeom>
          <a:noFill/>
        </p:spPr>
        <p:txBody>
          <a:bodyPr wrap="square">
            <a:spAutoFit/>
          </a:bodyPr>
          <a:lstStyle/>
          <a:p>
            <a:pPr algn="ctr"/>
            <a:r>
              <a:rPr lang="es-MX" b="0" i="0" dirty="0">
                <a:solidFill>
                  <a:srgbClr val="282828"/>
                </a:solidFill>
                <a:effectLst/>
                <a:highlight>
                  <a:srgbClr val="F7F7F7"/>
                </a:highlight>
                <a:latin typeface="MuseoSans"/>
              </a:rPr>
              <a:t>Después de seleccionar los conjuntos de características óptimos, se aplicaron tres clasificadores diferentes (T de decisión, bosque aleatorio y Bayes ingenuo) para desarrollar y determinar el mejor modelo de clasificación para los inhibidores de S100. Todos los procesos y cálculos de ML se realizaron utilizando el software KNIME.</a:t>
            </a:r>
            <a:endParaRPr lang="es-MX" dirty="0"/>
          </a:p>
        </p:txBody>
      </p:sp>
      <p:sp>
        <p:nvSpPr>
          <p:cNvPr id="6" name="CuadroTexto 5">
            <a:extLst>
              <a:ext uri="{FF2B5EF4-FFF2-40B4-BE49-F238E27FC236}">
                <a16:creationId xmlns:a16="http://schemas.microsoft.com/office/drawing/2014/main" id="{83874E19-DD74-9800-B151-7E67A52A6640}"/>
              </a:ext>
            </a:extLst>
          </p:cNvPr>
          <p:cNvSpPr txBox="1"/>
          <p:nvPr/>
        </p:nvSpPr>
        <p:spPr>
          <a:xfrm>
            <a:off x="3048000" y="3473573"/>
            <a:ext cx="6096000" cy="646331"/>
          </a:xfrm>
          <a:prstGeom prst="rect">
            <a:avLst/>
          </a:prstGeom>
          <a:noFill/>
        </p:spPr>
        <p:txBody>
          <a:bodyPr wrap="square">
            <a:spAutoFit/>
          </a:bodyPr>
          <a:lstStyle/>
          <a:p>
            <a:pPr algn="ctr"/>
            <a:r>
              <a:rPr lang="es-MX" b="0" i="0" dirty="0">
                <a:solidFill>
                  <a:srgbClr val="282828"/>
                </a:solidFill>
                <a:effectLst/>
                <a:highlight>
                  <a:srgbClr val="F7F7F7"/>
                </a:highlight>
                <a:latin typeface="MuseoSans"/>
              </a:rPr>
              <a:t>X = descriptores</a:t>
            </a:r>
          </a:p>
          <a:p>
            <a:pPr algn="ctr"/>
            <a:r>
              <a:rPr lang="es-MX" dirty="0">
                <a:solidFill>
                  <a:srgbClr val="282828"/>
                </a:solidFill>
                <a:highlight>
                  <a:srgbClr val="F7F7F7"/>
                </a:highlight>
                <a:latin typeface="MuseoSans"/>
              </a:rPr>
              <a:t>Y = 0 o 1 (actividad, establecida por el umbral)</a:t>
            </a:r>
            <a:endParaRPr lang="es-MX" dirty="0"/>
          </a:p>
        </p:txBody>
      </p:sp>
    </p:spTree>
    <p:extLst>
      <p:ext uri="{BB962C8B-B14F-4D97-AF65-F5344CB8AC3E}">
        <p14:creationId xmlns:p14="http://schemas.microsoft.com/office/powerpoint/2010/main" val="64478014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380</TotalTime>
  <Words>1010</Words>
  <Application>Microsoft Office PowerPoint</Application>
  <PresentationFormat>Panorámica</PresentationFormat>
  <Paragraphs>35</Paragraphs>
  <Slides>18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18</vt:i4>
      </vt:variant>
    </vt:vector>
  </HeadingPairs>
  <TitlesOfParts>
    <vt:vector size="23" baseType="lpstr">
      <vt:lpstr>Aptos</vt:lpstr>
      <vt:lpstr>Aptos Display</vt:lpstr>
      <vt:lpstr>Arial</vt:lpstr>
      <vt:lpstr>MuseoSans</vt:lpstr>
      <vt:lpstr>Tema de Office</vt:lpstr>
      <vt:lpstr>Presentación de PowerPoint</vt:lpstr>
      <vt:lpstr>Presentación de PowerPoint</vt:lpstr>
      <vt:lpstr>Presentación de PowerPoint</vt:lpstr>
      <vt:lpstr>Presentación de PowerPoint</vt:lpstr>
      <vt:lpstr>DATOS</vt:lpstr>
      <vt:lpstr>Descriptores moleculares</vt:lpstr>
      <vt:lpstr>Reducción de dimensionalidad</vt:lpstr>
      <vt:lpstr>Algoritmos de selección de características</vt:lpstr>
      <vt:lpstr>Modelos</vt:lpstr>
      <vt:lpstr>Optimización de parámetros</vt:lpstr>
      <vt:lpstr>Evaluación del modelo</vt:lpstr>
      <vt:lpstr>Resultados de los modelos</vt:lpstr>
      <vt:lpstr>Presentación de PowerPoint</vt:lpstr>
      <vt:lpstr>Base de datos</vt:lpstr>
      <vt:lpstr>Cálculo de descriptores de las moléculas</vt:lpstr>
      <vt:lpstr>Selección de inhibidores</vt:lpstr>
      <vt:lpstr>Selección de inhibidores</vt:lpstr>
      <vt:lpstr>Discusión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Eliud Ulises Aguilar Durán</dc:creator>
  <cp:lastModifiedBy>Eliud Ulises Aguilar Durán</cp:lastModifiedBy>
  <cp:revision>34</cp:revision>
  <dcterms:created xsi:type="dcterms:W3CDTF">2024-06-06T21:57:48Z</dcterms:created>
  <dcterms:modified xsi:type="dcterms:W3CDTF">2024-06-07T04:55:29Z</dcterms:modified>
</cp:coreProperties>
</file>