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82" r:id="rId4"/>
  </p:sldMasterIdLst>
  <p:handoutMasterIdLst>
    <p:handoutMasterId r:id="rId12"/>
  </p:handoutMasterIdLst>
  <p:sldIdLst>
    <p:sldId id="375" r:id="rId5"/>
    <p:sldId id="407" r:id="rId6"/>
    <p:sldId id="384" r:id="rId7"/>
    <p:sldId id="416" r:id="rId8"/>
    <p:sldId id="420" r:id="rId9"/>
    <p:sldId id="409" r:id="rId10"/>
    <p:sldId id="41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3232"/>
    <a:srgbClr val="0C5A9E"/>
    <a:srgbClr val="9AF0FC"/>
    <a:srgbClr val="0E067C"/>
    <a:srgbClr val="02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993" autoAdjust="0"/>
  </p:normalViewPr>
  <p:slideViewPr>
    <p:cSldViewPr snapToGrid="0" snapToObjects="1">
      <p:cViewPr varScale="1">
        <p:scale>
          <a:sx n="114" d="100"/>
          <a:sy n="114" d="100"/>
        </p:scale>
        <p:origin x="414" y="114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fastenal-my.sharepoint.com/personal/erojas_fastenal_com/Documents/reportes/KPI/MH%20KPI%20general-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general-.xlsx]Sheet1!PivotTable1</c:name>
    <c:fmtId val="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baseline="0"/>
              <a:t>Material Handle May 22 - Jan 23 </a:t>
            </a:r>
            <a:r>
              <a:rPr lang="en-US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Sheet1!$B$3</c:f>
              <c:strCache>
                <c:ptCount val="1"/>
                <c:pt idx="0">
                  <c:v>Sum of CYCLE COUNTS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Sheet1!$A$4:$A$9</c:f>
              <c:strCache>
                <c:ptCount val="5"/>
                <c:pt idx="0">
                  <c:v>erojas</c:v>
                </c:pt>
                <c:pt idx="1">
                  <c:v>judelato</c:v>
                </c:pt>
                <c:pt idx="2">
                  <c:v>jodelacr</c:v>
                </c:pt>
                <c:pt idx="3">
                  <c:v>jtobias</c:v>
                </c:pt>
                <c:pt idx="4">
                  <c:v>amiranda</c:v>
                </c:pt>
              </c:strCache>
            </c:strRef>
          </c:cat>
          <c:val>
            <c:numRef>
              <c:f>Sheet1!$B$4:$B$9</c:f>
              <c:numCache>
                <c:formatCode>General</c:formatCode>
                <c:ptCount val="5"/>
                <c:pt idx="0">
                  <c:v>58</c:v>
                </c:pt>
                <c:pt idx="1">
                  <c:v>64</c:v>
                </c:pt>
                <c:pt idx="2">
                  <c:v>233</c:v>
                </c:pt>
                <c:pt idx="3">
                  <c:v>136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0B-41E7-9CE1-4C56B6C0B283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Sum of MAT HANDLE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Sheet1!$A$4:$A$9</c:f>
              <c:strCache>
                <c:ptCount val="5"/>
                <c:pt idx="0">
                  <c:v>erojas</c:v>
                </c:pt>
                <c:pt idx="1">
                  <c:v>judelato</c:v>
                </c:pt>
                <c:pt idx="2">
                  <c:v>jodelacr</c:v>
                </c:pt>
                <c:pt idx="3">
                  <c:v>jtobias</c:v>
                </c:pt>
                <c:pt idx="4">
                  <c:v>amiranda</c:v>
                </c:pt>
              </c:strCache>
            </c:strRef>
          </c:cat>
          <c:val>
            <c:numRef>
              <c:f>Sheet1!$C$4:$C$9</c:f>
              <c:numCache>
                <c:formatCode>General</c:formatCode>
                <c:ptCount val="5"/>
                <c:pt idx="0">
                  <c:v>8404</c:v>
                </c:pt>
                <c:pt idx="1">
                  <c:v>7845</c:v>
                </c:pt>
                <c:pt idx="2">
                  <c:v>4987</c:v>
                </c:pt>
                <c:pt idx="3">
                  <c:v>4996</c:v>
                </c:pt>
                <c:pt idx="4">
                  <c:v>5007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0B-41E7-9CE1-4C56B6C0B283}"/>
            </c:ext>
          </c:extLst>
        </c:ser>
        <c:ser>
          <c:idx val="2"/>
          <c:order val="2"/>
          <c:tx>
            <c:strRef>
              <c:f>Sheet1!$D$3</c:f>
              <c:strCache>
                <c:ptCount val="1"/>
                <c:pt idx="0">
                  <c:v>Sum of 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Sheet1!$A$4:$A$9</c:f>
              <c:strCache>
                <c:ptCount val="5"/>
                <c:pt idx="0">
                  <c:v>erojas</c:v>
                </c:pt>
                <c:pt idx="1">
                  <c:v>judelato</c:v>
                </c:pt>
                <c:pt idx="2">
                  <c:v>jodelacr</c:v>
                </c:pt>
                <c:pt idx="3">
                  <c:v>jtobias</c:v>
                </c:pt>
                <c:pt idx="4">
                  <c:v>amiranda</c:v>
                </c:pt>
              </c:strCache>
            </c:strRef>
          </c:cat>
          <c:val>
            <c:numRef>
              <c:f>Sheet1!$D$4:$D$9</c:f>
              <c:numCache>
                <c:formatCode>General</c:formatCode>
                <c:ptCount val="5"/>
                <c:pt idx="0">
                  <c:v>8462</c:v>
                </c:pt>
                <c:pt idx="1">
                  <c:v>7909</c:v>
                </c:pt>
                <c:pt idx="2">
                  <c:v>5229</c:v>
                </c:pt>
                <c:pt idx="3">
                  <c:v>5134</c:v>
                </c:pt>
                <c:pt idx="4">
                  <c:v>5022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50B-41E7-9CE1-4C56B6C0B2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270037344"/>
        <c:axId val="263546656"/>
      </c:barChart>
      <c:catAx>
        <c:axId val="270037344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63546656"/>
        <c:crosses val="autoZero"/>
        <c:auto val="1"/>
        <c:lblAlgn val="ctr"/>
        <c:lblOffset val="100"/>
        <c:noMultiLvlLbl val="0"/>
      </c:catAx>
      <c:valAx>
        <c:axId val="2635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</a:t>
                </a:r>
                <a:r>
                  <a:rPr lang="en-US" baseline="0"/>
                  <a:t> of mat handle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70037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general-.xlsx]1 CC analysis!PivotTable1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dirty="0"/>
              <a:t>Adjustments May</a:t>
            </a:r>
            <a:r>
              <a:rPr lang="en-US" baseline="0" dirty="0"/>
              <a:t> 22 – Jan 23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'1 CC analysis'!$B$3</c:f>
              <c:strCache>
                <c:ptCount val="1"/>
                <c:pt idx="0">
                  <c:v>Sum of COST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analysis'!$A$4:$A$10</c:f>
              <c:strCache>
                <c:ptCount val="6"/>
                <c:pt idx="0">
                  <c:v>jtobias</c:v>
                </c:pt>
                <c:pt idx="1">
                  <c:v>erojas</c:v>
                </c:pt>
                <c:pt idx="2">
                  <c:v>judelato</c:v>
                </c:pt>
                <c:pt idx="3">
                  <c:v>osirodri</c:v>
                </c:pt>
                <c:pt idx="4">
                  <c:v>amiranda</c:v>
                </c:pt>
                <c:pt idx="5">
                  <c:v>jodelacr</c:v>
                </c:pt>
              </c:strCache>
            </c:strRef>
          </c:cat>
          <c:val>
            <c:numRef>
              <c:f>'1 CC analysis'!$B$4:$B$10</c:f>
              <c:numCache>
                <c:formatCode>General</c:formatCode>
                <c:ptCount val="6"/>
                <c:pt idx="0">
                  <c:v>20554.320000000011</c:v>
                </c:pt>
                <c:pt idx="1">
                  <c:v>5329.3899999999985</c:v>
                </c:pt>
                <c:pt idx="2">
                  <c:v>2421.9999999999995</c:v>
                </c:pt>
                <c:pt idx="3">
                  <c:v>1336.71</c:v>
                </c:pt>
                <c:pt idx="4">
                  <c:v>629.34</c:v>
                </c:pt>
                <c:pt idx="5">
                  <c:v>-4.2900000000015694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EC-464B-8FBE-C2C23272B877}"/>
            </c:ext>
          </c:extLst>
        </c:ser>
        <c:ser>
          <c:idx val="1"/>
          <c:order val="1"/>
          <c:tx>
            <c:strRef>
              <c:f>'1 CC analysis'!$C$3</c:f>
              <c:strCache>
                <c:ptCount val="1"/>
                <c:pt idx="0">
                  <c:v>Count of PART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'1 CC analysis'!$A$4:$A$10</c:f>
              <c:strCache>
                <c:ptCount val="6"/>
                <c:pt idx="0">
                  <c:v>jtobias</c:v>
                </c:pt>
                <c:pt idx="1">
                  <c:v>erojas</c:v>
                </c:pt>
                <c:pt idx="2">
                  <c:v>judelato</c:v>
                </c:pt>
                <c:pt idx="3">
                  <c:v>osirodri</c:v>
                </c:pt>
                <c:pt idx="4">
                  <c:v>amiranda</c:v>
                </c:pt>
                <c:pt idx="5">
                  <c:v>jodelacr</c:v>
                </c:pt>
              </c:strCache>
            </c:strRef>
          </c:cat>
          <c:val>
            <c:numRef>
              <c:f>'1 CC analysis'!$C$4:$C$10</c:f>
              <c:numCache>
                <c:formatCode>General</c:formatCode>
                <c:ptCount val="6"/>
                <c:pt idx="0">
                  <c:v>123</c:v>
                </c:pt>
                <c:pt idx="1">
                  <c:v>53</c:v>
                </c:pt>
                <c:pt idx="2">
                  <c:v>56</c:v>
                </c:pt>
                <c:pt idx="3">
                  <c:v>64</c:v>
                </c:pt>
                <c:pt idx="4">
                  <c:v>12</c:v>
                </c:pt>
                <c:pt idx="5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EC-464B-8FBE-C2C23272B8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10130127"/>
        <c:axId val="1210624959"/>
      </c:barChart>
      <c:catAx>
        <c:axId val="12101301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USER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624959"/>
        <c:crosses val="autoZero"/>
        <c:auto val="1"/>
        <c:lblAlgn val="ctr"/>
        <c:lblOffset val="100"/>
        <c:noMultiLvlLbl val="0"/>
      </c:catAx>
      <c:valAx>
        <c:axId val="12106249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OF CC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01301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!Class not slotted</c:name>
    <c:fmtId val="2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Class Not</a:t>
            </a:r>
            <a:r>
              <a:rPr lang="en-US" baseline="0"/>
              <a:t> Slotted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'!$A$2:$A$22</c:f>
              <c:multiLvlStrCache>
                <c:ptCount val="13"/>
                <c:lvl>
                  <c:pt idx="0">
                    <c:v>9-Aug</c:v>
                  </c:pt>
                  <c:pt idx="1">
                    <c:v>1-Sep</c:v>
                  </c:pt>
                  <c:pt idx="2">
                    <c:v>22-Sep</c:v>
                  </c:pt>
                  <c:pt idx="3">
                    <c:v>14-Oct</c:v>
                  </c:pt>
                  <c:pt idx="4">
                    <c:v>27-Oct</c:v>
                  </c:pt>
                  <c:pt idx="5">
                    <c:v>22-Nov</c:v>
                  </c:pt>
                  <c:pt idx="6">
                    <c:v>11-Nov</c:v>
                  </c:pt>
                  <c:pt idx="7">
                    <c:v>19-Jul</c:v>
                  </c:pt>
                  <c:pt idx="8">
                    <c:v>9-Dec</c:v>
                  </c:pt>
                  <c:pt idx="9">
                    <c:v>30-Dec</c:v>
                  </c:pt>
                  <c:pt idx="10">
                    <c:v>20-Jan</c:v>
                  </c:pt>
                  <c:pt idx="11">
                    <c:v>23-Jan</c:v>
                  </c:pt>
                  <c:pt idx="12">
                    <c:v>25-Jan</c:v>
                  </c:pt>
                </c:lvl>
                <c:lvl>
                  <c:pt idx="0">
                    <c:v>Aug</c:v>
                  </c:pt>
                  <c:pt idx="1">
                    <c:v>Sep</c:v>
                  </c:pt>
                  <c:pt idx="3">
                    <c:v>Oct</c:v>
                  </c:pt>
                  <c:pt idx="5">
                    <c:v>Nov</c:v>
                  </c:pt>
                  <c:pt idx="7">
                    <c:v>Jul</c:v>
                  </c:pt>
                  <c:pt idx="8">
                    <c:v>Dec</c:v>
                  </c:pt>
                  <c:pt idx="10">
                    <c:v>Jan</c:v>
                  </c:pt>
                </c:lvl>
              </c:multiLvlStrCache>
            </c:multiLvlStrRef>
          </c:cat>
          <c:val>
            <c:numRef>
              <c:f>'2 Reslot Analysis '!$B$2:$B$22</c:f>
              <c:numCache>
                <c:formatCode>General</c:formatCode>
                <c:ptCount val="13"/>
                <c:pt idx="0">
                  <c:v>41</c:v>
                </c:pt>
                <c:pt idx="1">
                  <c:v>34</c:v>
                </c:pt>
                <c:pt idx="2">
                  <c:v>23</c:v>
                </c:pt>
                <c:pt idx="3">
                  <c:v>18</c:v>
                </c:pt>
                <c:pt idx="4">
                  <c:v>12</c:v>
                </c:pt>
                <c:pt idx="5">
                  <c:v>11</c:v>
                </c:pt>
                <c:pt idx="6">
                  <c:v>10</c:v>
                </c:pt>
                <c:pt idx="7">
                  <c:v>45</c:v>
                </c:pt>
                <c:pt idx="8">
                  <c:v>11</c:v>
                </c:pt>
                <c:pt idx="9">
                  <c:v>8</c:v>
                </c:pt>
                <c:pt idx="10">
                  <c:v>161</c:v>
                </c:pt>
                <c:pt idx="11">
                  <c:v>157</c:v>
                </c:pt>
                <c:pt idx="12">
                  <c:v>144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95-495D-A6D4-2754DE7AC5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4724543"/>
        <c:axId val="484681135"/>
      </c:lineChart>
      <c:catAx>
        <c:axId val="54472454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4681135"/>
        <c:crosses val="autoZero"/>
        <c:auto val="1"/>
        <c:lblAlgn val="ctr"/>
        <c:lblOffset val="100"/>
        <c:noMultiLvlLbl val="0"/>
      </c:catAx>
      <c:valAx>
        <c:axId val="48468113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Part</a:t>
                </a:r>
                <a:r>
                  <a:rPr lang="en-US" baseline="0"/>
                  <a:t> Numbers Sum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47245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!Labor Intensive</c:name>
    <c:fmtId val="2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Labor Intensive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'!$N$1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'!$M$2:$M$32</c:f>
              <c:multiLvlStrCache>
                <c:ptCount val="19"/>
                <c:lvl>
                  <c:pt idx="0">
                    <c:v>14-Mar</c:v>
                  </c:pt>
                  <c:pt idx="1">
                    <c:v>28-Apr</c:v>
                  </c:pt>
                  <c:pt idx="2">
                    <c:v>15-Apr</c:v>
                  </c:pt>
                  <c:pt idx="3">
                    <c:v>27-May</c:v>
                  </c:pt>
                  <c:pt idx="4">
                    <c:v>13-May</c:v>
                  </c:pt>
                  <c:pt idx="5">
                    <c:v>15-Jun</c:v>
                  </c:pt>
                  <c:pt idx="6">
                    <c:v>19-Jul</c:v>
                  </c:pt>
                  <c:pt idx="7">
                    <c:v>9-Aug</c:v>
                  </c:pt>
                  <c:pt idx="8">
                    <c:v>1-Sep</c:v>
                  </c:pt>
                  <c:pt idx="9">
                    <c:v>22-Sep</c:v>
                  </c:pt>
                  <c:pt idx="10">
                    <c:v>27-Oct</c:v>
                  </c:pt>
                  <c:pt idx="11">
                    <c:v>14-Oct</c:v>
                  </c:pt>
                  <c:pt idx="12">
                    <c:v>11-Nov</c:v>
                  </c:pt>
                  <c:pt idx="13">
                    <c:v>22-Nov</c:v>
                  </c:pt>
                  <c:pt idx="14">
                    <c:v>9-Dec</c:v>
                  </c:pt>
                  <c:pt idx="15">
                    <c:v>30-Dec</c:v>
                  </c:pt>
                  <c:pt idx="16">
                    <c:v>20-Jan</c:v>
                  </c:pt>
                  <c:pt idx="17">
                    <c:v>25-Jan</c:v>
                  </c:pt>
                  <c:pt idx="18">
                    <c:v>23-Jan</c:v>
                  </c:pt>
                </c:lvl>
                <c:lvl>
                  <c:pt idx="0">
                    <c:v>Mar</c:v>
                  </c:pt>
                  <c:pt idx="1">
                    <c:v>Apr</c:v>
                  </c:pt>
                  <c:pt idx="3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10">
                    <c:v>Oct</c:v>
                  </c:pt>
                  <c:pt idx="12">
                    <c:v>Nov</c:v>
                  </c:pt>
                  <c:pt idx="14">
                    <c:v>Dec</c:v>
                  </c:pt>
                  <c:pt idx="16">
                    <c:v>Jan</c:v>
                  </c:pt>
                </c:lvl>
              </c:multiLvlStrCache>
            </c:multiLvlStrRef>
          </c:cat>
          <c:val>
            <c:numRef>
              <c:f>'2 Reslot Analysis '!$N$2:$N$32</c:f>
              <c:numCache>
                <c:formatCode>General</c:formatCode>
                <c:ptCount val="19"/>
                <c:pt idx="0">
                  <c:v>86</c:v>
                </c:pt>
                <c:pt idx="1">
                  <c:v>88</c:v>
                </c:pt>
                <c:pt idx="2">
                  <c:v>88</c:v>
                </c:pt>
                <c:pt idx="3">
                  <c:v>59</c:v>
                </c:pt>
                <c:pt idx="4">
                  <c:v>59</c:v>
                </c:pt>
                <c:pt idx="5">
                  <c:v>82</c:v>
                </c:pt>
                <c:pt idx="6">
                  <c:v>82</c:v>
                </c:pt>
                <c:pt idx="7">
                  <c:v>83</c:v>
                </c:pt>
                <c:pt idx="8">
                  <c:v>58</c:v>
                </c:pt>
                <c:pt idx="9">
                  <c:v>51</c:v>
                </c:pt>
                <c:pt idx="10">
                  <c:v>34</c:v>
                </c:pt>
                <c:pt idx="11">
                  <c:v>34</c:v>
                </c:pt>
                <c:pt idx="12">
                  <c:v>33</c:v>
                </c:pt>
                <c:pt idx="13">
                  <c:v>23</c:v>
                </c:pt>
                <c:pt idx="14">
                  <c:v>16</c:v>
                </c:pt>
                <c:pt idx="15">
                  <c:v>16</c:v>
                </c:pt>
                <c:pt idx="16">
                  <c:v>10</c:v>
                </c:pt>
                <c:pt idx="17">
                  <c:v>10</c:v>
                </c:pt>
                <c:pt idx="1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FA-48BC-A736-44FA5FFCC70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83109583"/>
        <c:axId val="537060751"/>
      </c:lineChart>
      <c:catAx>
        <c:axId val="68310958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7060751"/>
        <c:crosses val="autoZero"/>
        <c:auto val="1"/>
        <c:lblAlgn val="ctr"/>
        <c:lblOffset val="100"/>
        <c:noMultiLvlLbl val="0"/>
      </c:catAx>
      <c:valAx>
        <c:axId val="537060751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Sum LI</a:t>
                </a:r>
                <a:r>
                  <a:rPr lang="en-US" baseline="0"/>
                  <a:t>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3109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!PivotTable1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Low Max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'!$B$26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'2 Reslot Analysis '!$A$27:$A$52</c:f>
              <c:multiLvlStrCache>
                <c:ptCount val="16"/>
                <c:lvl>
                  <c:pt idx="0">
                    <c:v>13-May</c:v>
                  </c:pt>
                  <c:pt idx="1">
                    <c:v>27-May</c:v>
                  </c:pt>
                  <c:pt idx="2">
                    <c:v>15-Jun</c:v>
                  </c:pt>
                  <c:pt idx="3">
                    <c:v>19-Jul</c:v>
                  </c:pt>
                  <c:pt idx="4">
                    <c:v>9-Aug</c:v>
                  </c:pt>
                  <c:pt idx="5">
                    <c:v>1-Sep</c:v>
                  </c:pt>
                  <c:pt idx="6">
                    <c:v>22-Sep</c:v>
                  </c:pt>
                  <c:pt idx="7">
                    <c:v>14-Oct</c:v>
                  </c:pt>
                  <c:pt idx="8">
                    <c:v>27-Oct</c:v>
                  </c:pt>
                  <c:pt idx="9">
                    <c:v>11-Nov</c:v>
                  </c:pt>
                  <c:pt idx="10">
                    <c:v>22-Nov</c:v>
                  </c:pt>
                  <c:pt idx="11">
                    <c:v>30-Dec</c:v>
                  </c:pt>
                  <c:pt idx="12">
                    <c:v>9-Dec</c:v>
                  </c:pt>
                  <c:pt idx="13">
                    <c:v>20-Jan</c:v>
                  </c:pt>
                  <c:pt idx="14">
                    <c:v>23-Jan</c:v>
                  </c:pt>
                  <c:pt idx="15">
                    <c:v>25-Jan</c:v>
                  </c:pt>
                </c:lvl>
                <c:lvl>
                  <c:pt idx="0">
                    <c:v>May</c:v>
                  </c:pt>
                  <c:pt idx="2">
                    <c:v>Jun</c:v>
                  </c:pt>
                  <c:pt idx="3">
                    <c:v>Jul</c:v>
                  </c:pt>
                  <c:pt idx="4">
                    <c:v>Aug</c:v>
                  </c:pt>
                  <c:pt idx="5">
                    <c:v>Sep</c:v>
                  </c:pt>
                  <c:pt idx="7">
                    <c:v>Oct</c:v>
                  </c:pt>
                  <c:pt idx="9">
                    <c:v>Nov</c:v>
                  </c:pt>
                  <c:pt idx="11">
                    <c:v>Dec</c:v>
                  </c:pt>
                  <c:pt idx="13">
                    <c:v>Jan</c:v>
                  </c:pt>
                </c:lvl>
              </c:multiLvlStrCache>
            </c:multiLvlStrRef>
          </c:cat>
          <c:val>
            <c:numRef>
              <c:f>'2 Reslot Analysis '!$B$27:$B$52</c:f>
              <c:numCache>
                <c:formatCode>General</c:formatCode>
                <c:ptCount val="16"/>
                <c:pt idx="0">
                  <c:v>1365</c:v>
                </c:pt>
                <c:pt idx="1">
                  <c:v>1300</c:v>
                </c:pt>
                <c:pt idx="2">
                  <c:v>875</c:v>
                </c:pt>
                <c:pt idx="3">
                  <c:v>695</c:v>
                </c:pt>
                <c:pt idx="4">
                  <c:v>686</c:v>
                </c:pt>
                <c:pt idx="5">
                  <c:v>671</c:v>
                </c:pt>
                <c:pt idx="6">
                  <c:v>667</c:v>
                </c:pt>
                <c:pt idx="7">
                  <c:v>674</c:v>
                </c:pt>
                <c:pt idx="8">
                  <c:v>673</c:v>
                </c:pt>
                <c:pt idx="9">
                  <c:v>658</c:v>
                </c:pt>
                <c:pt idx="10">
                  <c:v>649</c:v>
                </c:pt>
                <c:pt idx="11">
                  <c:v>651</c:v>
                </c:pt>
                <c:pt idx="12">
                  <c:v>647</c:v>
                </c:pt>
                <c:pt idx="13">
                  <c:v>524</c:v>
                </c:pt>
                <c:pt idx="14">
                  <c:v>523</c:v>
                </c:pt>
                <c:pt idx="15">
                  <c:v>517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D2-4BF1-AA1E-3A2336A269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09735792"/>
        <c:axId val="1676901808"/>
      </c:lineChart>
      <c:catAx>
        <c:axId val="1009735792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6901808"/>
        <c:crosses val="autoZero"/>
        <c:auto val="1"/>
        <c:lblAlgn val="ctr"/>
        <c:lblOffset val="100"/>
        <c:noMultiLvlLbl val="0"/>
      </c:catAx>
      <c:valAx>
        <c:axId val="16769018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</a:t>
                </a:r>
                <a:r>
                  <a:rPr lang="en-US" baseline="0"/>
                  <a:t> </a:t>
                </a:r>
                <a:r>
                  <a:rPr lang="en-US"/>
                  <a:t>of low max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97357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general-.xlsx]2 Reslot Analysis !PivotTable2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Insufficient Spread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'2 Reslot Analysis '!$Q$26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multiLvlStrRef>
              <c:f>'2 Reslot Analysis '!$P$27:$P$47</c:f>
              <c:multiLvlStrCache>
                <c:ptCount val="13"/>
                <c:lvl>
                  <c:pt idx="0">
                    <c:v>19-Jul</c:v>
                  </c:pt>
                  <c:pt idx="1">
                    <c:v>9-Aug</c:v>
                  </c:pt>
                  <c:pt idx="2">
                    <c:v>1-Sep</c:v>
                  </c:pt>
                  <c:pt idx="3">
                    <c:v>22-Sep</c:v>
                  </c:pt>
                  <c:pt idx="4">
                    <c:v>14-Oct</c:v>
                  </c:pt>
                  <c:pt idx="5">
                    <c:v>27-Oct</c:v>
                  </c:pt>
                  <c:pt idx="6">
                    <c:v>11-Nov</c:v>
                  </c:pt>
                  <c:pt idx="7">
                    <c:v>22-Nov</c:v>
                  </c:pt>
                  <c:pt idx="8">
                    <c:v>9-Dec</c:v>
                  </c:pt>
                  <c:pt idx="9">
                    <c:v>30-Dec</c:v>
                  </c:pt>
                  <c:pt idx="10">
                    <c:v>20-Jan</c:v>
                  </c:pt>
                  <c:pt idx="11">
                    <c:v>23-Jan</c:v>
                  </c:pt>
                  <c:pt idx="12">
                    <c:v>25-Jan</c:v>
                  </c:pt>
                </c:lvl>
                <c:lvl>
                  <c:pt idx="0">
                    <c:v>Jul</c:v>
                  </c:pt>
                  <c:pt idx="1">
                    <c:v>Aug</c:v>
                  </c:pt>
                  <c:pt idx="2">
                    <c:v>Sep</c:v>
                  </c:pt>
                  <c:pt idx="4">
                    <c:v>Oct</c:v>
                  </c:pt>
                  <c:pt idx="6">
                    <c:v>Nov</c:v>
                  </c:pt>
                  <c:pt idx="8">
                    <c:v>Dec</c:v>
                  </c:pt>
                  <c:pt idx="10">
                    <c:v>Jan</c:v>
                  </c:pt>
                </c:lvl>
              </c:multiLvlStrCache>
            </c:multiLvlStrRef>
          </c:cat>
          <c:val>
            <c:numRef>
              <c:f>'2 Reslot Analysis '!$Q$27:$Q$47</c:f>
              <c:numCache>
                <c:formatCode>General</c:formatCode>
                <c:ptCount val="13"/>
                <c:pt idx="0">
                  <c:v>1669</c:v>
                </c:pt>
                <c:pt idx="1">
                  <c:v>1686</c:v>
                </c:pt>
                <c:pt idx="2">
                  <c:v>1616</c:v>
                </c:pt>
                <c:pt idx="3">
                  <c:v>1641</c:v>
                </c:pt>
                <c:pt idx="4">
                  <c:v>1648</c:v>
                </c:pt>
                <c:pt idx="5">
                  <c:v>1656</c:v>
                </c:pt>
                <c:pt idx="6">
                  <c:v>1678</c:v>
                </c:pt>
                <c:pt idx="7">
                  <c:v>1680</c:v>
                </c:pt>
                <c:pt idx="8">
                  <c:v>1608</c:v>
                </c:pt>
                <c:pt idx="9">
                  <c:v>1437</c:v>
                </c:pt>
                <c:pt idx="10">
                  <c:v>1232</c:v>
                </c:pt>
                <c:pt idx="11">
                  <c:v>1181</c:v>
                </c:pt>
                <c:pt idx="12">
                  <c:v>618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930-475A-BC99-EA2B620A64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33170607"/>
        <c:axId val="1985014783"/>
      </c:lineChart>
      <c:catAx>
        <c:axId val="1433170607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85014783"/>
        <c:crosses val="autoZero"/>
        <c:auto val="1"/>
        <c:lblAlgn val="ctr"/>
        <c:lblOffset val="100"/>
        <c:noMultiLvlLbl val="0"/>
      </c:catAx>
      <c:valAx>
        <c:axId val="1985014783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Count Of Insuficient Spread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170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general-.xlsx]Restock Analysis!PivotTable1</c:name>
    <c:fmtId val="2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Restock part numbers</a:t>
            </a:r>
            <a:endParaRPr lang="en-US" baseline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2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4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glow rad="139700">
              <a:schemeClr val="accent1">
                <a:satMod val="175000"/>
                <a:alpha val="14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'Restock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4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'Restock Analysis'!$A$4:$A$11</c:f>
              <c:strCache>
                <c:ptCount val="7"/>
                <c:pt idx="0">
                  <c:v>Jul</c:v>
                </c:pt>
                <c:pt idx="1">
                  <c:v>Aug</c:v>
                </c:pt>
                <c:pt idx="2">
                  <c:v>Sep</c:v>
                </c:pt>
                <c:pt idx="3">
                  <c:v>Oct</c:v>
                </c:pt>
                <c:pt idx="4">
                  <c:v>Nov</c:v>
                </c:pt>
                <c:pt idx="5">
                  <c:v>Dec</c:v>
                </c:pt>
                <c:pt idx="6">
                  <c:v>Jan</c:v>
                </c:pt>
              </c:strCache>
            </c:strRef>
          </c:cat>
          <c:val>
            <c:numRef>
              <c:f>'Restock Analysis'!$B$4:$B$11</c:f>
              <c:numCache>
                <c:formatCode>General</c:formatCode>
                <c:ptCount val="7"/>
                <c:pt idx="0">
                  <c:v>1250</c:v>
                </c:pt>
                <c:pt idx="1">
                  <c:v>1783</c:v>
                </c:pt>
                <c:pt idx="2">
                  <c:v>1276</c:v>
                </c:pt>
                <c:pt idx="3">
                  <c:v>1287</c:v>
                </c:pt>
                <c:pt idx="4">
                  <c:v>1308</c:v>
                </c:pt>
                <c:pt idx="5">
                  <c:v>1050</c:v>
                </c:pt>
                <c:pt idx="6">
                  <c:v>1172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DF-4DF4-80A1-2C7194E707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54992863"/>
        <c:axId val="946457695"/>
      </c:lineChart>
      <c:catAx>
        <c:axId val="954992863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6457695"/>
        <c:crosses val="autoZero"/>
        <c:auto val="1"/>
        <c:lblAlgn val="ctr"/>
        <c:lblOffset val="100"/>
        <c:noMultiLvlLbl val="0"/>
      </c:catAx>
      <c:valAx>
        <c:axId val="946457695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COUN</a:t>
                </a:r>
                <a:r>
                  <a:rPr lang="en-US" baseline="0"/>
                  <a:t>T OF PART NUMBERS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5499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[MH KPI general-.xlsx]4Empty Locs Analysis!PivotTable2</c:name>
    <c:fmtId val="12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'4Empty Locs Analysis'!$B$3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trendline>
            <c:spPr>
              <a:ln w="19050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cat>
            <c:multiLvlStrRef>
              <c:f>'4Empty Locs Analysis'!$A$4:$A$45</c:f>
              <c:multiLvlStrCache>
                <c:ptCount val="35"/>
                <c:lvl>
                  <c:pt idx="0">
                    <c:v>25-Jul</c:v>
                  </c:pt>
                  <c:pt idx="1">
                    <c:v>29-Jul</c:v>
                  </c:pt>
                  <c:pt idx="2">
                    <c:v>6-Sep</c:v>
                  </c:pt>
                  <c:pt idx="3">
                    <c:v>8-Sep</c:v>
                  </c:pt>
                  <c:pt idx="4">
                    <c:v>13-Sep</c:v>
                  </c:pt>
                  <c:pt idx="5">
                    <c:v>20-Sep</c:v>
                  </c:pt>
                  <c:pt idx="6">
                    <c:v>27-Sep</c:v>
                  </c:pt>
                  <c:pt idx="7">
                    <c:v>3-Oct</c:v>
                  </c:pt>
                  <c:pt idx="8">
                    <c:v>6-Oct</c:v>
                  </c:pt>
                  <c:pt idx="9">
                    <c:v>11-Oct</c:v>
                  </c:pt>
                  <c:pt idx="10">
                    <c:v>12-Oct</c:v>
                  </c:pt>
                  <c:pt idx="11">
                    <c:v>14-Oct</c:v>
                  </c:pt>
                  <c:pt idx="12">
                    <c:v>19-Oct</c:v>
                  </c:pt>
                  <c:pt idx="13">
                    <c:v>21-Oct</c:v>
                  </c:pt>
                  <c:pt idx="14">
                    <c:v>24-Oct</c:v>
                  </c:pt>
                  <c:pt idx="15">
                    <c:v>28-Oct</c:v>
                  </c:pt>
                  <c:pt idx="16">
                    <c:v>31-Oct</c:v>
                  </c:pt>
                  <c:pt idx="17">
                    <c:v>2-Nov</c:v>
                  </c:pt>
                  <c:pt idx="18">
                    <c:v>4-Nov</c:v>
                  </c:pt>
                  <c:pt idx="19">
                    <c:v>8-Nov</c:v>
                  </c:pt>
                  <c:pt idx="20">
                    <c:v>11-Nov</c:v>
                  </c:pt>
                  <c:pt idx="21">
                    <c:v>14-Nov</c:v>
                  </c:pt>
                  <c:pt idx="22">
                    <c:v>17-Nov</c:v>
                  </c:pt>
                  <c:pt idx="23">
                    <c:v>22-Nov</c:v>
                  </c:pt>
                  <c:pt idx="24">
                    <c:v>28-Nov</c:v>
                  </c:pt>
                  <c:pt idx="25">
                    <c:v>5-Dec</c:v>
                  </c:pt>
                  <c:pt idx="26">
                    <c:v>12-Dec</c:v>
                  </c:pt>
                  <c:pt idx="27">
                    <c:v>19-Dec</c:v>
                  </c:pt>
                  <c:pt idx="28">
                    <c:v>23-Dec</c:v>
                  </c:pt>
                  <c:pt idx="29">
                    <c:v>28-Dec</c:v>
                  </c:pt>
                  <c:pt idx="30">
                    <c:v>3-Jan</c:v>
                  </c:pt>
                  <c:pt idx="31">
                    <c:v>18-Jan</c:v>
                  </c:pt>
                  <c:pt idx="32">
                    <c:v>20-Jan</c:v>
                  </c:pt>
                  <c:pt idx="33">
                    <c:v>23-Jan</c:v>
                  </c:pt>
                  <c:pt idx="34">
                    <c:v>27-Jan</c:v>
                  </c:pt>
                </c:lvl>
                <c:lvl>
                  <c:pt idx="0">
                    <c:v>Jul</c:v>
                  </c:pt>
                  <c:pt idx="2">
                    <c:v>Sep</c:v>
                  </c:pt>
                  <c:pt idx="7">
                    <c:v>Oct</c:v>
                  </c:pt>
                  <c:pt idx="17">
                    <c:v>Nov</c:v>
                  </c:pt>
                  <c:pt idx="25">
                    <c:v>Dec</c:v>
                  </c:pt>
                  <c:pt idx="30">
                    <c:v>Jan</c:v>
                  </c:pt>
                </c:lvl>
              </c:multiLvlStrCache>
            </c:multiLvlStrRef>
          </c:cat>
          <c:val>
            <c:numRef>
              <c:f>'4Empty Locs Analysis'!$B$4:$B$45</c:f>
              <c:numCache>
                <c:formatCode>General</c:formatCode>
                <c:ptCount val="35"/>
                <c:pt idx="0">
                  <c:v>160</c:v>
                </c:pt>
                <c:pt idx="1">
                  <c:v>156</c:v>
                </c:pt>
                <c:pt idx="2">
                  <c:v>130</c:v>
                </c:pt>
                <c:pt idx="3">
                  <c:v>104</c:v>
                </c:pt>
                <c:pt idx="4">
                  <c:v>138</c:v>
                </c:pt>
                <c:pt idx="5">
                  <c:v>138</c:v>
                </c:pt>
                <c:pt idx="6">
                  <c:v>113</c:v>
                </c:pt>
                <c:pt idx="7">
                  <c:v>153</c:v>
                </c:pt>
                <c:pt idx="8">
                  <c:v>196</c:v>
                </c:pt>
                <c:pt idx="9">
                  <c:v>240</c:v>
                </c:pt>
                <c:pt idx="10">
                  <c:v>275</c:v>
                </c:pt>
                <c:pt idx="11">
                  <c:v>311</c:v>
                </c:pt>
                <c:pt idx="12">
                  <c:v>380</c:v>
                </c:pt>
                <c:pt idx="13">
                  <c:v>372</c:v>
                </c:pt>
                <c:pt idx="14">
                  <c:v>411</c:v>
                </c:pt>
                <c:pt idx="15">
                  <c:v>382</c:v>
                </c:pt>
                <c:pt idx="16">
                  <c:v>350</c:v>
                </c:pt>
                <c:pt idx="17">
                  <c:v>317</c:v>
                </c:pt>
                <c:pt idx="18">
                  <c:v>325</c:v>
                </c:pt>
                <c:pt idx="19">
                  <c:v>309</c:v>
                </c:pt>
                <c:pt idx="20">
                  <c:v>323</c:v>
                </c:pt>
                <c:pt idx="21">
                  <c:v>327</c:v>
                </c:pt>
                <c:pt idx="22">
                  <c:v>307</c:v>
                </c:pt>
                <c:pt idx="23">
                  <c:v>314</c:v>
                </c:pt>
                <c:pt idx="24">
                  <c:v>343</c:v>
                </c:pt>
                <c:pt idx="25">
                  <c:v>350</c:v>
                </c:pt>
                <c:pt idx="26">
                  <c:v>328</c:v>
                </c:pt>
                <c:pt idx="27">
                  <c:v>255</c:v>
                </c:pt>
                <c:pt idx="28">
                  <c:v>296</c:v>
                </c:pt>
                <c:pt idx="29">
                  <c:v>295</c:v>
                </c:pt>
                <c:pt idx="30">
                  <c:v>555</c:v>
                </c:pt>
                <c:pt idx="31">
                  <c:v>368</c:v>
                </c:pt>
                <c:pt idx="32">
                  <c:v>385</c:v>
                </c:pt>
                <c:pt idx="33">
                  <c:v>369</c:v>
                </c:pt>
                <c:pt idx="34">
                  <c:v>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86-48F7-B5FE-35EF538C94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307794271"/>
        <c:axId val="1306026943"/>
      </c:barChart>
      <c:catAx>
        <c:axId val="1307794271"/>
        <c:scaling>
          <c:orientation val="minMax"/>
        </c:scaling>
        <c:delete val="0"/>
        <c:axPos val="b"/>
        <c:title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6026943"/>
        <c:crosses val="autoZero"/>
        <c:auto val="1"/>
        <c:lblAlgn val="ctr"/>
        <c:lblOffset val="100"/>
        <c:noMultiLvlLbl val="0"/>
      </c:catAx>
      <c:valAx>
        <c:axId val="130602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0779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484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15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675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501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006381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844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530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52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8733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71701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970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76759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4549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82613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6059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40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2/3/2023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1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  <p:sldLayoutId id="2147483799" r:id="rId17"/>
    <p:sldLayoutId id="2147483800" r:id="rId18"/>
    <p:sldLayoutId id="2147483669" r:id="rId19"/>
    <p:sldLayoutId id="2147483673" r:id="rId20"/>
    <p:sldLayoutId id="2147483674" r:id="rId21"/>
    <p:sldLayoutId id="2147483676" r:id="rId22"/>
    <p:sldLayoutId id="2147483675" r:id="rId23"/>
    <p:sldLayoutId id="2147483677" r:id="rId24"/>
    <p:sldLayoutId id="2147483678" r:id="rId25"/>
    <p:sldLayoutId id="2147483679" r:id="rId26"/>
    <p:sldLayoutId id="2147483681" r:id="rId27"/>
    <p:sldLayoutId id="2147483686" r:id="rId28"/>
    <p:sldLayoutId id="2147483683" r:id="rId29"/>
    <p:sldLayoutId id="2147483685" r:id="rId30"/>
    <p:sldLayoutId id="2147483684" r:id="rId31"/>
    <p:sldLayoutId id="2147483680" r:id="rId32"/>
    <p:sldLayoutId id="2147483691" r:id="rId33"/>
    <p:sldLayoutId id="2147483692" r:id="rId34"/>
    <p:sldLayoutId id="2147483693" r:id="rId35"/>
    <p:sldLayoutId id="2147483694" r:id="rId36"/>
    <p:sldLayoutId id="2147483688" r:id="rId37"/>
    <p:sldLayoutId id="2147483687" r:id="rId38"/>
    <p:sldLayoutId id="2147483689" r:id="rId39"/>
    <p:sldLayoutId id="2147483690" r:id="rId40"/>
    <p:sldLayoutId id="2147483695" r:id="rId41"/>
    <p:sldLayoutId id="2147483696" r:id="rId42"/>
    <p:sldLayoutId id="2147483697" r:id="rId43"/>
    <p:sldLayoutId id="2147483698" r:id="rId44"/>
    <p:sldLayoutId id="2147483703" r:id="rId45"/>
    <p:sldLayoutId id="2147483704" r:id="rId46"/>
    <p:sldLayoutId id="2147483705" r:id="rId47"/>
    <p:sldLayoutId id="2147483706" r:id="rId48"/>
    <p:sldLayoutId id="2147483700" r:id="rId49"/>
    <p:sldLayoutId id="2147483699" r:id="rId50"/>
    <p:sldLayoutId id="2147483701" r:id="rId51"/>
    <p:sldLayoutId id="2147483702" r:id="rId52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B91AC79C-411F-4D3E-890B-9CBE2996C29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256" b="256"/>
          <a:stretch>
            <a:fillRect/>
          </a:stretch>
        </p:blipFill>
        <p:spPr>
          <a:xfrm>
            <a:off x="1134319" y="0"/>
            <a:ext cx="11057681" cy="68580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9328473" y="6285971"/>
            <a:ext cx="2334793" cy="3564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November 2022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6005" y="114774"/>
            <a:ext cx="6234307" cy="2941409"/>
          </a:xfrm>
        </p:spPr>
        <p:txBody>
          <a:bodyPr anchor="ctr">
            <a:normAutofit/>
          </a:bodyPr>
          <a:lstStyle/>
          <a:p>
            <a:pPr algn="ctr"/>
            <a:r>
              <a:rPr lang="en-US" sz="6600" b="1" cap="none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Impact" panose="020B0806030902050204" pitchFamily="34" charset="0"/>
                <a:ea typeface="Segoe UI Black" panose="020B0A02040204020203" pitchFamily="34" charset="0"/>
              </a:rPr>
              <a:t>Material Handling KPI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4702E2-39EF-4C0E-89DA-72F7762D5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1675925" y="1898909"/>
            <a:ext cx="4482407" cy="91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AB1029-C13D-4AE5-BAD1-990385C18B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Material Handling moves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6D14961-268F-4E1D-963A-F155EFF7070D}"/>
              </a:ext>
            </a:extLst>
          </p:cNvPr>
          <p:cNvSpPr/>
          <p:nvPr/>
        </p:nvSpPr>
        <p:spPr>
          <a:xfrm>
            <a:off x="7809838" y="5378260"/>
            <a:ext cx="295920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movements </a:t>
            </a:r>
          </a:p>
          <a:p>
            <a:pPr algn="ctr" fontAlgn="b"/>
            <a:r>
              <a:rPr lang="en-US" sz="5400" dirty="0"/>
              <a:t>31,756</a:t>
            </a:r>
            <a:endParaRPr lang="en-US" sz="5400" b="1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E2A337-BB7B-4CF4-9A1F-C5210AA684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3259E70-C04E-4588-9E6D-0FB810E6B8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035140"/>
              </p:ext>
            </p:extLst>
          </p:nvPr>
        </p:nvGraphicFramePr>
        <p:xfrm>
          <a:off x="1308683" y="1216274"/>
          <a:ext cx="9076888" cy="38674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8E9F48-AEE1-4DC0-9F55-D83AE7D8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9368848"/>
              </p:ext>
            </p:extLst>
          </p:nvPr>
        </p:nvGraphicFramePr>
        <p:xfrm>
          <a:off x="830510" y="5302804"/>
          <a:ext cx="6082018" cy="1346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368">
                  <a:extLst>
                    <a:ext uri="{9D8B030D-6E8A-4147-A177-3AD203B41FA5}">
                      <a16:colId xmlns:a16="http://schemas.microsoft.com/office/drawing/2014/main" val="631738717"/>
                    </a:ext>
                  </a:extLst>
                </a:gridCol>
                <a:gridCol w="1903598">
                  <a:extLst>
                    <a:ext uri="{9D8B030D-6E8A-4147-A177-3AD203B41FA5}">
                      <a16:colId xmlns:a16="http://schemas.microsoft.com/office/drawing/2014/main" val="3264496259"/>
                    </a:ext>
                  </a:extLst>
                </a:gridCol>
                <a:gridCol w="1778419">
                  <a:extLst>
                    <a:ext uri="{9D8B030D-6E8A-4147-A177-3AD203B41FA5}">
                      <a16:colId xmlns:a16="http://schemas.microsoft.com/office/drawing/2014/main" val="224874124"/>
                    </a:ext>
                  </a:extLst>
                </a:gridCol>
                <a:gridCol w="1208633">
                  <a:extLst>
                    <a:ext uri="{9D8B030D-6E8A-4147-A177-3AD203B41FA5}">
                      <a16:colId xmlns:a16="http://schemas.microsoft.com/office/drawing/2014/main" val="333158780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User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CYCLE COUNTS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MAT HANDLE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95267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erojas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58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8404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8462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385242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judelato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7845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7909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46977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jodelacr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233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4987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5229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912519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jtobias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4996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5134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44094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amiranda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15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5007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5022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067464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506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31239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1" u="none" strike="noStrike" dirty="0">
                          <a:effectLst/>
                        </a:rPr>
                        <a:t>31756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07218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368807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Adjustments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F6D8CDD-6182-4CE5-864C-06F29FA7FABB}"/>
              </a:ext>
            </a:extLst>
          </p:cNvPr>
          <p:cNvSpPr/>
          <p:nvPr/>
        </p:nvSpPr>
        <p:spPr>
          <a:xfrm>
            <a:off x="7109399" y="5180007"/>
            <a:ext cx="3872732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Adjustments difference</a:t>
            </a:r>
          </a:p>
          <a:p>
            <a:pPr algn="ctr" fontAlgn="b"/>
            <a:r>
              <a:rPr lang="en-US" sz="5400" dirty="0"/>
              <a:t>$30,267.47</a:t>
            </a:r>
            <a:endParaRPr lang="en-US" sz="5400" b="1" dirty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7CF525-AE7C-4A81-91AF-4918A7397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1461B8-1F6A-4F91-A923-1F928DD96C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24788"/>
              </p:ext>
            </p:extLst>
          </p:nvPr>
        </p:nvGraphicFramePr>
        <p:xfrm>
          <a:off x="940906" y="5194716"/>
          <a:ext cx="3250792" cy="153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4169">
                  <a:extLst>
                    <a:ext uri="{9D8B030D-6E8A-4147-A177-3AD203B41FA5}">
                      <a16:colId xmlns:a16="http://schemas.microsoft.com/office/drawing/2014/main" val="1587669424"/>
                    </a:ext>
                  </a:extLst>
                </a:gridCol>
                <a:gridCol w="1014881">
                  <a:extLst>
                    <a:ext uri="{9D8B030D-6E8A-4147-A177-3AD203B41FA5}">
                      <a16:colId xmlns:a16="http://schemas.microsoft.com/office/drawing/2014/main" val="2729857219"/>
                    </a:ext>
                  </a:extLst>
                </a:gridCol>
                <a:gridCol w="1141742">
                  <a:extLst>
                    <a:ext uri="{9D8B030D-6E8A-4147-A177-3AD203B41FA5}">
                      <a16:colId xmlns:a16="http://schemas.microsoft.com/office/drawing/2014/main" val="71949058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Sum of COST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Count of PART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7949433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amiranda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629.34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084118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erojas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5329.39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690536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 err="1">
                          <a:effectLst/>
                        </a:rPr>
                        <a:t>jodelacr</a:t>
                      </a:r>
                      <a:endParaRPr lang="en-US" sz="1200" b="0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-4.29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186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368321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jtobias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20554.32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123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76366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judelato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2422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56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3416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osirodri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1336.71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64</a:t>
                      </a:r>
                      <a:endParaRPr lang="en-US" sz="12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00963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30267.47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494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50214294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E02FB98B-1C76-4327-A0A0-B5F7CE812C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9785642"/>
              </p:ext>
            </p:extLst>
          </p:nvPr>
        </p:nvGraphicFramePr>
        <p:xfrm>
          <a:off x="1065117" y="1168229"/>
          <a:ext cx="9664402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Labor intensive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817794" y="4865615"/>
            <a:ext cx="2202244" cy="15351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 not slotted count</a:t>
            </a:r>
          </a:p>
          <a:p>
            <a:pPr algn="ctr"/>
            <a:r>
              <a:rPr lang="en-US" sz="5400" dirty="0"/>
              <a:t>144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6445690" y="5058561"/>
            <a:ext cx="2027191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Labor Intensive</a:t>
            </a:r>
          </a:p>
          <a:p>
            <a:pPr algn="ctr"/>
            <a:r>
              <a:rPr lang="en-US" sz="5400" dirty="0"/>
              <a:t>10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B56AFB70-B1D4-482C-A9D2-95EC5F1678F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768058"/>
              </p:ext>
            </p:extLst>
          </p:nvPr>
        </p:nvGraphicFramePr>
        <p:xfrm>
          <a:off x="827813" y="1605711"/>
          <a:ext cx="4918497" cy="30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AF7B98A-6516-4B31-9C5E-FFD92830C5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126012"/>
              </p:ext>
            </p:extLst>
          </p:nvPr>
        </p:nvGraphicFramePr>
        <p:xfrm>
          <a:off x="6445690" y="1605711"/>
          <a:ext cx="4918497" cy="30634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4797BEA-6A6A-4D33-9A07-0FF0CDF91AB8}"/>
              </a:ext>
            </a:extLst>
          </p:cNvPr>
          <p:cNvSpPr/>
          <p:nvPr/>
        </p:nvSpPr>
        <p:spPr>
          <a:xfrm>
            <a:off x="3151143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reduction</a:t>
            </a:r>
          </a:p>
          <a:p>
            <a:pPr algn="ctr"/>
            <a:r>
              <a:rPr lang="en-US" sz="5400" dirty="0"/>
              <a:t>82.22%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455DE80-AD6B-4DEE-844D-831194045A89}"/>
              </a:ext>
            </a:extLst>
          </p:cNvPr>
          <p:cNvSpPr/>
          <p:nvPr/>
        </p:nvSpPr>
        <p:spPr>
          <a:xfrm>
            <a:off x="8719960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reduction</a:t>
            </a:r>
          </a:p>
          <a:p>
            <a:pPr algn="ctr"/>
            <a:r>
              <a:rPr lang="en-US" sz="5400" dirty="0"/>
              <a:t>88.37%</a:t>
            </a:r>
          </a:p>
        </p:txBody>
      </p:sp>
    </p:spTree>
    <p:extLst>
      <p:ext uri="{BB962C8B-B14F-4D97-AF65-F5344CB8AC3E}">
        <p14:creationId xmlns:p14="http://schemas.microsoft.com/office/powerpoint/2010/main" val="3567886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Storage efficiency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17B9FD2-F8AF-45C5-98F5-04C0DCB23170}"/>
              </a:ext>
            </a:extLst>
          </p:cNvPr>
          <p:cNvSpPr/>
          <p:nvPr/>
        </p:nvSpPr>
        <p:spPr>
          <a:xfrm>
            <a:off x="627265" y="5058561"/>
            <a:ext cx="233695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Low Max</a:t>
            </a:r>
          </a:p>
          <a:p>
            <a:pPr algn="ctr"/>
            <a:r>
              <a:rPr lang="en-US" sz="5400" dirty="0"/>
              <a:t>517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2E5850-9DEE-4AB4-8728-2B7516C84AFB}"/>
              </a:ext>
            </a:extLst>
          </p:cNvPr>
          <p:cNvSpPr/>
          <p:nvPr/>
        </p:nvSpPr>
        <p:spPr>
          <a:xfrm>
            <a:off x="6396632" y="5058561"/>
            <a:ext cx="2336954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Insufficient Spread</a:t>
            </a:r>
          </a:p>
          <a:p>
            <a:pPr algn="ctr"/>
            <a:r>
              <a:rPr lang="en-US" sz="5400" dirty="0"/>
              <a:t>618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AA6327-3A1D-42B1-8283-373B64C6AB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47E8F07A-64CC-49F7-A0D2-3EE2A977EA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7418325"/>
              </p:ext>
            </p:extLst>
          </p:nvPr>
        </p:nvGraphicFramePr>
        <p:xfrm>
          <a:off x="578928" y="1558212"/>
          <a:ext cx="5209799" cy="30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97BC284-F574-40C4-B199-136FD4246FC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850834"/>
              </p:ext>
            </p:extLst>
          </p:nvPr>
        </p:nvGraphicFramePr>
        <p:xfrm>
          <a:off x="6403274" y="1558212"/>
          <a:ext cx="5209798" cy="30634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950070-16AD-4E0E-AA39-03ABB910A5E4}"/>
              </a:ext>
            </a:extLst>
          </p:cNvPr>
          <p:cNvSpPr/>
          <p:nvPr/>
        </p:nvSpPr>
        <p:spPr>
          <a:xfrm>
            <a:off x="3151143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reduction</a:t>
            </a:r>
          </a:p>
          <a:p>
            <a:pPr algn="ctr"/>
            <a:r>
              <a:rPr lang="en-US" sz="5400" dirty="0"/>
              <a:t>62.12%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D4F05F6-6C9E-47B8-9B9E-94505D7E2BB2}"/>
              </a:ext>
            </a:extLst>
          </p:cNvPr>
          <p:cNvSpPr/>
          <p:nvPr/>
        </p:nvSpPr>
        <p:spPr>
          <a:xfrm>
            <a:off x="9008173" y="5058561"/>
            <a:ext cx="2644227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percentage reduction</a:t>
            </a:r>
          </a:p>
          <a:p>
            <a:pPr algn="ctr"/>
            <a:r>
              <a:rPr lang="en-US" sz="5400" dirty="0"/>
              <a:t>62.50%</a:t>
            </a:r>
          </a:p>
        </p:txBody>
      </p:sp>
    </p:spTree>
    <p:extLst>
      <p:ext uri="{BB962C8B-B14F-4D97-AF65-F5344CB8AC3E}">
        <p14:creationId xmlns:p14="http://schemas.microsoft.com/office/powerpoint/2010/main" val="171570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restock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52B317-0C13-43BE-90A9-DFCB82DA3CE1}"/>
              </a:ext>
            </a:extLst>
          </p:cNvPr>
          <p:cNvSpPr/>
          <p:nvPr/>
        </p:nvSpPr>
        <p:spPr>
          <a:xfrm>
            <a:off x="7122880" y="5478504"/>
            <a:ext cx="2809256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 Numbers stocked</a:t>
            </a:r>
          </a:p>
          <a:p>
            <a:pPr algn="ctr"/>
            <a:r>
              <a:rPr lang="en-US" sz="5400" dirty="0"/>
              <a:t>9126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B4C8B-1914-4CEA-8323-BBC35125E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2A561273-7CD3-4210-9325-4E47CA2561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82919986"/>
              </p:ext>
            </p:extLst>
          </p:nvPr>
        </p:nvGraphicFramePr>
        <p:xfrm>
          <a:off x="4112002" y="1288256"/>
          <a:ext cx="7418337" cy="39296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F727463-6C42-4BBB-8B7C-A19843A9E0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377481"/>
              </p:ext>
            </p:extLst>
          </p:nvPr>
        </p:nvGraphicFramePr>
        <p:xfrm>
          <a:off x="993358" y="2318701"/>
          <a:ext cx="2462905" cy="1714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0116">
                  <a:extLst>
                    <a:ext uri="{9D8B030D-6E8A-4147-A177-3AD203B41FA5}">
                      <a16:colId xmlns:a16="http://schemas.microsoft.com/office/drawing/2014/main" val="1121203754"/>
                    </a:ext>
                  </a:extLst>
                </a:gridCol>
                <a:gridCol w="1502789">
                  <a:extLst>
                    <a:ext uri="{9D8B030D-6E8A-4147-A177-3AD203B41FA5}">
                      <a16:colId xmlns:a16="http://schemas.microsoft.com/office/drawing/2014/main" val="190308165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Date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Count of Part Number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6581683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Jul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15076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Aug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1783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414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Sep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1276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9558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Oct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1287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4161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Nov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1308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6374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Dec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1050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546488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Jan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1172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5651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>
                          <a:effectLst/>
                        </a:rPr>
                        <a:t>Grand Total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dirty="0">
                          <a:effectLst/>
                        </a:rPr>
                        <a:t>9126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3490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879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73D39CCD-DE70-429B-87AE-35AADFCA8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7309" y="330448"/>
            <a:ext cx="7172132" cy="885826"/>
          </a:xfrm>
        </p:spPr>
        <p:txBody>
          <a:bodyPr/>
          <a:lstStyle/>
          <a:p>
            <a:pPr algn="ctr"/>
            <a:r>
              <a:rPr lang="en-US" dirty="0">
                <a:latin typeface="Impact" panose="020B0806030902050204" pitchFamily="34" charset="0"/>
              </a:rPr>
              <a:t>Empty locations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440741E-9723-4892-B03D-247D44174BB6}"/>
              </a:ext>
            </a:extLst>
          </p:cNvPr>
          <p:cNvSpPr/>
          <p:nvPr/>
        </p:nvSpPr>
        <p:spPr>
          <a:xfrm>
            <a:off x="6390726" y="5295098"/>
            <a:ext cx="3527715" cy="11492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Actual empty locations</a:t>
            </a:r>
          </a:p>
          <a:p>
            <a:pPr algn="ctr"/>
            <a:r>
              <a:rPr lang="en-US" sz="5400" dirty="0"/>
              <a:t>356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9D087-06FD-4117-86FB-4021871335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3417" y="143045"/>
            <a:ext cx="2618316" cy="533978"/>
          </a:xfrm>
          <a:prstGeom prst="rect">
            <a:avLst/>
          </a:prstGeom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0DDCDA-247E-4FE5-B0C8-976B33C514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1828297"/>
              </p:ext>
            </p:extLst>
          </p:nvPr>
        </p:nvGraphicFramePr>
        <p:xfrm>
          <a:off x="685275" y="2218557"/>
          <a:ext cx="2485763" cy="1914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9026">
                  <a:extLst>
                    <a:ext uri="{9D8B030D-6E8A-4147-A177-3AD203B41FA5}">
                      <a16:colId xmlns:a16="http://schemas.microsoft.com/office/drawing/2014/main" val="3759208050"/>
                    </a:ext>
                  </a:extLst>
                </a:gridCol>
                <a:gridCol w="1516737">
                  <a:extLst>
                    <a:ext uri="{9D8B030D-6E8A-4147-A177-3AD203B41FA5}">
                      <a16:colId xmlns:a16="http://schemas.microsoft.com/office/drawing/2014/main" val="27852783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Row Labels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Count of Part Number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87844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Jul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1250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02795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1783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26441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1276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2723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1287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237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1308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33835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1050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476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Jan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1172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236314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>
                          <a:effectLst/>
                        </a:rPr>
                        <a:t>Grand Total</a:t>
                      </a:r>
                      <a:endParaRPr lang="en-US" sz="12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9126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6272860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23854FAD-FB24-4164-8125-81E2A321A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3065688"/>
              </p:ext>
            </p:extLst>
          </p:nvPr>
        </p:nvGraphicFramePr>
        <p:xfrm>
          <a:off x="4000787" y="1445936"/>
          <a:ext cx="6681788" cy="3619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1169961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90E344AF0D3FF4C962EB5008E79E15B" ma:contentTypeVersion="5" ma:contentTypeDescription="Create a new document." ma:contentTypeScope="" ma:versionID="ce01a46f1574d3c5e4bfcfb1b03fa300">
  <xsd:schema xmlns:xsd="http://www.w3.org/2001/XMLSchema" xmlns:xs="http://www.w3.org/2001/XMLSchema" xmlns:p="http://schemas.microsoft.com/office/2006/metadata/properties" xmlns:ns3="fdb430ab-73c0-4912-8626-d15f7fe1bdb8" xmlns:ns4="17fb94dd-8c41-42d5-a09e-0f286a6c778c" targetNamespace="http://schemas.microsoft.com/office/2006/metadata/properties" ma:root="true" ma:fieldsID="c64d65848fbeeda8189c2e51676bfcea" ns3:_="" ns4:_="">
    <xsd:import namespace="fdb430ab-73c0-4912-8626-d15f7fe1bdb8"/>
    <xsd:import namespace="17fb94dd-8c41-42d5-a09e-0f286a6c778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b430ab-73c0-4912-8626-d15f7fe1bd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7fb94dd-8c41-42d5-a09e-0f286a6c778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2735F-B8FE-410C-B43E-2B7B49ABE6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b430ab-73c0-4912-8626-d15f7fe1bdb8"/>
    <ds:schemaRef ds:uri="17fb94dd-8c41-42d5-a09e-0f286a6c77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4045008-BD42-4B24-A6F5-0E1C58790533}">
  <ds:schemaRefs>
    <ds:schemaRef ds:uri="http://purl.org/dc/dcmitype/"/>
    <ds:schemaRef ds:uri="http://schemas.microsoft.com/office/2006/metadata/properties"/>
    <ds:schemaRef ds:uri="http://purl.org/dc/terms/"/>
    <ds:schemaRef ds:uri="17fb94dd-8c41-42d5-a09e-0f286a6c778c"/>
    <ds:schemaRef ds:uri="fdb430ab-73c0-4912-8626-d15f7fe1bdb8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238</Words>
  <Application>Microsoft Office PowerPoint</Application>
  <PresentationFormat>Widescreen</PresentationFormat>
  <Paragraphs>144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Calibri</vt:lpstr>
      <vt:lpstr>Impact</vt:lpstr>
      <vt:lpstr>Sagona ExtraLight</vt:lpstr>
      <vt:lpstr>Segoe UI Black</vt:lpstr>
      <vt:lpstr>Speak Pro</vt:lpstr>
      <vt:lpstr>Trebuchet MS</vt:lpstr>
      <vt:lpstr>Wingdings 3</vt:lpstr>
      <vt:lpstr>Facet</vt:lpstr>
      <vt:lpstr>Material Handling KPI</vt:lpstr>
      <vt:lpstr>Material Handling moves</vt:lpstr>
      <vt:lpstr>Adjustments</vt:lpstr>
      <vt:lpstr>Labor intensive </vt:lpstr>
      <vt:lpstr>Storage efficiency</vt:lpstr>
      <vt:lpstr>restock</vt:lpstr>
      <vt:lpstr>Empty locations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2022-08-26T12:32:04Z</dcterms:created>
  <dcterms:modified xsi:type="dcterms:W3CDTF">2023-02-03T16:24:49Z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0x010100290E344AF0D3FF4C962EB5008E79E15B</vt:lpwstr>
  </property>
</Properties>
</file>