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896" r:id="rId4"/>
  </p:sldMasterIdLst>
  <p:handoutMasterIdLst>
    <p:handoutMasterId r:id="rId15"/>
  </p:handoutMasterIdLst>
  <p:sldIdLst>
    <p:sldId id="375" r:id="rId5"/>
    <p:sldId id="407" r:id="rId6"/>
    <p:sldId id="420" r:id="rId7"/>
    <p:sldId id="384" r:id="rId8"/>
    <p:sldId id="416" r:id="rId9"/>
    <p:sldId id="419" r:id="rId10"/>
    <p:sldId id="409" r:id="rId11"/>
    <p:sldId id="412" r:id="rId12"/>
    <p:sldId id="418" r:id="rId13"/>
    <p:sldId id="41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483"/>
    <a:srgbClr val="FAE983"/>
    <a:srgbClr val="9BCE7E"/>
    <a:srgbClr val="FB9474"/>
    <a:srgbClr val="63BE7B"/>
    <a:srgbClr val="F8696B"/>
    <a:srgbClr val="323232"/>
    <a:srgbClr val="0C5A9E"/>
    <a:srgbClr val="9AF0FC"/>
    <a:srgbClr val="0E0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Pick%20by%20loc/NL100%20PT%20January%20comparativa%20enero%2022%20-%2023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Movements!PivotTable1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Mat Handle January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Movements'!$B$3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  <c:pt idx="3">
                  <c:v>erojas</c:v>
                </c:pt>
                <c:pt idx="4">
                  <c:v>judelato</c:v>
                </c:pt>
              </c:strCache>
            </c:strRef>
          </c:cat>
          <c:val>
            <c:numRef>
              <c:f>'1 Movements'!$B$4:$B$9</c:f>
              <c:numCache>
                <c:formatCode>General</c:formatCode>
                <c:ptCount val="5"/>
                <c:pt idx="0">
                  <c:v>2</c:v>
                </c:pt>
                <c:pt idx="1">
                  <c:v>10</c:v>
                </c:pt>
                <c:pt idx="2">
                  <c:v>2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4-48C7-98F6-B66E4ACE5C62}"/>
            </c:ext>
          </c:extLst>
        </c:ser>
        <c:ser>
          <c:idx val="1"/>
          <c:order val="1"/>
          <c:tx>
            <c:strRef>
              <c:f>'1 Movements'!$C$3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  <c:pt idx="3">
                  <c:v>erojas</c:v>
                </c:pt>
                <c:pt idx="4">
                  <c:v>judelato</c:v>
                </c:pt>
              </c:strCache>
            </c:strRef>
          </c:cat>
          <c:val>
            <c:numRef>
              <c:f>'1 Movements'!$C$4:$C$9</c:f>
              <c:numCache>
                <c:formatCode>General</c:formatCode>
                <c:ptCount val="5"/>
                <c:pt idx="0">
                  <c:v>297</c:v>
                </c:pt>
                <c:pt idx="1">
                  <c:v>223</c:v>
                </c:pt>
                <c:pt idx="2">
                  <c:v>172</c:v>
                </c:pt>
                <c:pt idx="3">
                  <c:v>143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D4-48C7-98F6-B66E4ACE5C62}"/>
            </c:ext>
          </c:extLst>
        </c:ser>
        <c:ser>
          <c:idx val="2"/>
          <c:order val="2"/>
          <c:tx>
            <c:strRef>
              <c:f>'1 Movements'!$D$3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Movements'!$A$4:$A$9</c:f>
              <c:strCache>
                <c:ptCount val="5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  <c:pt idx="3">
                  <c:v>erojas</c:v>
                </c:pt>
                <c:pt idx="4">
                  <c:v>judelato</c:v>
                </c:pt>
              </c:strCache>
            </c:strRef>
          </c:cat>
          <c:val>
            <c:numRef>
              <c:f>'1 Movements'!$D$4:$D$9</c:f>
              <c:numCache>
                <c:formatCode>General</c:formatCode>
                <c:ptCount val="5"/>
                <c:pt idx="0">
                  <c:v>299</c:v>
                </c:pt>
                <c:pt idx="1">
                  <c:v>233</c:v>
                </c:pt>
                <c:pt idx="2">
                  <c:v>174</c:v>
                </c:pt>
                <c:pt idx="3">
                  <c:v>143</c:v>
                </c:pt>
                <c:pt idx="4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3D4-48C7-98F6-B66E4AC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829844095"/>
        <c:axId val="1908817855"/>
      </c:barChart>
      <c:catAx>
        <c:axId val="18298440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817855"/>
        <c:crosses val="autoZero"/>
        <c:auto val="1"/>
        <c:lblAlgn val="ctr"/>
        <c:lblOffset val="100"/>
        <c:noMultiLvlLbl val="0"/>
      </c:catAx>
      <c:valAx>
        <c:axId val="19088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</a:t>
                </a:r>
                <a:r>
                  <a:rPr lang="en-US" baseline="0"/>
                  <a:t>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8440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Discrepancies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Sheet1!$A$4:$A$24</c:f>
              <c:multiLvlStrCache>
                <c:ptCount val="17"/>
                <c:lvl>
                  <c:pt idx="0">
                    <c:v>02-sep</c:v>
                  </c:pt>
                  <c:pt idx="1">
                    <c:v>05-sep</c:v>
                  </c:pt>
                  <c:pt idx="2">
                    <c:v>16-sep</c:v>
                  </c:pt>
                  <c:pt idx="3">
                    <c:v>23-sep</c:v>
                  </c:pt>
                  <c:pt idx="4">
                    <c:v>30-sep</c:v>
                  </c:pt>
                  <c:pt idx="5">
                    <c:v>07-oct</c:v>
                  </c:pt>
                  <c:pt idx="6">
                    <c:v>14-oct</c:v>
                  </c:pt>
                  <c:pt idx="7">
                    <c:v>28-oct</c:v>
                  </c:pt>
                  <c:pt idx="8">
                    <c:v>31-oct</c:v>
                  </c:pt>
                  <c:pt idx="9">
                    <c:v>02-nov</c:v>
                  </c:pt>
                  <c:pt idx="10">
                    <c:v>04-nov</c:v>
                  </c:pt>
                  <c:pt idx="11">
                    <c:v>08-nov</c:v>
                  </c:pt>
                  <c:pt idx="12">
                    <c:v>11-nov</c:v>
                  </c:pt>
                  <c:pt idx="13">
                    <c:v>14-nov</c:v>
                  </c:pt>
                  <c:pt idx="14">
                    <c:v>17-nov</c:v>
                  </c:pt>
                  <c:pt idx="15">
                    <c:v>22-nov</c:v>
                  </c:pt>
                  <c:pt idx="16">
                    <c:v>25-nov</c:v>
                  </c:pt>
                </c:lvl>
                <c:lvl>
                  <c:pt idx="0">
                    <c:v>sep</c:v>
                  </c:pt>
                  <c:pt idx="5">
                    <c:v>oct</c:v>
                  </c:pt>
                  <c:pt idx="9">
                    <c:v>nov</c:v>
                  </c:pt>
                </c:lvl>
              </c:multiLvlStrCache>
            </c:multiLvlStrRef>
          </c:cat>
          <c:val>
            <c:numRef>
              <c:f>Sheet1!$B$4:$B$24</c:f>
              <c:numCache>
                <c:formatCode>General</c:formatCode>
                <c:ptCount val="17"/>
                <c:pt idx="0">
                  <c:v>25</c:v>
                </c:pt>
                <c:pt idx="1">
                  <c:v>15</c:v>
                </c:pt>
                <c:pt idx="2">
                  <c:v>15</c:v>
                </c:pt>
                <c:pt idx="3">
                  <c:v>10</c:v>
                </c:pt>
                <c:pt idx="4">
                  <c:v>13</c:v>
                </c:pt>
                <c:pt idx="5">
                  <c:v>5</c:v>
                </c:pt>
                <c:pt idx="6">
                  <c:v>0</c:v>
                </c:pt>
                <c:pt idx="7">
                  <c:v>9</c:v>
                </c:pt>
                <c:pt idx="8">
                  <c:v>13</c:v>
                </c:pt>
                <c:pt idx="9">
                  <c:v>12</c:v>
                </c:pt>
                <c:pt idx="10">
                  <c:v>5</c:v>
                </c:pt>
                <c:pt idx="11">
                  <c:v>2</c:v>
                </c:pt>
                <c:pt idx="12">
                  <c:v>4</c:v>
                </c:pt>
                <c:pt idx="13">
                  <c:v>4</c:v>
                </c:pt>
                <c:pt idx="14">
                  <c:v>3</c:v>
                </c:pt>
                <c:pt idx="15">
                  <c:v>5</c:v>
                </c:pt>
                <c:pt idx="1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F5-40EF-BD7A-169BEE6671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0014832"/>
        <c:axId val="1161037520"/>
      </c:lineChart>
      <c:catAx>
        <c:axId val="98001483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1037520"/>
        <c:crosses val="autoZero"/>
        <c:auto val="1"/>
        <c:lblAlgn val="ctr"/>
        <c:lblOffset val="100"/>
        <c:noMultiLvlLbl val="0"/>
      </c:catAx>
      <c:valAx>
        <c:axId val="116103752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00148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general-.xlsx]consolidations by date!PivotTable4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Consolidations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'consolidations by date'!$B$1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'consolidations by date'!$A$2:$A$10</c:f>
              <c:strCache>
                <c:ptCount val="8"/>
                <c:pt idx="0">
                  <c:v>14/08/2022</c:v>
                </c:pt>
                <c:pt idx="1">
                  <c:v>28/09/2022</c:v>
                </c:pt>
                <c:pt idx="2">
                  <c:v>06/10/2022</c:v>
                </c:pt>
                <c:pt idx="3">
                  <c:v>13/10/2022</c:v>
                </c:pt>
                <c:pt idx="4">
                  <c:v>20/10/2022</c:v>
                </c:pt>
                <c:pt idx="5">
                  <c:v>27/10/2022</c:v>
                </c:pt>
                <c:pt idx="6">
                  <c:v>17/11/2022</c:v>
                </c:pt>
                <c:pt idx="7">
                  <c:v>24/11/2022</c:v>
                </c:pt>
              </c:strCache>
            </c:strRef>
          </c:cat>
          <c:val>
            <c:numRef>
              <c:f>'consolidations by date'!$B$2:$B$10</c:f>
              <c:numCache>
                <c:formatCode>General</c:formatCode>
                <c:ptCount val="8"/>
                <c:pt idx="0">
                  <c:v>27</c:v>
                </c:pt>
                <c:pt idx="1">
                  <c:v>24</c:v>
                </c:pt>
                <c:pt idx="2">
                  <c:v>35</c:v>
                </c:pt>
                <c:pt idx="3">
                  <c:v>26</c:v>
                </c:pt>
                <c:pt idx="4">
                  <c:v>20</c:v>
                </c:pt>
                <c:pt idx="5">
                  <c:v>29</c:v>
                </c:pt>
                <c:pt idx="6">
                  <c:v>18</c:v>
                </c:pt>
                <c:pt idx="7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30-4297-BDAE-D0ABE08D72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751240847"/>
        <c:axId val="1985312127"/>
      </c:barChart>
      <c:catAx>
        <c:axId val="1751240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312127"/>
        <c:crosses val="autoZero"/>
        <c:auto val="1"/>
        <c:lblAlgn val="ctr"/>
        <c:lblOffset val="100"/>
        <c:noMultiLvlLbl val="0"/>
      </c:catAx>
      <c:valAx>
        <c:axId val="1985312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consolidations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240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Picks By loc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 </c:f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'[NL100 PT January comparativa enero 22 - 23.xlsb]comparativa'!$D$8:$D$12</c:f>
              <c:strCache>
                <c:ptCount val="5"/>
                <c:pt idx="0">
                  <c:v>OT/OR/OZ</c:v>
                </c:pt>
                <c:pt idx="1">
                  <c:v>FP</c:v>
                </c:pt>
                <c:pt idx="2">
                  <c:v>Proveedores</c:v>
                </c:pt>
                <c:pt idx="3">
                  <c:v>OS</c:v>
                </c:pt>
                <c:pt idx="4">
                  <c:v>SP</c:v>
                </c:pt>
              </c:strCache>
            </c:strRef>
          </c:cat>
          <c:val>
            <c:numRef>
              <c:f>'[NL100 PT January comparativa enero 22 - 23.xlsb]comparativa'!$E$8:$E$12</c:f>
              <c:numCache>
                <c:formatCode>General</c:formatCode>
                <c:ptCount val="5"/>
                <c:pt idx="0">
                  <c:v>22</c:v>
                </c:pt>
                <c:pt idx="1">
                  <c:v>1066</c:v>
                </c:pt>
                <c:pt idx="2">
                  <c:v>1821</c:v>
                </c:pt>
                <c:pt idx="3">
                  <c:v>624</c:v>
                </c:pt>
                <c:pt idx="4">
                  <c:v>3802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74-45D1-A1E5-730DCAC19E48}"/>
            </c:ext>
          </c:extLst>
        </c:ser>
        <c:ser>
          <c:idx val="1"/>
          <c:order val="1"/>
          <c:tx>
            <c:strRef>
              <c:f>'[NL100 PT January comparativa enero 22 - 23.xlsb]comparativa'!$B$7</c:f>
              <c:strCache>
                <c:ptCount val="1"/>
                <c:pt idx="0">
                  <c:v>Count of RTID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val>
            <c:numRef>
              <c:f>'[NL100 PT January comparativa enero 22 - 23.xlsb]comparativa'!$B$8:$B$12</c:f>
              <c:numCache>
                <c:formatCode>General</c:formatCode>
                <c:ptCount val="5"/>
                <c:pt idx="0">
                  <c:v>153</c:v>
                </c:pt>
                <c:pt idx="1">
                  <c:v>730</c:v>
                </c:pt>
                <c:pt idx="2">
                  <c:v>1392</c:v>
                </c:pt>
                <c:pt idx="3">
                  <c:v>1378</c:v>
                </c:pt>
                <c:pt idx="4">
                  <c:v>3920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74-45D1-A1E5-730DCAC19E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01523520"/>
        <c:axId val="13208960"/>
      </c:barChart>
      <c:catAx>
        <c:axId val="101523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LOC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08960"/>
        <c:crosses val="autoZero"/>
        <c:auto val="1"/>
        <c:lblAlgn val="ctr"/>
        <c:lblOffset val="100"/>
        <c:noMultiLvlLbl val="0"/>
      </c:catAx>
      <c:valAx>
        <c:axId val="13208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RTID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523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CC analysis!PivotTable1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Adjustments January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CC analysis'!$B$3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analysis'!$A$4:$A$7</c:f>
              <c:strCache>
                <c:ptCount val="3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</c:strCache>
            </c:strRef>
          </c:cat>
          <c:val>
            <c:numRef>
              <c:f>'1 CC analysis'!$B$4:$B$7</c:f>
              <c:numCache>
                <c:formatCode>General</c:formatCode>
                <c:ptCount val="3"/>
                <c:pt idx="0">
                  <c:v>33.669999999999995</c:v>
                </c:pt>
                <c:pt idx="1">
                  <c:v>486.82000000000005</c:v>
                </c:pt>
                <c:pt idx="2">
                  <c:v>4085.46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4-488D-92F1-F4BCAC60B628}"/>
            </c:ext>
          </c:extLst>
        </c:ser>
        <c:ser>
          <c:idx val="1"/>
          <c:order val="1"/>
          <c:tx>
            <c:strRef>
              <c:f>'1 CC analysis'!$C$3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analysis'!$A$4:$A$7</c:f>
              <c:strCache>
                <c:ptCount val="3"/>
                <c:pt idx="0">
                  <c:v>amiranda</c:v>
                </c:pt>
                <c:pt idx="1">
                  <c:v>jodelacr</c:v>
                </c:pt>
                <c:pt idx="2">
                  <c:v>jtobias</c:v>
                </c:pt>
              </c:strCache>
            </c:strRef>
          </c:cat>
          <c:val>
            <c:numRef>
              <c:f>'1 CC analysis'!$C$4:$C$7</c:f>
              <c:numCache>
                <c:formatCode>General</c:formatCode>
                <c:ptCount val="3"/>
                <c:pt idx="0">
                  <c:v>2</c:v>
                </c:pt>
                <c:pt idx="1">
                  <c:v>10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4-488D-92F1-F4BCAC60B6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130127"/>
        <c:axId val="1210624959"/>
      </c:barChart>
      <c:catAx>
        <c:axId val="121013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624959"/>
        <c:crosses val="autoZero"/>
        <c:auto val="1"/>
        <c:lblAlgn val="ctr"/>
        <c:lblOffset val="100"/>
        <c:noMultiLvlLbl val="0"/>
      </c:catAx>
      <c:valAx>
        <c:axId val="121062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3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'!$A$2:$A$15</c:f>
              <c:multiLvlStrCache>
                <c:ptCount val="9"/>
                <c:lvl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22-Nov</c:v>
                  </c:pt>
                  <c:pt idx="6">
                    <c:v>11-Nov</c:v>
                  </c:pt>
                  <c:pt idx="7">
                    <c:v>9-Dec</c:v>
                  </c:pt>
                  <c:pt idx="8">
                    <c:v>30-Dec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  <c:pt idx="7">
                    <c:v>Dec</c:v>
                  </c:pt>
                </c:lvl>
              </c:multiLvlStrCache>
            </c:multiLvlStrRef>
          </c:cat>
          <c:val>
            <c:numRef>
              <c:f>'2 Reslot Analysis '!$B$2:$B$15</c:f>
              <c:numCache>
                <c:formatCode>General</c:formatCode>
                <c:ptCount val="9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11</c:v>
                </c:pt>
                <c:pt idx="8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C46-42EE-BA10-DEFCB70EE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'!$M$2:$M$10</c:f>
              <c:multiLvlStrCache>
                <c:ptCount val="6"/>
                <c:lvl>
                  <c:pt idx="2">
                    <c:v>11-Nov</c:v>
                  </c:pt>
                  <c:pt idx="3">
                    <c:v>22-Nov</c:v>
                  </c:pt>
                  <c:pt idx="4">
                    <c:v>9-Dec</c:v>
                  </c:pt>
                  <c:pt idx="5">
                    <c:v>30-Dec</c:v>
                  </c:pt>
                </c:lvl>
                <c:lvl>
                  <c:pt idx="0">
                    <c:v>Sep</c:v>
                  </c:pt>
                  <c:pt idx="1">
                    <c:v>Oct</c:v>
                  </c:pt>
                  <c:pt idx="2">
                    <c:v>Nov</c:v>
                  </c:pt>
                  <c:pt idx="4">
                    <c:v>Dec</c:v>
                  </c:pt>
                </c:lvl>
              </c:multiLvlStrCache>
            </c:multiLvlStrRef>
          </c:cat>
          <c:val>
            <c:numRef>
              <c:f>'2 Reslot Analysis '!$N$2:$N$10</c:f>
              <c:numCache>
                <c:formatCode>General</c:formatCode>
                <c:ptCount val="6"/>
                <c:pt idx="0">
                  <c:v>109</c:v>
                </c:pt>
                <c:pt idx="1">
                  <c:v>68</c:v>
                </c:pt>
                <c:pt idx="2">
                  <c:v>33</c:v>
                </c:pt>
                <c:pt idx="3">
                  <c:v>23</c:v>
                </c:pt>
                <c:pt idx="4">
                  <c:v>16</c:v>
                </c:pt>
                <c:pt idx="5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1A-422D-9AB0-BBE220D95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Low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'!$A$27:$A$45</c:f>
              <c:multiLvlStrCache>
                <c:ptCount val="11"/>
                <c:lvl>
                  <c:pt idx="0">
                    <c:v>15-Jun</c:v>
                  </c:pt>
                  <c:pt idx="1">
                    <c:v>19-Jul</c:v>
                  </c:pt>
                  <c:pt idx="2">
                    <c:v>9-Aug</c:v>
                  </c:pt>
                  <c:pt idx="3">
                    <c:v>22-Sep</c:v>
                  </c:pt>
                  <c:pt idx="4">
                    <c:v>1-Sep</c:v>
                  </c:pt>
                  <c:pt idx="5">
                    <c:v>27-Oct</c:v>
                  </c:pt>
                  <c:pt idx="6">
                    <c:v>14-Oct</c:v>
                  </c:pt>
                  <c:pt idx="7">
                    <c:v>22-Nov</c:v>
                  </c:pt>
                  <c:pt idx="8">
                    <c:v>11-Nov</c:v>
                  </c:pt>
                  <c:pt idx="9">
                    <c:v>9-Dec</c:v>
                  </c:pt>
                  <c:pt idx="10">
                    <c:v>30-Dec</c:v>
                  </c:pt>
                </c:lvl>
                <c:lvl>
                  <c:pt idx="0">
                    <c:v>Jun</c:v>
                  </c:pt>
                  <c:pt idx="1">
                    <c:v>Jul</c:v>
                  </c:pt>
                  <c:pt idx="2">
                    <c:v>Aug</c:v>
                  </c:pt>
                  <c:pt idx="3">
                    <c:v>Sep</c:v>
                  </c:pt>
                  <c:pt idx="5">
                    <c:v>Oct</c:v>
                  </c:pt>
                  <c:pt idx="7">
                    <c:v>Nov</c:v>
                  </c:pt>
                  <c:pt idx="9">
                    <c:v>Dec</c:v>
                  </c:pt>
                </c:lvl>
              </c:multiLvlStrCache>
            </c:multiLvlStrRef>
          </c:cat>
          <c:val>
            <c:numRef>
              <c:f>'2 Reslot Analysis '!$B$27:$B$45</c:f>
              <c:numCache>
                <c:formatCode>General</c:formatCode>
                <c:ptCount val="11"/>
                <c:pt idx="0">
                  <c:v>875</c:v>
                </c:pt>
                <c:pt idx="1">
                  <c:v>695</c:v>
                </c:pt>
                <c:pt idx="2">
                  <c:v>686</c:v>
                </c:pt>
                <c:pt idx="3">
                  <c:v>667</c:v>
                </c:pt>
                <c:pt idx="4">
                  <c:v>671</c:v>
                </c:pt>
                <c:pt idx="5">
                  <c:v>673</c:v>
                </c:pt>
                <c:pt idx="6">
                  <c:v>674</c:v>
                </c:pt>
                <c:pt idx="7">
                  <c:v>649</c:v>
                </c:pt>
                <c:pt idx="8">
                  <c:v>658</c:v>
                </c:pt>
                <c:pt idx="9">
                  <c:v>647</c:v>
                </c:pt>
                <c:pt idx="10">
                  <c:v>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57-47C1-A16E-436BEFFB7A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735792"/>
        <c:axId val="1676901808"/>
      </c:lineChart>
      <c:catAx>
        <c:axId val="1009735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01808"/>
        <c:crosses val="autoZero"/>
        <c:auto val="1"/>
        <c:lblAlgn val="ctr"/>
        <c:lblOffset val="100"/>
        <c:noMultiLvlLbl val="0"/>
      </c:catAx>
      <c:valAx>
        <c:axId val="1676901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</a:t>
                </a:r>
                <a:r>
                  <a:rPr lang="en-US"/>
                  <a:t>of low max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3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!PivotTable2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Insufficient 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'!$M$27:$M$55</c:f>
              <c:multiLvlStrCache>
                <c:ptCount val="17"/>
                <c:lvl>
                  <c:pt idx="0">
                    <c:v>7-Jan</c:v>
                  </c:pt>
                  <c:pt idx="1">
                    <c:v>14-Mar</c:v>
                  </c:pt>
                  <c:pt idx="2">
                    <c:v>15-Apr</c:v>
                  </c:pt>
                  <c:pt idx="3">
                    <c:v>28-Apr</c:v>
                  </c:pt>
                  <c:pt idx="4">
                    <c:v>13-May</c:v>
                  </c:pt>
                  <c:pt idx="5">
                    <c:v>27-May</c:v>
                  </c:pt>
                  <c:pt idx="6">
                    <c:v>15-Jun</c:v>
                  </c:pt>
                  <c:pt idx="7">
                    <c:v>19-Jul</c:v>
                  </c:pt>
                  <c:pt idx="8">
                    <c:v>9-Aug</c:v>
                  </c:pt>
                  <c:pt idx="9">
                    <c:v>1-Sep</c:v>
                  </c:pt>
                  <c:pt idx="10">
                    <c:v>22-Sep</c:v>
                  </c:pt>
                  <c:pt idx="11">
                    <c:v>14-Oct</c:v>
                  </c:pt>
                  <c:pt idx="12">
                    <c:v>27-Oct</c:v>
                  </c:pt>
                  <c:pt idx="13">
                    <c:v>11-Nov</c:v>
                  </c:pt>
                  <c:pt idx="14">
                    <c:v>22-Nov</c:v>
                  </c:pt>
                  <c:pt idx="15">
                    <c:v>9-Dec</c:v>
                  </c:pt>
                  <c:pt idx="16">
                    <c:v>30-Dec</c:v>
                  </c:pt>
                </c:lvl>
                <c:lvl>
                  <c:pt idx="0">
                    <c:v>Jan</c:v>
                  </c:pt>
                  <c:pt idx="1">
                    <c:v>Mar</c:v>
                  </c:pt>
                  <c:pt idx="2">
                    <c:v>Apr</c:v>
                  </c:pt>
                  <c:pt idx="4">
                    <c:v>May</c:v>
                  </c:pt>
                  <c:pt idx="6">
                    <c:v>Jun</c:v>
                  </c:pt>
                  <c:pt idx="7">
                    <c:v>Jul</c:v>
                  </c:pt>
                  <c:pt idx="8">
                    <c:v>Aug</c:v>
                  </c:pt>
                  <c:pt idx="9">
                    <c:v>Sep</c:v>
                  </c:pt>
                  <c:pt idx="11">
                    <c:v>Oct</c:v>
                  </c:pt>
                  <c:pt idx="13">
                    <c:v>Nov</c:v>
                  </c:pt>
                  <c:pt idx="15">
                    <c:v>Dec</c:v>
                  </c:pt>
                </c:lvl>
              </c:multiLvlStrCache>
            </c:multiLvlStrRef>
          </c:cat>
          <c:val>
            <c:numRef>
              <c:f>'2 Reslot Analysis '!$N$27:$N$55</c:f>
              <c:numCache>
                <c:formatCode>General</c:formatCode>
                <c:ptCount val="17"/>
                <c:pt idx="0">
                  <c:v>1569</c:v>
                </c:pt>
                <c:pt idx="1">
                  <c:v>1037</c:v>
                </c:pt>
                <c:pt idx="2">
                  <c:v>1055</c:v>
                </c:pt>
                <c:pt idx="3">
                  <c:v>1196</c:v>
                </c:pt>
                <c:pt idx="4">
                  <c:v>711</c:v>
                </c:pt>
                <c:pt idx="5">
                  <c:v>841</c:v>
                </c:pt>
                <c:pt idx="6">
                  <c:v>1473</c:v>
                </c:pt>
                <c:pt idx="7">
                  <c:v>1669</c:v>
                </c:pt>
                <c:pt idx="8">
                  <c:v>1686</c:v>
                </c:pt>
                <c:pt idx="9">
                  <c:v>1616</c:v>
                </c:pt>
                <c:pt idx="10">
                  <c:v>1641</c:v>
                </c:pt>
                <c:pt idx="11">
                  <c:v>1648</c:v>
                </c:pt>
                <c:pt idx="12">
                  <c:v>1656</c:v>
                </c:pt>
                <c:pt idx="13">
                  <c:v>1678</c:v>
                </c:pt>
                <c:pt idx="14">
                  <c:v>1680</c:v>
                </c:pt>
                <c:pt idx="15">
                  <c:v>1608</c:v>
                </c:pt>
                <c:pt idx="16">
                  <c:v>1437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F2B-454A-934E-DBF74FDBE0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170607"/>
        <c:axId val="1985014783"/>
      </c:lineChart>
      <c:catAx>
        <c:axId val="14331706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014783"/>
        <c:crosses val="autoZero"/>
        <c:auto val="1"/>
        <c:lblAlgn val="ctr"/>
        <c:lblOffset val="100"/>
        <c:noMultiLvlLbl val="0"/>
      </c:catAx>
      <c:valAx>
        <c:axId val="19850147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Insuficient 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1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general-.xlsx]Restock Analysis!PivotTable1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Restock part numbers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'Restock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'Restock Analysis'!$A$4:$A$10</c:f>
              <c:multiLvlStrCache>
                <c:ptCount val="5"/>
                <c:lvl>
                  <c:pt idx="0">
                    <c:v>2-Jan</c:v>
                  </c:pt>
                  <c:pt idx="1">
                    <c:v>3-Jan</c:v>
                  </c:pt>
                  <c:pt idx="2">
                    <c:v>4-Jan</c:v>
                  </c:pt>
                  <c:pt idx="3">
                    <c:v>5-Jan</c:v>
                  </c:pt>
                  <c:pt idx="4">
                    <c:v>6-Jan</c:v>
                  </c:pt>
                </c:lvl>
                <c:lvl>
                  <c:pt idx="0">
                    <c:v>Jan</c:v>
                  </c:pt>
                </c:lvl>
              </c:multiLvlStrCache>
            </c:multiLvlStrRef>
          </c:cat>
          <c:val>
            <c:numRef>
              <c:f>'Restock Analysis'!$B$4:$B$10</c:f>
              <c:numCache>
                <c:formatCode>General</c:formatCode>
                <c:ptCount val="5"/>
                <c:pt idx="0">
                  <c:v>36</c:v>
                </c:pt>
                <c:pt idx="1">
                  <c:v>56</c:v>
                </c:pt>
                <c:pt idx="2">
                  <c:v>24</c:v>
                </c:pt>
                <c:pt idx="3">
                  <c:v>39</c:v>
                </c:pt>
                <c:pt idx="4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59A-4D98-A973-1FC01BE6B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992863"/>
        <c:axId val="946457695"/>
      </c:lineChart>
      <c:catAx>
        <c:axId val="954992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457695"/>
        <c:crosses val="autoZero"/>
        <c:auto val="1"/>
        <c:lblAlgn val="ctr"/>
        <c:lblOffset val="100"/>
        <c:noMultiLvlLbl val="0"/>
      </c:catAx>
      <c:valAx>
        <c:axId val="946457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</a:t>
                </a:r>
                <a:r>
                  <a:rPr lang="en-US" baseline="0"/>
                  <a:t>T OF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general-.xlsx]4Empty Locs Analysis!PivotTable2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'4Empty Locs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'4Empty Locs Analysis'!$A$4:$A$10</c:f>
              <c:multiLvlStrCache>
                <c:ptCount val="5"/>
                <c:lvl>
                  <c:pt idx="0">
                    <c:v>5-Dec</c:v>
                  </c:pt>
                  <c:pt idx="1">
                    <c:v>12-Dec</c:v>
                  </c:pt>
                  <c:pt idx="2">
                    <c:v>19-Dec</c:v>
                  </c:pt>
                  <c:pt idx="3">
                    <c:v>23-Dec</c:v>
                  </c:pt>
                  <c:pt idx="4">
                    <c:v>28-Dec</c:v>
                  </c:pt>
                </c:lvl>
                <c:lvl>
                  <c:pt idx="0">
                    <c:v>Dec</c:v>
                  </c:pt>
                </c:lvl>
              </c:multiLvlStrCache>
            </c:multiLvlStrRef>
          </c:cat>
          <c:val>
            <c:numRef>
              <c:f>'4Empty Locs Analysis'!$B$4:$B$10</c:f>
              <c:numCache>
                <c:formatCode>General</c:formatCode>
                <c:ptCount val="5"/>
                <c:pt idx="0">
                  <c:v>350</c:v>
                </c:pt>
                <c:pt idx="1">
                  <c:v>328</c:v>
                </c:pt>
                <c:pt idx="2">
                  <c:v>255</c:v>
                </c:pt>
                <c:pt idx="3">
                  <c:v>296</c:v>
                </c:pt>
                <c:pt idx="4">
                  <c:v>295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22-4835-B55A-89C3E38BC17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307794271"/>
        <c:axId val="1306026943"/>
      </c:barChart>
      <c:catAx>
        <c:axId val="130779427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26943"/>
        <c:crosses val="autoZero"/>
        <c:auto val="1"/>
        <c:lblAlgn val="ctr"/>
        <c:lblOffset val="100"/>
        <c:noMultiLvlLbl val="0"/>
      </c:catAx>
      <c:valAx>
        <c:axId val="130602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9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5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25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733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72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20903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95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9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682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644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8439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874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4467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76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1632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1/12/2023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68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38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9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259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1/12/2023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193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669" r:id="rId19"/>
    <p:sldLayoutId id="2147483673" r:id="rId20"/>
    <p:sldLayoutId id="2147483674" r:id="rId21"/>
    <p:sldLayoutId id="2147483676" r:id="rId22"/>
    <p:sldLayoutId id="2147483675" r:id="rId23"/>
    <p:sldLayoutId id="2147483677" r:id="rId24"/>
    <p:sldLayoutId id="2147483678" r:id="rId25"/>
    <p:sldLayoutId id="2147483679" r:id="rId26"/>
    <p:sldLayoutId id="2147483681" r:id="rId27"/>
    <p:sldLayoutId id="2147483686" r:id="rId28"/>
    <p:sldLayoutId id="2147483683" r:id="rId29"/>
    <p:sldLayoutId id="2147483685" r:id="rId30"/>
    <p:sldLayoutId id="2147483684" r:id="rId31"/>
    <p:sldLayoutId id="2147483680" r:id="rId32"/>
    <p:sldLayoutId id="2147483691" r:id="rId33"/>
    <p:sldLayoutId id="2147483692" r:id="rId34"/>
    <p:sldLayoutId id="2147483693" r:id="rId35"/>
    <p:sldLayoutId id="2147483694" r:id="rId36"/>
    <p:sldLayoutId id="2147483688" r:id="rId37"/>
    <p:sldLayoutId id="2147483687" r:id="rId38"/>
    <p:sldLayoutId id="2147483689" r:id="rId39"/>
    <p:sldLayoutId id="2147483690" r:id="rId40"/>
    <p:sldLayoutId id="2147483695" r:id="rId41"/>
    <p:sldLayoutId id="2147483696" r:id="rId42"/>
    <p:sldLayoutId id="2147483697" r:id="rId43"/>
    <p:sldLayoutId id="2147483698" r:id="rId44"/>
    <p:sldLayoutId id="2147483703" r:id="rId45"/>
    <p:sldLayoutId id="2147483704" r:id="rId46"/>
    <p:sldLayoutId id="2147483705" r:id="rId47"/>
    <p:sldLayoutId id="2147483706" r:id="rId48"/>
    <p:sldLayoutId id="2147483700" r:id="rId49"/>
    <p:sldLayoutId id="2147483699" r:id="rId50"/>
    <p:sldLayoutId id="2147483701" r:id="rId51"/>
    <p:sldLayoutId id="2147483702" r:id="rId5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8473" y="6285971"/>
            <a:ext cx="2334793" cy="35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5" y="114774"/>
            <a:ext cx="6234307" cy="294140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cap="none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02E2-39EF-4C0E-89DA-72F7762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5925" y="1898909"/>
            <a:ext cx="4482407" cy="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Consolidation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B3194-ED54-42FB-BC46-F477305B8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17BE30-1D51-41F2-B73E-494A50A93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6796465"/>
              </p:ext>
            </p:extLst>
          </p:nvPr>
        </p:nvGraphicFramePr>
        <p:xfrm>
          <a:off x="5482796" y="1356702"/>
          <a:ext cx="5702968" cy="3797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D588DE-9798-4D54-957F-CC5955AA6A74}"/>
              </a:ext>
            </a:extLst>
          </p:cNvPr>
          <p:cNvSpPr/>
          <p:nvPr/>
        </p:nvSpPr>
        <p:spPr>
          <a:xfrm>
            <a:off x="7192831" y="5378260"/>
            <a:ext cx="265702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Consolidations</a:t>
            </a:r>
          </a:p>
          <a:p>
            <a:pPr algn="ctr"/>
            <a:r>
              <a:rPr lang="en-US" sz="5400" dirty="0"/>
              <a:t>194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C96B26-7FA5-4222-92F4-A78EBAA93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759919"/>
              </p:ext>
            </p:extLst>
          </p:nvPr>
        </p:nvGraphicFramePr>
        <p:xfrm>
          <a:off x="832852" y="1964682"/>
          <a:ext cx="3691021" cy="2928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638">
                  <a:extLst>
                    <a:ext uri="{9D8B030D-6E8A-4147-A177-3AD203B41FA5}">
                      <a16:colId xmlns:a16="http://schemas.microsoft.com/office/drawing/2014/main" val="3973464202"/>
                    </a:ext>
                  </a:extLst>
                </a:gridCol>
                <a:gridCol w="2533383">
                  <a:extLst>
                    <a:ext uri="{9D8B030D-6E8A-4147-A177-3AD203B41FA5}">
                      <a16:colId xmlns:a16="http://schemas.microsoft.com/office/drawing/2014/main" val="2711135691"/>
                    </a:ext>
                  </a:extLst>
                </a:gridCol>
              </a:tblGrid>
              <a:tr h="490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Row Labels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count of consolidations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517351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14/08/2022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572052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28/09/2022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923438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06/10/2022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0403479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13/10/2022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1804708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20/10/2022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98496606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27/10/2022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2841300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4743645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24/11/2022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324073"/>
                  </a:ext>
                </a:extLst>
              </a:tr>
              <a:tr h="270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700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551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8045374" y="5469454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movements </a:t>
            </a:r>
          </a:p>
          <a:p>
            <a:pPr algn="ctr" fontAlgn="b"/>
            <a:r>
              <a:rPr lang="en-US" sz="5400" dirty="0"/>
              <a:t>974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6D356E9-CAF6-4B87-BCBB-5A73926910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2040599"/>
              </p:ext>
            </p:extLst>
          </p:nvPr>
        </p:nvGraphicFramePr>
        <p:xfrm>
          <a:off x="2532830" y="1211799"/>
          <a:ext cx="6756611" cy="407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1FDAC20-EA7F-4458-B514-FB18C8109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23540"/>
              </p:ext>
            </p:extLst>
          </p:nvPr>
        </p:nvGraphicFramePr>
        <p:xfrm>
          <a:off x="811518" y="5377350"/>
          <a:ext cx="5018829" cy="133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26">
                  <a:extLst>
                    <a:ext uri="{9D8B030D-6E8A-4147-A177-3AD203B41FA5}">
                      <a16:colId xmlns:a16="http://schemas.microsoft.com/office/drawing/2014/main" val="3254049070"/>
                    </a:ext>
                  </a:extLst>
                </a:gridCol>
                <a:gridCol w="1563007">
                  <a:extLst>
                    <a:ext uri="{9D8B030D-6E8A-4147-A177-3AD203B41FA5}">
                      <a16:colId xmlns:a16="http://schemas.microsoft.com/office/drawing/2014/main" val="1552155561"/>
                    </a:ext>
                  </a:extLst>
                </a:gridCol>
                <a:gridCol w="1462630">
                  <a:extLst>
                    <a:ext uri="{9D8B030D-6E8A-4147-A177-3AD203B41FA5}">
                      <a16:colId xmlns:a16="http://schemas.microsoft.com/office/drawing/2014/main" val="3881696525"/>
                    </a:ext>
                  </a:extLst>
                </a:gridCol>
                <a:gridCol w="1003766">
                  <a:extLst>
                    <a:ext uri="{9D8B030D-6E8A-4147-A177-3AD203B41FA5}">
                      <a16:colId xmlns:a16="http://schemas.microsoft.com/office/drawing/2014/main" val="304968131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CYCLE COUNTS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MAT HANDLE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TOTAL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89459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299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69178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954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174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1030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erojas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143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10936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judelato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8124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960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974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72347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CDE8140-60F7-4913-A22B-D9C3B7D5F3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9114763"/>
              </p:ext>
            </p:extLst>
          </p:nvPr>
        </p:nvGraphicFramePr>
        <p:xfrm>
          <a:off x="2757171" y="1333850"/>
          <a:ext cx="6277772" cy="37281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E5D410-014C-4DB1-A5DE-8AC2A574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25767"/>
              </p:ext>
            </p:extLst>
          </p:nvPr>
        </p:nvGraphicFramePr>
        <p:xfrm>
          <a:off x="214605" y="5189975"/>
          <a:ext cx="4945224" cy="1560195"/>
        </p:xfrm>
        <a:graphic>
          <a:graphicData uri="http://schemas.openxmlformats.org/drawingml/2006/table">
            <a:tbl>
              <a:tblPr firstRow="1" bandRow="1"/>
              <a:tblGrid>
                <a:gridCol w="2265652">
                  <a:extLst>
                    <a:ext uri="{9D8B030D-6E8A-4147-A177-3AD203B41FA5}">
                      <a16:colId xmlns:a16="http://schemas.microsoft.com/office/drawing/2014/main" val="1521486655"/>
                    </a:ext>
                  </a:extLst>
                </a:gridCol>
                <a:gridCol w="2679572">
                  <a:extLst>
                    <a:ext uri="{9D8B030D-6E8A-4147-A177-3AD203B41FA5}">
                      <a16:colId xmlns:a16="http://schemas.microsoft.com/office/drawing/2014/main" val="8018726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LOC TYPE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RTID percentage difference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5339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OT/OR/OZ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-85.62%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321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46.03%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6974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Proveedores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30.82%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2081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-54.72%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13674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-3.01%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79511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Grand 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1676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39B2BD-8714-4656-BECB-9271C8FC7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189619"/>
              </p:ext>
            </p:extLst>
          </p:nvPr>
        </p:nvGraphicFramePr>
        <p:xfrm>
          <a:off x="5202497" y="5422218"/>
          <a:ext cx="6789236" cy="1337310"/>
        </p:xfrm>
        <a:graphic>
          <a:graphicData uri="http://schemas.openxmlformats.org/drawingml/2006/table">
            <a:tbl>
              <a:tblPr bandRow="1">
                <a:tableStyleId>{3C2FFA5D-87B4-456A-9821-1D502468CF0F}</a:tableStyleId>
              </a:tblPr>
              <a:tblGrid>
                <a:gridCol w="6789236">
                  <a:extLst>
                    <a:ext uri="{9D8B030D-6E8A-4147-A177-3AD203B41FA5}">
                      <a16:colId xmlns:a16="http://schemas.microsoft.com/office/drawing/2014/main" val="419600171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disminuyo un 85 porciento la cantidad de </a:t>
                      </a:r>
                      <a:r>
                        <a:rPr lang="es-ES" sz="1400" u="none" strike="noStrike" dirty="0" err="1">
                          <a:effectLst/>
                        </a:rPr>
                        <a:t>picks</a:t>
                      </a:r>
                      <a:r>
                        <a:rPr lang="es-ES" sz="1400" u="none" strike="noStrike" dirty="0">
                          <a:effectLst/>
                        </a:rPr>
                        <a:t> que se hacen de la OT OR OZ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04897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Aumento la cantidad de </a:t>
                      </a:r>
                      <a:r>
                        <a:rPr lang="es-ES" sz="1400" u="none" strike="noStrike" dirty="0" err="1">
                          <a:effectLst/>
                        </a:rPr>
                        <a:t>floor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picks</a:t>
                      </a:r>
                      <a:r>
                        <a:rPr lang="es-ES" sz="1400" u="none" strike="noStrike" dirty="0">
                          <a:effectLst/>
                        </a:rPr>
                        <a:t> un 46%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38593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hubo un 30% de incremento en </a:t>
                      </a:r>
                      <a:r>
                        <a:rPr lang="es-ES" sz="1400" u="none" strike="noStrike" dirty="0" err="1">
                          <a:effectLst/>
                        </a:rPr>
                        <a:t>recepcion</a:t>
                      </a:r>
                      <a:r>
                        <a:rPr lang="es-ES" sz="1400" u="none" strike="noStrike" dirty="0">
                          <a:effectLst/>
                        </a:rPr>
                        <a:t> de proveedores 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B947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8120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Disminuyo un 54% la cantidad de </a:t>
                      </a:r>
                      <a:r>
                        <a:rPr lang="es-ES" sz="1400" u="none" strike="noStrike" dirty="0" err="1">
                          <a:effectLst/>
                        </a:rPr>
                        <a:t>picks</a:t>
                      </a:r>
                      <a:r>
                        <a:rPr lang="es-ES" sz="1400" u="none" strike="noStrike" dirty="0">
                          <a:effectLst/>
                        </a:rPr>
                        <a:t> realizados de </a:t>
                      </a:r>
                      <a:r>
                        <a:rPr lang="es-ES" sz="1400" u="none" strike="noStrike" dirty="0" err="1">
                          <a:effectLst/>
                        </a:rPr>
                        <a:t>Overstock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9BCE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29308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a disminuido un 3% la cantidad de </a:t>
                      </a:r>
                      <a:r>
                        <a:rPr lang="es-ES" sz="1400" u="none" strike="noStrike" dirty="0" err="1">
                          <a:effectLst/>
                        </a:rPr>
                        <a:t>picks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small</a:t>
                      </a:r>
                      <a:r>
                        <a:rPr lang="es-ES" sz="1400" u="none" strike="noStrike" dirty="0">
                          <a:effectLst/>
                        </a:rPr>
                        <a:t> </a:t>
                      </a:r>
                      <a:r>
                        <a:rPr lang="es-ES" sz="1400" u="none" strike="noStrike" dirty="0" err="1">
                          <a:effectLst/>
                        </a:rPr>
                        <a:t>part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AE9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9415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b"/>
                      <a:r>
                        <a:rPr lang="es-ES" sz="1400" u="none" strike="noStrike" dirty="0">
                          <a:effectLst/>
                        </a:rPr>
                        <a:t>en general a existe un aumento del 2% desde el 1 al 12 de enero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43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200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7286215" y="5378260"/>
            <a:ext cx="3872732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$4605.95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F525-AE7C-4A81-91AF-4918A739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2FB98B-1C76-4327-A0A0-B5F7CE812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011142"/>
              </p:ext>
            </p:extLst>
          </p:nvPr>
        </p:nvGraphicFramePr>
        <p:xfrm>
          <a:off x="2969418" y="1392267"/>
          <a:ext cx="6253163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902D17-3A75-4B54-966E-391A8E004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355315"/>
              </p:ext>
            </p:extLst>
          </p:nvPr>
        </p:nvGraphicFramePr>
        <p:xfrm>
          <a:off x="1033053" y="5476656"/>
          <a:ext cx="2957179" cy="95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43">
                  <a:extLst>
                    <a:ext uri="{9D8B030D-6E8A-4147-A177-3AD203B41FA5}">
                      <a16:colId xmlns:a16="http://schemas.microsoft.com/office/drawing/2014/main" val="2634820948"/>
                    </a:ext>
                  </a:extLst>
                </a:gridCol>
                <a:gridCol w="923217">
                  <a:extLst>
                    <a:ext uri="{9D8B030D-6E8A-4147-A177-3AD203B41FA5}">
                      <a16:colId xmlns:a16="http://schemas.microsoft.com/office/drawing/2014/main" val="2882866811"/>
                    </a:ext>
                  </a:extLst>
                </a:gridCol>
                <a:gridCol w="1038619">
                  <a:extLst>
                    <a:ext uri="{9D8B030D-6E8A-4147-A177-3AD203B41FA5}">
                      <a16:colId xmlns:a16="http://schemas.microsoft.com/office/drawing/2014/main" val="24006727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COST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084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amiranda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33.67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1382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jodelacr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486.82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62621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jtobias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4085.46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772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4605.95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26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2" y="5058561"/>
            <a:ext cx="281128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8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7650785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16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141057"/>
              </p:ext>
            </p:extLst>
          </p:nvPr>
        </p:nvGraphicFramePr>
        <p:xfrm>
          <a:off x="608652" y="1605710"/>
          <a:ext cx="5113596" cy="313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0965276"/>
              </p:ext>
            </p:extLst>
          </p:nvPr>
        </p:nvGraphicFramePr>
        <p:xfrm>
          <a:off x="6348141" y="1605710"/>
          <a:ext cx="5113596" cy="313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Distribution efficiency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2040632" y="5058561"/>
            <a:ext cx="281128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Max</a:t>
            </a:r>
          </a:p>
          <a:p>
            <a:pPr algn="ctr"/>
            <a:r>
              <a:rPr lang="en-US" sz="5400" dirty="0"/>
              <a:t>651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8035287" y="5058561"/>
            <a:ext cx="2508308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1437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47E8F07A-64CC-49F7-A0D2-3EE2A977E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0642907"/>
              </p:ext>
            </p:extLst>
          </p:nvPr>
        </p:nvGraphicFramePr>
        <p:xfrm>
          <a:off x="721697" y="1635723"/>
          <a:ext cx="5113594" cy="3133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B97BC284-F574-40C4-B199-136FD4246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9046290"/>
              </p:ext>
            </p:extLst>
          </p:nvPr>
        </p:nvGraphicFramePr>
        <p:xfrm>
          <a:off x="6348142" y="1635724"/>
          <a:ext cx="5113593" cy="31331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8979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5924390" y="5564440"/>
            <a:ext cx="280925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191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B4C8B-1914-4CEA-8323-BBC35125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A561273-7CD3-4210-9325-4E47CA25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320081"/>
              </p:ext>
            </p:extLst>
          </p:nvPr>
        </p:nvGraphicFramePr>
        <p:xfrm>
          <a:off x="3288811" y="1372649"/>
          <a:ext cx="8019549" cy="40021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1F8A43E-CFB0-43F3-9A65-6D74F3D6C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4492"/>
              </p:ext>
            </p:extLst>
          </p:nvPr>
        </p:nvGraphicFramePr>
        <p:xfrm>
          <a:off x="551050" y="2589213"/>
          <a:ext cx="2452207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45">
                  <a:extLst>
                    <a:ext uri="{9D8B030D-6E8A-4147-A177-3AD203B41FA5}">
                      <a16:colId xmlns:a16="http://schemas.microsoft.com/office/drawing/2014/main" val="1256896145"/>
                    </a:ext>
                  </a:extLst>
                </a:gridCol>
                <a:gridCol w="1496262">
                  <a:extLst>
                    <a:ext uri="{9D8B030D-6E8A-4147-A177-3AD203B41FA5}">
                      <a16:colId xmlns:a16="http://schemas.microsoft.com/office/drawing/2014/main" val="18867736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Count of Part 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5665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3424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4305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74409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4-Jan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53741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9863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6-Jan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20640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191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421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6390726" y="5295098"/>
            <a:ext cx="352771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empty locations</a:t>
            </a:r>
          </a:p>
          <a:p>
            <a:pPr algn="ctr"/>
            <a:r>
              <a:rPr lang="en-US" sz="5400" dirty="0"/>
              <a:t>295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D087-06FD-4117-86FB-4021871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3854FAD-FB24-4164-8125-81E2A321A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5553171"/>
              </p:ext>
            </p:extLst>
          </p:nvPr>
        </p:nvGraphicFramePr>
        <p:xfrm>
          <a:off x="2691629" y="1346212"/>
          <a:ext cx="6681788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7B8205-B787-4944-AFAB-82C2CEF75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905645"/>
              </p:ext>
            </p:extLst>
          </p:nvPr>
        </p:nvGraphicFramePr>
        <p:xfrm>
          <a:off x="454579" y="5093149"/>
          <a:ext cx="327852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507">
                  <a:extLst>
                    <a:ext uri="{9D8B030D-6E8A-4147-A177-3AD203B41FA5}">
                      <a16:colId xmlns:a16="http://schemas.microsoft.com/office/drawing/2014/main" val="2151833244"/>
                    </a:ext>
                  </a:extLst>
                </a:gridCol>
                <a:gridCol w="2370015">
                  <a:extLst>
                    <a:ext uri="{9D8B030D-6E8A-4147-A177-3AD203B41FA5}">
                      <a16:colId xmlns:a16="http://schemas.microsoft.com/office/drawing/2014/main" val="2125281776"/>
                    </a:ext>
                  </a:extLst>
                </a:gridCol>
              </a:tblGrid>
              <a:tr h="290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Row Labels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Sum of Total de espacios disponibles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4225070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42849537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7064492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12-Dec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0042916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19-Dec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62235315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23-Dec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077912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28-Dec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295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8619918"/>
                  </a:ext>
                </a:extLst>
              </a:tr>
              <a:tr h="16047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1524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5736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Discrepancies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0383177-DF3D-41C5-85BD-0DE9CEDEB47A}"/>
              </a:ext>
            </a:extLst>
          </p:cNvPr>
          <p:cNvSpPr/>
          <p:nvPr/>
        </p:nvSpPr>
        <p:spPr>
          <a:xfrm>
            <a:off x="4963313" y="5510668"/>
            <a:ext cx="297669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discrepancies</a:t>
            </a:r>
          </a:p>
          <a:p>
            <a:pPr algn="ctr"/>
            <a:r>
              <a:rPr lang="en-US" sz="5400" dirty="0"/>
              <a:t>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EA2EA-8821-4AC4-816C-E0A3F2A64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2A13FD-9F84-48CE-97C6-B21C7977BB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665040"/>
              </p:ext>
            </p:extLst>
          </p:nvPr>
        </p:nvGraphicFramePr>
        <p:xfrm>
          <a:off x="460111" y="1215496"/>
          <a:ext cx="2739951" cy="4903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65">
                  <a:extLst>
                    <a:ext uri="{9D8B030D-6E8A-4147-A177-3AD203B41FA5}">
                      <a16:colId xmlns:a16="http://schemas.microsoft.com/office/drawing/2014/main" val="3241882779"/>
                    </a:ext>
                  </a:extLst>
                </a:gridCol>
                <a:gridCol w="1565686">
                  <a:extLst>
                    <a:ext uri="{9D8B030D-6E8A-4147-A177-3AD203B41FA5}">
                      <a16:colId xmlns:a16="http://schemas.microsoft.com/office/drawing/2014/main" val="157240812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Date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Sum of Locaciones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5123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sep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78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4941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86163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05-sep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5274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16-sep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757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23-sep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14653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30-sep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1087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oct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27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44174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07-oct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3104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95393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28-oct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95876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31-oct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5709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nov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35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39155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323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5883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08-nov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2159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11-nov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6553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14-nov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2771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17-nov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2746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22-nov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242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25-nov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57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8108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Grand Total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 dirty="0">
                          <a:effectLst/>
                        </a:rPr>
                        <a:t>140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5153857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03D7CE5-A8E6-4301-A514-96E07B433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3189056"/>
              </p:ext>
            </p:extLst>
          </p:nvPr>
        </p:nvGraphicFramePr>
        <p:xfrm>
          <a:off x="3809999" y="1306285"/>
          <a:ext cx="7330751" cy="3853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066315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fdb430ab-73c0-4912-8626-d15f7fe1bdb8"/>
    <ds:schemaRef ds:uri="http://schemas.microsoft.com/office/infopath/2007/PartnerControls"/>
    <ds:schemaRef ds:uri="http://purl.org/dc/terms/"/>
    <ds:schemaRef ds:uri="17fb94dd-8c41-42d5-a09e-0f286a6c778c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405</Words>
  <Application>Microsoft Office PowerPoint</Application>
  <PresentationFormat>Widescreen</PresentationFormat>
  <Paragraphs>219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Impact</vt:lpstr>
      <vt:lpstr>Sagona ExtraLight</vt:lpstr>
      <vt:lpstr>Segoe UI Black</vt:lpstr>
      <vt:lpstr>Speak Pro</vt:lpstr>
      <vt:lpstr>Trebuchet MS</vt:lpstr>
      <vt:lpstr>Wingdings 3</vt:lpstr>
      <vt:lpstr>Facet</vt:lpstr>
      <vt:lpstr>Material Handling KPI</vt:lpstr>
      <vt:lpstr>Material Handling moves</vt:lpstr>
      <vt:lpstr>Material Handling moves</vt:lpstr>
      <vt:lpstr>Adjustments</vt:lpstr>
      <vt:lpstr>Labor intensive </vt:lpstr>
      <vt:lpstr>Distribution efficiency</vt:lpstr>
      <vt:lpstr>restock</vt:lpstr>
      <vt:lpstr>Empty locations</vt:lpstr>
      <vt:lpstr>Discrepancies</vt:lpstr>
      <vt:lpstr>Consolidation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2023-01-12T19:36:03Z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