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2" r:id="rId4"/>
  </p:sldMasterIdLst>
  <p:handoutMasterIdLst>
    <p:handoutMasterId r:id="rId13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03" d="100"/>
          <a:sy n="103" d="100"/>
        </p:scale>
        <p:origin x="138" y="360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December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Movements'!$B$3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jtobias</c:v>
                </c:pt>
                <c:pt idx="3">
                  <c:v>judelato</c:v>
                </c:pt>
                <c:pt idx="4">
                  <c:v>jodelacr</c:v>
                </c:pt>
              </c:strCache>
            </c:strRef>
          </c:cat>
          <c:val>
            <c:numRef>
              <c:f>'1 Movements'!$B$4:$B$9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3-45AA-8DFE-AE48DCADB75B}"/>
            </c:ext>
          </c:extLst>
        </c:ser>
        <c:ser>
          <c:idx val="1"/>
          <c:order val="1"/>
          <c:tx>
            <c:strRef>
              <c:f>'1 Movements'!$C$3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jtobias</c:v>
                </c:pt>
                <c:pt idx="3">
                  <c:v>judelato</c:v>
                </c:pt>
                <c:pt idx="4">
                  <c:v>jodelacr</c:v>
                </c:pt>
              </c:strCache>
            </c:strRef>
          </c:cat>
          <c:val>
            <c:numRef>
              <c:f>'1 Movements'!$C$4:$C$9</c:f>
              <c:numCache>
                <c:formatCode>General</c:formatCode>
                <c:ptCount val="5"/>
                <c:pt idx="0">
                  <c:v>345</c:v>
                </c:pt>
                <c:pt idx="1">
                  <c:v>320</c:v>
                </c:pt>
                <c:pt idx="2">
                  <c:v>254</c:v>
                </c:pt>
                <c:pt idx="3">
                  <c:v>237</c:v>
                </c:pt>
                <c:pt idx="4">
                  <c:v>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3-45AA-8DFE-AE48DCADB75B}"/>
            </c:ext>
          </c:extLst>
        </c:ser>
        <c:ser>
          <c:idx val="2"/>
          <c:order val="2"/>
          <c:tx>
            <c:strRef>
              <c:f>'1 Movements'!$D$3</c:f>
              <c:strCache>
                <c:ptCount val="1"/>
                <c:pt idx="0">
                  <c:v>Sum of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jtobias</c:v>
                </c:pt>
                <c:pt idx="3">
                  <c:v>judelato</c:v>
                </c:pt>
                <c:pt idx="4">
                  <c:v>jodelacr</c:v>
                </c:pt>
              </c:strCache>
            </c:strRef>
          </c:cat>
          <c:val>
            <c:numRef>
              <c:f>'1 Movements'!$D$4:$D$9</c:f>
              <c:numCache>
                <c:formatCode>General</c:formatCode>
                <c:ptCount val="5"/>
                <c:pt idx="0">
                  <c:v>346</c:v>
                </c:pt>
                <c:pt idx="1">
                  <c:v>323</c:v>
                </c:pt>
                <c:pt idx="2">
                  <c:v>260</c:v>
                </c:pt>
                <c:pt idx="3">
                  <c:v>237</c:v>
                </c:pt>
                <c:pt idx="4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3-45AA-8DFE-AE48DCADB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9844095"/>
        <c:axId val="1908817855"/>
      </c:barChart>
      <c:catAx>
        <c:axId val="1829844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17855"/>
        <c:crosses val="autoZero"/>
        <c:auto val="1"/>
        <c:lblAlgn val="ctr"/>
        <c:lblOffset val="100"/>
        <c:noMultiLvlLbl val="0"/>
      </c:catAx>
      <c:valAx>
        <c:axId val="19088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</a:t>
                </a:r>
                <a:r>
                  <a:rPr lang="en-US" baseline="0"/>
                  <a:t>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84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CC analysis!PivotTable1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Adjustments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CC analysis'!$B$3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CC analysis'!$A$4:$A$8</c:f>
              <c:strCache>
                <c:ptCount val="4"/>
                <c:pt idx="0">
                  <c:v>amiranda</c:v>
                </c:pt>
                <c:pt idx="1">
                  <c:v>erojas</c:v>
                </c:pt>
                <c:pt idx="2">
                  <c:v>jodelacr</c:v>
                </c:pt>
                <c:pt idx="3">
                  <c:v>jtobias</c:v>
                </c:pt>
              </c:strCache>
            </c:strRef>
          </c:cat>
          <c:val>
            <c:numRef>
              <c:f>'1 CC analysis'!$B$4:$B$8</c:f>
              <c:numCache>
                <c:formatCode>General</c:formatCode>
                <c:ptCount val="4"/>
                <c:pt idx="0">
                  <c:v>111.28999999999999</c:v>
                </c:pt>
                <c:pt idx="1">
                  <c:v>2086.9</c:v>
                </c:pt>
                <c:pt idx="2">
                  <c:v>-46.650000000000006</c:v>
                </c:pt>
                <c:pt idx="3">
                  <c:v>641.11999999999989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14-47B8-A8A9-19BC067792C8}"/>
            </c:ext>
          </c:extLst>
        </c:ser>
        <c:ser>
          <c:idx val="1"/>
          <c:order val="1"/>
          <c:tx>
            <c:strRef>
              <c:f>'1 CC analysis'!$C$3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CC analysis'!$A$4:$A$8</c:f>
              <c:strCache>
                <c:ptCount val="4"/>
                <c:pt idx="0">
                  <c:v>amiranda</c:v>
                </c:pt>
                <c:pt idx="1">
                  <c:v>erojas</c:v>
                </c:pt>
                <c:pt idx="2">
                  <c:v>jodelacr</c:v>
                </c:pt>
                <c:pt idx="3">
                  <c:v>jtobias</c:v>
                </c:pt>
              </c:strCache>
            </c:strRef>
          </c:cat>
          <c:val>
            <c:numRef>
              <c:f>'1 CC analysis'!$C$4:$C$8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14-47B8-A8A9-19BC06779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130127"/>
        <c:axId val="1210624959"/>
      </c:barChart>
      <c:catAx>
        <c:axId val="121013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624959"/>
        <c:crosses val="autoZero"/>
        <c:auto val="1"/>
        <c:lblAlgn val="ctr"/>
        <c:lblOffset val="100"/>
        <c:noMultiLvlLbl val="0"/>
      </c:catAx>
      <c:valAx>
        <c:axId val="121062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13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'!$A$2:$A$14</c:f>
              <c:multiLvlStrCache>
                <c:ptCount val="8"/>
                <c:lvl>
                  <c:pt idx="1">
                    <c:v>01-sep</c:v>
                  </c:pt>
                  <c:pt idx="2">
                    <c:v>22-sep</c:v>
                  </c:pt>
                  <c:pt idx="3">
                    <c:v>14-oct</c:v>
                  </c:pt>
                  <c:pt idx="4">
                    <c:v>27-oct</c:v>
                  </c:pt>
                  <c:pt idx="5">
                    <c:v>11-nov</c:v>
                  </c:pt>
                  <c:pt idx="6">
                    <c:v>22-nov</c:v>
                  </c:pt>
                  <c:pt idx="7">
                    <c:v>09-dic</c:v>
                  </c:pt>
                </c:lvl>
                <c:lvl>
                  <c:pt idx="0">
                    <c:v>ago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  <c:pt idx="7">
                    <c:v>dic</c:v>
                  </c:pt>
                </c:lvl>
              </c:multiLvlStrCache>
            </c:multiLvlStrRef>
          </c:cat>
          <c:val>
            <c:numRef>
              <c:f>'2 Reslot Analysis '!$B$2:$B$14</c:f>
              <c:numCache>
                <c:formatCode>General</c:formatCode>
                <c:ptCount val="8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  <c:pt idx="4">
                  <c:v>12</c:v>
                </c:pt>
                <c:pt idx="5">
                  <c:v>10</c:v>
                </c:pt>
                <c:pt idx="6">
                  <c:v>11</c:v>
                </c:pt>
                <c:pt idx="7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FF-441D-8F61-59BB4229B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'!$M$2:$M$9</c:f>
              <c:multiLvlStrCache>
                <c:ptCount val="5"/>
                <c:lvl>
                  <c:pt idx="2">
                    <c:v>11-nov</c:v>
                  </c:pt>
                  <c:pt idx="3">
                    <c:v>22-nov</c:v>
                  </c:pt>
                  <c:pt idx="4">
                    <c:v>09-dic</c:v>
                  </c:pt>
                </c:lvl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4">
                    <c:v>dic</c:v>
                  </c:pt>
                </c:lvl>
              </c:multiLvlStrCache>
            </c:multiLvlStrRef>
          </c:cat>
          <c:val>
            <c:numRef>
              <c:f>'2 Reslot Analysis '!$N$2:$N$9</c:f>
              <c:numCache>
                <c:formatCode>General</c:formatCode>
                <c:ptCount val="5"/>
                <c:pt idx="0">
                  <c:v>109</c:v>
                </c:pt>
                <c:pt idx="1">
                  <c:v>68</c:v>
                </c:pt>
                <c:pt idx="2">
                  <c:v>33</c:v>
                </c:pt>
                <c:pt idx="3">
                  <c:v>23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30-4D0A-90ED-174C562777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general-.xlsx]Restock Analysis!PivotTable1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Restock part numbers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'Restock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'Restock Analysis'!$A$4:$A$12</c:f>
              <c:multiLvlStrCache>
                <c:ptCount val="7"/>
                <c:lvl>
                  <c:pt idx="0">
                    <c:v>01-dic</c:v>
                  </c:pt>
                  <c:pt idx="1">
                    <c:v>02-dic</c:v>
                  </c:pt>
                  <c:pt idx="2">
                    <c:v>05-dic</c:v>
                  </c:pt>
                  <c:pt idx="3">
                    <c:v>06-dic</c:v>
                  </c:pt>
                  <c:pt idx="4">
                    <c:v>07-dic</c:v>
                  </c:pt>
                  <c:pt idx="5">
                    <c:v>08-dic</c:v>
                  </c:pt>
                  <c:pt idx="6">
                    <c:v>09-dic</c:v>
                  </c:pt>
                </c:lvl>
                <c:lvl>
                  <c:pt idx="0">
                    <c:v>dic</c:v>
                  </c:pt>
                </c:lvl>
              </c:multiLvlStrCache>
            </c:multiLvlStrRef>
          </c:cat>
          <c:val>
            <c:numRef>
              <c:f>'Restock Analysis'!$B$4:$B$12</c:f>
              <c:numCache>
                <c:formatCode>General</c:formatCode>
                <c:ptCount val="7"/>
                <c:pt idx="0">
                  <c:v>50</c:v>
                </c:pt>
                <c:pt idx="1">
                  <c:v>44</c:v>
                </c:pt>
                <c:pt idx="2">
                  <c:v>79</c:v>
                </c:pt>
                <c:pt idx="3">
                  <c:v>64</c:v>
                </c:pt>
                <c:pt idx="4">
                  <c:v>41</c:v>
                </c:pt>
                <c:pt idx="5">
                  <c:v>60</c:v>
                </c:pt>
                <c:pt idx="6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1D-4783-91BF-096DD22EB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992863"/>
        <c:axId val="946457695"/>
      </c:lineChart>
      <c:catAx>
        <c:axId val="9549928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457695"/>
        <c:crosses val="autoZero"/>
        <c:auto val="1"/>
        <c:lblAlgn val="ctr"/>
        <c:lblOffset val="100"/>
        <c:noMultiLvlLbl val="0"/>
      </c:catAx>
      <c:valAx>
        <c:axId val="9464576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</a:t>
                </a:r>
                <a:r>
                  <a:rPr lang="en-US" baseline="0"/>
                  <a:t>T OF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99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general-.xlsx]4Empty Locs database!PivotTable2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'4Empty Locs database'!$B$3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'4Empty Locs database'!$A$4:$A$26</c:f>
              <c:multiLvlStrCache>
                <c:ptCount val="20"/>
                <c:lvl>
                  <c:pt idx="3">
                    <c:v>3-Oct</c:v>
                  </c:pt>
                  <c:pt idx="4">
                    <c:v>6-Oct</c:v>
                  </c:pt>
                  <c:pt idx="5">
                    <c:v>11-Oct</c:v>
                  </c:pt>
                  <c:pt idx="6">
                    <c:v>12-Oct</c:v>
                  </c:pt>
                  <c:pt idx="7">
                    <c:v>14-Oct</c:v>
                  </c:pt>
                  <c:pt idx="8">
                    <c:v>19-Oct</c:v>
                  </c:pt>
                  <c:pt idx="9">
                    <c:v>21-Oct</c:v>
                  </c:pt>
                  <c:pt idx="10">
                    <c:v>24-Oct</c:v>
                  </c:pt>
                  <c:pt idx="11">
                    <c:v>28-Oct</c:v>
                  </c:pt>
                  <c:pt idx="12">
                    <c:v>31-Oct</c:v>
                  </c:pt>
                  <c:pt idx="13">
                    <c:v>2-Nov</c:v>
                  </c:pt>
                  <c:pt idx="14">
                    <c:v>4-Nov</c:v>
                  </c:pt>
                  <c:pt idx="15">
                    <c:v>8-Nov</c:v>
                  </c:pt>
                  <c:pt idx="16">
                    <c:v>11-Nov</c:v>
                  </c:pt>
                  <c:pt idx="17">
                    <c:v>14-Nov</c:v>
                  </c:pt>
                  <c:pt idx="18">
                    <c:v>17-Nov</c:v>
                  </c:pt>
                  <c:pt idx="19">
                    <c:v>22-Nov</c:v>
                  </c:pt>
                </c:lvl>
                <c:lvl>
                  <c:pt idx="0">
                    <c:v>Jul</c:v>
                  </c:pt>
                  <c:pt idx="1">
                    <c:v>Aug</c:v>
                  </c:pt>
                  <c:pt idx="2">
                    <c:v>Sep</c:v>
                  </c:pt>
                  <c:pt idx="3">
                    <c:v>Oct</c:v>
                  </c:pt>
                  <c:pt idx="13">
                    <c:v>Nov</c:v>
                  </c:pt>
                </c:lvl>
              </c:multiLvlStrCache>
            </c:multiLvlStrRef>
          </c:cat>
          <c:val>
            <c:numRef>
              <c:f>'4Empty Locs database'!$B$4:$B$26</c:f>
              <c:numCache>
                <c:formatCode>General</c:formatCode>
                <c:ptCount val="20"/>
                <c:pt idx="0">
                  <c:v>316</c:v>
                </c:pt>
                <c:pt idx="1">
                  <c:v>1586</c:v>
                </c:pt>
                <c:pt idx="2">
                  <c:v>623</c:v>
                </c:pt>
                <c:pt idx="3">
                  <c:v>153</c:v>
                </c:pt>
                <c:pt idx="4">
                  <c:v>196</c:v>
                </c:pt>
                <c:pt idx="5">
                  <c:v>240</c:v>
                </c:pt>
                <c:pt idx="6">
                  <c:v>275</c:v>
                </c:pt>
                <c:pt idx="7">
                  <c:v>311</c:v>
                </c:pt>
                <c:pt idx="8">
                  <c:v>380</c:v>
                </c:pt>
                <c:pt idx="9">
                  <c:v>372</c:v>
                </c:pt>
                <c:pt idx="10">
                  <c:v>411</c:v>
                </c:pt>
                <c:pt idx="11">
                  <c:v>382</c:v>
                </c:pt>
                <c:pt idx="12">
                  <c:v>350</c:v>
                </c:pt>
                <c:pt idx="13">
                  <c:v>317</c:v>
                </c:pt>
                <c:pt idx="14">
                  <c:v>325</c:v>
                </c:pt>
                <c:pt idx="15">
                  <c:v>309</c:v>
                </c:pt>
                <c:pt idx="16">
                  <c:v>323</c:v>
                </c:pt>
                <c:pt idx="17">
                  <c:v>327</c:v>
                </c:pt>
                <c:pt idx="18">
                  <c:v>307</c:v>
                </c:pt>
                <c:pt idx="19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8-4EE8-8F19-C53690E48F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07794271"/>
        <c:axId val="1306026943"/>
      </c:barChart>
      <c:catAx>
        <c:axId val="130779427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026943"/>
        <c:crosses val="autoZero"/>
        <c:auto val="1"/>
        <c:lblAlgn val="ctr"/>
        <c:lblOffset val="100"/>
        <c:noMultiLvlLbl val="0"/>
      </c:catAx>
      <c:valAx>
        <c:axId val="130602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79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Discrepancies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Sheet1!$A$4:$A$24</c:f>
              <c:multiLvlStrCache>
                <c:ptCount val="17"/>
                <c:lvl>
                  <c:pt idx="0">
                    <c:v>02-sep</c:v>
                  </c:pt>
                  <c:pt idx="1">
                    <c:v>05-sep</c:v>
                  </c:pt>
                  <c:pt idx="2">
                    <c:v>16-sep</c:v>
                  </c:pt>
                  <c:pt idx="3">
                    <c:v>23-sep</c:v>
                  </c:pt>
                  <c:pt idx="4">
                    <c:v>30-sep</c:v>
                  </c:pt>
                  <c:pt idx="5">
                    <c:v>07-oct</c:v>
                  </c:pt>
                  <c:pt idx="6">
                    <c:v>14-oct</c:v>
                  </c:pt>
                  <c:pt idx="7">
                    <c:v>28-oct</c:v>
                  </c:pt>
                  <c:pt idx="8">
                    <c:v>31-oct</c:v>
                  </c:pt>
                  <c:pt idx="9">
                    <c:v>02-nov</c:v>
                  </c:pt>
                  <c:pt idx="10">
                    <c:v>04-nov</c:v>
                  </c:pt>
                  <c:pt idx="11">
                    <c:v>08-nov</c:v>
                  </c:pt>
                  <c:pt idx="12">
                    <c:v>11-nov</c:v>
                  </c:pt>
                  <c:pt idx="13">
                    <c:v>14-nov</c:v>
                  </c:pt>
                  <c:pt idx="14">
                    <c:v>17-nov</c:v>
                  </c:pt>
                  <c:pt idx="15">
                    <c:v>22-nov</c:v>
                  </c:pt>
                  <c:pt idx="16">
                    <c:v>25-nov</c:v>
                  </c:pt>
                </c:lvl>
                <c:lvl>
                  <c:pt idx="0">
                    <c:v>sep</c:v>
                  </c:pt>
                  <c:pt idx="5">
                    <c:v>oct</c:v>
                  </c:pt>
                  <c:pt idx="9">
                    <c:v>nov</c:v>
                  </c:pt>
                </c:lvl>
              </c:multiLvlStrCache>
            </c:multiLvlStrRef>
          </c:cat>
          <c:val>
            <c:numRef>
              <c:f>Sheet1!$B$4:$B$24</c:f>
              <c:numCache>
                <c:formatCode>General</c:formatCode>
                <c:ptCount val="17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13</c:v>
                </c:pt>
                <c:pt idx="5">
                  <c:v>5</c:v>
                </c:pt>
                <c:pt idx="6">
                  <c:v>0</c:v>
                </c:pt>
                <c:pt idx="7">
                  <c:v>9</c:v>
                </c:pt>
                <c:pt idx="8">
                  <c:v>13</c:v>
                </c:pt>
                <c:pt idx="9">
                  <c:v>12</c:v>
                </c:pt>
                <c:pt idx="10">
                  <c:v>5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5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F5-40EF-BD7A-169BEE667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0014832"/>
        <c:axId val="1161037520"/>
      </c:lineChart>
      <c:catAx>
        <c:axId val="9800148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037520"/>
        <c:crosses val="autoZero"/>
        <c:auto val="1"/>
        <c:lblAlgn val="ctr"/>
        <c:lblOffset val="100"/>
        <c:noMultiLvlLbl val="0"/>
      </c:catAx>
      <c:valAx>
        <c:axId val="11610375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01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general-.xlsx]consolidations by date!PivotTable4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Consolidations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'consolidations by date'!$B$1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'consolidations by date'!$A$2:$A$10</c:f>
              <c:strCache>
                <c:ptCount val="8"/>
                <c:pt idx="0">
                  <c:v>14/08/2022</c:v>
                </c:pt>
                <c:pt idx="1">
                  <c:v>28/09/2022</c:v>
                </c:pt>
                <c:pt idx="2">
                  <c:v>06/10/2022</c:v>
                </c:pt>
                <c:pt idx="3">
                  <c:v>13/10/2022</c:v>
                </c:pt>
                <c:pt idx="4">
                  <c:v>20/10/2022</c:v>
                </c:pt>
                <c:pt idx="5">
                  <c:v>27/10/2022</c:v>
                </c:pt>
                <c:pt idx="6">
                  <c:v>17/11/2022</c:v>
                </c:pt>
                <c:pt idx="7">
                  <c:v>24/11/2022</c:v>
                </c:pt>
              </c:strCache>
            </c:strRef>
          </c:cat>
          <c:val>
            <c:numRef>
              <c:f>'consolidations by date'!$B$2:$B$10</c:f>
              <c:numCache>
                <c:formatCode>General</c:formatCode>
                <c:ptCount val="8"/>
                <c:pt idx="0">
                  <c:v>27</c:v>
                </c:pt>
                <c:pt idx="1">
                  <c:v>24</c:v>
                </c:pt>
                <c:pt idx="2">
                  <c:v>35</c:v>
                </c:pt>
                <c:pt idx="3">
                  <c:v>26</c:v>
                </c:pt>
                <c:pt idx="4">
                  <c:v>20</c:v>
                </c:pt>
                <c:pt idx="5">
                  <c:v>29</c:v>
                </c:pt>
                <c:pt idx="6">
                  <c:v>18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0-4297-BDAE-D0ABE08D7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51240847"/>
        <c:axId val="1985312127"/>
      </c:barChart>
      <c:catAx>
        <c:axId val="1751240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312127"/>
        <c:crosses val="autoZero"/>
        <c:auto val="1"/>
        <c:lblAlgn val="ctr"/>
        <c:lblOffset val="100"/>
        <c:noMultiLvlLbl val="0"/>
      </c:catAx>
      <c:valAx>
        <c:axId val="198531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consolidations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24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7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4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73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17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0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7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4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26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12/12/2022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669" r:id="rId19"/>
    <p:sldLayoutId id="2147483673" r:id="rId20"/>
    <p:sldLayoutId id="2147483674" r:id="rId21"/>
    <p:sldLayoutId id="2147483676" r:id="rId22"/>
    <p:sldLayoutId id="2147483675" r:id="rId23"/>
    <p:sldLayoutId id="2147483677" r:id="rId24"/>
    <p:sldLayoutId id="2147483678" r:id="rId25"/>
    <p:sldLayoutId id="2147483679" r:id="rId26"/>
    <p:sldLayoutId id="2147483681" r:id="rId27"/>
    <p:sldLayoutId id="2147483686" r:id="rId28"/>
    <p:sldLayoutId id="2147483683" r:id="rId29"/>
    <p:sldLayoutId id="2147483685" r:id="rId30"/>
    <p:sldLayoutId id="2147483684" r:id="rId31"/>
    <p:sldLayoutId id="2147483680" r:id="rId32"/>
    <p:sldLayoutId id="2147483691" r:id="rId33"/>
    <p:sldLayoutId id="2147483692" r:id="rId34"/>
    <p:sldLayoutId id="2147483693" r:id="rId35"/>
    <p:sldLayoutId id="2147483694" r:id="rId36"/>
    <p:sldLayoutId id="2147483688" r:id="rId37"/>
    <p:sldLayoutId id="2147483687" r:id="rId38"/>
    <p:sldLayoutId id="2147483689" r:id="rId39"/>
    <p:sldLayoutId id="2147483690" r:id="rId40"/>
    <p:sldLayoutId id="2147483695" r:id="rId41"/>
    <p:sldLayoutId id="2147483696" r:id="rId42"/>
    <p:sldLayoutId id="2147483697" r:id="rId43"/>
    <p:sldLayoutId id="2147483698" r:id="rId44"/>
    <p:sldLayoutId id="2147483703" r:id="rId45"/>
    <p:sldLayoutId id="2147483704" r:id="rId46"/>
    <p:sldLayoutId id="2147483705" r:id="rId47"/>
    <p:sldLayoutId id="2147483706" r:id="rId48"/>
    <p:sldLayoutId id="2147483700" r:id="rId49"/>
    <p:sldLayoutId id="2147483699" r:id="rId50"/>
    <p:sldLayoutId id="2147483701" r:id="rId51"/>
    <p:sldLayoutId id="2147483702" r:id="rId5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xfrm>
            <a:off x="1134319" y="0"/>
            <a:ext cx="11057681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28473" y="6285971"/>
            <a:ext cx="2334793" cy="356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005" y="114774"/>
            <a:ext cx="6234307" cy="2941409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cap="none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702E2-39EF-4C0E-89DA-72F7762D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675925" y="1898909"/>
            <a:ext cx="4482407" cy="9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Material Handling moves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14961-268F-4E1D-963A-F155EFF7070D}"/>
              </a:ext>
            </a:extLst>
          </p:cNvPr>
          <p:cNvSpPr/>
          <p:nvPr/>
        </p:nvSpPr>
        <p:spPr>
          <a:xfrm>
            <a:off x="8045374" y="5469454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movements </a:t>
            </a:r>
          </a:p>
          <a:p>
            <a:pPr algn="ctr" fontAlgn="b"/>
            <a:r>
              <a:rPr lang="en-US" sz="5400" dirty="0"/>
              <a:t>1331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2A337-BB7B-4CF4-9A1F-C5210AA6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D356E9-CAF6-4B87-BCBB-5A7392691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270951"/>
              </p:ext>
            </p:extLst>
          </p:nvPr>
        </p:nvGraphicFramePr>
        <p:xfrm>
          <a:off x="2352844" y="1216274"/>
          <a:ext cx="7172133" cy="4007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18C5D1-8447-4FCC-953C-EFB45A7DD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42173"/>
              </p:ext>
            </p:extLst>
          </p:nvPr>
        </p:nvGraphicFramePr>
        <p:xfrm>
          <a:off x="758388" y="5377350"/>
          <a:ext cx="5337612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272">
                  <a:extLst>
                    <a:ext uri="{9D8B030D-6E8A-4147-A177-3AD203B41FA5}">
                      <a16:colId xmlns:a16="http://schemas.microsoft.com/office/drawing/2014/main" val="1778571967"/>
                    </a:ext>
                  </a:extLst>
                </a:gridCol>
                <a:gridCol w="1662285">
                  <a:extLst>
                    <a:ext uri="{9D8B030D-6E8A-4147-A177-3AD203B41FA5}">
                      <a16:colId xmlns:a16="http://schemas.microsoft.com/office/drawing/2014/main" val="4229102276"/>
                    </a:ext>
                  </a:extLst>
                </a:gridCol>
                <a:gridCol w="1555533">
                  <a:extLst>
                    <a:ext uri="{9D8B030D-6E8A-4147-A177-3AD203B41FA5}">
                      <a16:colId xmlns:a16="http://schemas.microsoft.com/office/drawing/2014/main" val="4069905519"/>
                    </a:ext>
                  </a:extLst>
                </a:gridCol>
                <a:gridCol w="1067522">
                  <a:extLst>
                    <a:ext uri="{9D8B030D-6E8A-4147-A177-3AD203B41FA5}">
                      <a16:colId xmlns:a16="http://schemas.microsoft.com/office/drawing/2014/main" val="1882091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CYCLE COUNTS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MAT HANDLE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TOTAL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2415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4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3897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675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217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8420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1319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1331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92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7286215" y="5378260"/>
            <a:ext cx="3872732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$2792.66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CF525-AE7C-4A81-91AF-4918A739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B88CBB-4924-42E7-8620-E0FBE52B8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29652"/>
              </p:ext>
            </p:extLst>
          </p:nvPr>
        </p:nvGraphicFramePr>
        <p:xfrm>
          <a:off x="908385" y="5525103"/>
          <a:ext cx="479499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924">
                  <a:extLst>
                    <a:ext uri="{9D8B030D-6E8A-4147-A177-3AD203B41FA5}">
                      <a16:colId xmlns:a16="http://schemas.microsoft.com/office/drawing/2014/main" val="2605645879"/>
                    </a:ext>
                  </a:extLst>
                </a:gridCol>
                <a:gridCol w="1496972">
                  <a:extLst>
                    <a:ext uri="{9D8B030D-6E8A-4147-A177-3AD203B41FA5}">
                      <a16:colId xmlns:a16="http://schemas.microsoft.com/office/drawing/2014/main" val="2429376943"/>
                    </a:ext>
                  </a:extLst>
                </a:gridCol>
                <a:gridCol w="1684094">
                  <a:extLst>
                    <a:ext uri="{9D8B030D-6E8A-4147-A177-3AD203B41FA5}">
                      <a16:colId xmlns:a16="http://schemas.microsoft.com/office/drawing/2014/main" val="4982022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27825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111.29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4954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2086.9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9745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-46.65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8783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641.12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687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2792.66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1535891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02FB98B-1C76-4327-A0A0-B5F7CE812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0237024"/>
              </p:ext>
            </p:extLst>
          </p:nvPr>
        </p:nvGraphicFramePr>
        <p:xfrm>
          <a:off x="2773475" y="1318846"/>
          <a:ext cx="6253163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2" y="5058561"/>
            <a:ext cx="281128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A6327-3A1D-42B1-8283-373B64C6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127956"/>
              </p:ext>
            </p:extLst>
          </p:nvPr>
        </p:nvGraphicFramePr>
        <p:xfrm>
          <a:off x="469643" y="1605709"/>
          <a:ext cx="5252605" cy="306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920555"/>
              </p:ext>
            </p:extLst>
          </p:nvPr>
        </p:nvGraphicFramePr>
        <p:xfrm>
          <a:off x="6469753" y="1605710"/>
          <a:ext cx="5252605" cy="306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restock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2B317-0C13-43BE-90A9-DFCB82DA3CE1}"/>
              </a:ext>
            </a:extLst>
          </p:cNvPr>
          <p:cNvSpPr/>
          <p:nvPr/>
        </p:nvSpPr>
        <p:spPr>
          <a:xfrm>
            <a:off x="6327225" y="5354715"/>
            <a:ext cx="280925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399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B4C8B-1914-4CEA-8323-BBC35125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A561273-7CD3-4210-9325-4E47CA256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584281"/>
              </p:ext>
            </p:extLst>
          </p:nvPr>
        </p:nvGraphicFramePr>
        <p:xfrm>
          <a:off x="3374328" y="1340377"/>
          <a:ext cx="7934374" cy="3890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AFE1D3-4C19-4BE8-82C3-6141550C7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487539"/>
              </p:ext>
            </p:extLst>
          </p:nvPr>
        </p:nvGraphicFramePr>
        <p:xfrm>
          <a:off x="670638" y="2265757"/>
          <a:ext cx="2247900" cy="205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97768196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412036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 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393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dic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1158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01-dic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3515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02-dic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134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05-dic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30325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06-dic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894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07-dic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5099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08-dic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3850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09-dic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8624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822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6390726" y="5295098"/>
            <a:ext cx="352771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empty locations</a:t>
            </a:r>
          </a:p>
          <a:p>
            <a:pPr algn="ctr"/>
            <a:r>
              <a:rPr lang="en-US" sz="5400" dirty="0"/>
              <a:t>307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9D087-06FD-4117-86FB-4021871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257A90-C64B-4F00-B6BB-2541F0E7D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545"/>
              </p:ext>
            </p:extLst>
          </p:nvPr>
        </p:nvGraphicFramePr>
        <p:xfrm>
          <a:off x="1305122" y="5195374"/>
          <a:ext cx="4496154" cy="156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21">
                  <a:extLst>
                    <a:ext uri="{9D8B030D-6E8A-4147-A177-3AD203B41FA5}">
                      <a16:colId xmlns:a16="http://schemas.microsoft.com/office/drawing/2014/main" val="3501263254"/>
                    </a:ext>
                  </a:extLst>
                </a:gridCol>
                <a:gridCol w="3250233">
                  <a:extLst>
                    <a:ext uri="{9D8B030D-6E8A-4147-A177-3AD203B41FA5}">
                      <a16:colId xmlns:a16="http://schemas.microsoft.com/office/drawing/2014/main" val="1076683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Sum of Total de </a:t>
                      </a:r>
                      <a:r>
                        <a:rPr lang="en-US" sz="1400" u="none" strike="noStrike" dirty="0" err="1">
                          <a:effectLst/>
                        </a:rPr>
                        <a:t>espacios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disponibles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6301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376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052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3624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253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2205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050373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3854FAD-FB24-4164-8125-81E2A321A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673055"/>
              </p:ext>
            </p:extLst>
          </p:nvPr>
        </p:nvGraphicFramePr>
        <p:xfrm>
          <a:off x="2528602" y="1216274"/>
          <a:ext cx="7311683" cy="384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4963313" y="5510668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discrepancies</a:t>
            </a:r>
          </a:p>
          <a:p>
            <a:pPr algn="ctr"/>
            <a:r>
              <a:rPr lang="en-US" sz="5400" dirty="0"/>
              <a:t>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EA2EA-8821-4AC4-816C-E0A3F2A6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2A13FD-9F84-48CE-97C6-B21C7977B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65040"/>
              </p:ext>
            </p:extLst>
          </p:nvPr>
        </p:nvGraphicFramePr>
        <p:xfrm>
          <a:off x="460111" y="1215496"/>
          <a:ext cx="2739951" cy="490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65">
                  <a:extLst>
                    <a:ext uri="{9D8B030D-6E8A-4147-A177-3AD203B41FA5}">
                      <a16:colId xmlns:a16="http://schemas.microsoft.com/office/drawing/2014/main" val="3241882779"/>
                    </a:ext>
                  </a:extLst>
                </a:gridCol>
                <a:gridCol w="1565686">
                  <a:extLst>
                    <a:ext uri="{9D8B030D-6E8A-4147-A177-3AD203B41FA5}">
                      <a16:colId xmlns:a16="http://schemas.microsoft.com/office/drawing/2014/main" val="1572408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Locaciones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12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sep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9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02-sep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616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274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75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46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30-sep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087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oct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41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07-oct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3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393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587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31-oct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570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nov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91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02-nov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323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88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08-nov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159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11-nov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553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771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7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42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25-nov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108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15385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03D7CE5-A8E6-4301-A514-96E07B433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189056"/>
              </p:ext>
            </p:extLst>
          </p:nvPr>
        </p:nvGraphicFramePr>
        <p:xfrm>
          <a:off x="3809999" y="1306285"/>
          <a:ext cx="7330751" cy="3853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B3194-ED54-42FB-BC46-F477305B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17BE30-1D51-41F2-B73E-494A50A93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796465"/>
              </p:ext>
            </p:extLst>
          </p:nvPr>
        </p:nvGraphicFramePr>
        <p:xfrm>
          <a:off x="5482796" y="1356702"/>
          <a:ext cx="5702968" cy="3797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D588DE-9798-4D54-957F-CC5955AA6A74}"/>
              </a:ext>
            </a:extLst>
          </p:cNvPr>
          <p:cNvSpPr/>
          <p:nvPr/>
        </p:nvSpPr>
        <p:spPr>
          <a:xfrm>
            <a:off x="7192831" y="5378260"/>
            <a:ext cx="2657021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Consolidations</a:t>
            </a:r>
          </a:p>
          <a:p>
            <a:pPr algn="ctr"/>
            <a:r>
              <a:rPr lang="en-US" sz="5400" dirty="0"/>
              <a:t>194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96B26-7FA5-4222-92F4-A78EBAA93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59919"/>
              </p:ext>
            </p:extLst>
          </p:nvPr>
        </p:nvGraphicFramePr>
        <p:xfrm>
          <a:off x="832852" y="1964682"/>
          <a:ext cx="3691021" cy="292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38">
                  <a:extLst>
                    <a:ext uri="{9D8B030D-6E8A-4147-A177-3AD203B41FA5}">
                      <a16:colId xmlns:a16="http://schemas.microsoft.com/office/drawing/2014/main" val="3973464202"/>
                    </a:ext>
                  </a:extLst>
                </a:gridCol>
                <a:gridCol w="2533383">
                  <a:extLst>
                    <a:ext uri="{9D8B030D-6E8A-4147-A177-3AD203B41FA5}">
                      <a16:colId xmlns:a16="http://schemas.microsoft.com/office/drawing/2014/main" val="2711135691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count of consolidations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73515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14/08/2022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572052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28/09/2022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234389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06/10/2022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403479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804708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496606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27/10/2022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841300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17/11/2022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43645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24/11/2022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0324073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70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45008-BD42-4B24-A6F5-0E1C58790533}">
  <ds:schemaRefs>
    <ds:schemaRef ds:uri="http://schemas.microsoft.com/office/infopath/2007/PartnerControls"/>
    <ds:schemaRef ds:uri="http://purl.org/dc/terms/"/>
    <ds:schemaRef ds:uri="http://purl.org/dc/dcmitype/"/>
    <ds:schemaRef ds:uri="fdb430ab-73c0-4912-8626-d15f7fe1bdb8"/>
    <ds:schemaRef ds:uri="http://purl.org/dc/elements/1.1/"/>
    <ds:schemaRef ds:uri="17fb94dd-8c41-42d5-a09e-0f286a6c778c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272</Words>
  <Application>Microsoft Office PowerPoint</Application>
  <PresentationFormat>Widescreen</PresentationFormat>
  <Paragraphs>190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Impact</vt:lpstr>
      <vt:lpstr>Sagona ExtraLight</vt:lpstr>
      <vt:lpstr>Segoe UI Black</vt:lpstr>
      <vt:lpstr>Speak Pro</vt:lpstr>
      <vt:lpstr>Trebuchet MS</vt:lpstr>
      <vt:lpstr>Wingdings 3</vt:lpstr>
      <vt:lpstr>Facet</vt:lpstr>
      <vt:lpstr>Material Handling KPI</vt:lpstr>
      <vt:lpstr>Material Handling moves</vt:lpstr>
      <vt:lpstr>Adjustments</vt:lpstr>
      <vt:lpstr>Labor intensive </vt:lpstr>
      <vt:lpstr>restock</vt:lpstr>
      <vt:lpstr>Empty locations</vt:lpstr>
      <vt:lpstr>Discrepancies</vt:lpstr>
      <vt:lpstr>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2022-12-12T19:01:38Z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