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82" r:id="rId4"/>
  </p:sldMasterIdLst>
  <p:handoutMasterIdLst>
    <p:handoutMasterId r:id="rId13"/>
  </p:handoutMasterIdLst>
  <p:sldIdLst>
    <p:sldId id="375" r:id="rId5"/>
    <p:sldId id="407" r:id="rId6"/>
    <p:sldId id="384" r:id="rId7"/>
    <p:sldId id="416" r:id="rId8"/>
    <p:sldId id="409" r:id="rId9"/>
    <p:sldId id="412" r:id="rId10"/>
    <p:sldId id="418" r:id="rId11"/>
    <p:sldId id="41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0C5A9E"/>
    <a:srgbClr val="9AF0FC"/>
    <a:srgbClr val="0E067C"/>
    <a:srgbClr val="023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993" autoAdjust="0"/>
  </p:normalViewPr>
  <p:slideViewPr>
    <p:cSldViewPr snapToGrid="0" snapToObjects="1">
      <p:cViewPr varScale="1">
        <p:scale>
          <a:sx n="114" d="100"/>
          <a:sy n="114" d="100"/>
        </p:scale>
        <p:origin x="414" y="84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general-.xlsx]1 Movements!PivotTable1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Mat Handle December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 Movements'!$B$3</c:f>
              <c:strCache>
                <c:ptCount val="1"/>
                <c:pt idx="0">
                  <c:v>Sum of CYCLE COUNTS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Movements'!$A$4:$A$9</c:f>
              <c:strCache>
                <c:ptCount val="5"/>
                <c:pt idx="0">
                  <c:v>amiranda</c:v>
                </c:pt>
                <c:pt idx="1">
                  <c:v>judelato</c:v>
                </c:pt>
                <c:pt idx="2">
                  <c:v>erojas</c:v>
                </c:pt>
                <c:pt idx="3">
                  <c:v>jtobias</c:v>
                </c:pt>
                <c:pt idx="4">
                  <c:v>jodelacr</c:v>
                </c:pt>
              </c:strCache>
            </c:strRef>
          </c:cat>
          <c:val>
            <c:numRef>
              <c:f>'1 Movements'!$B$4:$B$9</c:f>
              <c:numCache>
                <c:formatCode>General</c:formatCode>
                <c:ptCount val="5"/>
                <c:pt idx="0">
                  <c:v>4</c:v>
                </c:pt>
                <c:pt idx="1">
                  <c:v>0</c:v>
                </c:pt>
                <c:pt idx="2">
                  <c:v>1</c:v>
                </c:pt>
                <c:pt idx="3">
                  <c:v>9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4E-4793-89FC-C290F15D70F5}"/>
            </c:ext>
          </c:extLst>
        </c:ser>
        <c:ser>
          <c:idx val="1"/>
          <c:order val="1"/>
          <c:tx>
            <c:strRef>
              <c:f>'1 Movements'!$C$3</c:f>
              <c:strCache>
                <c:ptCount val="1"/>
                <c:pt idx="0">
                  <c:v>Sum of MAT HANDLE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Movements'!$A$4:$A$9</c:f>
              <c:strCache>
                <c:ptCount val="5"/>
                <c:pt idx="0">
                  <c:v>amiranda</c:v>
                </c:pt>
                <c:pt idx="1">
                  <c:v>judelato</c:v>
                </c:pt>
                <c:pt idx="2">
                  <c:v>erojas</c:v>
                </c:pt>
                <c:pt idx="3">
                  <c:v>jtobias</c:v>
                </c:pt>
                <c:pt idx="4">
                  <c:v>jodelacr</c:v>
                </c:pt>
              </c:strCache>
            </c:strRef>
          </c:cat>
          <c:val>
            <c:numRef>
              <c:f>'1 Movements'!$C$4:$C$9</c:f>
              <c:numCache>
                <c:formatCode>General</c:formatCode>
                <c:ptCount val="5"/>
                <c:pt idx="0">
                  <c:v>1031</c:v>
                </c:pt>
                <c:pt idx="1">
                  <c:v>852</c:v>
                </c:pt>
                <c:pt idx="2">
                  <c:v>775</c:v>
                </c:pt>
                <c:pt idx="3">
                  <c:v>755</c:v>
                </c:pt>
                <c:pt idx="4">
                  <c:v>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4E-4793-89FC-C290F15D70F5}"/>
            </c:ext>
          </c:extLst>
        </c:ser>
        <c:ser>
          <c:idx val="2"/>
          <c:order val="2"/>
          <c:tx>
            <c:strRef>
              <c:f>'1 Movements'!$D$3</c:f>
              <c:strCache>
                <c:ptCount val="1"/>
                <c:pt idx="0">
                  <c:v>Sum of 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Movements'!$A$4:$A$9</c:f>
              <c:strCache>
                <c:ptCount val="5"/>
                <c:pt idx="0">
                  <c:v>amiranda</c:v>
                </c:pt>
                <c:pt idx="1">
                  <c:v>judelato</c:v>
                </c:pt>
                <c:pt idx="2">
                  <c:v>erojas</c:v>
                </c:pt>
                <c:pt idx="3">
                  <c:v>jtobias</c:v>
                </c:pt>
                <c:pt idx="4">
                  <c:v>jodelacr</c:v>
                </c:pt>
              </c:strCache>
            </c:strRef>
          </c:cat>
          <c:val>
            <c:numRef>
              <c:f>'1 Movements'!$D$4:$D$9</c:f>
              <c:numCache>
                <c:formatCode>General</c:formatCode>
                <c:ptCount val="5"/>
                <c:pt idx="0">
                  <c:v>1035</c:v>
                </c:pt>
                <c:pt idx="1">
                  <c:v>852</c:v>
                </c:pt>
                <c:pt idx="2">
                  <c:v>776</c:v>
                </c:pt>
                <c:pt idx="3">
                  <c:v>764</c:v>
                </c:pt>
                <c:pt idx="4">
                  <c:v>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4E-4793-89FC-C290F15D70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29844095"/>
        <c:axId val="1908817855"/>
      </c:barChart>
      <c:catAx>
        <c:axId val="18298440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817855"/>
        <c:crosses val="autoZero"/>
        <c:auto val="1"/>
        <c:lblAlgn val="ctr"/>
        <c:lblOffset val="100"/>
        <c:noMultiLvlLbl val="0"/>
      </c:catAx>
      <c:valAx>
        <c:axId val="190881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</a:t>
                </a:r>
                <a:r>
                  <a:rPr lang="en-US" baseline="0"/>
                  <a:t> MAT HANDLE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84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general-.xlsx]1 CC analysis!PivotTable1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Adjustments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 CC analysis'!$B$3</c:f>
              <c:strCache>
                <c:ptCount val="1"/>
                <c:pt idx="0">
                  <c:v>Sum of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CC analysis'!$A$4:$A$8</c:f>
              <c:strCache>
                <c:ptCount val="4"/>
                <c:pt idx="0">
                  <c:v>amiranda</c:v>
                </c:pt>
                <c:pt idx="1">
                  <c:v>erojas</c:v>
                </c:pt>
                <c:pt idx="2">
                  <c:v>jodelacr</c:v>
                </c:pt>
                <c:pt idx="3">
                  <c:v>jtobias</c:v>
                </c:pt>
              </c:strCache>
            </c:strRef>
          </c:cat>
          <c:val>
            <c:numRef>
              <c:f>'1 CC analysis'!$B$4:$B$8</c:f>
              <c:numCache>
                <c:formatCode>General</c:formatCode>
                <c:ptCount val="4"/>
                <c:pt idx="0">
                  <c:v>114.25999999999999</c:v>
                </c:pt>
                <c:pt idx="1">
                  <c:v>2086.9</c:v>
                </c:pt>
                <c:pt idx="2">
                  <c:v>-85.27000000000001</c:v>
                </c:pt>
                <c:pt idx="3">
                  <c:v>1008.5499999999998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72-4AA2-A92C-F36BC3E5CA7B}"/>
            </c:ext>
          </c:extLst>
        </c:ser>
        <c:ser>
          <c:idx val="1"/>
          <c:order val="1"/>
          <c:tx>
            <c:strRef>
              <c:f>'1 CC analysis'!$C$3</c:f>
              <c:strCache>
                <c:ptCount val="1"/>
                <c:pt idx="0">
                  <c:v>Count of PART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CC analysis'!$A$4:$A$8</c:f>
              <c:strCache>
                <c:ptCount val="4"/>
                <c:pt idx="0">
                  <c:v>amiranda</c:v>
                </c:pt>
                <c:pt idx="1">
                  <c:v>erojas</c:v>
                </c:pt>
                <c:pt idx="2">
                  <c:v>jodelacr</c:v>
                </c:pt>
                <c:pt idx="3">
                  <c:v>jtobias</c:v>
                </c:pt>
              </c:strCache>
            </c:strRef>
          </c:cat>
          <c:val>
            <c:numRef>
              <c:f>'1 CC analysis'!$C$4:$C$8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7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72-4AA2-A92C-F36BC3E5C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10130127"/>
        <c:axId val="1210624959"/>
      </c:barChart>
      <c:catAx>
        <c:axId val="1210130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624959"/>
        <c:crosses val="autoZero"/>
        <c:auto val="1"/>
        <c:lblAlgn val="ctr"/>
        <c:lblOffset val="100"/>
        <c:noMultiLvlLbl val="0"/>
      </c:catAx>
      <c:valAx>
        <c:axId val="1210624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CC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130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!Class not slotted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 Not</a:t>
            </a:r>
            <a:r>
              <a:rPr lang="en-US" baseline="0"/>
              <a:t> Slotted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'!$B$1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'!$A$2:$A$15</c:f>
              <c:multiLvlStrCache>
                <c:ptCount val="9"/>
                <c:lvl>
                  <c:pt idx="1">
                    <c:v>1-Sep</c:v>
                  </c:pt>
                  <c:pt idx="2">
                    <c:v>22-Sep</c:v>
                  </c:pt>
                  <c:pt idx="3">
                    <c:v>14-Oct</c:v>
                  </c:pt>
                  <c:pt idx="4">
                    <c:v>27-Oct</c:v>
                  </c:pt>
                  <c:pt idx="5">
                    <c:v>22-Nov</c:v>
                  </c:pt>
                  <c:pt idx="6">
                    <c:v>11-Nov</c:v>
                  </c:pt>
                  <c:pt idx="7">
                    <c:v>9-Dec</c:v>
                  </c:pt>
                  <c:pt idx="8">
                    <c:v>30-Dec</c:v>
                  </c:pt>
                </c:lvl>
                <c:lvl>
                  <c:pt idx="0">
                    <c:v>Aug</c:v>
                  </c:pt>
                  <c:pt idx="1">
                    <c:v>Sep</c:v>
                  </c:pt>
                  <c:pt idx="3">
                    <c:v>Oct</c:v>
                  </c:pt>
                  <c:pt idx="5">
                    <c:v>Nov</c:v>
                  </c:pt>
                  <c:pt idx="7">
                    <c:v>Dec</c:v>
                  </c:pt>
                </c:lvl>
              </c:multiLvlStrCache>
            </c:multiLvlStrRef>
          </c:cat>
          <c:val>
            <c:numRef>
              <c:f>'2 Reslot Analysis '!$B$2:$B$15</c:f>
              <c:numCache>
                <c:formatCode>General</c:formatCode>
                <c:ptCount val="9"/>
                <c:pt idx="0">
                  <c:v>41</c:v>
                </c:pt>
                <c:pt idx="1">
                  <c:v>34</c:v>
                </c:pt>
                <c:pt idx="2">
                  <c:v>23</c:v>
                </c:pt>
                <c:pt idx="3">
                  <c:v>18</c:v>
                </c:pt>
                <c:pt idx="4">
                  <c:v>12</c:v>
                </c:pt>
                <c:pt idx="5">
                  <c:v>11</c:v>
                </c:pt>
                <c:pt idx="6">
                  <c:v>10</c:v>
                </c:pt>
                <c:pt idx="7">
                  <c:v>11</c:v>
                </c:pt>
                <c:pt idx="8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46-42EE-BA10-DEFCB70EE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4724543"/>
        <c:axId val="484681135"/>
      </c:lineChart>
      <c:catAx>
        <c:axId val="5447245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81135"/>
        <c:crosses val="autoZero"/>
        <c:auto val="1"/>
        <c:lblAlgn val="ctr"/>
        <c:lblOffset val="100"/>
        <c:noMultiLvlLbl val="0"/>
      </c:catAx>
      <c:valAx>
        <c:axId val="48468113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Part</a:t>
                </a:r>
                <a:r>
                  <a:rPr lang="en-US" baseline="0"/>
                  <a:t> Numbers Sum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2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!Labor Intensive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Labor Intensive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'!$N$1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'!$M$2:$M$10</c:f>
              <c:multiLvlStrCache>
                <c:ptCount val="6"/>
                <c:lvl>
                  <c:pt idx="2">
                    <c:v>11-Nov</c:v>
                  </c:pt>
                  <c:pt idx="3">
                    <c:v>22-Nov</c:v>
                  </c:pt>
                  <c:pt idx="4">
                    <c:v>9-Dec</c:v>
                  </c:pt>
                  <c:pt idx="5">
                    <c:v>30-Dec</c:v>
                  </c:pt>
                </c:lvl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4">
                    <c:v>Dec</c:v>
                  </c:pt>
                </c:lvl>
              </c:multiLvlStrCache>
            </c:multiLvlStrRef>
          </c:cat>
          <c:val>
            <c:numRef>
              <c:f>'2 Reslot Analysis '!$N$2:$N$10</c:f>
              <c:numCache>
                <c:formatCode>General</c:formatCode>
                <c:ptCount val="6"/>
                <c:pt idx="0">
                  <c:v>109</c:v>
                </c:pt>
                <c:pt idx="1">
                  <c:v>68</c:v>
                </c:pt>
                <c:pt idx="2">
                  <c:v>33</c:v>
                </c:pt>
                <c:pt idx="3">
                  <c:v>23</c:v>
                </c:pt>
                <c:pt idx="4">
                  <c:v>16</c:v>
                </c:pt>
                <c:pt idx="5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1A-422D-9AB0-BBE220D95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3109583"/>
        <c:axId val="537060751"/>
      </c:lineChart>
      <c:catAx>
        <c:axId val="6831095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751"/>
        <c:crosses val="autoZero"/>
        <c:auto val="1"/>
        <c:lblAlgn val="ctr"/>
        <c:lblOffset val="100"/>
        <c:noMultiLvlLbl val="0"/>
      </c:catAx>
      <c:valAx>
        <c:axId val="53706075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LI</a:t>
                </a:r>
                <a:r>
                  <a:rPr lang="en-US" baseline="0"/>
                  <a:t> Part Numbers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10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general-.xlsx]Restock Analysis!PivotTable1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Restock part numbers</a:t>
            </a:r>
            <a:endParaRPr lang="en-US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'Restock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'Restock Analysis'!$A$4:$A$26</c:f>
              <c:multiLvlStrCache>
                <c:ptCount val="21"/>
                <c:lvl>
                  <c:pt idx="0">
                    <c:v>1-Dec</c:v>
                  </c:pt>
                  <c:pt idx="1">
                    <c:v>2-Dec</c:v>
                  </c:pt>
                  <c:pt idx="2">
                    <c:v>5-Dec</c:v>
                  </c:pt>
                  <c:pt idx="3">
                    <c:v>6-Dec</c:v>
                  </c:pt>
                  <c:pt idx="4">
                    <c:v>7-Dec</c:v>
                  </c:pt>
                  <c:pt idx="5">
                    <c:v>8-Dec</c:v>
                  </c:pt>
                  <c:pt idx="6">
                    <c:v>9-Dec</c:v>
                  </c:pt>
                  <c:pt idx="7">
                    <c:v>12-Dec</c:v>
                  </c:pt>
                  <c:pt idx="8">
                    <c:v>13-Dec</c:v>
                  </c:pt>
                  <c:pt idx="9">
                    <c:v>14-Dec</c:v>
                  </c:pt>
                  <c:pt idx="10">
                    <c:v>15-Dec</c:v>
                  </c:pt>
                  <c:pt idx="11">
                    <c:v>16-Dec</c:v>
                  </c:pt>
                  <c:pt idx="12">
                    <c:v>19-Dec</c:v>
                  </c:pt>
                  <c:pt idx="13">
                    <c:v>20-Dec</c:v>
                  </c:pt>
                  <c:pt idx="14">
                    <c:v>21-Dec</c:v>
                  </c:pt>
                  <c:pt idx="15">
                    <c:v>22-Dec</c:v>
                  </c:pt>
                  <c:pt idx="16">
                    <c:v>23-Dec</c:v>
                  </c:pt>
                  <c:pt idx="17">
                    <c:v>27-Dec</c:v>
                  </c:pt>
                  <c:pt idx="18">
                    <c:v>28-Dec</c:v>
                  </c:pt>
                  <c:pt idx="19">
                    <c:v>29-Dec</c:v>
                  </c:pt>
                  <c:pt idx="20">
                    <c:v>30-Dec</c:v>
                  </c:pt>
                </c:lvl>
                <c:lvl>
                  <c:pt idx="0">
                    <c:v>Dec</c:v>
                  </c:pt>
                </c:lvl>
              </c:multiLvlStrCache>
            </c:multiLvlStrRef>
          </c:cat>
          <c:val>
            <c:numRef>
              <c:f>'Restock Analysis'!$B$4:$B$26</c:f>
              <c:numCache>
                <c:formatCode>General</c:formatCode>
                <c:ptCount val="21"/>
                <c:pt idx="0">
                  <c:v>50</c:v>
                </c:pt>
                <c:pt idx="1">
                  <c:v>44</c:v>
                </c:pt>
                <c:pt idx="2">
                  <c:v>79</c:v>
                </c:pt>
                <c:pt idx="3">
                  <c:v>64</c:v>
                </c:pt>
                <c:pt idx="4">
                  <c:v>41</c:v>
                </c:pt>
                <c:pt idx="5">
                  <c:v>60</c:v>
                </c:pt>
                <c:pt idx="6">
                  <c:v>61</c:v>
                </c:pt>
                <c:pt idx="7">
                  <c:v>85</c:v>
                </c:pt>
                <c:pt idx="8">
                  <c:v>57</c:v>
                </c:pt>
                <c:pt idx="9">
                  <c:v>29</c:v>
                </c:pt>
                <c:pt idx="10">
                  <c:v>47</c:v>
                </c:pt>
                <c:pt idx="11">
                  <c:v>52</c:v>
                </c:pt>
                <c:pt idx="12">
                  <c:v>70</c:v>
                </c:pt>
                <c:pt idx="13">
                  <c:v>32</c:v>
                </c:pt>
                <c:pt idx="14">
                  <c:v>22</c:v>
                </c:pt>
                <c:pt idx="15">
                  <c:v>34</c:v>
                </c:pt>
                <c:pt idx="16">
                  <c:v>47</c:v>
                </c:pt>
                <c:pt idx="17">
                  <c:v>66</c:v>
                </c:pt>
                <c:pt idx="18">
                  <c:v>36</c:v>
                </c:pt>
                <c:pt idx="19">
                  <c:v>40</c:v>
                </c:pt>
                <c:pt idx="20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D7-4E21-8F5F-92123E9C26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4992863"/>
        <c:axId val="946457695"/>
      </c:lineChart>
      <c:catAx>
        <c:axId val="95499286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457695"/>
        <c:crosses val="autoZero"/>
        <c:auto val="1"/>
        <c:lblAlgn val="ctr"/>
        <c:lblOffset val="100"/>
        <c:noMultiLvlLbl val="0"/>
      </c:catAx>
      <c:valAx>
        <c:axId val="94645769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</a:t>
                </a:r>
                <a:r>
                  <a:rPr lang="en-US" baseline="0"/>
                  <a:t>T OF PART NUMBERS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4992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general-.xlsx]4Empty Locs Analysis!PivotTable2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'4Empty Locs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'4Empty Locs Analysis'!$A$4:$A$10</c:f>
              <c:multiLvlStrCache>
                <c:ptCount val="5"/>
                <c:lvl>
                  <c:pt idx="0">
                    <c:v>5-Dec</c:v>
                  </c:pt>
                  <c:pt idx="1">
                    <c:v>12-Dec</c:v>
                  </c:pt>
                  <c:pt idx="2">
                    <c:v>19-Dec</c:v>
                  </c:pt>
                  <c:pt idx="3">
                    <c:v>23-Dec</c:v>
                  </c:pt>
                  <c:pt idx="4">
                    <c:v>28-Dec</c:v>
                  </c:pt>
                </c:lvl>
                <c:lvl>
                  <c:pt idx="0">
                    <c:v>Dec</c:v>
                  </c:pt>
                </c:lvl>
              </c:multiLvlStrCache>
            </c:multiLvlStrRef>
          </c:cat>
          <c:val>
            <c:numRef>
              <c:f>'4Empty Locs Analysis'!$B$4:$B$10</c:f>
              <c:numCache>
                <c:formatCode>General</c:formatCode>
                <c:ptCount val="5"/>
                <c:pt idx="0">
                  <c:v>350</c:v>
                </c:pt>
                <c:pt idx="1">
                  <c:v>328</c:v>
                </c:pt>
                <c:pt idx="2">
                  <c:v>255</c:v>
                </c:pt>
                <c:pt idx="3">
                  <c:v>296</c:v>
                </c:pt>
                <c:pt idx="4">
                  <c:v>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22-4835-B55A-89C3E38BC1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07794271"/>
        <c:axId val="1306026943"/>
      </c:barChart>
      <c:catAx>
        <c:axId val="1307794271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026943"/>
        <c:crosses val="autoZero"/>
        <c:auto val="1"/>
        <c:lblAlgn val="ctr"/>
        <c:lblOffset val="100"/>
        <c:noMultiLvlLbl val="0"/>
      </c:catAx>
      <c:valAx>
        <c:axId val="130602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794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general-.xlsx]Sheet1!PivotTable2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Discrepancies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Sheet1!$A$4:$A$24</c:f>
              <c:multiLvlStrCache>
                <c:ptCount val="17"/>
                <c:lvl>
                  <c:pt idx="0">
                    <c:v>02-sep</c:v>
                  </c:pt>
                  <c:pt idx="1">
                    <c:v>05-sep</c:v>
                  </c:pt>
                  <c:pt idx="2">
                    <c:v>16-sep</c:v>
                  </c:pt>
                  <c:pt idx="3">
                    <c:v>23-sep</c:v>
                  </c:pt>
                  <c:pt idx="4">
                    <c:v>30-sep</c:v>
                  </c:pt>
                  <c:pt idx="5">
                    <c:v>07-oct</c:v>
                  </c:pt>
                  <c:pt idx="6">
                    <c:v>14-oct</c:v>
                  </c:pt>
                  <c:pt idx="7">
                    <c:v>28-oct</c:v>
                  </c:pt>
                  <c:pt idx="8">
                    <c:v>31-oct</c:v>
                  </c:pt>
                  <c:pt idx="9">
                    <c:v>02-nov</c:v>
                  </c:pt>
                  <c:pt idx="10">
                    <c:v>04-nov</c:v>
                  </c:pt>
                  <c:pt idx="11">
                    <c:v>08-nov</c:v>
                  </c:pt>
                  <c:pt idx="12">
                    <c:v>11-nov</c:v>
                  </c:pt>
                  <c:pt idx="13">
                    <c:v>14-nov</c:v>
                  </c:pt>
                  <c:pt idx="14">
                    <c:v>17-nov</c:v>
                  </c:pt>
                  <c:pt idx="15">
                    <c:v>22-nov</c:v>
                  </c:pt>
                  <c:pt idx="16">
                    <c:v>25-nov</c:v>
                  </c:pt>
                </c:lvl>
                <c:lvl>
                  <c:pt idx="0">
                    <c:v>sep</c:v>
                  </c:pt>
                  <c:pt idx="5">
                    <c:v>oct</c:v>
                  </c:pt>
                  <c:pt idx="9">
                    <c:v>nov</c:v>
                  </c:pt>
                </c:lvl>
              </c:multiLvlStrCache>
            </c:multiLvlStrRef>
          </c:cat>
          <c:val>
            <c:numRef>
              <c:f>Sheet1!$B$4:$B$24</c:f>
              <c:numCache>
                <c:formatCode>General</c:formatCode>
                <c:ptCount val="17"/>
                <c:pt idx="0">
                  <c:v>25</c:v>
                </c:pt>
                <c:pt idx="1">
                  <c:v>15</c:v>
                </c:pt>
                <c:pt idx="2">
                  <c:v>15</c:v>
                </c:pt>
                <c:pt idx="3">
                  <c:v>10</c:v>
                </c:pt>
                <c:pt idx="4">
                  <c:v>13</c:v>
                </c:pt>
                <c:pt idx="5">
                  <c:v>5</c:v>
                </c:pt>
                <c:pt idx="6">
                  <c:v>0</c:v>
                </c:pt>
                <c:pt idx="7">
                  <c:v>9</c:v>
                </c:pt>
                <c:pt idx="8">
                  <c:v>13</c:v>
                </c:pt>
                <c:pt idx="9">
                  <c:v>12</c:v>
                </c:pt>
                <c:pt idx="10">
                  <c:v>5</c:v>
                </c:pt>
                <c:pt idx="11">
                  <c:v>2</c:v>
                </c:pt>
                <c:pt idx="12">
                  <c:v>4</c:v>
                </c:pt>
                <c:pt idx="13">
                  <c:v>4</c:v>
                </c:pt>
                <c:pt idx="14">
                  <c:v>3</c:v>
                </c:pt>
                <c:pt idx="15">
                  <c:v>5</c:v>
                </c:pt>
                <c:pt idx="1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F5-40EF-BD7A-169BEE667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0014832"/>
        <c:axId val="1161037520"/>
      </c:lineChart>
      <c:catAx>
        <c:axId val="9800148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037520"/>
        <c:crosses val="autoZero"/>
        <c:auto val="1"/>
        <c:lblAlgn val="ctr"/>
        <c:lblOffset val="100"/>
        <c:noMultiLvlLbl val="0"/>
      </c:catAx>
      <c:valAx>
        <c:axId val="116103752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014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general-.xlsx]consolidations by date!PivotTable4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Consolidations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'consolidations by date'!$B$1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'consolidations by date'!$A$2:$A$10</c:f>
              <c:strCache>
                <c:ptCount val="8"/>
                <c:pt idx="0">
                  <c:v>14/08/2022</c:v>
                </c:pt>
                <c:pt idx="1">
                  <c:v>28/09/2022</c:v>
                </c:pt>
                <c:pt idx="2">
                  <c:v>06/10/2022</c:v>
                </c:pt>
                <c:pt idx="3">
                  <c:v>13/10/2022</c:v>
                </c:pt>
                <c:pt idx="4">
                  <c:v>20/10/2022</c:v>
                </c:pt>
                <c:pt idx="5">
                  <c:v>27/10/2022</c:v>
                </c:pt>
                <c:pt idx="6">
                  <c:v>17/11/2022</c:v>
                </c:pt>
                <c:pt idx="7">
                  <c:v>24/11/2022</c:v>
                </c:pt>
              </c:strCache>
            </c:strRef>
          </c:cat>
          <c:val>
            <c:numRef>
              <c:f>'consolidations by date'!$B$2:$B$10</c:f>
              <c:numCache>
                <c:formatCode>General</c:formatCode>
                <c:ptCount val="8"/>
                <c:pt idx="0">
                  <c:v>27</c:v>
                </c:pt>
                <c:pt idx="1">
                  <c:v>24</c:v>
                </c:pt>
                <c:pt idx="2">
                  <c:v>35</c:v>
                </c:pt>
                <c:pt idx="3">
                  <c:v>26</c:v>
                </c:pt>
                <c:pt idx="4">
                  <c:v>20</c:v>
                </c:pt>
                <c:pt idx="5">
                  <c:v>29</c:v>
                </c:pt>
                <c:pt idx="6">
                  <c:v>18</c:v>
                </c:pt>
                <c:pt idx="7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30-4297-BDAE-D0ABE08D7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51240847"/>
        <c:axId val="1985312127"/>
      </c:barChart>
      <c:catAx>
        <c:axId val="1751240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312127"/>
        <c:crosses val="autoZero"/>
        <c:auto val="1"/>
        <c:lblAlgn val="ctr"/>
        <c:lblOffset val="100"/>
        <c:noMultiLvlLbl val="0"/>
      </c:catAx>
      <c:valAx>
        <c:axId val="1985312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consolidations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1240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8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5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067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0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638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4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30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55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73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17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70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675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54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261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5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6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0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  <p:sldLayoutId id="2147483669" r:id="rId19"/>
    <p:sldLayoutId id="2147483673" r:id="rId20"/>
    <p:sldLayoutId id="2147483674" r:id="rId21"/>
    <p:sldLayoutId id="2147483676" r:id="rId22"/>
    <p:sldLayoutId id="2147483675" r:id="rId23"/>
    <p:sldLayoutId id="2147483677" r:id="rId24"/>
    <p:sldLayoutId id="2147483678" r:id="rId25"/>
    <p:sldLayoutId id="2147483679" r:id="rId26"/>
    <p:sldLayoutId id="2147483681" r:id="rId27"/>
    <p:sldLayoutId id="2147483686" r:id="rId28"/>
    <p:sldLayoutId id="2147483683" r:id="rId29"/>
    <p:sldLayoutId id="2147483685" r:id="rId30"/>
    <p:sldLayoutId id="2147483684" r:id="rId31"/>
    <p:sldLayoutId id="2147483680" r:id="rId32"/>
    <p:sldLayoutId id="2147483691" r:id="rId33"/>
    <p:sldLayoutId id="2147483692" r:id="rId34"/>
    <p:sldLayoutId id="2147483693" r:id="rId35"/>
    <p:sldLayoutId id="2147483694" r:id="rId36"/>
    <p:sldLayoutId id="2147483688" r:id="rId37"/>
    <p:sldLayoutId id="2147483687" r:id="rId38"/>
    <p:sldLayoutId id="2147483689" r:id="rId39"/>
    <p:sldLayoutId id="2147483690" r:id="rId40"/>
    <p:sldLayoutId id="2147483695" r:id="rId41"/>
    <p:sldLayoutId id="2147483696" r:id="rId42"/>
    <p:sldLayoutId id="2147483697" r:id="rId43"/>
    <p:sldLayoutId id="2147483698" r:id="rId44"/>
    <p:sldLayoutId id="2147483703" r:id="rId45"/>
    <p:sldLayoutId id="2147483704" r:id="rId46"/>
    <p:sldLayoutId id="2147483705" r:id="rId47"/>
    <p:sldLayoutId id="2147483706" r:id="rId48"/>
    <p:sldLayoutId id="2147483700" r:id="rId49"/>
    <p:sldLayoutId id="2147483699" r:id="rId50"/>
    <p:sldLayoutId id="2147483701" r:id="rId51"/>
    <p:sldLayoutId id="2147483702" r:id="rId5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91AC79C-411F-4D3E-890B-9CBE2996C2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56" b="256"/>
          <a:stretch>
            <a:fillRect/>
          </a:stretch>
        </p:blipFill>
        <p:spPr>
          <a:xfrm>
            <a:off x="1134319" y="0"/>
            <a:ext cx="11057681" cy="6858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328473" y="6285971"/>
            <a:ext cx="2334793" cy="3564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November 2022</a:t>
            </a:r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6005" y="114774"/>
            <a:ext cx="6234307" cy="2941409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cap="none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Segoe UI Black" panose="020B0A02040204020203" pitchFamily="34" charset="0"/>
              </a:rPr>
              <a:t>Material Handling KPI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702E2-39EF-4C0E-89DA-72F7762D5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675925" y="1898909"/>
            <a:ext cx="4482407" cy="9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AB1029-C13D-4AE5-BAD1-990385C18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Material Handling moves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D14961-268F-4E1D-963A-F155EFF7070D}"/>
              </a:ext>
            </a:extLst>
          </p:cNvPr>
          <p:cNvSpPr/>
          <p:nvPr/>
        </p:nvSpPr>
        <p:spPr>
          <a:xfrm>
            <a:off x="8045374" y="5469454"/>
            <a:ext cx="2959206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movements </a:t>
            </a:r>
          </a:p>
          <a:p>
            <a:pPr algn="ctr" fontAlgn="b"/>
            <a:r>
              <a:rPr lang="en-US" sz="5400" dirty="0"/>
              <a:t>4002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E2A337-BB7B-4CF4-9A1F-C5210AA6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6D356E9-CAF6-4B87-BCBB-5A7392691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287434"/>
              </p:ext>
            </p:extLst>
          </p:nvPr>
        </p:nvGraphicFramePr>
        <p:xfrm>
          <a:off x="2213930" y="1240384"/>
          <a:ext cx="7075511" cy="4044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3CE44F-EB85-4E03-A4EB-6C7A140FC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39957"/>
              </p:ext>
            </p:extLst>
          </p:nvPr>
        </p:nvGraphicFramePr>
        <p:xfrm>
          <a:off x="914400" y="5377350"/>
          <a:ext cx="5054600" cy="133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478">
                  <a:extLst>
                    <a:ext uri="{9D8B030D-6E8A-4147-A177-3AD203B41FA5}">
                      <a16:colId xmlns:a16="http://schemas.microsoft.com/office/drawing/2014/main" val="884869604"/>
                    </a:ext>
                  </a:extLst>
                </a:gridCol>
                <a:gridCol w="1574147">
                  <a:extLst>
                    <a:ext uri="{9D8B030D-6E8A-4147-A177-3AD203B41FA5}">
                      <a16:colId xmlns:a16="http://schemas.microsoft.com/office/drawing/2014/main" val="3671875046"/>
                    </a:ext>
                  </a:extLst>
                </a:gridCol>
                <a:gridCol w="1473055">
                  <a:extLst>
                    <a:ext uri="{9D8B030D-6E8A-4147-A177-3AD203B41FA5}">
                      <a16:colId xmlns:a16="http://schemas.microsoft.com/office/drawing/2014/main" val="1942922039"/>
                    </a:ext>
                  </a:extLst>
                </a:gridCol>
                <a:gridCol w="1010920">
                  <a:extLst>
                    <a:ext uri="{9D8B030D-6E8A-4147-A177-3AD203B41FA5}">
                      <a16:colId xmlns:a16="http://schemas.microsoft.com/office/drawing/2014/main" val="22629306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CYCLE COUNTS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MAT HANDLE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TOTAL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8874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amiranda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1031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75543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judelato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34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erojas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775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776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966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jtobias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755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764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313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jodelacr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568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9813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3981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4002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123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36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Adjustments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6D8CDD-6182-4CE5-864C-06F29FA7FABB}"/>
              </a:ext>
            </a:extLst>
          </p:cNvPr>
          <p:cNvSpPr/>
          <p:nvPr/>
        </p:nvSpPr>
        <p:spPr>
          <a:xfrm>
            <a:off x="7286215" y="5378260"/>
            <a:ext cx="3872732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Adjustments difference</a:t>
            </a:r>
          </a:p>
          <a:p>
            <a:pPr algn="ctr" fontAlgn="b"/>
            <a:r>
              <a:rPr lang="en-US" sz="5400" dirty="0"/>
              <a:t>$3124.44</a:t>
            </a:r>
            <a:endParaRPr lang="en-US" sz="5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CF525-AE7C-4A81-91AF-4918A7397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02FB98B-1C76-4327-A0A0-B5F7CE812C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816455"/>
              </p:ext>
            </p:extLst>
          </p:nvPr>
        </p:nvGraphicFramePr>
        <p:xfrm>
          <a:off x="2717748" y="1392267"/>
          <a:ext cx="6253163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73DCB2-1C52-4A6A-BEE4-260B8A794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713820"/>
              </p:ext>
            </p:extLst>
          </p:nvPr>
        </p:nvGraphicFramePr>
        <p:xfrm>
          <a:off x="1195372" y="5465733"/>
          <a:ext cx="3485684" cy="1129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30">
                  <a:extLst>
                    <a:ext uri="{9D8B030D-6E8A-4147-A177-3AD203B41FA5}">
                      <a16:colId xmlns:a16="http://schemas.microsoft.com/office/drawing/2014/main" val="4205819163"/>
                    </a:ext>
                  </a:extLst>
                </a:gridCol>
                <a:gridCol w="1088214">
                  <a:extLst>
                    <a:ext uri="{9D8B030D-6E8A-4147-A177-3AD203B41FA5}">
                      <a16:colId xmlns:a16="http://schemas.microsoft.com/office/drawing/2014/main" val="406445201"/>
                    </a:ext>
                  </a:extLst>
                </a:gridCol>
                <a:gridCol w="1224240">
                  <a:extLst>
                    <a:ext uri="{9D8B030D-6E8A-4147-A177-3AD203B41FA5}">
                      <a16:colId xmlns:a16="http://schemas.microsoft.com/office/drawing/2014/main" val="28387681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 of 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Count of PART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4069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amiranda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114.26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18239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erojas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2086.9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459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jodelacr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-85.27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3433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jtobias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1008.55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8111550"/>
                  </a:ext>
                </a:extLst>
              </a:tr>
              <a:tr h="143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3124.44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510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Labor intensive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7B9FD2-F8AF-45C5-98F5-04C0DCB23170}"/>
              </a:ext>
            </a:extLst>
          </p:cNvPr>
          <p:cNvSpPr/>
          <p:nvPr/>
        </p:nvSpPr>
        <p:spPr>
          <a:xfrm>
            <a:off x="2040632" y="5058561"/>
            <a:ext cx="2811285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not slotted count</a:t>
            </a:r>
          </a:p>
          <a:p>
            <a:pPr algn="ctr"/>
            <a:r>
              <a:rPr lang="en-US" sz="5400" dirty="0"/>
              <a:t>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2E5850-9DEE-4AB4-8728-2B7516C84AFB}"/>
              </a:ext>
            </a:extLst>
          </p:cNvPr>
          <p:cNvSpPr/>
          <p:nvPr/>
        </p:nvSpPr>
        <p:spPr>
          <a:xfrm>
            <a:off x="7650785" y="5058561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Labor Intensive</a:t>
            </a:r>
          </a:p>
          <a:p>
            <a:pPr algn="ctr"/>
            <a:r>
              <a:rPr lang="en-US" sz="5400" dirty="0"/>
              <a:t>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AA6327-3A1D-42B1-8283-373B64C6A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56AFB70-B1D4-482C-A9D2-95EC5F167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141057"/>
              </p:ext>
            </p:extLst>
          </p:nvPr>
        </p:nvGraphicFramePr>
        <p:xfrm>
          <a:off x="608652" y="1605710"/>
          <a:ext cx="5113596" cy="3133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AF7B98A-6516-4B31-9C5E-FFD92830C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965276"/>
              </p:ext>
            </p:extLst>
          </p:nvPr>
        </p:nvGraphicFramePr>
        <p:xfrm>
          <a:off x="6348141" y="1605710"/>
          <a:ext cx="5113596" cy="3133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6788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restock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52B317-0C13-43BE-90A9-DFCB82DA3CE1}"/>
              </a:ext>
            </a:extLst>
          </p:cNvPr>
          <p:cNvSpPr/>
          <p:nvPr/>
        </p:nvSpPr>
        <p:spPr>
          <a:xfrm>
            <a:off x="5924390" y="5564440"/>
            <a:ext cx="2809256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Numbers stocked</a:t>
            </a:r>
          </a:p>
          <a:p>
            <a:pPr algn="ctr"/>
            <a:r>
              <a:rPr lang="en-US" sz="5400" dirty="0"/>
              <a:t>1050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EB4C8B-1914-4CEA-8323-BBC35125E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51A92B-C8C1-4A1E-B8F8-C4844636D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352951"/>
              </p:ext>
            </p:extLst>
          </p:nvPr>
        </p:nvGraphicFramePr>
        <p:xfrm>
          <a:off x="796416" y="1340377"/>
          <a:ext cx="1908373" cy="400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942">
                  <a:extLst>
                    <a:ext uri="{9D8B030D-6E8A-4147-A177-3AD203B41FA5}">
                      <a16:colId xmlns:a16="http://schemas.microsoft.com/office/drawing/2014/main" val="3020323677"/>
                    </a:ext>
                  </a:extLst>
                </a:gridCol>
                <a:gridCol w="1164431">
                  <a:extLst>
                    <a:ext uri="{9D8B030D-6E8A-4147-A177-3AD203B41FA5}">
                      <a16:colId xmlns:a16="http://schemas.microsoft.com/office/drawing/2014/main" val="3357016231"/>
                    </a:ext>
                  </a:extLst>
                </a:gridCol>
              </a:tblGrid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Row Labels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Count of Part Number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1652347861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3399230202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1-Dec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77" marR="8086" marT="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3564015153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2-Dec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77" marR="8086" marT="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3859359258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5-Dec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77" marR="8086" marT="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1607263114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6-Dec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77" marR="8086" marT="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853166330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7-Dec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77" marR="8086" marT="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270016958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8-Dec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77" marR="8086" marT="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3227222643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9-Dec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77" marR="8086" marT="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4169873847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12-Dec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77" marR="8086" marT="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3784796566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13-Dec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77" marR="8086" marT="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602619149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14-Dec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77" marR="8086" marT="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1781222954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15-Dec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77" marR="8086" marT="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3987089634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16-Dec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77" marR="8086" marT="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760859976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19-Dec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77" marR="8086" marT="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3916518786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20-Dec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77" marR="8086" marT="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2082330516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21-Dec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77" marR="8086" marT="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2739452424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22-Dec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77" marR="8086" marT="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2396369082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23-Dec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77" marR="8086" marT="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4248993563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27-Dec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77" marR="8086" marT="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2295545208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28-Dec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77" marR="8086" marT="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988692410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29-Dec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77" marR="8086" marT="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3545928190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30-Dec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77" marR="8086" marT="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1579198129"/>
                  </a:ext>
                </a:extLst>
              </a:tr>
              <a:tr h="1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1050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extLst>
                  <a:ext uri="{0D108BD9-81ED-4DB2-BD59-A6C34878D82A}">
                    <a16:rowId xmlns:a16="http://schemas.microsoft.com/office/drawing/2014/main" val="2634007115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A561273-7CD3-4210-9325-4E47CA2561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282870"/>
              </p:ext>
            </p:extLst>
          </p:nvPr>
        </p:nvGraphicFramePr>
        <p:xfrm>
          <a:off x="3154260" y="1216274"/>
          <a:ext cx="8349516" cy="412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887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Empty locations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40741E-9723-4892-B03D-247D44174BB6}"/>
              </a:ext>
            </a:extLst>
          </p:cNvPr>
          <p:cNvSpPr/>
          <p:nvPr/>
        </p:nvSpPr>
        <p:spPr>
          <a:xfrm>
            <a:off x="6390726" y="5295098"/>
            <a:ext cx="3527715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empty locations</a:t>
            </a:r>
          </a:p>
          <a:p>
            <a:pPr algn="ctr"/>
            <a:r>
              <a:rPr lang="en-US" sz="5400" dirty="0"/>
              <a:t>295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9D087-06FD-4117-86FB-40218713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3854FAD-FB24-4164-8125-81E2A321A1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553171"/>
              </p:ext>
            </p:extLst>
          </p:nvPr>
        </p:nvGraphicFramePr>
        <p:xfrm>
          <a:off x="2691629" y="1346212"/>
          <a:ext cx="6681788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7B8205-B787-4944-AFAB-82C2CEF75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05645"/>
              </p:ext>
            </p:extLst>
          </p:nvPr>
        </p:nvGraphicFramePr>
        <p:xfrm>
          <a:off x="454579" y="5093149"/>
          <a:ext cx="327852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507">
                  <a:extLst>
                    <a:ext uri="{9D8B030D-6E8A-4147-A177-3AD203B41FA5}">
                      <a16:colId xmlns:a16="http://schemas.microsoft.com/office/drawing/2014/main" val="2151833244"/>
                    </a:ext>
                  </a:extLst>
                </a:gridCol>
                <a:gridCol w="2370015">
                  <a:extLst>
                    <a:ext uri="{9D8B030D-6E8A-4147-A177-3AD203B41FA5}">
                      <a16:colId xmlns:a16="http://schemas.microsoft.com/office/drawing/2014/main" val="2125281776"/>
                    </a:ext>
                  </a:extLst>
                </a:gridCol>
              </a:tblGrid>
              <a:tr h="290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Total de espacios disponibles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4225070"/>
                  </a:ext>
                </a:extLst>
              </a:tr>
              <a:tr h="1604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2849537"/>
                  </a:ext>
                </a:extLst>
              </a:tr>
              <a:tr h="1604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5-Dec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7064492"/>
                  </a:ext>
                </a:extLst>
              </a:tr>
              <a:tr h="1604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12-Dec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042916"/>
                  </a:ext>
                </a:extLst>
              </a:tr>
              <a:tr h="1604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19-Dec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2235315"/>
                  </a:ext>
                </a:extLst>
              </a:tr>
              <a:tr h="1604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23-Dec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077912"/>
                  </a:ext>
                </a:extLst>
              </a:tr>
              <a:tr h="1604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28-Dec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8619918"/>
                  </a:ext>
                </a:extLst>
              </a:tr>
              <a:tr h="1604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1524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5736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99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Discrepancies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383177-DF3D-41C5-85BD-0DE9CEDEB47A}"/>
              </a:ext>
            </a:extLst>
          </p:cNvPr>
          <p:cNvSpPr/>
          <p:nvPr/>
        </p:nvSpPr>
        <p:spPr>
          <a:xfrm>
            <a:off x="4963313" y="5510668"/>
            <a:ext cx="2976694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discrepancies</a:t>
            </a:r>
          </a:p>
          <a:p>
            <a:pPr algn="ctr"/>
            <a:r>
              <a:rPr lang="en-US" sz="5400" dirty="0"/>
              <a:t>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EA2EA-8821-4AC4-816C-E0A3F2A64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2A13FD-9F84-48CE-97C6-B21C7977B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65040"/>
              </p:ext>
            </p:extLst>
          </p:nvPr>
        </p:nvGraphicFramePr>
        <p:xfrm>
          <a:off x="460111" y="1215496"/>
          <a:ext cx="2739951" cy="490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65">
                  <a:extLst>
                    <a:ext uri="{9D8B030D-6E8A-4147-A177-3AD203B41FA5}">
                      <a16:colId xmlns:a16="http://schemas.microsoft.com/office/drawing/2014/main" val="3241882779"/>
                    </a:ext>
                  </a:extLst>
                </a:gridCol>
                <a:gridCol w="1565686">
                  <a:extLst>
                    <a:ext uri="{9D8B030D-6E8A-4147-A177-3AD203B41FA5}">
                      <a16:colId xmlns:a16="http://schemas.microsoft.com/office/drawing/2014/main" val="1572408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 of Locaciones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512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sep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78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94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02-sep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8616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05-sep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5274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16-sep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757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23-sep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1465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30-sep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1087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oct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4417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07-oct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9310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14-oct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5393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28-oct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95876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31-oct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570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nov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3915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02-nov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323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04-nov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5883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08-nov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2159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11-nov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553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14-nov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2771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17-nov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27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22-nov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242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25-nov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8108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Grand 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5153857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03D7CE5-A8E6-4301-A514-96E07B433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189056"/>
              </p:ext>
            </p:extLst>
          </p:nvPr>
        </p:nvGraphicFramePr>
        <p:xfrm>
          <a:off x="3809999" y="1306285"/>
          <a:ext cx="7330751" cy="3853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663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Consolidation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B3194-ED54-42FB-BC46-F477305B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617BE30-1D51-41F2-B73E-494A50A93B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796465"/>
              </p:ext>
            </p:extLst>
          </p:nvPr>
        </p:nvGraphicFramePr>
        <p:xfrm>
          <a:off x="5482796" y="1356702"/>
          <a:ext cx="5702968" cy="3797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D588DE-9798-4D54-957F-CC5955AA6A74}"/>
              </a:ext>
            </a:extLst>
          </p:cNvPr>
          <p:cNvSpPr/>
          <p:nvPr/>
        </p:nvSpPr>
        <p:spPr>
          <a:xfrm>
            <a:off x="7192831" y="5378260"/>
            <a:ext cx="2657021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Consolidations</a:t>
            </a:r>
          </a:p>
          <a:p>
            <a:pPr algn="ctr"/>
            <a:r>
              <a:rPr lang="en-US" sz="5400" dirty="0"/>
              <a:t>194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C96B26-7FA5-4222-92F4-A78EBAA93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59919"/>
              </p:ext>
            </p:extLst>
          </p:nvPr>
        </p:nvGraphicFramePr>
        <p:xfrm>
          <a:off x="832852" y="1964682"/>
          <a:ext cx="3691021" cy="292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638">
                  <a:extLst>
                    <a:ext uri="{9D8B030D-6E8A-4147-A177-3AD203B41FA5}">
                      <a16:colId xmlns:a16="http://schemas.microsoft.com/office/drawing/2014/main" val="3973464202"/>
                    </a:ext>
                  </a:extLst>
                </a:gridCol>
                <a:gridCol w="2533383">
                  <a:extLst>
                    <a:ext uri="{9D8B030D-6E8A-4147-A177-3AD203B41FA5}">
                      <a16:colId xmlns:a16="http://schemas.microsoft.com/office/drawing/2014/main" val="2711135691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Row Labels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 of count of consolidations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5173515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14/08/2022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9572052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28/09/2022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9234389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06/10/2022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0403479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13/10/2022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1804708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20/10/2022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8496606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27/10/2022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2841300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17/11/2022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43645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24/11/2022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0324073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Grand 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970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5116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0E344AF0D3FF4C962EB5008E79E15B" ma:contentTypeVersion="5" ma:contentTypeDescription="Create a new document." ma:contentTypeScope="" ma:versionID="ce01a46f1574d3c5e4bfcfb1b03fa300">
  <xsd:schema xmlns:xsd="http://www.w3.org/2001/XMLSchema" xmlns:xs="http://www.w3.org/2001/XMLSchema" xmlns:p="http://schemas.microsoft.com/office/2006/metadata/properties" xmlns:ns3="fdb430ab-73c0-4912-8626-d15f7fe1bdb8" xmlns:ns4="17fb94dd-8c41-42d5-a09e-0f286a6c778c" targetNamespace="http://schemas.microsoft.com/office/2006/metadata/properties" ma:root="true" ma:fieldsID="c64d65848fbeeda8189c2e51676bfcea" ns3:_="" ns4:_="">
    <xsd:import namespace="fdb430ab-73c0-4912-8626-d15f7fe1bdb8"/>
    <xsd:import namespace="17fb94dd-8c41-42d5-a09e-0f286a6c77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430ab-73c0-4912-8626-d15f7fe1b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b94dd-8c41-42d5-a09e-0f286a6c77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B52848-9F15-412E-907E-592D80B16D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2735F-B8FE-410C-B43E-2B7B49ABE6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b430ab-73c0-4912-8626-d15f7fe1bdb8"/>
    <ds:schemaRef ds:uri="17fb94dd-8c41-42d5-a09e-0f286a6c7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45008-BD42-4B24-A6F5-0E1C58790533}">
  <ds:schemaRefs>
    <ds:schemaRef ds:uri="http://purl.org/dc/elements/1.1/"/>
    <ds:schemaRef ds:uri="http://purl.org/dc/dcmitype/"/>
    <ds:schemaRef ds:uri="17fb94dd-8c41-42d5-a09e-0f286a6c778c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fdb430ab-73c0-4912-8626-d15f7fe1bdb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301</Words>
  <Application>Microsoft Office PowerPoint</Application>
  <PresentationFormat>Widescreen</PresentationFormat>
  <Paragraphs>219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Impact</vt:lpstr>
      <vt:lpstr>Sagona ExtraLight</vt:lpstr>
      <vt:lpstr>Segoe UI Black</vt:lpstr>
      <vt:lpstr>Speak Pro</vt:lpstr>
      <vt:lpstr>Trebuchet MS</vt:lpstr>
      <vt:lpstr>Wingdings 3</vt:lpstr>
      <vt:lpstr>Facet</vt:lpstr>
      <vt:lpstr>Material Handling KPI</vt:lpstr>
      <vt:lpstr>Material Handling moves</vt:lpstr>
      <vt:lpstr>Adjustments</vt:lpstr>
      <vt:lpstr>Labor intensive </vt:lpstr>
      <vt:lpstr>restock</vt:lpstr>
      <vt:lpstr>Empty locations</vt:lpstr>
      <vt:lpstr>Discrepancies</vt:lpstr>
      <vt:lpstr>Consolidation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2022-08-26T12:32:04Z</dcterms:created>
  <dcterms:modified xsi:type="dcterms:W3CDTF">2023-01-02T20:41:29Z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0x010100290E344AF0D3FF4C962EB5008E79E15B</vt:lpwstr>
  </property>
</Properties>
</file>