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4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  <p:sldId id="4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ojas\Downloads\empty%20loc%202.0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ojas\Downloads\Semana%2045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MH!PivotTable10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Mat Handle week</a:t>
            </a:r>
            <a:r>
              <a:rPr lang="en-US" baseline="0" dirty="0"/>
              <a:t> 1 November</a:t>
            </a:r>
          </a:p>
        </c:rich>
      </c:tx>
      <c:layout>
        <c:manualLayout>
          <c:xMode val="edge"/>
          <c:yMode val="edge"/>
          <c:x val="0.26440133619661177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MH'!$I$25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amiranda</c:v>
                </c:pt>
                <c:pt idx="1">
                  <c:v>erojas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'1 Movements by MH'!$I$26:$I$31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3-4DA4-ABA5-9F9B2CFC443B}"/>
            </c:ext>
          </c:extLst>
        </c:ser>
        <c:ser>
          <c:idx val="1"/>
          <c:order val="1"/>
          <c:tx>
            <c:strRef>
              <c:f>'1 Movements by MH'!$J$25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amiranda</c:v>
                </c:pt>
                <c:pt idx="1">
                  <c:v>erojas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'1 Movements by MH'!$J$26:$J$31</c:f>
              <c:numCache>
                <c:formatCode>General</c:formatCode>
                <c:ptCount val="5"/>
                <c:pt idx="0">
                  <c:v>1268</c:v>
                </c:pt>
                <c:pt idx="1">
                  <c:v>1143</c:v>
                </c:pt>
                <c:pt idx="2">
                  <c:v>1062</c:v>
                </c:pt>
                <c:pt idx="3">
                  <c:v>621</c:v>
                </c:pt>
                <c:pt idx="4">
                  <c:v>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E3-4DA4-ABA5-9F9B2CFC443B}"/>
            </c:ext>
          </c:extLst>
        </c:ser>
        <c:ser>
          <c:idx val="2"/>
          <c:order val="2"/>
          <c:tx>
            <c:strRef>
              <c:f>'1 Movements by MH'!$K$25</c:f>
              <c:strCache>
                <c:ptCount val="1"/>
                <c:pt idx="0">
                  <c:v>Sum of cc MH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amiranda</c:v>
                </c:pt>
                <c:pt idx="1">
                  <c:v>erojas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'1 Movements by MH'!$K$26:$K$31</c:f>
              <c:numCache>
                <c:formatCode>General</c:formatCode>
                <c:ptCount val="5"/>
                <c:pt idx="0">
                  <c:v>1270</c:v>
                </c:pt>
                <c:pt idx="1">
                  <c:v>1144</c:v>
                </c:pt>
                <c:pt idx="2">
                  <c:v>1066</c:v>
                </c:pt>
                <c:pt idx="3">
                  <c:v>653</c:v>
                </c:pt>
                <c:pt idx="4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E3-4DA4-ABA5-9F9B2CFC4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677104"/>
        <c:axId val="1136347568"/>
      </c:barChart>
      <c:catAx>
        <c:axId val="121467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47568"/>
        <c:crosses val="autoZero"/>
        <c:auto val="1"/>
        <c:lblAlgn val="ctr"/>
        <c:lblOffset val="100"/>
        <c:noMultiLvlLbl val="0"/>
      </c:catAx>
      <c:valAx>
        <c:axId val="11363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[empty loc 2.0 (1).xlsx]Discrepancias!PivotTable8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Locations</a:t>
            </a:r>
            <a:r>
              <a:rPr lang="en-US" baseline="0"/>
              <a:t> with discrepancies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Discrepancias!$E$28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Discrepancias!$D$29:$D$35</c:f>
              <c:strCache>
                <c:ptCount val="6"/>
                <c:pt idx="0">
                  <c:v>29 Agosto- 2 Septiembre</c:v>
                </c:pt>
                <c:pt idx="1">
                  <c:v>5 - 9 Septiembre</c:v>
                </c:pt>
                <c:pt idx="2">
                  <c:v>12- 16 Septiembre</c:v>
                </c:pt>
                <c:pt idx="3">
                  <c:v>26-30 Septiembre</c:v>
                </c:pt>
                <c:pt idx="4">
                  <c:v>19-23 Septiembre</c:v>
                </c:pt>
                <c:pt idx="5">
                  <c:v>3-7 Octubre</c:v>
                </c:pt>
              </c:strCache>
            </c:strRef>
          </c:cat>
          <c:val>
            <c:numRef>
              <c:f>Discrepancias!$E$29:$E$35</c:f>
              <c:numCache>
                <c:formatCode>General</c:formatCode>
                <c:ptCount val="6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13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92-4AE9-897C-75DA00E3B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2136111"/>
        <c:axId val="861115727"/>
      </c:lineChart>
      <c:catAx>
        <c:axId val="101213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115727"/>
        <c:crosses val="autoZero"/>
        <c:auto val="1"/>
        <c:lblAlgn val="ctr"/>
        <c:lblOffset val="100"/>
        <c:noMultiLvlLbl val="0"/>
      </c:catAx>
      <c:valAx>
        <c:axId val="86111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13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general-.xlsx]REPORTE CONSOLIDACION !PivotTable3</c:name>
    <c:fmtId val="6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'REPORTE CONSOLIDACION '!$K$2</c:f>
              <c:strCache>
                <c:ptCount val="1"/>
                <c:pt idx="0">
                  <c:v>29 DE SEPTIEMBRE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'!$J$3:$J$23</c:f>
              <c:strCache>
                <c:ptCount val="20"/>
                <c:pt idx="0">
                  <c:v>12313</c:v>
                </c:pt>
                <c:pt idx="1">
                  <c:v>38405</c:v>
                </c:pt>
                <c:pt idx="2">
                  <c:v>11103391</c:v>
                </c:pt>
                <c:pt idx="3">
                  <c:v>13213</c:v>
                </c:pt>
                <c:pt idx="4">
                  <c:v>1054267V01</c:v>
                </c:pt>
                <c:pt idx="5">
                  <c:v>37021</c:v>
                </c:pt>
                <c:pt idx="6">
                  <c:v>1054268V01</c:v>
                </c:pt>
                <c:pt idx="7">
                  <c:v>0185918</c:v>
                </c:pt>
                <c:pt idx="8">
                  <c:v>1088069V01</c:v>
                </c:pt>
                <c:pt idx="9">
                  <c:v>33082</c:v>
                </c:pt>
                <c:pt idx="10">
                  <c:v>70714</c:v>
                </c:pt>
                <c:pt idx="11">
                  <c:v>1024818</c:v>
                </c:pt>
                <c:pt idx="12">
                  <c:v>12211</c:v>
                </c:pt>
                <c:pt idx="13">
                  <c:v>0530096</c:v>
                </c:pt>
                <c:pt idx="14">
                  <c:v>13114</c:v>
                </c:pt>
                <c:pt idx="15">
                  <c:v>71067</c:v>
                </c:pt>
                <c:pt idx="16">
                  <c:v>39116</c:v>
                </c:pt>
                <c:pt idx="17">
                  <c:v>95305</c:v>
                </c:pt>
                <c:pt idx="18">
                  <c:v>36314</c:v>
                </c:pt>
                <c:pt idx="19">
                  <c:v>70716</c:v>
                </c:pt>
              </c:strCache>
            </c:strRef>
          </c:cat>
          <c:val>
            <c:numRef>
              <c:f>'REPORTE CONSOLIDACION '!$K$3:$K$23</c:f>
              <c:numCache>
                <c:formatCode>General</c:formatCode>
                <c:ptCount val="2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AC-4D2F-8E42-4252A487BCC1}"/>
            </c:ext>
          </c:extLst>
        </c:ser>
        <c:ser>
          <c:idx val="1"/>
          <c:order val="1"/>
          <c:tx>
            <c:strRef>
              <c:f>'REPORTE CONSOLIDACION '!$L$2</c:f>
              <c:strCache>
                <c:ptCount val="1"/>
                <c:pt idx="0">
                  <c:v>6 DE OCTUBRE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'!$J$3:$J$23</c:f>
              <c:strCache>
                <c:ptCount val="20"/>
                <c:pt idx="0">
                  <c:v>12313</c:v>
                </c:pt>
                <c:pt idx="1">
                  <c:v>38405</c:v>
                </c:pt>
                <c:pt idx="2">
                  <c:v>11103391</c:v>
                </c:pt>
                <c:pt idx="3">
                  <c:v>13213</c:v>
                </c:pt>
                <c:pt idx="4">
                  <c:v>1054267V01</c:v>
                </c:pt>
                <c:pt idx="5">
                  <c:v>37021</c:v>
                </c:pt>
                <c:pt idx="6">
                  <c:v>1054268V01</c:v>
                </c:pt>
                <c:pt idx="7">
                  <c:v>0185918</c:v>
                </c:pt>
                <c:pt idx="8">
                  <c:v>1088069V01</c:v>
                </c:pt>
                <c:pt idx="9">
                  <c:v>33082</c:v>
                </c:pt>
                <c:pt idx="10">
                  <c:v>70714</c:v>
                </c:pt>
                <c:pt idx="11">
                  <c:v>1024818</c:v>
                </c:pt>
                <c:pt idx="12">
                  <c:v>12211</c:v>
                </c:pt>
                <c:pt idx="13">
                  <c:v>0530096</c:v>
                </c:pt>
                <c:pt idx="14">
                  <c:v>13114</c:v>
                </c:pt>
                <c:pt idx="15">
                  <c:v>71067</c:v>
                </c:pt>
                <c:pt idx="16">
                  <c:v>39116</c:v>
                </c:pt>
                <c:pt idx="17">
                  <c:v>95305</c:v>
                </c:pt>
                <c:pt idx="18">
                  <c:v>36314</c:v>
                </c:pt>
                <c:pt idx="19">
                  <c:v>70716</c:v>
                </c:pt>
              </c:strCache>
            </c:strRef>
          </c:cat>
          <c:val>
            <c:numRef>
              <c:f>'REPORTE CONSOLIDACION '!$L$3:$L$23</c:f>
              <c:numCache>
                <c:formatCode>General</c:formatCode>
                <c:ptCount val="20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6</c:v>
                </c:pt>
                <c:pt idx="15">
                  <c:v>4</c:v>
                </c:pt>
                <c:pt idx="16">
                  <c:v>5</c:v>
                </c:pt>
                <c:pt idx="17">
                  <c:v>4</c:v>
                </c:pt>
                <c:pt idx="18">
                  <c:v>6</c:v>
                </c:pt>
                <c:pt idx="1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AC-4D2F-8E42-4252A487B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038447"/>
        <c:axId val="215432687"/>
      </c:lineChart>
      <c:catAx>
        <c:axId val="19503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432687"/>
        <c:crosses val="autoZero"/>
        <c:auto val="1"/>
        <c:lblAlgn val="ctr"/>
        <c:lblOffset val="100"/>
        <c:noMultiLvlLbl val="0"/>
      </c:catAx>
      <c:valAx>
        <c:axId val="21543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3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[Semana 45.xlsx]Sheet1!PivotTable4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Distribution Warehouse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FB-496B-B310-2AFFE22D512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FB-496B-B310-2AFFE22D512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AFB-496B-B310-2AFFE22D512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AFB-496B-B310-2AFFE22D512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AFB-496B-B310-2AFFE22D512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AFB-496B-B310-2AFFE22D512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AFB-496B-B310-2AFFE22D512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AFB-496B-B310-2AFFE22D512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AFB-496B-B310-2AFFE22D512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AFB-496B-B310-2AFFE22D512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AFB-496B-B310-2AFFE22D512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AFB-496B-B310-2AFFE22D512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5AFB-496B-B310-2AFFE22D512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5AFB-496B-B310-2AFFE22D5122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5AFB-496B-B310-2AFFE22D5122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5AFB-496B-B310-2AFFE22D5122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5AFB-496B-B310-2AFFE22D5122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5AFB-496B-B310-2AFFE22D5122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5AFB-496B-B310-2AFFE22D5122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5AFB-496B-B310-2AFFE22D51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Sheet1!$A$4:$A$24</c:f>
              <c:strCache>
                <c:ptCount val="20"/>
                <c:pt idx="0">
                  <c:v>01 - FASTENERS</c:v>
                </c:pt>
                <c:pt idx="1">
                  <c:v>10 - SAFETY SUPPLIES</c:v>
                </c:pt>
                <c:pt idx="2">
                  <c:v>02 - TOOLS AND ACCESSORIES</c:v>
                </c:pt>
                <c:pt idx="3">
                  <c:v>04 - HYDRAULICS AND PNEUMATICS</c:v>
                </c:pt>
                <c:pt idx="4">
                  <c:v>06 - JANITORIAL SUPPLIES</c:v>
                </c:pt>
                <c:pt idx="5">
                  <c:v>03 - CUTTING TOOLS</c:v>
                </c:pt>
                <c:pt idx="6">
                  <c:v>15 - MFG Standards</c:v>
                </c:pt>
                <c:pt idx="7">
                  <c:v>07 - ELECTRICAL SUPPLIES</c:v>
                </c:pt>
                <c:pt idx="8">
                  <c:v>50 - CLEARANCE</c:v>
                </c:pt>
                <c:pt idx="9">
                  <c:v>08 - Welding &amp; Abrasives</c:v>
                </c:pt>
                <c:pt idx="10">
                  <c:v>05 - MATERIAL HANDLING</c:v>
                </c:pt>
                <c:pt idx="11">
                  <c:v>16 - Office Products</c:v>
                </c:pt>
                <c:pt idx="12">
                  <c:v>95 - FASTENAL WORK WEAR</c:v>
                </c:pt>
                <c:pt idx="13">
                  <c:v>97 - GENERAL SUPPLIES</c:v>
                </c:pt>
                <c:pt idx="14">
                  <c:v>90 - PACKAGING MATERIAL</c:v>
                </c:pt>
                <c:pt idx="15">
                  <c:v>99 - FASTENERS - SEMI-STANDARDS</c:v>
                </c:pt>
                <c:pt idx="16">
                  <c:v>30 - SERVICE BANDSAW WELDING</c:v>
                </c:pt>
                <c:pt idx="17">
                  <c:v>09 - MFG SPECIALS DIVISION</c:v>
                </c:pt>
                <c:pt idx="18">
                  <c:v>33 - SERVICE REGRIND SHARPCUT</c:v>
                </c:pt>
                <c:pt idx="19">
                  <c:v>14 - METALS-ALLOYS AND MATERIALS</c:v>
                </c:pt>
              </c:strCache>
            </c:strRef>
          </c:cat>
          <c:val>
            <c:numRef>
              <c:f>Sheet1!$B$4:$B$24</c:f>
              <c:numCache>
                <c:formatCode>General</c:formatCode>
                <c:ptCount val="20"/>
                <c:pt idx="0">
                  <c:v>1388</c:v>
                </c:pt>
                <c:pt idx="1">
                  <c:v>507</c:v>
                </c:pt>
                <c:pt idx="2">
                  <c:v>134</c:v>
                </c:pt>
                <c:pt idx="3">
                  <c:v>108</c:v>
                </c:pt>
                <c:pt idx="4">
                  <c:v>90</c:v>
                </c:pt>
                <c:pt idx="5">
                  <c:v>80</c:v>
                </c:pt>
                <c:pt idx="6">
                  <c:v>77</c:v>
                </c:pt>
                <c:pt idx="7">
                  <c:v>60</c:v>
                </c:pt>
                <c:pt idx="8">
                  <c:v>58</c:v>
                </c:pt>
                <c:pt idx="9">
                  <c:v>42</c:v>
                </c:pt>
                <c:pt idx="10">
                  <c:v>41</c:v>
                </c:pt>
                <c:pt idx="11">
                  <c:v>34</c:v>
                </c:pt>
                <c:pt idx="12">
                  <c:v>23</c:v>
                </c:pt>
                <c:pt idx="13">
                  <c:v>20</c:v>
                </c:pt>
                <c:pt idx="14">
                  <c:v>12</c:v>
                </c:pt>
                <c:pt idx="15">
                  <c:v>7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AFB-496B-B310-2AFFE22D51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general-.xlsx]Sheet10!PivotTable1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Material Handle week 1 October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Sheet10!$Q$1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Sheet10!$P$2:$P$7</c:f>
              <c:strCache>
                <c:ptCount val="5"/>
                <c:pt idx="0">
                  <c:v>amiranda</c:v>
                </c:pt>
                <c:pt idx="1">
                  <c:v>erojas</c:v>
                </c:pt>
                <c:pt idx="2">
                  <c:v>jodelacr</c:v>
                </c:pt>
                <c:pt idx="3">
                  <c:v>jtobias</c:v>
                </c:pt>
                <c:pt idx="4">
                  <c:v>judelato</c:v>
                </c:pt>
              </c:strCache>
            </c:strRef>
          </c:cat>
          <c:val>
            <c:numRef>
              <c:f>Sheet10!$Q$2:$Q$7</c:f>
              <c:numCache>
                <c:formatCode>General</c:formatCode>
                <c:ptCount val="5"/>
                <c:pt idx="0">
                  <c:v>336</c:v>
                </c:pt>
                <c:pt idx="1">
                  <c:v>352</c:v>
                </c:pt>
                <c:pt idx="2">
                  <c:v>140</c:v>
                </c:pt>
                <c:pt idx="3">
                  <c:v>214</c:v>
                </c:pt>
                <c:pt idx="4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9-472B-8717-3EF53B9EF65C}"/>
            </c:ext>
          </c:extLst>
        </c:ser>
        <c:ser>
          <c:idx val="1"/>
          <c:order val="1"/>
          <c:tx>
            <c:strRef>
              <c:f>Sheet10!$R$1</c:f>
              <c:strCache>
                <c:ptCount val="1"/>
                <c:pt idx="0">
                  <c:v>Sum of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Sheet10!$P$2:$P$7</c:f>
              <c:strCache>
                <c:ptCount val="5"/>
                <c:pt idx="0">
                  <c:v>amiranda</c:v>
                </c:pt>
                <c:pt idx="1">
                  <c:v>erojas</c:v>
                </c:pt>
                <c:pt idx="2">
                  <c:v>jodelacr</c:v>
                </c:pt>
                <c:pt idx="3">
                  <c:v>jtobias</c:v>
                </c:pt>
                <c:pt idx="4">
                  <c:v>judelato</c:v>
                </c:pt>
              </c:strCache>
            </c:strRef>
          </c:cat>
          <c:val>
            <c:numRef>
              <c:f>Sheet10!$R$2:$R$7</c:f>
              <c:numCache>
                <c:formatCode>General</c:formatCode>
                <c:ptCount val="5"/>
                <c:pt idx="0">
                  <c:v>336</c:v>
                </c:pt>
                <c:pt idx="1">
                  <c:v>353</c:v>
                </c:pt>
                <c:pt idx="2">
                  <c:v>155</c:v>
                </c:pt>
                <c:pt idx="3">
                  <c:v>216</c:v>
                </c:pt>
                <c:pt idx="4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D9-472B-8717-3EF53B9EF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2433664"/>
        <c:axId val="1026775168"/>
      </c:barChart>
      <c:catAx>
        <c:axId val="118243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775168"/>
        <c:crosses val="autoZero"/>
        <c:auto val="1"/>
        <c:lblAlgn val="ctr"/>
        <c:lblOffset val="100"/>
        <c:noMultiLvlLbl val="0"/>
      </c:catAx>
      <c:valAx>
        <c:axId val="102677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Sum of Material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43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Adjustments first week October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MH'!$B$25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MH'!$A$26:$A$29</c:f>
              <c:strCache>
                <c:ptCount val="3"/>
                <c:pt idx="0">
                  <c:v>judelato</c:v>
                </c:pt>
                <c:pt idx="1">
                  <c:v>jtobias</c:v>
                </c:pt>
                <c:pt idx="2">
                  <c:v>jodelacr</c:v>
                </c:pt>
              </c:strCache>
            </c:strRef>
          </c:cat>
          <c:val>
            <c:numRef>
              <c:f>'1 Movements by MH'!$B$26:$B$29</c:f>
              <c:numCache>
                <c:formatCode>"$"#,##0.00</c:formatCode>
                <c:ptCount val="3"/>
                <c:pt idx="0">
                  <c:v>187.8</c:v>
                </c:pt>
                <c:pt idx="1">
                  <c:v>61.1</c:v>
                </c:pt>
                <c:pt idx="2">
                  <c:v>-865.32000000000016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D-497C-99A5-A65211804047}"/>
            </c:ext>
          </c:extLst>
        </c:ser>
        <c:ser>
          <c:idx val="1"/>
          <c:order val="1"/>
          <c:tx>
            <c:strRef>
              <c:f>'1 Movements by MH'!$C$25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MH'!$A$26:$A$29</c:f>
              <c:strCache>
                <c:ptCount val="3"/>
                <c:pt idx="0">
                  <c:v>judelato</c:v>
                </c:pt>
                <c:pt idx="1">
                  <c:v>jtobias</c:v>
                </c:pt>
                <c:pt idx="2">
                  <c:v>jodelacr</c:v>
                </c:pt>
              </c:strCache>
            </c:strRef>
          </c:cat>
          <c:val>
            <c:numRef>
              <c:f>'1 Movements by MH'!$C$26:$C$29</c:f>
              <c:numCache>
                <c:formatCode>0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D-497C-99A5-A65211804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0169920"/>
        <c:axId val="1657760688"/>
      </c:barChart>
      <c:catAx>
        <c:axId val="101016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760688"/>
        <c:crosses val="autoZero"/>
        <c:auto val="1"/>
        <c:lblAlgn val="ctr"/>
        <c:lblOffset val="100"/>
        <c:noMultiLvlLbl val="0"/>
      </c:catAx>
      <c:valAx>
        <c:axId val="165776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1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general-.xlsx]Sheet12!PivotTable3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 err="1"/>
              <a:t>Adjustmens</a:t>
            </a:r>
            <a:r>
              <a:rPr lang="en-US" sz="1800" dirty="0"/>
              <a:t> first week</a:t>
            </a:r>
            <a:r>
              <a:rPr lang="en-US" sz="1800" baseline="0" dirty="0"/>
              <a:t> November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Sheet12!$N$1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Sheet12!$M$2:$M$6</c:f>
              <c:strCache>
                <c:ptCount val="4"/>
                <c:pt idx="0">
                  <c:v>erojas</c:v>
                </c:pt>
                <c:pt idx="1">
                  <c:v>jodelacr</c:v>
                </c:pt>
                <c:pt idx="2">
                  <c:v>jtobias</c:v>
                </c:pt>
                <c:pt idx="3">
                  <c:v>judelato</c:v>
                </c:pt>
              </c:strCache>
            </c:strRef>
          </c:cat>
          <c:val>
            <c:numRef>
              <c:f>Sheet12!$N$2:$N$6</c:f>
              <c:numCache>
                <c:formatCode>General</c:formatCode>
                <c:ptCount val="4"/>
                <c:pt idx="0">
                  <c:v>-14.86</c:v>
                </c:pt>
                <c:pt idx="1">
                  <c:v>-917.38000000000011</c:v>
                </c:pt>
                <c:pt idx="2">
                  <c:v>159.93</c:v>
                </c:pt>
                <c:pt idx="3">
                  <c:v>187.8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6-4770-9FB5-FE2E80D099A1}"/>
            </c:ext>
          </c:extLst>
        </c:ser>
        <c:ser>
          <c:idx val="1"/>
          <c:order val="1"/>
          <c:tx>
            <c:strRef>
              <c:f>Sheet12!$O$1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Sheet12!$M$2:$M$6</c:f>
              <c:strCache>
                <c:ptCount val="4"/>
                <c:pt idx="0">
                  <c:v>erojas</c:v>
                </c:pt>
                <c:pt idx="1">
                  <c:v>jodelacr</c:v>
                </c:pt>
                <c:pt idx="2">
                  <c:v>jtobias</c:v>
                </c:pt>
                <c:pt idx="3">
                  <c:v>judelato</c:v>
                </c:pt>
              </c:strCache>
            </c:strRef>
          </c:cat>
          <c:val>
            <c:numRef>
              <c:f>Sheet12!$O$2:$O$6</c:f>
              <c:numCache>
                <c:formatCode>General</c:formatCode>
                <c:ptCount val="4"/>
                <c:pt idx="0">
                  <c:v>1</c:v>
                </c:pt>
                <c:pt idx="1">
                  <c:v>15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E6-4770-9FB5-FE2E80D09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58323312"/>
        <c:axId val="1089354208"/>
      </c:barChart>
      <c:catAx>
        <c:axId val="115832331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354208"/>
        <c:crosses val="autoZero"/>
        <c:auto val="1"/>
        <c:lblAlgn val="ctr"/>
        <c:lblOffset val="100"/>
        <c:noMultiLvlLbl val="0"/>
      </c:catAx>
      <c:valAx>
        <c:axId val="108935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32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'!$A$2:$A$8</c:f>
              <c:multiLvlStrCache>
                <c:ptCount val="4"/>
                <c:lvl>
                  <c:pt idx="1">
                    <c:v>1-Sep</c:v>
                  </c:pt>
                  <c:pt idx="2">
                    <c:v>22-Sep</c:v>
                  </c:pt>
                  <c:pt idx="3">
                    <c:v>14-Oct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</c:lvl>
              </c:multiLvlStrCache>
            </c:multiLvlStrRef>
          </c:cat>
          <c:val>
            <c:numRef>
              <c:f>'2 Reslot Analysis '!$B$2:$B$8</c:f>
              <c:numCache>
                <c:formatCode>General</c:formatCode>
                <c:ptCount val="4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43-42AD-9661-5919BF80C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'!$M$2:$M$7</c:f>
              <c:multiLvlStrCache>
                <c:ptCount val="4"/>
                <c:lvl>
                  <c:pt idx="1">
                    <c:v>1-Sep</c:v>
                  </c:pt>
                  <c:pt idx="2">
                    <c:v>22-Sep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</c:lvl>
              </c:multiLvlStrCache>
            </c:multiLvlStrRef>
          </c:cat>
          <c:val>
            <c:numRef>
              <c:f>'2 Reslot Analysis '!$N$2:$N$7</c:f>
              <c:numCache>
                <c:formatCode>General</c:formatCode>
                <c:ptCount val="4"/>
                <c:pt idx="0">
                  <c:v>83</c:v>
                </c:pt>
                <c:pt idx="1">
                  <c:v>58</c:v>
                </c:pt>
                <c:pt idx="2">
                  <c:v>51</c:v>
                </c:pt>
                <c:pt idx="3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E4-4946-8970-793E9DB62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general-.xlsx]3 Restock Analysis !PivotTable5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</a:t>
            </a:r>
            <a:r>
              <a:rPr lang="en-US" baseline="0" dirty="0"/>
              <a:t> Numbers of </a:t>
            </a:r>
            <a:r>
              <a:rPr lang="en-US" baseline="0" dirty="0" err="1"/>
              <a:t>Reestock</a:t>
            </a:r>
            <a:r>
              <a:rPr lang="en-US" baseline="0" dirty="0"/>
              <a:t> first week October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 Restock Analysis 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 Restock Analysis '!$A$3:$A$8</c:f>
              <c:strCache>
                <c:ptCount val="5"/>
                <c:pt idx="0">
                  <c:v>10/3/2022</c:v>
                </c:pt>
                <c:pt idx="1">
                  <c:v>10/4/2022</c:v>
                </c:pt>
                <c:pt idx="2">
                  <c:v>10/5/2022</c:v>
                </c:pt>
                <c:pt idx="3">
                  <c:v>10/6/2022</c:v>
                </c:pt>
                <c:pt idx="4">
                  <c:v>10/7/2022</c:v>
                </c:pt>
              </c:strCache>
            </c:strRef>
          </c:cat>
          <c:val>
            <c:numRef>
              <c:f>'3 Restock Analysis '!$B$3:$B$8</c:f>
              <c:numCache>
                <c:formatCode>General</c:formatCode>
                <c:ptCount val="5"/>
                <c:pt idx="0">
                  <c:v>66</c:v>
                </c:pt>
                <c:pt idx="1">
                  <c:v>55</c:v>
                </c:pt>
                <c:pt idx="2">
                  <c:v>36</c:v>
                </c:pt>
                <c:pt idx="3">
                  <c:v>65</c:v>
                </c:pt>
                <c:pt idx="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26-46DC-A07A-E3D889A05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99407"/>
        <c:axId val="866523887"/>
      </c:lineChart>
      <c:catAx>
        <c:axId val="86209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523887"/>
        <c:crosses val="autoZero"/>
        <c:auto val="1"/>
        <c:lblAlgn val="ctr"/>
        <c:lblOffset val="100"/>
        <c:noMultiLvlLbl val="0"/>
      </c:catAx>
      <c:valAx>
        <c:axId val="8665238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part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9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general-.xlsx]3 Restock Analysis !PivotTable5</c:name>
    <c:fmtId val="5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</a:t>
            </a:r>
            <a:r>
              <a:rPr lang="en-US" baseline="0" dirty="0"/>
              <a:t> Numbers of </a:t>
            </a:r>
            <a:r>
              <a:rPr lang="en-US" baseline="0" dirty="0" err="1"/>
              <a:t>Reestock</a:t>
            </a:r>
            <a:r>
              <a:rPr lang="en-US" baseline="0" dirty="0"/>
              <a:t> first week November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 Restock Analysis 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 Restock Analysis '!$A$3:$A$7</c:f>
              <c:strCache>
                <c:ptCount val="4"/>
                <c:pt idx="0">
                  <c:v>11/1/2022</c:v>
                </c:pt>
                <c:pt idx="1">
                  <c:v>11/2/2022</c:v>
                </c:pt>
                <c:pt idx="2">
                  <c:v>11/3/2022</c:v>
                </c:pt>
                <c:pt idx="3">
                  <c:v>11/4/2022</c:v>
                </c:pt>
              </c:strCache>
            </c:strRef>
          </c:cat>
          <c:val>
            <c:numRef>
              <c:f>'3 Restock Analysis '!$B$3:$B$7</c:f>
              <c:numCache>
                <c:formatCode>General</c:formatCode>
                <c:ptCount val="4"/>
                <c:pt idx="0">
                  <c:v>82</c:v>
                </c:pt>
                <c:pt idx="1">
                  <c:v>39</c:v>
                </c:pt>
                <c:pt idx="2">
                  <c:v>64</c:v>
                </c:pt>
                <c:pt idx="3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85-49B0-9FA0-896C90830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99407"/>
        <c:axId val="866523887"/>
      </c:lineChart>
      <c:catAx>
        <c:axId val="86209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523887"/>
        <c:crosses val="autoZero"/>
        <c:auto val="1"/>
        <c:lblAlgn val="ctr"/>
        <c:lblOffset val="100"/>
        <c:noMultiLvlLbl val="0"/>
      </c:catAx>
      <c:valAx>
        <c:axId val="8665238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part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9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general-.xlsx]empty loc Analysis!PivotTable2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Empty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</c:pivotFmt>
      <c:pivotFmt>
        <c:idx val="8"/>
      </c:pivotFmt>
      <c:pivotFmt>
        <c:idx val="9"/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'empty loc Analysis'!$C$2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'empty loc Analysis'!$B$3:$B$16</c:f>
              <c:multiLvlStrCache>
                <c:ptCount val="11"/>
                <c:lvl>
                  <c:pt idx="0">
                    <c:v>3-Oct</c:v>
                  </c:pt>
                  <c:pt idx="1">
                    <c:v>6-Oct</c:v>
                  </c:pt>
                  <c:pt idx="2">
                    <c:v>11-Oct</c:v>
                  </c:pt>
                  <c:pt idx="3">
                    <c:v>12-Oct</c:v>
                  </c:pt>
                  <c:pt idx="4">
                    <c:v>14-Oct</c:v>
                  </c:pt>
                  <c:pt idx="5">
                    <c:v>19-Oct</c:v>
                  </c:pt>
                  <c:pt idx="6">
                    <c:v>21-Oct</c:v>
                  </c:pt>
                  <c:pt idx="7">
                    <c:v>24-Oct</c:v>
                  </c:pt>
                  <c:pt idx="8">
                    <c:v>28-Oct</c:v>
                  </c:pt>
                  <c:pt idx="9">
                    <c:v>31-Oct</c:v>
                  </c:pt>
                  <c:pt idx="10">
                    <c:v>2-Nov</c:v>
                  </c:pt>
                </c:lvl>
                <c:lvl>
                  <c:pt idx="0">
                    <c:v>Oct</c:v>
                  </c:pt>
                  <c:pt idx="10">
                    <c:v>Nov</c:v>
                  </c:pt>
                </c:lvl>
              </c:multiLvlStrCache>
            </c:multiLvlStrRef>
          </c:cat>
          <c:val>
            <c:numRef>
              <c:f>'empty loc Analysis'!$C$3:$C$16</c:f>
              <c:numCache>
                <c:formatCode>General</c:formatCode>
                <c:ptCount val="11"/>
                <c:pt idx="0">
                  <c:v>153</c:v>
                </c:pt>
                <c:pt idx="1">
                  <c:v>196</c:v>
                </c:pt>
                <c:pt idx="2">
                  <c:v>240</c:v>
                </c:pt>
                <c:pt idx="3">
                  <c:v>275</c:v>
                </c:pt>
                <c:pt idx="4">
                  <c:v>311</c:v>
                </c:pt>
                <c:pt idx="5">
                  <c:v>380</c:v>
                </c:pt>
                <c:pt idx="6">
                  <c:v>372</c:v>
                </c:pt>
                <c:pt idx="7">
                  <c:v>411</c:v>
                </c:pt>
                <c:pt idx="8">
                  <c:v>382</c:v>
                </c:pt>
                <c:pt idx="9">
                  <c:v>350</c:v>
                </c:pt>
                <c:pt idx="10">
                  <c:v>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67-40FD-8CB7-319193BBC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518384"/>
        <c:axId val="1523862720"/>
      </c:barChart>
      <c:catAx>
        <c:axId val="166851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862720"/>
        <c:crosses val="autoZero"/>
        <c:auto val="1"/>
        <c:lblAlgn val="ctr"/>
        <c:lblOffset val="100"/>
        <c:noMultiLvlLbl val="0"/>
      </c:catAx>
      <c:valAx>
        <c:axId val="15238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locs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51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700" r:id="rId33"/>
    <p:sldLayoutId id="2147483699" r:id="rId34"/>
    <p:sldLayoutId id="2147483701" r:id="rId35"/>
    <p:sldLayoutId id="2147483702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498048" y="6285971"/>
            <a:ext cx="3693953" cy="356462"/>
          </a:xfrm>
        </p:spPr>
        <p:txBody>
          <a:bodyPr>
            <a:normAutofit/>
          </a:bodyPr>
          <a:lstStyle/>
          <a:p>
            <a:r>
              <a:rPr lang="en-US" dirty="0" err="1"/>
              <a:t>Semana</a:t>
            </a:r>
            <a:r>
              <a:rPr lang="en-US" dirty="0"/>
              <a:t> 1 </a:t>
            </a:r>
            <a:r>
              <a:rPr lang="en-US" dirty="0" err="1"/>
              <a:t>octubre</a:t>
            </a:r>
            <a:r>
              <a:rPr lang="en-US" dirty="0"/>
              <a:t>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971" y="417611"/>
            <a:ext cx="4651956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1026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1891280E-7755-4900-A6D4-8BF6315F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965432" y="2688592"/>
            <a:ext cx="5025836" cy="10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Movements November</a:t>
            </a:r>
          </a:p>
        </p:txBody>
      </p:sp>
      <p:pic>
        <p:nvPicPr>
          <p:cNvPr id="1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B9AEFBDB-8744-41AA-BEB7-00CD2142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15B37D-8DD8-42EB-867F-DF2985C6A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598379"/>
              </p:ext>
            </p:extLst>
          </p:nvPr>
        </p:nvGraphicFramePr>
        <p:xfrm>
          <a:off x="6845216" y="2492333"/>
          <a:ext cx="4454754" cy="2804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910F4E-8DC6-4F5C-A3D2-FDEB3B2A0EB3}"/>
              </a:ext>
            </a:extLst>
          </p:cNvPr>
          <p:cNvSpPr/>
          <p:nvPr/>
        </p:nvSpPr>
        <p:spPr>
          <a:xfrm>
            <a:off x="7213372" y="1345294"/>
            <a:ext cx="3853042" cy="99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 weekly movements</a:t>
            </a:r>
          </a:p>
          <a:p>
            <a:pPr algn="ctr" fontAlgn="b"/>
            <a:r>
              <a:rPr lang="en-US" sz="5400" dirty="0"/>
              <a:t>687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E5DB8B-BF55-4383-A3ED-26934C292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40140"/>
              </p:ext>
            </p:extLst>
          </p:nvPr>
        </p:nvGraphicFramePr>
        <p:xfrm>
          <a:off x="6913593" y="5512706"/>
          <a:ext cx="4318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922">
                  <a:extLst>
                    <a:ext uri="{9D8B030D-6E8A-4147-A177-3AD203B41FA5}">
                      <a16:colId xmlns:a16="http://schemas.microsoft.com/office/drawing/2014/main" val="3442007661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368443129"/>
                    </a:ext>
                  </a:extLst>
                </a:gridCol>
                <a:gridCol w="1307139">
                  <a:extLst>
                    <a:ext uri="{9D8B030D-6E8A-4147-A177-3AD203B41FA5}">
                      <a16:colId xmlns:a16="http://schemas.microsoft.com/office/drawing/2014/main" val="1747188935"/>
                    </a:ext>
                  </a:extLst>
                </a:gridCol>
                <a:gridCol w="875656">
                  <a:extLst>
                    <a:ext uri="{9D8B030D-6E8A-4147-A177-3AD203B41FA5}">
                      <a16:colId xmlns:a16="http://schemas.microsoft.com/office/drawing/2014/main" val="22751827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User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CYCLE COUNTS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MAT HANDLE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cc MH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7106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043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7601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6415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40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687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7314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158969-8774-496A-93CA-CB6E49A4E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61206"/>
              </p:ext>
            </p:extLst>
          </p:nvPr>
        </p:nvGraphicFramePr>
        <p:xfrm>
          <a:off x="1485900" y="5413969"/>
          <a:ext cx="3715274" cy="1240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314">
                  <a:extLst>
                    <a:ext uri="{9D8B030D-6E8A-4147-A177-3AD203B41FA5}">
                      <a16:colId xmlns:a16="http://schemas.microsoft.com/office/drawing/2014/main" val="90165093"/>
                    </a:ext>
                  </a:extLst>
                </a:gridCol>
                <a:gridCol w="1581294">
                  <a:extLst>
                    <a:ext uri="{9D8B030D-6E8A-4147-A177-3AD203B41FA5}">
                      <a16:colId xmlns:a16="http://schemas.microsoft.com/office/drawing/2014/main" val="1342959613"/>
                    </a:ext>
                  </a:extLst>
                </a:gridCol>
                <a:gridCol w="1074666">
                  <a:extLst>
                    <a:ext uri="{9D8B030D-6E8A-4147-A177-3AD203B41FA5}">
                      <a16:colId xmlns:a16="http://schemas.microsoft.com/office/drawing/2014/main" val="120891845"/>
                    </a:ext>
                  </a:extLst>
                </a:gridCol>
              </a:tblGrid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MAT HANDLE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Sum of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10126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93252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327126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704635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538017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87518"/>
                  </a:ext>
                </a:extLst>
              </a:tr>
              <a:tr h="12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542730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A3C521D-A70C-45AF-B846-1CA781C77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225313"/>
              </p:ext>
            </p:extLst>
          </p:nvPr>
        </p:nvGraphicFramePr>
        <p:xfrm>
          <a:off x="1057537" y="24923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7C9108-6D97-4EC1-943B-896B479E3E67}"/>
              </a:ext>
            </a:extLst>
          </p:cNvPr>
          <p:cNvSpPr/>
          <p:nvPr/>
        </p:nvSpPr>
        <p:spPr>
          <a:xfrm>
            <a:off x="1417016" y="1322073"/>
            <a:ext cx="3853042" cy="99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week one movements</a:t>
            </a:r>
          </a:p>
          <a:p>
            <a:pPr algn="ctr" fontAlgn="b"/>
            <a:r>
              <a:rPr lang="en-US" sz="5400" dirty="0"/>
              <a:t>1204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E060C1-FACD-4428-A9ED-5F11470F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690871"/>
              </p:ext>
            </p:extLst>
          </p:nvPr>
        </p:nvGraphicFramePr>
        <p:xfrm>
          <a:off x="7088675" y="2550252"/>
          <a:ext cx="4798526" cy="2793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8298820" y="1243538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-$616.42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533E0-B37E-4DFB-ACCE-BB7D6B48C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65077"/>
              </p:ext>
            </p:extLst>
          </p:nvPr>
        </p:nvGraphicFramePr>
        <p:xfrm>
          <a:off x="8432223" y="5534718"/>
          <a:ext cx="26924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850993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30325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01780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822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$187.80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40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$61.10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135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-$865.32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68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-$616.42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1801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C27454-7701-4E46-83C7-DB9E5F4C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90370"/>
              </p:ext>
            </p:extLst>
          </p:nvPr>
        </p:nvGraphicFramePr>
        <p:xfrm>
          <a:off x="1535184" y="5551496"/>
          <a:ext cx="2885813" cy="1140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322">
                  <a:extLst>
                    <a:ext uri="{9D8B030D-6E8A-4147-A177-3AD203B41FA5}">
                      <a16:colId xmlns:a16="http://schemas.microsoft.com/office/drawing/2014/main" val="3877239271"/>
                    </a:ext>
                  </a:extLst>
                </a:gridCol>
                <a:gridCol w="900937">
                  <a:extLst>
                    <a:ext uri="{9D8B030D-6E8A-4147-A177-3AD203B41FA5}">
                      <a16:colId xmlns:a16="http://schemas.microsoft.com/office/drawing/2014/main" val="2929279745"/>
                    </a:ext>
                  </a:extLst>
                </a:gridCol>
                <a:gridCol w="1013554">
                  <a:extLst>
                    <a:ext uri="{9D8B030D-6E8A-4147-A177-3AD203B41FA5}">
                      <a16:colId xmlns:a16="http://schemas.microsoft.com/office/drawing/2014/main" val="6064605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 of PART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593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-14.86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33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-917.38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607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785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187.8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083646"/>
                  </a:ext>
                </a:extLst>
              </a:tr>
              <a:tr h="188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-584.51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322974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122C1E-33B0-4A0C-B43F-ED20EEB5E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33624"/>
              </p:ext>
            </p:extLst>
          </p:nvPr>
        </p:nvGraphicFramePr>
        <p:xfrm>
          <a:off x="721685" y="26005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E62D93-BF7F-42E0-9709-82A8C4F41287}"/>
              </a:ext>
            </a:extLst>
          </p:cNvPr>
          <p:cNvSpPr/>
          <p:nvPr/>
        </p:nvSpPr>
        <p:spPr>
          <a:xfrm>
            <a:off x="1528082" y="1243538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-$584.51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3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18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34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944084"/>
              </p:ext>
            </p:extLst>
          </p:nvPr>
        </p:nvGraphicFramePr>
        <p:xfrm>
          <a:off x="541541" y="1683532"/>
          <a:ext cx="4817175" cy="283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265635"/>
              </p:ext>
            </p:extLst>
          </p:nvPr>
        </p:nvGraphicFramePr>
        <p:xfrm>
          <a:off x="6504078" y="1675030"/>
          <a:ext cx="4801722" cy="284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 err="1">
                <a:latin typeface="Impact" panose="020B0806030902050204" pitchFamily="34" charset="0"/>
              </a:rPr>
              <a:t>rESTOCK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1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20799853-AB31-432D-B02C-45D1F01A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8011CD-CDF1-4C52-980E-281E84AD9798}"/>
              </a:ext>
            </a:extLst>
          </p:cNvPr>
          <p:cNvSpPr/>
          <p:nvPr/>
        </p:nvSpPr>
        <p:spPr>
          <a:xfrm>
            <a:off x="1745434" y="4975588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277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B122C41-B7A0-4346-BA0A-309D67502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939053"/>
              </p:ext>
            </p:extLst>
          </p:nvPr>
        </p:nvGraphicFramePr>
        <p:xfrm>
          <a:off x="633877" y="1612784"/>
          <a:ext cx="4731421" cy="283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122C41-B7A0-4346-BA0A-309D67502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643917"/>
              </p:ext>
            </p:extLst>
          </p:nvPr>
        </p:nvGraphicFramePr>
        <p:xfrm>
          <a:off x="6681511" y="1612784"/>
          <a:ext cx="4731421" cy="283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2B317-0C13-43BE-90A9-DFCB82DA3CE1}"/>
              </a:ext>
            </a:extLst>
          </p:cNvPr>
          <p:cNvSpPr/>
          <p:nvPr/>
        </p:nvSpPr>
        <p:spPr>
          <a:xfrm>
            <a:off x="7719270" y="4975588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4841845" y="5548444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empty locations</a:t>
            </a:r>
          </a:p>
          <a:p>
            <a:pPr algn="ctr"/>
            <a:r>
              <a:rPr lang="en-US" sz="5400" dirty="0"/>
              <a:t>317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30C8E2-61D9-4D9B-B7E7-5B88C797CBC2}"/>
              </a:ext>
            </a:extLst>
          </p:cNvPr>
          <p:cNvGraphicFramePr>
            <a:graphicFrameLocks/>
          </p:cNvGraphicFramePr>
          <p:nvPr/>
        </p:nvGraphicFramePr>
        <p:xfrm>
          <a:off x="2302668" y="1554956"/>
          <a:ext cx="7586663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683FB6-7242-44A2-9AA5-613A58DE0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381703"/>
              </p:ext>
            </p:extLst>
          </p:nvPr>
        </p:nvGraphicFramePr>
        <p:xfrm>
          <a:off x="4793227" y="1644242"/>
          <a:ext cx="6456410" cy="417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EFA630-C350-4DC5-AA70-193BAD424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84373"/>
              </p:ext>
            </p:extLst>
          </p:nvPr>
        </p:nvGraphicFramePr>
        <p:xfrm>
          <a:off x="942362" y="2281806"/>
          <a:ext cx="3050797" cy="1811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082">
                  <a:extLst>
                    <a:ext uri="{9D8B030D-6E8A-4147-A177-3AD203B41FA5}">
                      <a16:colId xmlns:a16="http://schemas.microsoft.com/office/drawing/2014/main" val="1212744160"/>
                    </a:ext>
                  </a:extLst>
                </a:gridCol>
                <a:gridCol w="1317715">
                  <a:extLst>
                    <a:ext uri="{9D8B030D-6E8A-4147-A177-3AD203B41FA5}">
                      <a16:colId xmlns:a16="http://schemas.microsoft.com/office/drawing/2014/main" val="3954380725"/>
                    </a:ext>
                  </a:extLst>
                </a:gridCol>
              </a:tblGrid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Locaciones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394522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Agosto- 2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321450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5 - 9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490876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12- 16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156697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26-30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896844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19-23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791225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3-7 Octubre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0157988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8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1016465" y="4674765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discrepancies</a:t>
            </a:r>
          </a:p>
          <a:p>
            <a:pPr algn="ctr"/>
            <a:r>
              <a:rPr lang="en-US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ABC5237-862D-4E5E-9F05-7B6A95EBE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230165"/>
              </p:ext>
            </p:extLst>
          </p:nvPr>
        </p:nvGraphicFramePr>
        <p:xfrm>
          <a:off x="4015245" y="1403540"/>
          <a:ext cx="6862764" cy="395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E870AD-271F-4A0B-A1D3-4FA38980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0116"/>
              </p:ext>
            </p:extLst>
          </p:nvPr>
        </p:nvGraphicFramePr>
        <p:xfrm>
          <a:off x="451433" y="1282095"/>
          <a:ext cx="2933701" cy="420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353">
                  <a:extLst>
                    <a:ext uri="{9D8B030D-6E8A-4147-A177-3AD203B41FA5}">
                      <a16:colId xmlns:a16="http://schemas.microsoft.com/office/drawing/2014/main" val="2050895117"/>
                    </a:ext>
                  </a:extLst>
                </a:gridCol>
                <a:gridCol w="1154451">
                  <a:extLst>
                    <a:ext uri="{9D8B030D-6E8A-4147-A177-3AD203B41FA5}">
                      <a16:colId xmlns:a16="http://schemas.microsoft.com/office/drawing/2014/main" val="3133313883"/>
                    </a:ext>
                  </a:extLst>
                </a:gridCol>
                <a:gridCol w="903897">
                  <a:extLst>
                    <a:ext uri="{9D8B030D-6E8A-4147-A177-3AD203B41FA5}">
                      <a16:colId xmlns:a16="http://schemas.microsoft.com/office/drawing/2014/main" val="3532678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DE SEPTIEMBRE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DE OCTUBRE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936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69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38405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803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11103391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755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528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1054267V01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7001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37021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8397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1054268V01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3457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0185918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496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1088069V01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686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441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23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1024818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622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881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0530096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88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418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765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245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257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70716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141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78559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38FE34-B257-473A-9DF7-854A3F36A2B9}"/>
              </a:ext>
            </a:extLst>
          </p:cNvPr>
          <p:cNvSpPr/>
          <p:nvPr/>
        </p:nvSpPr>
        <p:spPr>
          <a:xfrm>
            <a:off x="6096000" y="5548444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consolidations</a:t>
            </a:r>
          </a:p>
          <a:p>
            <a:pPr algn="ctr"/>
            <a:r>
              <a:rPr lang="en-US" sz="54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Distribution warehouse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FF10BC-F9FE-479A-90FD-1B69C1DAF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163323"/>
              </p:ext>
            </p:extLst>
          </p:nvPr>
        </p:nvGraphicFramePr>
        <p:xfrm>
          <a:off x="1208167" y="1496930"/>
          <a:ext cx="5891214" cy="4405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CF736B-EA67-41CE-9DC1-2842DD39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50360"/>
              </p:ext>
            </p:extLst>
          </p:nvPr>
        </p:nvGraphicFramePr>
        <p:xfrm>
          <a:off x="8377724" y="1604086"/>
          <a:ext cx="3162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4192">
                  <a:extLst>
                    <a:ext uri="{9D8B030D-6E8A-4147-A177-3AD203B41FA5}">
                      <a16:colId xmlns:a16="http://schemas.microsoft.com/office/drawing/2014/main" val="1475704337"/>
                    </a:ext>
                  </a:extLst>
                </a:gridCol>
                <a:gridCol w="888108">
                  <a:extLst>
                    <a:ext uri="{9D8B030D-6E8A-4147-A177-3AD203B41FA5}">
                      <a16:colId xmlns:a16="http://schemas.microsoft.com/office/drawing/2014/main" val="34401629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6494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01 - 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578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10 - SAFETY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198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02 - TOOLS AND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4104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04 - HYDRAULICS AND PNEUMATICS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634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06 - JANITORIAL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065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03 - CUTTING TOOLS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851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15 - MFG 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248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07 - ELECTRICAL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099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50 - CLEARANCE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293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08 - Welding &amp; Abrasives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161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05 - MATERIAL 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143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16 - Office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821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95 - FASTENAL WORK WEAR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166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97 - GENERAL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451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90 - PACKAGING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6947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99 - FASTENERS - SEMI-STANDARDS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958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30 - SERVICE BANDSAW WELDING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761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09 - MFG SPECIALS DIVISION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347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33 - SERVICE REGRIND SHARPCUT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123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14 - METALS-ALLOYS AND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5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21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45008-BD42-4B24-A6F5-0E1C58790533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db430ab-73c0-4912-8626-d15f7fe1bdb8"/>
    <ds:schemaRef ds:uri="17fb94dd-8c41-42d5-a09e-0f286a6c778c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481</Words>
  <Application>Microsoft Office PowerPoint</Application>
  <PresentationFormat>Widescreen</PresentationFormat>
  <Paragraphs>265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Sagona ExtraLight</vt:lpstr>
      <vt:lpstr>Segoe UI Black</vt:lpstr>
      <vt:lpstr>Speak Pro</vt:lpstr>
      <vt:lpstr>Office Theme</vt:lpstr>
      <vt:lpstr>Material Handling KPI</vt:lpstr>
      <vt:lpstr>Movements November</vt:lpstr>
      <vt:lpstr>Adjustments</vt:lpstr>
      <vt:lpstr>Labor intensive </vt:lpstr>
      <vt:lpstr>rESTOCK</vt:lpstr>
      <vt:lpstr>Empty locations</vt:lpstr>
      <vt:lpstr>Discrepancies</vt:lpstr>
      <vt:lpstr>Consolidation</vt:lpstr>
      <vt:lpstr>Distribution warehouse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2022-11-07T22:47:18Z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