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4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  <p:sldId id="4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ojas\Downloads\empty%20loc%202.0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ojas\Downloads\Semana%204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November</a:t>
            </a:r>
          </a:p>
        </c:rich>
      </c:tx>
      <c:layout>
        <c:manualLayout>
          <c:xMode val="edge"/>
          <c:yMode val="edge"/>
          <c:x val="0.26440133619661177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MH'!$I$26:$I$31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6-4B49-89AA-24F9C5347913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MH'!$J$26:$J$31</c:f>
              <c:numCache>
                <c:formatCode>General</c:formatCode>
                <c:ptCount val="5"/>
                <c:pt idx="0">
                  <c:v>330</c:v>
                </c:pt>
                <c:pt idx="1">
                  <c:v>268</c:v>
                </c:pt>
                <c:pt idx="2">
                  <c:v>198</c:v>
                </c:pt>
                <c:pt idx="3">
                  <c:v>189</c:v>
                </c:pt>
                <c:pt idx="4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6-4B49-89AA-24F9C5347913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MH'!$K$26:$K$31</c:f>
              <c:numCache>
                <c:formatCode>General</c:formatCode>
                <c:ptCount val="5"/>
                <c:pt idx="0">
                  <c:v>330</c:v>
                </c:pt>
                <c:pt idx="1">
                  <c:v>268</c:v>
                </c:pt>
                <c:pt idx="2">
                  <c:v>199</c:v>
                </c:pt>
                <c:pt idx="3">
                  <c:v>190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6-4B49-89AA-24F9C5347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MH!PivotTable8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Adjustments November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MH'!$B$25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MH'!$A$26:$A$29</c:f>
              <c:strCache>
                <c:ptCount val="3"/>
                <c:pt idx="0">
                  <c:v>jtobias</c:v>
                </c:pt>
                <c:pt idx="1">
                  <c:v>judelato</c:v>
                </c:pt>
                <c:pt idx="2">
                  <c:v>jodelacr</c:v>
                </c:pt>
              </c:strCache>
            </c:strRef>
          </c:cat>
          <c:val>
            <c:numRef>
              <c:f>'1 Movements by MH'!$B$26:$B$29</c:f>
              <c:numCache>
                <c:formatCode>"$"#,##0.00</c:formatCode>
                <c:ptCount val="3"/>
                <c:pt idx="0">
                  <c:v>104.75</c:v>
                </c:pt>
                <c:pt idx="1">
                  <c:v>80.8</c:v>
                </c:pt>
                <c:pt idx="2">
                  <c:v>25.259999999999998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8-4A4E-AB1B-622B31203A6C}"/>
            </c:ext>
          </c:extLst>
        </c:ser>
        <c:ser>
          <c:idx val="1"/>
          <c:order val="1"/>
          <c:tx>
            <c:strRef>
              <c:f>'1 Movements by MH'!$C$25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MH'!$A$26:$A$29</c:f>
              <c:strCache>
                <c:ptCount val="3"/>
                <c:pt idx="0">
                  <c:v>jtobias</c:v>
                </c:pt>
                <c:pt idx="1">
                  <c:v>judelato</c:v>
                </c:pt>
                <c:pt idx="2">
                  <c:v>jodelacr</c:v>
                </c:pt>
              </c:strCache>
            </c:strRef>
          </c:cat>
          <c:val>
            <c:numRef>
              <c:f>'1 Movements by MH'!$C$26:$C$29</c:f>
              <c:numCache>
                <c:formatCode>0</c:formatCode>
                <c:ptCount val="3"/>
                <c:pt idx="0">
                  <c:v>1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78-4A4E-AB1B-622B31203A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0169920"/>
        <c:axId val="1657760688"/>
      </c:barChart>
      <c:catAx>
        <c:axId val="10101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760688"/>
        <c:crosses val="autoZero"/>
        <c:auto val="1"/>
        <c:lblAlgn val="ctr"/>
        <c:lblOffset val="100"/>
        <c:noMultiLvlLbl val="0"/>
      </c:catAx>
      <c:valAx>
        <c:axId val="165776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'!$A$2:$A$11</c:f>
              <c:multiLvlStrCache>
                <c:ptCount val="6"/>
                <c:lvl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11-Nov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</c:lvl>
              </c:multiLvlStrCache>
            </c:multiLvlStrRef>
          </c:cat>
          <c:val>
            <c:numRef>
              <c:f>'2 Reslot Analysis '!$B$2:$B$11</c:f>
              <c:numCache>
                <c:formatCode>General</c:formatCode>
                <c:ptCount val="6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3-4743-869E-1B7695741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'!$M$2:$M$11</c:f>
              <c:multiLvlStrCache>
                <c:ptCount val="6"/>
                <c:lvl>
                  <c:pt idx="1">
                    <c:v>1-Sep</c:v>
                  </c:pt>
                  <c:pt idx="2">
                    <c:v>22-Sep</c:v>
                  </c:pt>
                  <c:pt idx="3">
                    <c:v>27-Oct</c:v>
                  </c:pt>
                  <c:pt idx="4">
                    <c:v>14-Oct</c:v>
                  </c:pt>
                  <c:pt idx="5">
                    <c:v>11-Nov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</c:lvl>
              </c:multiLvlStrCache>
            </c:multiLvlStrRef>
          </c:cat>
          <c:val>
            <c:numRef>
              <c:f>'2 Reslot Analysis '!$N$2:$N$11</c:f>
              <c:numCache>
                <c:formatCode>General</c:formatCode>
                <c:ptCount val="6"/>
                <c:pt idx="0">
                  <c:v>83</c:v>
                </c:pt>
                <c:pt idx="1">
                  <c:v>58</c:v>
                </c:pt>
                <c:pt idx="2">
                  <c:v>51</c:v>
                </c:pt>
                <c:pt idx="3">
                  <c:v>34</c:v>
                </c:pt>
                <c:pt idx="4">
                  <c:v>34</c:v>
                </c:pt>
                <c:pt idx="5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8E-420D-B230-2511B07E7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5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</a:t>
            </a:r>
            <a:r>
              <a:rPr lang="en-US" baseline="0"/>
              <a:t> Numbers of Reestock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'!$A$3:$A$8</c:f>
              <c:strCache>
                <c:ptCount val="5"/>
                <c:pt idx="0">
                  <c:v>11/7/2022</c:v>
                </c:pt>
                <c:pt idx="1">
                  <c:v>11/8/2022</c:v>
                </c:pt>
                <c:pt idx="2">
                  <c:v>11/9/2022</c:v>
                </c:pt>
                <c:pt idx="3">
                  <c:v>11/10/2022</c:v>
                </c:pt>
                <c:pt idx="4">
                  <c:v>11/11/2022</c:v>
                </c:pt>
              </c:strCache>
            </c:strRef>
          </c:cat>
          <c:val>
            <c:numRef>
              <c:f>'3 Restock Analysis '!$B$3:$B$8</c:f>
              <c:numCache>
                <c:formatCode>General</c:formatCode>
                <c:ptCount val="5"/>
                <c:pt idx="0">
                  <c:v>135</c:v>
                </c:pt>
                <c:pt idx="1">
                  <c:v>87</c:v>
                </c:pt>
                <c:pt idx="2">
                  <c:v>63</c:v>
                </c:pt>
                <c:pt idx="3">
                  <c:v>55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98-4F61-BB85-63821A490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general-.xlsx]empty loc Analysis!PivotTable2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Empty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'empty loc Analysis'!$C$2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'empty loc Analysis'!$B$3:$B$18</c:f>
              <c:multiLvlStrCache>
                <c:ptCount val="13"/>
                <c:lvl>
                  <c:pt idx="0">
                    <c:v>3-Oct</c:v>
                  </c:pt>
                  <c:pt idx="1">
                    <c:v>6-Oct</c:v>
                  </c:pt>
                  <c:pt idx="2">
                    <c:v>11-Oct</c:v>
                  </c:pt>
                  <c:pt idx="3">
                    <c:v>12-Oct</c:v>
                  </c:pt>
                  <c:pt idx="4">
                    <c:v>14-Oct</c:v>
                  </c:pt>
                  <c:pt idx="5">
                    <c:v>19-Oct</c:v>
                  </c:pt>
                  <c:pt idx="6">
                    <c:v>21-Oct</c:v>
                  </c:pt>
                  <c:pt idx="7">
                    <c:v>24-Oct</c:v>
                  </c:pt>
                  <c:pt idx="8">
                    <c:v>28-Oct</c:v>
                  </c:pt>
                  <c:pt idx="9">
                    <c:v>31-Oct</c:v>
                  </c:pt>
                  <c:pt idx="10">
                    <c:v>2-Nov</c:v>
                  </c:pt>
                  <c:pt idx="11">
                    <c:v>4-Nov</c:v>
                  </c:pt>
                  <c:pt idx="12">
                    <c:v>8-Nov</c:v>
                  </c:pt>
                </c:lvl>
                <c:lvl>
                  <c:pt idx="0">
                    <c:v>Oct</c:v>
                  </c:pt>
                  <c:pt idx="10">
                    <c:v>Nov</c:v>
                  </c:pt>
                </c:lvl>
              </c:multiLvlStrCache>
            </c:multiLvlStrRef>
          </c:cat>
          <c:val>
            <c:numRef>
              <c:f>'empty loc Analysis'!$C$3:$C$18</c:f>
              <c:numCache>
                <c:formatCode>General</c:formatCode>
                <c:ptCount val="13"/>
                <c:pt idx="0">
                  <c:v>153</c:v>
                </c:pt>
                <c:pt idx="1">
                  <c:v>196</c:v>
                </c:pt>
                <c:pt idx="2">
                  <c:v>240</c:v>
                </c:pt>
                <c:pt idx="3">
                  <c:v>275</c:v>
                </c:pt>
                <c:pt idx="4">
                  <c:v>311</c:v>
                </c:pt>
                <c:pt idx="5">
                  <c:v>380</c:v>
                </c:pt>
                <c:pt idx="6">
                  <c:v>372</c:v>
                </c:pt>
                <c:pt idx="7">
                  <c:v>411</c:v>
                </c:pt>
                <c:pt idx="8">
                  <c:v>382</c:v>
                </c:pt>
                <c:pt idx="9">
                  <c:v>350</c:v>
                </c:pt>
                <c:pt idx="10">
                  <c:v>317</c:v>
                </c:pt>
                <c:pt idx="11">
                  <c:v>325</c:v>
                </c:pt>
                <c:pt idx="12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FF-45F5-BA96-6A600C2C3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518384"/>
        <c:axId val="1523862720"/>
      </c:barChart>
      <c:catAx>
        <c:axId val="166851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862720"/>
        <c:crosses val="autoZero"/>
        <c:auto val="1"/>
        <c:lblAlgn val="ctr"/>
        <c:lblOffset val="100"/>
        <c:noMultiLvlLbl val="0"/>
      </c:catAx>
      <c:valAx>
        <c:axId val="15238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locs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51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[empty loc 2.0 (1).xlsx]Discrepancias!PivotTable8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Locations</a:t>
            </a:r>
            <a:r>
              <a:rPr lang="en-US" baseline="0"/>
              <a:t> with discrepancies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Discrepancias!$E$28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Discrepancias!$D$29:$D$35</c:f>
              <c:strCache>
                <c:ptCount val="6"/>
                <c:pt idx="0">
                  <c:v>29 Agosto- 2 Septiembre</c:v>
                </c:pt>
                <c:pt idx="1">
                  <c:v>5 - 9 Septiembre</c:v>
                </c:pt>
                <c:pt idx="2">
                  <c:v>12- 16 Septiembre</c:v>
                </c:pt>
                <c:pt idx="3">
                  <c:v>26-30 Septiembre</c:v>
                </c:pt>
                <c:pt idx="4">
                  <c:v>19-23 Septiembre</c:v>
                </c:pt>
                <c:pt idx="5">
                  <c:v>3-7 Octubre</c:v>
                </c:pt>
              </c:strCache>
            </c:strRef>
          </c:cat>
          <c:val>
            <c:numRef>
              <c:f>Discrepancias!$E$29:$E$35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2-4AE9-897C-75DA00E3B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136111"/>
        <c:axId val="861115727"/>
      </c:lineChart>
      <c:catAx>
        <c:axId val="101213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115727"/>
        <c:crosses val="autoZero"/>
        <c:auto val="1"/>
        <c:lblAlgn val="ctr"/>
        <c:lblOffset val="100"/>
        <c:noMultiLvlLbl val="0"/>
      </c:catAx>
      <c:valAx>
        <c:axId val="86111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13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general-.xlsx]REPORTE CONSOLIDACION !PivotTable3</c:name>
    <c:fmtId val="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'REPORTE CONSOLIDACION '!$K$2</c:f>
              <c:strCache>
                <c:ptCount val="1"/>
                <c:pt idx="0">
                  <c:v>29 DE SEPTIEMBRE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'!$K$3:$K$23</c:f>
              <c:numCache>
                <c:formatCode>General</c:formatCode>
                <c:ptCount val="2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AC-4D2F-8E42-4252A487BCC1}"/>
            </c:ext>
          </c:extLst>
        </c:ser>
        <c:ser>
          <c:idx val="1"/>
          <c:order val="1"/>
          <c:tx>
            <c:strRef>
              <c:f>'REPORTE CONSOLIDACION '!$L$2</c:f>
              <c:strCache>
                <c:ptCount val="1"/>
                <c:pt idx="0">
                  <c:v>6 DE OCTUBRE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'!$L$3:$L$23</c:f>
              <c:numCache>
                <c:formatCode>General</c:formatCode>
                <c:ptCount val="20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6</c:v>
                </c:pt>
                <c:pt idx="15">
                  <c:v>4</c:v>
                </c:pt>
                <c:pt idx="16">
                  <c:v>5</c:v>
                </c:pt>
                <c:pt idx="17">
                  <c:v>4</c:v>
                </c:pt>
                <c:pt idx="18">
                  <c:v>6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AC-4D2F-8E42-4252A487B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38447"/>
        <c:axId val="215432687"/>
      </c:lineChart>
      <c:catAx>
        <c:axId val="19503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432687"/>
        <c:crosses val="autoZero"/>
        <c:auto val="1"/>
        <c:lblAlgn val="ctr"/>
        <c:lblOffset val="100"/>
        <c:noMultiLvlLbl val="0"/>
      </c:catAx>
      <c:valAx>
        <c:axId val="21543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[Semana 45.xlsx]Sheet1!PivotTable4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Distribution Warehouse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FB-496B-B310-2AFFE22D512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FB-496B-B310-2AFFE22D512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FB-496B-B310-2AFFE22D512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FB-496B-B310-2AFFE22D512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AFB-496B-B310-2AFFE22D512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AFB-496B-B310-2AFFE22D512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AFB-496B-B310-2AFFE22D512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AFB-496B-B310-2AFFE22D512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AFB-496B-B310-2AFFE22D512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AFB-496B-B310-2AFFE22D512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AFB-496B-B310-2AFFE22D512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AFB-496B-B310-2AFFE22D512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5AFB-496B-B310-2AFFE22D512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5AFB-496B-B310-2AFFE22D512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5AFB-496B-B310-2AFFE22D512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5AFB-496B-B310-2AFFE22D512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5AFB-496B-B310-2AFFE22D512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5AFB-496B-B310-2AFFE22D512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5AFB-496B-B310-2AFFE22D512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5AFB-496B-B310-2AFFE22D51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Sheet1!$A$4:$A$24</c:f>
              <c:strCache>
                <c:ptCount val="20"/>
                <c:pt idx="0">
                  <c:v>01 - FASTENERS</c:v>
                </c:pt>
                <c:pt idx="1">
                  <c:v>10 - SAFETY SUPPLIES</c:v>
                </c:pt>
                <c:pt idx="2">
                  <c:v>02 - TOOLS AND ACCESSORIES</c:v>
                </c:pt>
                <c:pt idx="3">
                  <c:v>04 - HYDRAULICS AND PNEUMATICS</c:v>
                </c:pt>
                <c:pt idx="4">
                  <c:v>06 - JANITORIAL SUPPLIES</c:v>
                </c:pt>
                <c:pt idx="5">
                  <c:v>03 - CUTTING TOOLS</c:v>
                </c:pt>
                <c:pt idx="6">
                  <c:v>15 - MFG Standards</c:v>
                </c:pt>
                <c:pt idx="7">
                  <c:v>07 - ELECTRICAL SUPPLIES</c:v>
                </c:pt>
                <c:pt idx="8">
                  <c:v>50 - CLEARANCE</c:v>
                </c:pt>
                <c:pt idx="9">
                  <c:v>08 - Welding &amp; Abrasives</c:v>
                </c:pt>
                <c:pt idx="10">
                  <c:v>05 - MATERIAL HANDLING</c:v>
                </c:pt>
                <c:pt idx="11">
                  <c:v>16 - Office Products</c:v>
                </c:pt>
                <c:pt idx="12">
                  <c:v>95 - FASTENAL WORK WEAR</c:v>
                </c:pt>
                <c:pt idx="13">
                  <c:v>97 - GENERAL SUPPLIES</c:v>
                </c:pt>
                <c:pt idx="14">
                  <c:v>90 - PACKAGING MATERIAL</c:v>
                </c:pt>
                <c:pt idx="15">
                  <c:v>99 - FASTENERS - SEMI-STANDARDS</c:v>
                </c:pt>
                <c:pt idx="16">
                  <c:v>30 - SERVICE BANDSAW WELDING</c:v>
                </c:pt>
                <c:pt idx="17">
                  <c:v>09 - MFG SPECIALS DIVISION</c:v>
                </c:pt>
                <c:pt idx="18">
                  <c:v>33 - SERVICE REGRIND SHARPCUT</c:v>
                </c:pt>
                <c:pt idx="19">
                  <c:v>14 - METALS-ALLOYS AND MATERIALS</c:v>
                </c:pt>
              </c:strCache>
            </c:strRef>
          </c:cat>
          <c:val>
            <c:numRef>
              <c:f>Sheet1!$B$4:$B$24</c:f>
              <c:numCache>
                <c:formatCode>General</c:formatCode>
                <c:ptCount val="20"/>
                <c:pt idx="0">
                  <c:v>1388</c:v>
                </c:pt>
                <c:pt idx="1">
                  <c:v>507</c:v>
                </c:pt>
                <c:pt idx="2">
                  <c:v>134</c:v>
                </c:pt>
                <c:pt idx="3">
                  <c:v>108</c:v>
                </c:pt>
                <c:pt idx="4">
                  <c:v>90</c:v>
                </c:pt>
                <c:pt idx="5">
                  <c:v>80</c:v>
                </c:pt>
                <c:pt idx="6">
                  <c:v>77</c:v>
                </c:pt>
                <c:pt idx="7">
                  <c:v>60</c:v>
                </c:pt>
                <c:pt idx="8">
                  <c:v>58</c:v>
                </c:pt>
                <c:pt idx="9">
                  <c:v>42</c:v>
                </c:pt>
                <c:pt idx="10">
                  <c:v>41</c:v>
                </c:pt>
                <c:pt idx="11">
                  <c:v>34</c:v>
                </c:pt>
                <c:pt idx="12">
                  <c:v>23</c:v>
                </c:pt>
                <c:pt idx="13">
                  <c:v>20</c:v>
                </c:pt>
                <c:pt idx="14">
                  <c:v>12</c:v>
                </c:pt>
                <c:pt idx="15">
                  <c:v>7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AFB-496B-B310-2AFFE22D51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8048" y="6285971"/>
            <a:ext cx="3693953" cy="356462"/>
          </a:xfrm>
        </p:spPr>
        <p:txBody>
          <a:bodyPr>
            <a:normAutofit/>
          </a:bodyPr>
          <a:lstStyle/>
          <a:p>
            <a:r>
              <a:rPr lang="en-US" dirty="0" err="1"/>
              <a:t>Semana</a:t>
            </a:r>
            <a:r>
              <a:rPr lang="en-US" dirty="0"/>
              <a:t> 1 </a:t>
            </a:r>
            <a:r>
              <a:rPr lang="en-US" dirty="0" err="1"/>
              <a:t>octubre</a:t>
            </a:r>
            <a:r>
              <a:rPr lang="en-US" dirty="0"/>
              <a:t>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71" y="417611"/>
            <a:ext cx="4651956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1026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1891280E-7755-4900-A6D4-8BF6315F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65432" y="2688592"/>
            <a:ext cx="5025836" cy="10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Movements November</a:t>
            </a:r>
          </a:p>
        </p:txBody>
      </p:sp>
      <p:pic>
        <p:nvPicPr>
          <p:cNvPr id="1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B9AEFBDB-8744-41AA-BEB7-00CD2142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D8462C-D6BC-48A8-9461-C56DE153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53666"/>
              </p:ext>
            </p:extLst>
          </p:nvPr>
        </p:nvGraphicFramePr>
        <p:xfrm>
          <a:off x="549771" y="5072539"/>
          <a:ext cx="4733604" cy="1455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294">
                  <a:extLst>
                    <a:ext uri="{9D8B030D-6E8A-4147-A177-3AD203B41FA5}">
                      <a16:colId xmlns:a16="http://schemas.microsoft.com/office/drawing/2014/main" val="2720606105"/>
                    </a:ext>
                  </a:extLst>
                </a:gridCol>
                <a:gridCol w="1516423">
                  <a:extLst>
                    <a:ext uri="{9D8B030D-6E8A-4147-A177-3AD203B41FA5}">
                      <a16:colId xmlns:a16="http://schemas.microsoft.com/office/drawing/2014/main" val="726958621"/>
                    </a:ext>
                  </a:extLst>
                </a:gridCol>
                <a:gridCol w="1432950">
                  <a:extLst>
                    <a:ext uri="{9D8B030D-6E8A-4147-A177-3AD203B41FA5}">
                      <a16:colId xmlns:a16="http://schemas.microsoft.com/office/drawing/2014/main" val="3303788413"/>
                    </a:ext>
                  </a:extLst>
                </a:gridCol>
                <a:gridCol w="959937">
                  <a:extLst>
                    <a:ext uri="{9D8B030D-6E8A-4147-A177-3AD203B41FA5}">
                      <a16:colId xmlns:a16="http://schemas.microsoft.com/office/drawing/2014/main" val="149425618"/>
                    </a:ext>
                  </a:extLst>
                </a:gridCol>
              </a:tblGrid>
              <a:tr h="207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CYCLE COUNTS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cc MH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352547"/>
                  </a:ext>
                </a:extLst>
              </a:tr>
              <a:tr h="207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8545167"/>
                  </a:ext>
                </a:extLst>
              </a:tr>
              <a:tr h="207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8323409"/>
                  </a:ext>
                </a:extLst>
              </a:tr>
              <a:tr h="207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858063"/>
                  </a:ext>
                </a:extLst>
              </a:tr>
              <a:tr h="207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025852"/>
                  </a:ext>
                </a:extLst>
              </a:tr>
              <a:tr h="207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4157788"/>
                  </a:ext>
                </a:extLst>
              </a:tr>
              <a:tr h="2078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382394"/>
                  </a:ext>
                </a:extLst>
              </a:tr>
            </a:tbl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896953"/>
              </p:ext>
            </p:extLst>
          </p:nvPr>
        </p:nvGraphicFramePr>
        <p:xfrm>
          <a:off x="3451529" y="1390650"/>
          <a:ext cx="5288941" cy="3365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14961-268F-4E1D-963A-F155EFF7070D}"/>
              </a:ext>
            </a:extLst>
          </p:cNvPr>
          <p:cNvSpPr/>
          <p:nvPr/>
        </p:nvSpPr>
        <p:spPr>
          <a:xfrm>
            <a:off x="7426709" y="5128400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Weekly movements </a:t>
            </a:r>
          </a:p>
          <a:p>
            <a:pPr algn="ctr" fontAlgn="b"/>
            <a:r>
              <a:rPr lang="en-US" sz="5400" dirty="0"/>
              <a:t>1004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5530797" y="5114453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-$210.81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5D2474-8BFD-4753-BA80-E189AC482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72689"/>
              </p:ext>
            </p:extLst>
          </p:nvPr>
        </p:nvGraphicFramePr>
        <p:xfrm>
          <a:off x="1100589" y="2689113"/>
          <a:ext cx="26924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189725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7107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88187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478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$104.75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4189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1176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$25.26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8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$210.81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590979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4E060C1-FACD-4428-A9ED-5F11470F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814668"/>
              </p:ext>
            </p:extLst>
          </p:nvPr>
        </p:nvGraphicFramePr>
        <p:xfrm>
          <a:off x="4528297" y="1602703"/>
          <a:ext cx="4964206" cy="312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3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33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68877"/>
              </p:ext>
            </p:extLst>
          </p:nvPr>
        </p:nvGraphicFramePr>
        <p:xfrm>
          <a:off x="1019713" y="1718521"/>
          <a:ext cx="4817175" cy="28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243695"/>
              </p:ext>
            </p:extLst>
          </p:nvPr>
        </p:nvGraphicFramePr>
        <p:xfrm>
          <a:off x="6370565" y="1710019"/>
          <a:ext cx="4801722" cy="284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pic>
        <p:nvPicPr>
          <p:cNvPr id="11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20799853-AB31-432D-B02C-45D1F01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4724939" y="5160145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382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922621"/>
              </p:ext>
            </p:extLst>
          </p:nvPr>
        </p:nvGraphicFramePr>
        <p:xfrm>
          <a:off x="2990355" y="1325461"/>
          <a:ext cx="5977476" cy="3296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4841845" y="5548444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empty locations</a:t>
            </a:r>
          </a:p>
          <a:p>
            <a:pPr algn="ctr"/>
            <a:r>
              <a:rPr lang="en-US" sz="5400" dirty="0"/>
              <a:t>309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C30C8E2-61D9-4D9B-B7E7-5B88C797CBC2}"/>
              </a:ext>
            </a:extLst>
          </p:cNvPr>
          <p:cNvGraphicFramePr>
            <a:graphicFrameLocks/>
          </p:cNvGraphicFramePr>
          <p:nvPr/>
        </p:nvGraphicFramePr>
        <p:xfrm>
          <a:off x="2302668" y="1554956"/>
          <a:ext cx="7586663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683FB6-7242-44A2-9AA5-613A58DE0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81703"/>
              </p:ext>
            </p:extLst>
          </p:nvPr>
        </p:nvGraphicFramePr>
        <p:xfrm>
          <a:off x="4793227" y="1644242"/>
          <a:ext cx="6456410" cy="417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FA630-C350-4DC5-AA70-193BAD424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84373"/>
              </p:ext>
            </p:extLst>
          </p:nvPr>
        </p:nvGraphicFramePr>
        <p:xfrm>
          <a:off x="942362" y="2281806"/>
          <a:ext cx="3050797" cy="1811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082">
                  <a:extLst>
                    <a:ext uri="{9D8B030D-6E8A-4147-A177-3AD203B41FA5}">
                      <a16:colId xmlns:a16="http://schemas.microsoft.com/office/drawing/2014/main" val="1212744160"/>
                    </a:ext>
                  </a:extLst>
                </a:gridCol>
                <a:gridCol w="1317715">
                  <a:extLst>
                    <a:ext uri="{9D8B030D-6E8A-4147-A177-3AD203B41FA5}">
                      <a16:colId xmlns:a16="http://schemas.microsoft.com/office/drawing/2014/main" val="3954380725"/>
                    </a:ext>
                  </a:extLst>
                </a:gridCol>
              </a:tblGrid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Locaciones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394522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Agosto- 2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21450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5 - 9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490876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12- 16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156697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26-30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896844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19-23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791225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3-7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157988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8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1016465" y="4674765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discrepancies</a:t>
            </a:r>
          </a:p>
          <a:p>
            <a:pPr algn="ctr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BC5237-862D-4E5E-9F05-7B6A95EBE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230165"/>
              </p:ext>
            </p:extLst>
          </p:nvPr>
        </p:nvGraphicFramePr>
        <p:xfrm>
          <a:off x="4015245" y="1403540"/>
          <a:ext cx="6862764" cy="395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E870AD-271F-4A0B-A1D3-4FA38980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116"/>
              </p:ext>
            </p:extLst>
          </p:nvPr>
        </p:nvGraphicFramePr>
        <p:xfrm>
          <a:off x="451433" y="1282095"/>
          <a:ext cx="2933701" cy="420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353">
                  <a:extLst>
                    <a:ext uri="{9D8B030D-6E8A-4147-A177-3AD203B41FA5}">
                      <a16:colId xmlns:a16="http://schemas.microsoft.com/office/drawing/2014/main" val="2050895117"/>
                    </a:ext>
                  </a:extLst>
                </a:gridCol>
                <a:gridCol w="1154451">
                  <a:extLst>
                    <a:ext uri="{9D8B030D-6E8A-4147-A177-3AD203B41FA5}">
                      <a16:colId xmlns:a16="http://schemas.microsoft.com/office/drawing/2014/main" val="3133313883"/>
                    </a:ext>
                  </a:extLst>
                </a:gridCol>
                <a:gridCol w="903897">
                  <a:extLst>
                    <a:ext uri="{9D8B030D-6E8A-4147-A177-3AD203B41FA5}">
                      <a16:colId xmlns:a16="http://schemas.microsoft.com/office/drawing/2014/main" val="3532678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DE SEPTIEMBRE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DE OCTUBRE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936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69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03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11103391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755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528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1054267V01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7001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397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1054268V01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457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0185918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96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1088069V01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6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44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23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1024818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22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881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0530096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88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418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765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245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257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141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78559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8FE34-B257-473A-9DF7-854A3F36A2B9}"/>
              </a:ext>
            </a:extLst>
          </p:cNvPr>
          <p:cNvSpPr/>
          <p:nvPr/>
        </p:nvSpPr>
        <p:spPr>
          <a:xfrm>
            <a:off x="6096000" y="5548444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consolidations</a:t>
            </a:r>
          </a:p>
          <a:p>
            <a:pPr algn="ctr"/>
            <a:r>
              <a:rPr lang="en-US" sz="54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Distribution warehouse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FF10BC-F9FE-479A-90FD-1B69C1DAF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163323"/>
              </p:ext>
            </p:extLst>
          </p:nvPr>
        </p:nvGraphicFramePr>
        <p:xfrm>
          <a:off x="1208167" y="1496930"/>
          <a:ext cx="5891214" cy="440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CF736B-EA67-41CE-9DC1-2842DD39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50360"/>
              </p:ext>
            </p:extLst>
          </p:nvPr>
        </p:nvGraphicFramePr>
        <p:xfrm>
          <a:off x="8377724" y="1604086"/>
          <a:ext cx="3162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4192">
                  <a:extLst>
                    <a:ext uri="{9D8B030D-6E8A-4147-A177-3AD203B41FA5}">
                      <a16:colId xmlns:a16="http://schemas.microsoft.com/office/drawing/2014/main" val="1475704337"/>
                    </a:ext>
                  </a:extLst>
                </a:gridCol>
                <a:gridCol w="888108">
                  <a:extLst>
                    <a:ext uri="{9D8B030D-6E8A-4147-A177-3AD203B41FA5}">
                      <a16:colId xmlns:a16="http://schemas.microsoft.com/office/drawing/2014/main" val="3440162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494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01 - 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578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10 - SAFETY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198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02 - TOOLS AND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104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04 - HYDRAULICS AND PNEUMATICS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634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06 - JANITORIAL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065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03 - CUTTING 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85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15 - MFG 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48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07 - ELECTRICAL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099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50 - CLEARANCE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293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08 - Welding &amp; Abrasives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161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05 - MATERIAL 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143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16 - Office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821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95 - FASTENAL WORK WEAR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166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97 - GENERAL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451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90 - PACKAGING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947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99 - FASTENERS - SEMI-STANDARDS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958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30 - SERVICE BANDSAW WELDING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761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09 - MFG SPECIALS DIVISION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347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33 - SERVICE REGRIND SHARPCUT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123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14 - METALS-ALLOYS AND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5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21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fdb430ab-73c0-4912-8626-d15f7fe1bdb8"/>
    <ds:schemaRef ds:uri="http://schemas.microsoft.com/office/infopath/2007/PartnerControls"/>
    <ds:schemaRef ds:uri="http://schemas.openxmlformats.org/package/2006/metadata/core-properties"/>
    <ds:schemaRef ds:uri="17fb94dd-8c41-42d5-a09e-0f286a6c77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379</Words>
  <Application>Microsoft Office PowerPoint</Application>
  <PresentationFormat>Widescreen</PresentationFormat>
  <Paragraphs>215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Sagona ExtraLight</vt:lpstr>
      <vt:lpstr>Segoe UI Black</vt:lpstr>
      <vt:lpstr>Speak Pro</vt:lpstr>
      <vt:lpstr>Office Theme</vt:lpstr>
      <vt:lpstr>Material Handling KPI</vt:lpstr>
      <vt:lpstr>Movements November</vt:lpstr>
      <vt:lpstr>Adjustments</vt:lpstr>
      <vt:lpstr>Labor intensive </vt:lpstr>
      <vt:lpstr>restock</vt:lpstr>
      <vt:lpstr>Empty locations</vt:lpstr>
      <vt:lpstr>Discrepancies</vt:lpstr>
      <vt:lpstr>Consolidation</vt:lpstr>
      <vt:lpstr>Distribution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2022-11-11T20:23:22Z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