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8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empty%20loc%202.0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Semana%2045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4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November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A-45C2-83B2-15669EDAA977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419</c:v>
                </c:pt>
                <c:pt idx="1">
                  <c:v>250</c:v>
                </c:pt>
                <c:pt idx="2">
                  <c:v>224</c:v>
                </c:pt>
                <c:pt idx="3">
                  <c:v>213</c:v>
                </c:pt>
                <c:pt idx="4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7A-45C2-83B2-15669EDAA977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jodelacr</c:v>
                </c:pt>
                <c:pt idx="4">
                  <c:v>jtobias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419</c:v>
                </c:pt>
                <c:pt idx="1">
                  <c:v>251</c:v>
                </c:pt>
                <c:pt idx="2">
                  <c:v>224</c:v>
                </c:pt>
                <c:pt idx="3">
                  <c:v>218</c:v>
                </c:pt>
                <c:pt idx="4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7A-45C2-83B2-15669EDAA9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November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MH'!$A$26:$A$28</c:f>
              <c:strCache>
                <c:ptCount val="2"/>
                <c:pt idx="0">
                  <c:v>jtobias</c:v>
                </c:pt>
                <c:pt idx="1">
                  <c:v>jodelacr</c:v>
                </c:pt>
              </c:strCache>
            </c:strRef>
          </c:cat>
          <c:val>
            <c:numRef>
              <c:f>'1 Movements by MH'!$B$26:$B$28</c:f>
              <c:numCache>
                <c:formatCode>"$"#,##0.00</c:formatCode>
                <c:ptCount val="2"/>
                <c:pt idx="0">
                  <c:v>766.12</c:v>
                </c:pt>
                <c:pt idx="1">
                  <c:v>530.29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9A-453A-A786-6DE5ED692D23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MH'!$A$26:$A$28</c:f>
              <c:strCache>
                <c:ptCount val="2"/>
                <c:pt idx="0">
                  <c:v>jtobias</c:v>
                </c:pt>
                <c:pt idx="1">
                  <c:v>jodelacr</c:v>
                </c:pt>
              </c:strCache>
            </c:strRef>
          </c:cat>
          <c:val>
            <c:numRef>
              <c:f>'1 Movements by MH'!$C$26:$C$28</c:f>
              <c:numCache>
                <c:formatCode>0</c:formatCode>
                <c:ptCount val="2"/>
                <c:pt idx="0">
                  <c:v>2</c:v>
                </c:pt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9A-453A-A786-6DE5ED692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'!$A$2:$A$11</c:f>
              <c:multiLvlStrCache>
                <c:ptCount val="6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11-Nov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'!$B$2:$B$11</c:f>
              <c:numCache>
                <c:formatCode>General</c:formatCode>
                <c:ptCount val="6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A3-4743-869E-1B7695741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'!$M$2:$M$11</c:f>
              <c:multiLvlStrCache>
                <c:ptCount val="6"/>
                <c:lvl>
                  <c:pt idx="1">
                    <c:v>1-Sep</c:v>
                  </c:pt>
                  <c:pt idx="2">
                    <c:v>22-Sep</c:v>
                  </c:pt>
                  <c:pt idx="3">
                    <c:v>27-Oct</c:v>
                  </c:pt>
                  <c:pt idx="4">
                    <c:v>14-Oct</c:v>
                  </c:pt>
                  <c:pt idx="5">
                    <c:v>11-Nov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'!$N$2:$N$11</c:f>
              <c:numCache>
                <c:formatCode>General</c:formatCode>
                <c:ptCount val="6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  <c:pt idx="4">
                  <c:v>34</c:v>
                </c:pt>
                <c:pt idx="5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8E-420D-B230-2511B07E7A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5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'!$A$3:$A$8</c:f>
              <c:strCache>
                <c:ptCount val="5"/>
                <c:pt idx="0">
                  <c:v>11/14/2022</c:v>
                </c:pt>
                <c:pt idx="1">
                  <c:v>11/15/2022</c:v>
                </c:pt>
                <c:pt idx="2">
                  <c:v>11/16/2022</c:v>
                </c:pt>
                <c:pt idx="3">
                  <c:v>11/17/2022</c:v>
                </c:pt>
                <c:pt idx="4">
                  <c:v>11/18/2022</c:v>
                </c:pt>
              </c:strCache>
            </c:strRef>
          </c:cat>
          <c:val>
            <c:numRef>
              <c:f>'3 Restock Analysis '!$B$3:$B$8</c:f>
              <c:numCache>
                <c:formatCode>General</c:formatCode>
                <c:ptCount val="5"/>
                <c:pt idx="0">
                  <c:v>69</c:v>
                </c:pt>
                <c:pt idx="1">
                  <c:v>84</c:v>
                </c:pt>
                <c:pt idx="2">
                  <c:v>24</c:v>
                </c:pt>
                <c:pt idx="3">
                  <c:v>70</c:v>
                </c:pt>
                <c:pt idx="4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C2-4762-9AD8-591BB38EF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3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Empty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'empty loc Analysis'!$B$3:$B$21</c:f>
              <c:multiLvlStrCache>
                <c:ptCount val="16"/>
                <c:lvl>
                  <c:pt idx="0">
                    <c:v>3-Oct</c:v>
                  </c:pt>
                  <c:pt idx="1">
                    <c:v>6-Oct</c:v>
                  </c:pt>
                  <c:pt idx="2">
                    <c:v>11-Oct</c:v>
                  </c:pt>
                  <c:pt idx="3">
                    <c:v>12-Oct</c:v>
                  </c:pt>
                  <c:pt idx="4">
                    <c:v>14-Oct</c:v>
                  </c:pt>
                  <c:pt idx="5">
                    <c:v>19-Oct</c:v>
                  </c:pt>
                  <c:pt idx="6">
                    <c:v>21-Oct</c:v>
                  </c:pt>
                  <c:pt idx="7">
                    <c:v>24-Oct</c:v>
                  </c:pt>
                  <c:pt idx="8">
                    <c:v>28-Oct</c:v>
                  </c:pt>
                  <c:pt idx="9">
                    <c:v>31-Oct</c:v>
                  </c:pt>
                  <c:pt idx="10">
                    <c:v>2-Nov</c:v>
                  </c:pt>
                  <c:pt idx="11">
                    <c:v>4-Nov</c:v>
                  </c:pt>
                  <c:pt idx="12">
                    <c:v>8-Nov</c:v>
                  </c:pt>
                  <c:pt idx="13">
                    <c:v>11-Nov</c:v>
                  </c:pt>
                  <c:pt idx="14">
                    <c:v>14-Nov</c:v>
                  </c:pt>
                  <c:pt idx="15">
                    <c:v>17-Nov</c:v>
                  </c:pt>
                </c:lvl>
                <c:lvl>
                  <c:pt idx="0">
                    <c:v>Oct</c:v>
                  </c:pt>
                  <c:pt idx="10">
                    <c:v>Nov</c:v>
                  </c:pt>
                </c:lvl>
              </c:multiLvlStrCache>
            </c:multiLvlStrRef>
          </c:cat>
          <c:val>
            <c:numRef>
              <c:f>'empty loc Analysis'!$C$3:$C$21</c:f>
              <c:numCache>
                <c:formatCode>General</c:formatCode>
                <c:ptCount val="16"/>
                <c:pt idx="0">
                  <c:v>153</c:v>
                </c:pt>
                <c:pt idx="1">
                  <c:v>196</c:v>
                </c:pt>
                <c:pt idx="2">
                  <c:v>240</c:v>
                </c:pt>
                <c:pt idx="3">
                  <c:v>275</c:v>
                </c:pt>
                <c:pt idx="4">
                  <c:v>311</c:v>
                </c:pt>
                <c:pt idx="5">
                  <c:v>380</c:v>
                </c:pt>
                <c:pt idx="6">
                  <c:v>372</c:v>
                </c:pt>
                <c:pt idx="7">
                  <c:v>411</c:v>
                </c:pt>
                <c:pt idx="8">
                  <c:v>382</c:v>
                </c:pt>
                <c:pt idx="9">
                  <c:v>350</c:v>
                </c:pt>
                <c:pt idx="10">
                  <c:v>317</c:v>
                </c:pt>
                <c:pt idx="11">
                  <c:v>325</c:v>
                </c:pt>
                <c:pt idx="12">
                  <c:v>309</c:v>
                </c:pt>
                <c:pt idx="13">
                  <c:v>323</c:v>
                </c:pt>
                <c:pt idx="14">
                  <c:v>327</c:v>
                </c:pt>
                <c:pt idx="15">
                  <c:v>307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8-41AE-A575-4298DCD6BF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518384"/>
        <c:axId val="1523862720"/>
      </c:barChart>
      <c:catAx>
        <c:axId val="16685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862720"/>
        <c:crosses val="autoZero"/>
        <c:auto val="1"/>
        <c:lblAlgn val="ctr"/>
        <c:lblOffset val="100"/>
        <c:noMultiLvlLbl val="0"/>
      </c:catAx>
      <c:valAx>
        <c:axId val="15238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5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[empty loc 2.0 (1).xlsx]Discrepancias!PivotTable8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Locations</a:t>
            </a:r>
            <a:r>
              <a:rPr lang="en-US" baseline="0"/>
              <a:t> with discrepancies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Discrepancias!$E$28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Discrepancias!$D$29:$D$35</c:f>
              <c:strCache>
                <c:ptCount val="6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</c:strCache>
            </c:strRef>
          </c:cat>
          <c:val>
            <c:numRef>
              <c:f>Discrepancias!$E$29:$E$35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2-4AE9-897C-75DA00E3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136111"/>
        <c:axId val="861115727"/>
      </c:lineChart>
      <c:catAx>
        <c:axId val="101213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15727"/>
        <c:crosses val="autoZero"/>
        <c:auto val="1"/>
        <c:lblAlgn val="ctr"/>
        <c:lblOffset val="100"/>
        <c:noMultiLvlLbl val="0"/>
      </c:catAx>
      <c:valAx>
        <c:axId val="86111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13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!PivotTable3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'!$K$2</c:f>
              <c:strCache>
                <c:ptCount val="1"/>
                <c:pt idx="0">
                  <c:v>29 DE SEPTIEMBRE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'!$K$3:$K$23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C-4D2F-8E42-4252A487BCC1}"/>
            </c:ext>
          </c:extLst>
        </c:ser>
        <c:ser>
          <c:idx val="1"/>
          <c:order val="1"/>
          <c:tx>
            <c:strRef>
              <c:f>'REPORTE CONSOLIDACION '!$L$2</c:f>
              <c:strCache>
                <c:ptCount val="1"/>
                <c:pt idx="0">
                  <c:v>6 DE OCTUBRE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'!$L$3:$L$23</c:f>
              <c:numCache>
                <c:formatCode>General</c:formatCode>
                <c:ptCount val="20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C-4D2F-8E42-4252A487B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38447"/>
        <c:axId val="215432687"/>
      </c:lineChart>
      <c:catAx>
        <c:axId val="19503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32687"/>
        <c:crosses val="autoZero"/>
        <c:auto val="1"/>
        <c:lblAlgn val="ctr"/>
        <c:lblOffset val="100"/>
        <c:noMultiLvlLbl val="0"/>
      </c:catAx>
      <c:valAx>
        <c:axId val="21543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[Semana 45.xlsx]Sheet1!PivotTable4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Distribution Warehouse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AFB-496B-B310-2AFFE22D512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AFB-496B-B310-2AFFE22D512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AFB-496B-B310-2AFFE22D512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AFB-496B-B310-2AFFE22D512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AFB-496B-B310-2AFFE22D512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AFB-496B-B310-2AFFE22D5122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AFB-496B-B310-2AFFE22D5122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AFB-496B-B310-2AFFE22D5122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AFB-496B-B310-2AFFE22D5122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AFB-496B-B310-2AFFE22D5122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AFB-496B-B310-2AFFE22D5122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AFB-496B-B310-2AFFE22D5122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5AFB-496B-B310-2AFFE22D5122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5AFB-496B-B310-2AFFE22D5122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5AFB-496B-B310-2AFFE22D5122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5AFB-496B-B310-2AFFE22D5122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5AFB-496B-B310-2AFFE22D5122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5AFB-496B-B310-2AFFE22D5122}"/>
              </c:ext>
            </c:extLst>
          </c:dPt>
          <c:dPt>
            <c:idx val="18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5AFB-496B-B310-2AFFE22D5122}"/>
              </c:ext>
            </c:extLst>
          </c:dPt>
          <c:dPt>
            <c:idx val="19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5AFB-496B-B310-2AFFE22D51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Sheet1!$A$4:$A$24</c:f>
              <c:strCache>
                <c:ptCount val="20"/>
                <c:pt idx="0">
                  <c:v>01 - FASTENERS</c:v>
                </c:pt>
                <c:pt idx="1">
                  <c:v>10 - SAFETY SUPPLIES</c:v>
                </c:pt>
                <c:pt idx="2">
                  <c:v>02 - TOOLS AND ACCESSORIES</c:v>
                </c:pt>
                <c:pt idx="3">
                  <c:v>04 - HYDRAULICS AND PNEUMATICS</c:v>
                </c:pt>
                <c:pt idx="4">
                  <c:v>06 - JANITORIAL SUPPLIES</c:v>
                </c:pt>
                <c:pt idx="5">
                  <c:v>03 - CUTTING TOOLS</c:v>
                </c:pt>
                <c:pt idx="6">
                  <c:v>15 - MFG Standards</c:v>
                </c:pt>
                <c:pt idx="7">
                  <c:v>07 - ELECTRICAL SUPPLIES</c:v>
                </c:pt>
                <c:pt idx="8">
                  <c:v>50 - CLEARANCE</c:v>
                </c:pt>
                <c:pt idx="9">
                  <c:v>08 - Welding &amp; Abrasives</c:v>
                </c:pt>
                <c:pt idx="10">
                  <c:v>05 - MATERIAL HANDLING</c:v>
                </c:pt>
                <c:pt idx="11">
                  <c:v>16 - Office Products</c:v>
                </c:pt>
                <c:pt idx="12">
                  <c:v>95 - FASTENAL WORK WEAR</c:v>
                </c:pt>
                <c:pt idx="13">
                  <c:v>97 - GENERAL SUPPLIES</c:v>
                </c:pt>
                <c:pt idx="14">
                  <c:v>90 - PACKAGING MATERIAL</c:v>
                </c:pt>
                <c:pt idx="15">
                  <c:v>99 - FASTENERS - SEMI-STANDARDS</c:v>
                </c:pt>
                <c:pt idx="16">
                  <c:v>30 - SERVICE BANDSAW WELDING</c:v>
                </c:pt>
                <c:pt idx="17">
                  <c:v>09 - MFG SPECIALS DIVISION</c:v>
                </c:pt>
                <c:pt idx="18">
                  <c:v>33 - SERVICE REGRIND SHARPCUT</c:v>
                </c:pt>
                <c:pt idx="19">
                  <c:v>14 - METALS-ALLOYS AND MATERIALS</c:v>
                </c:pt>
              </c:strCache>
            </c:strRef>
          </c:cat>
          <c:val>
            <c:numRef>
              <c:f>Sheet1!$B$4:$B$24</c:f>
              <c:numCache>
                <c:formatCode>General</c:formatCode>
                <c:ptCount val="20"/>
                <c:pt idx="0">
                  <c:v>1388</c:v>
                </c:pt>
                <c:pt idx="1">
                  <c:v>507</c:v>
                </c:pt>
                <c:pt idx="2">
                  <c:v>134</c:v>
                </c:pt>
                <c:pt idx="3">
                  <c:v>108</c:v>
                </c:pt>
                <c:pt idx="4">
                  <c:v>90</c:v>
                </c:pt>
                <c:pt idx="5">
                  <c:v>80</c:v>
                </c:pt>
                <c:pt idx="6">
                  <c:v>77</c:v>
                </c:pt>
                <c:pt idx="7">
                  <c:v>60</c:v>
                </c:pt>
                <c:pt idx="8">
                  <c:v>58</c:v>
                </c:pt>
                <c:pt idx="9">
                  <c:v>42</c:v>
                </c:pt>
                <c:pt idx="10">
                  <c:v>41</c:v>
                </c:pt>
                <c:pt idx="11">
                  <c:v>34</c:v>
                </c:pt>
                <c:pt idx="12">
                  <c:v>23</c:v>
                </c:pt>
                <c:pt idx="13">
                  <c:v>20</c:v>
                </c:pt>
                <c:pt idx="14">
                  <c:v>12</c:v>
                </c:pt>
                <c:pt idx="15">
                  <c:v>7</c:v>
                </c:pt>
                <c:pt idx="16">
                  <c:v>3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8-5AFB-496B-B310-2AFFE22D51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1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November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7426709" y="5128400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Weekly movements </a:t>
            </a:r>
          </a:p>
          <a:p>
            <a:pPr algn="ctr" fontAlgn="b"/>
            <a:r>
              <a:rPr lang="en-US" sz="5400" dirty="0"/>
              <a:t>1246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951923"/>
              </p:ext>
            </p:extLst>
          </p:nvPr>
        </p:nvGraphicFramePr>
        <p:xfrm>
          <a:off x="2885977" y="1342239"/>
          <a:ext cx="5578514" cy="34148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0FA549-C786-465C-9A50-D5D93252F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92790"/>
              </p:ext>
            </p:extLst>
          </p:nvPr>
        </p:nvGraphicFramePr>
        <p:xfrm>
          <a:off x="1385375" y="5122283"/>
          <a:ext cx="4318000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922">
                  <a:extLst>
                    <a:ext uri="{9D8B030D-6E8A-4147-A177-3AD203B41FA5}">
                      <a16:colId xmlns:a16="http://schemas.microsoft.com/office/drawing/2014/main" val="946632120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1216262890"/>
                    </a:ext>
                  </a:extLst>
                </a:gridCol>
                <a:gridCol w="1307139">
                  <a:extLst>
                    <a:ext uri="{9D8B030D-6E8A-4147-A177-3AD203B41FA5}">
                      <a16:colId xmlns:a16="http://schemas.microsoft.com/office/drawing/2014/main" val="507202651"/>
                    </a:ext>
                  </a:extLst>
                </a:gridCol>
                <a:gridCol w="875656">
                  <a:extLst>
                    <a:ext uri="{9D8B030D-6E8A-4147-A177-3AD203B41FA5}">
                      <a16:colId xmlns:a16="http://schemas.microsoft.com/office/drawing/2014/main" val="17174850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cc MH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17434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57539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5108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18048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98195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8838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642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5530796" y="5114453"/>
            <a:ext cx="3562869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$1,296.41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B8FCF3-257D-4290-BC2A-344524DC5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169682"/>
              </p:ext>
            </p:extLst>
          </p:nvPr>
        </p:nvGraphicFramePr>
        <p:xfrm>
          <a:off x="1964655" y="5114453"/>
          <a:ext cx="2692400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79994806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337598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775489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6590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$766.12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946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$530.29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170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Grand 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$1,296.41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600049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073308"/>
              </p:ext>
            </p:extLst>
          </p:nvPr>
        </p:nvGraphicFramePr>
        <p:xfrm>
          <a:off x="3613897" y="1430111"/>
          <a:ext cx="4964206" cy="3125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33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068877"/>
              </p:ext>
            </p:extLst>
          </p:nvPr>
        </p:nvGraphicFramePr>
        <p:xfrm>
          <a:off x="1019713" y="1718521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243695"/>
              </p:ext>
            </p:extLst>
          </p:nvPr>
        </p:nvGraphicFramePr>
        <p:xfrm>
          <a:off x="6370565" y="1710019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4724939" y="5160145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298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675922"/>
              </p:ext>
            </p:extLst>
          </p:nvPr>
        </p:nvGraphicFramePr>
        <p:xfrm>
          <a:off x="3199264" y="1300292"/>
          <a:ext cx="5793472" cy="3506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307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C30C8E2-61D9-4D9B-B7E7-5B88C797C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994136"/>
              </p:ext>
            </p:extLst>
          </p:nvPr>
        </p:nvGraphicFramePr>
        <p:xfrm>
          <a:off x="2117309" y="1508315"/>
          <a:ext cx="7586663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683FB6-7242-44A2-9AA5-613A58DE0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81703"/>
              </p:ext>
            </p:extLst>
          </p:nvPr>
        </p:nvGraphicFramePr>
        <p:xfrm>
          <a:off x="4793227" y="1644242"/>
          <a:ext cx="6456410" cy="417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FA630-C350-4DC5-AA70-193BAD42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84373"/>
              </p:ext>
            </p:extLst>
          </p:nvPr>
        </p:nvGraphicFramePr>
        <p:xfrm>
          <a:off x="942362" y="2281806"/>
          <a:ext cx="3050797" cy="181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082">
                  <a:extLst>
                    <a:ext uri="{9D8B030D-6E8A-4147-A177-3AD203B41FA5}">
                      <a16:colId xmlns:a16="http://schemas.microsoft.com/office/drawing/2014/main" val="1212744160"/>
                    </a:ext>
                  </a:extLst>
                </a:gridCol>
                <a:gridCol w="1317715">
                  <a:extLst>
                    <a:ext uri="{9D8B030D-6E8A-4147-A177-3AD203B41FA5}">
                      <a16:colId xmlns:a16="http://schemas.microsoft.com/office/drawing/2014/main" val="3954380725"/>
                    </a:ext>
                  </a:extLst>
                </a:gridCol>
              </a:tblGrid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394522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21450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490876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6697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96844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791225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157988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8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discrepancies</a:t>
            </a:r>
          </a:p>
          <a:p>
            <a:pPr algn="ctr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BC5237-862D-4E5E-9F05-7B6A95EBE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230165"/>
              </p:ext>
            </p:extLst>
          </p:nvPr>
        </p:nvGraphicFramePr>
        <p:xfrm>
          <a:off x="4015245" y="1403540"/>
          <a:ext cx="6862764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870AD-271F-4A0B-A1D3-4FA38980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116"/>
              </p:ext>
            </p:extLst>
          </p:nvPr>
        </p:nvGraphicFramePr>
        <p:xfrm>
          <a:off x="451433" y="1282095"/>
          <a:ext cx="2933701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353">
                  <a:extLst>
                    <a:ext uri="{9D8B030D-6E8A-4147-A177-3AD203B41FA5}">
                      <a16:colId xmlns:a16="http://schemas.microsoft.com/office/drawing/2014/main" val="2050895117"/>
                    </a:ext>
                  </a:extLst>
                </a:gridCol>
                <a:gridCol w="1154451">
                  <a:extLst>
                    <a:ext uri="{9D8B030D-6E8A-4147-A177-3AD203B41FA5}">
                      <a16:colId xmlns:a16="http://schemas.microsoft.com/office/drawing/2014/main" val="3133313883"/>
                    </a:ext>
                  </a:extLst>
                </a:gridCol>
                <a:gridCol w="903897">
                  <a:extLst>
                    <a:ext uri="{9D8B030D-6E8A-4147-A177-3AD203B41FA5}">
                      <a16:colId xmlns:a16="http://schemas.microsoft.com/office/drawing/2014/main" val="353267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DE SEPTIEMBRE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DE OCTUBRE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936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69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0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11103391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75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52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1054267V01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001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397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1054268V01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45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0185918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96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1088069V01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44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1024818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2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881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0530096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88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41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76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24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257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14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78559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FF10BC-F9FE-479A-90FD-1B69C1DAF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6163323"/>
              </p:ext>
            </p:extLst>
          </p:nvPr>
        </p:nvGraphicFramePr>
        <p:xfrm>
          <a:off x="1208167" y="1496930"/>
          <a:ext cx="5891214" cy="4405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CF736B-EA67-41CE-9DC1-2842DD39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550360"/>
              </p:ext>
            </p:extLst>
          </p:nvPr>
        </p:nvGraphicFramePr>
        <p:xfrm>
          <a:off x="8377724" y="1604086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475704337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344016293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649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45784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198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4104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96347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1065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851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2487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20991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0293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1161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01431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08213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01662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451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6947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958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761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4347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51236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5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721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17fb94dd-8c41-42d5-a09e-0f286a6c778c"/>
    <ds:schemaRef ds:uri="fdb430ab-73c0-4912-8626-d15f7fe1bdb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375</Words>
  <Application>Microsoft Office PowerPoint</Application>
  <PresentationFormat>Widescreen</PresentationFormat>
  <Paragraphs>212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November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2022-11-18T17:59:29Z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