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82" r:id="rId4"/>
  </p:sldMasterIdLst>
  <p:handoutMasterIdLst>
    <p:handoutMasterId r:id="rId13"/>
  </p:handoutMasterIdLst>
  <p:sldIdLst>
    <p:sldId id="375" r:id="rId5"/>
    <p:sldId id="407" r:id="rId6"/>
    <p:sldId id="384" r:id="rId7"/>
    <p:sldId id="416" r:id="rId8"/>
    <p:sldId id="409" r:id="rId9"/>
    <p:sldId id="412" r:id="rId10"/>
    <p:sldId id="418" r:id="rId11"/>
    <p:sldId id="41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C5A9E"/>
    <a:srgbClr val="9AF0FC"/>
    <a:srgbClr val="0E067C"/>
    <a:srgbClr val="02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114" d="100"/>
          <a:sy n="114" d="100"/>
        </p:scale>
        <p:origin x="414" y="96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MH!PivotTable10</c:name>
    <c:fmtId val="4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 Handle November</a:t>
            </a:r>
          </a:p>
        </c:rich>
      </c:tx>
      <c:layout>
        <c:manualLayout>
          <c:xMode val="edge"/>
          <c:yMode val="edge"/>
          <c:x val="0.26440133619661177"/>
          <c:y val="0.1193496646252551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MH'!$I$25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'1 Movements by MH'!$I$26:$I$31</c:f>
              <c:numCache>
                <c:formatCode>General</c:formatCode>
                <c:ptCount val="5"/>
                <c:pt idx="0">
                  <c:v>0</c:v>
                </c:pt>
                <c:pt idx="1">
                  <c:v>4</c:v>
                </c:pt>
                <c:pt idx="2">
                  <c:v>1</c:v>
                </c:pt>
                <c:pt idx="3">
                  <c:v>5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E5-420E-9C4C-9498C2935F76}"/>
            </c:ext>
          </c:extLst>
        </c:ser>
        <c:ser>
          <c:idx val="1"/>
          <c:order val="1"/>
          <c:tx>
            <c:strRef>
              <c:f>'1 Movements by MH'!$J$25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'1 Movements by MH'!$J$26:$J$31</c:f>
              <c:numCache>
                <c:formatCode>General</c:formatCode>
                <c:ptCount val="5"/>
                <c:pt idx="0">
                  <c:v>1312</c:v>
                </c:pt>
                <c:pt idx="1">
                  <c:v>1091</c:v>
                </c:pt>
                <c:pt idx="2">
                  <c:v>922</c:v>
                </c:pt>
                <c:pt idx="3">
                  <c:v>571</c:v>
                </c:pt>
                <c:pt idx="4">
                  <c:v>444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E5-420E-9C4C-9498C2935F76}"/>
            </c:ext>
          </c:extLst>
        </c:ser>
        <c:ser>
          <c:idx val="2"/>
          <c:order val="2"/>
          <c:tx>
            <c:strRef>
              <c:f>'1 Movements by MH'!$K$25</c:f>
              <c:strCache>
                <c:ptCount val="1"/>
                <c:pt idx="0">
                  <c:v>Sum of cc MH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'1 Movements by MH'!$K$26:$K$31</c:f>
              <c:numCache>
                <c:formatCode>General</c:formatCode>
                <c:ptCount val="5"/>
                <c:pt idx="0">
                  <c:v>1312</c:v>
                </c:pt>
                <c:pt idx="1">
                  <c:v>1095</c:v>
                </c:pt>
                <c:pt idx="2">
                  <c:v>923</c:v>
                </c:pt>
                <c:pt idx="3">
                  <c:v>576</c:v>
                </c:pt>
                <c:pt idx="4">
                  <c:v>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E5-420E-9C4C-9498C2935F76}"/>
            </c:ext>
          </c:extLst>
        </c:ser>
        <c:ser>
          <c:idx val="3"/>
          <c:order val="3"/>
          <c:tx>
            <c:strRef>
              <c:f>'1 Movements by MH'!$L$25</c:f>
              <c:strCache>
                <c:ptCount val="1"/>
                <c:pt idx="0">
                  <c:v>Sum of TOTAL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 by MH'!$H$26:$H$31</c:f>
              <c:strCache>
                <c:ptCount val="5"/>
                <c:pt idx="0">
                  <c:v>erojas</c:v>
                </c:pt>
                <c:pt idx="1">
                  <c:v>amiranda</c:v>
                </c:pt>
                <c:pt idx="2">
                  <c:v>judelato</c:v>
                </c:pt>
                <c:pt idx="3">
                  <c:v>jtobias</c:v>
                </c:pt>
                <c:pt idx="4">
                  <c:v>jodelacr</c:v>
                </c:pt>
              </c:strCache>
            </c:strRef>
          </c:cat>
          <c:val>
            <c:numRef>
              <c:f>'1 Movements by MH'!$L$26:$L$31</c:f>
              <c:numCache>
                <c:formatCode>General</c:formatCode>
                <c:ptCount val="5"/>
                <c:pt idx="0">
                  <c:v>1312</c:v>
                </c:pt>
                <c:pt idx="1">
                  <c:v>1095</c:v>
                </c:pt>
                <c:pt idx="2">
                  <c:v>923</c:v>
                </c:pt>
                <c:pt idx="3">
                  <c:v>576</c:v>
                </c:pt>
                <c:pt idx="4">
                  <c:v>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E5-420E-9C4C-9498C2935F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4677104"/>
        <c:axId val="1136347568"/>
      </c:barChart>
      <c:catAx>
        <c:axId val="12146771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6347568"/>
        <c:crosses val="autoZero"/>
        <c:auto val="1"/>
        <c:lblAlgn val="ctr"/>
        <c:lblOffset val="100"/>
        <c:noMultiLvlLbl val="0"/>
      </c:catAx>
      <c:valAx>
        <c:axId val="1136347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4677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 by MH!PivotTable8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Adjustments November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 by MH'!$B$25</c:f>
              <c:strCache>
                <c:ptCount val="1"/>
                <c:pt idx="0">
                  <c:v>Sum of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 by MH'!$A$26:$A$29</c:f>
              <c:strCache>
                <c:ptCount val="3"/>
                <c:pt idx="0">
                  <c:v>jtobias</c:v>
                </c:pt>
                <c:pt idx="1">
                  <c:v>jodelacr</c:v>
                </c:pt>
                <c:pt idx="2">
                  <c:v>judelato</c:v>
                </c:pt>
              </c:strCache>
            </c:strRef>
          </c:cat>
          <c:val>
            <c:numRef>
              <c:f>'1 Movements by MH'!$B$26:$B$29</c:f>
              <c:numCache>
                <c:formatCode>"$"#,##0.00</c:formatCode>
                <c:ptCount val="3"/>
                <c:pt idx="0">
                  <c:v>1225.83</c:v>
                </c:pt>
                <c:pt idx="1">
                  <c:v>331.15</c:v>
                </c:pt>
                <c:pt idx="2">
                  <c:v>80.8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9B-4371-91D1-8F8B0A6360BC}"/>
            </c:ext>
          </c:extLst>
        </c:ser>
        <c:ser>
          <c:idx val="1"/>
          <c:order val="1"/>
          <c:tx>
            <c:strRef>
              <c:f>'1 Movements by MH'!$C$25</c:f>
              <c:strCache>
                <c:ptCount val="1"/>
                <c:pt idx="0">
                  <c:v>Count of PART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 by MH'!$A$26:$A$29</c:f>
              <c:strCache>
                <c:ptCount val="3"/>
                <c:pt idx="0">
                  <c:v>jtobias</c:v>
                </c:pt>
                <c:pt idx="1">
                  <c:v>jodelacr</c:v>
                </c:pt>
                <c:pt idx="2">
                  <c:v>judelato</c:v>
                </c:pt>
              </c:strCache>
            </c:strRef>
          </c:cat>
          <c:val>
            <c:numRef>
              <c:f>'1 Movements by MH'!$C$26:$C$29</c:f>
              <c:numCache>
                <c:formatCode>0</c:formatCode>
                <c:ptCount val="3"/>
                <c:pt idx="0">
                  <c:v>4</c:v>
                </c:pt>
                <c:pt idx="1">
                  <c:v>11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9B-4371-91D1-8F8B0A6360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0169920"/>
        <c:axId val="1657760688"/>
      </c:barChart>
      <c:catAx>
        <c:axId val="1010169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7760688"/>
        <c:crosses val="autoZero"/>
        <c:auto val="1"/>
        <c:lblAlgn val="ctr"/>
        <c:lblOffset val="100"/>
        <c:noMultiLvlLbl val="0"/>
      </c:catAx>
      <c:valAx>
        <c:axId val="165776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016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!Class not slotted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Not</a:t>
            </a:r>
            <a:r>
              <a:rPr lang="en-US" baseline="0"/>
              <a:t> Slotted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'!$A$2:$A$12</c:f>
              <c:multiLvlStrCache>
                <c:ptCount val="7"/>
                <c:lvl>
                  <c:pt idx="1">
                    <c:v>01-sep</c:v>
                  </c:pt>
                  <c:pt idx="2">
                    <c:v>22-sep</c:v>
                  </c:pt>
                  <c:pt idx="3">
                    <c:v>14-oct</c:v>
                  </c:pt>
                  <c:pt idx="4">
                    <c:v>27-oct</c:v>
                  </c:pt>
                  <c:pt idx="5">
                    <c:v>11-nov</c:v>
                  </c:pt>
                  <c:pt idx="6">
                    <c:v>22-nov</c:v>
                  </c:pt>
                </c:lvl>
                <c:lvl>
                  <c:pt idx="0">
                    <c:v>ago</c:v>
                  </c:pt>
                  <c:pt idx="1">
                    <c:v>sep</c:v>
                  </c:pt>
                  <c:pt idx="3">
                    <c:v>oct</c:v>
                  </c:pt>
                  <c:pt idx="5">
                    <c:v>nov</c:v>
                  </c:pt>
                </c:lvl>
              </c:multiLvlStrCache>
            </c:multiLvlStrRef>
          </c:cat>
          <c:val>
            <c:numRef>
              <c:f>'2 Reslot Analysis '!$B$2:$B$12</c:f>
              <c:numCache>
                <c:formatCode>General</c:formatCode>
                <c:ptCount val="7"/>
                <c:pt idx="0">
                  <c:v>41</c:v>
                </c:pt>
                <c:pt idx="1">
                  <c:v>34</c:v>
                </c:pt>
                <c:pt idx="2">
                  <c:v>23</c:v>
                </c:pt>
                <c:pt idx="3">
                  <c:v>18</c:v>
                </c:pt>
                <c:pt idx="4">
                  <c:v>12</c:v>
                </c:pt>
                <c:pt idx="5">
                  <c:v>10</c:v>
                </c:pt>
                <c:pt idx="6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E2E-42EB-BBE5-2C4934498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24543"/>
        <c:axId val="484681135"/>
      </c:lineChart>
      <c:catAx>
        <c:axId val="544724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81135"/>
        <c:crosses val="autoZero"/>
        <c:auto val="1"/>
        <c:lblAlgn val="ctr"/>
        <c:lblOffset val="100"/>
        <c:noMultiLvlLbl val="0"/>
      </c:catAx>
      <c:valAx>
        <c:axId val="484681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</a:t>
                </a:r>
                <a:r>
                  <a:rPr lang="en-US" baseline="0"/>
                  <a:t> Numbers Sum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!Labor Intensive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Labor Intensive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'!$M$2:$M$12</c:f>
              <c:multiLvlStrCache>
                <c:ptCount val="7"/>
                <c:lvl>
                  <c:pt idx="1">
                    <c:v>01-sep</c:v>
                  </c:pt>
                  <c:pt idx="2">
                    <c:v>22-sep</c:v>
                  </c:pt>
                  <c:pt idx="3">
                    <c:v>27-oct</c:v>
                  </c:pt>
                  <c:pt idx="4">
                    <c:v>14-oct</c:v>
                  </c:pt>
                  <c:pt idx="5">
                    <c:v>11-nov</c:v>
                  </c:pt>
                  <c:pt idx="6">
                    <c:v>22-nov</c:v>
                  </c:pt>
                </c:lvl>
                <c:lvl>
                  <c:pt idx="0">
                    <c:v>ago</c:v>
                  </c:pt>
                  <c:pt idx="1">
                    <c:v>sep</c:v>
                  </c:pt>
                  <c:pt idx="3">
                    <c:v>oct</c:v>
                  </c:pt>
                  <c:pt idx="5">
                    <c:v>nov</c:v>
                  </c:pt>
                </c:lvl>
              </c:multiLvlStrCache>
            </c:multiLvlStrRef>
          </c:cat>
          <c:val>
            <c:numRef>
              <c:f>'2 Reslot Analysis '!$N$2:$N$12</c:f>
              <c:numCache>
                <c:formatCode>General</c:formatCode>
                <c:ptCount val="7"/>
                <c:pt idx="0">
                  <c:v>83</c:v>
                </c:pt>
                <c:pt idx="1">
                  <c:v>58</c:v>
                </c:pt>
                <c:pt idx="2">
                  <c:v>51</c:v>
                </c:pt>
                <c:pt idx="3">
                  <c:v>34</c:v>
                </c:pt>
                <c:pt idx="4">
                  <c:v>34</c:v>
                </c:pt>
                <c:pt idx="5">
                  <c:v>33</c:v>
                </c:pt>
                <c:pt idx="6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83-4B96-A94A-1E9D9B6BA1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109583"/>
        <c:axId val="537060751"/>
      </c:lineChart>
      <c:catAx>
        <c:axId val="68310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751"/>
        <c:crosses val="autoZero"/>
        <c:auto val="1"/>
        <c:lblAlgn val="ctr"/>
        <c:lblOffset val="100"/>
        <c:noMultiLvlLbl val="0"/>
      </c:catAx>
      <c:valAx>
        <c:axId val="537060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LI</a:t>
                </a:r>
                <a:r>
                  <a:rPr lang="en-US" baseline="0"/>
                  <a:t>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10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general-.xlsx]Sheet6!PivotTable1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Restock</a:t>
            </a:r>
            <a:r>
              <a:rPr lang="en-US" baseline="0"/>
              <a:t> part numbers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Sheet6!$B$3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Sheet6!$A$4:$A$26</c:f>
              <c:multiLvlStrCache>
                <c:ptCount val="21"/>
                <c:lvl>
                  <c:pt idx="0">
                    <c:v>1-Nov</c:v>
                  </c:pt>
                  <c:pt idx="1">
                    <c:v>2-Nov</c:v>
                  </c:pt>
                  <c:pt idx="2">
                    <c:v>3-Nov</c:v>
                  </c:pt>
                  <c:pt idx="3">
                    <c:v>4-Nov</c:v>
                  </c:pt>
                  <c:pt idx="4">
                    <c:v>7-Nov</c:v>
                  </c:pt>
                  <c:pt idx="5">
                    <c:v>8-Nov</c:v>
                  </c:pt>
                  <c:pt idx="6">
                    <c:v>9-Nov</c:v>
                  </c:pt>
                  <c:pt idx="7">
                    <c:v>10-Nov</c:v>
                  </c:pt>
                  <c:pt idx="8">
                    <c:v>11-Nov</c:v>
                  </c:pt>
                  <c:pt idx="9">
                    <c:v>14-Nov</c:v>
                  </c:pt>
                  <c:pt idx="10">
                    <c:v>15-Nov</c:v>
                  </c:pt>
                  <c:pt idx="11">
                    <c:v>16-Nov</c:v>
                  </c:pt>
                  <c:pt idx="12">
                    <c:v>17-Nov</c:v>
                  </c:pt>
                  <c:pt idx="13">
                    <c:v>18-Nov</c:v>
                  </c:pt>
                  <c:pt idx="14">
                    <c:v>22-Nov</c:v>
                  </c:pt>
                  <c:pt idx="15">
                    <c:v>23-Nov</c:v>
                  </c:pt>
                  <c:pt idx="16">
                    <c:v>24-Nov</c:v>
                  </c:pt>
                  <c:pt idx="17">
                    <c:v>25-Nov</c:v>
                  </c:pt>
                  <c:pt idx="18">
                    <c:v>28-Nov</c:v>
                  </c:pt>
                  <c:pt idx="19">
                    <c:v>29-Nov</c:v>
                  </c:pt>
                  <c:pt idx="20">
                    <c:v>30-Nov</c:v>
                  </c:pt>
                </c:lvl>
                <c:lvl>
                  <c:pt idx="0">
                    <c:v>Nov</c:v>
                  </c:pt>
                </c:lvl>
              </c:multiLvlStrCache>
            </c:multiLvlStrRef>
          </c:cat>
          <c:val>
            <c:numRef>
              <c:f>Sheet6!$B$4:$B$26</c:f>
              <c:numCache>
                <c:formatCode>General</c:formatCode>
                <c:ptCount val="21"/>
                <c:pt idx="0">
                  <c:v>82</c:v>
                </c:pt>
                <c:pt idx="1">
                  <c:v>39</c:v>
                </c:pt>
                <c:pt idx="2">
                  <c:v>64</c:v>
                </c:pt>
                <c:pt idx="3">
                  <c:v>55</c:v>
                </c:pt>
                <c:pt idx="4">
                  <c:v>135</c:v>
                </c:pt>
                <c:pt idx="5">
                  <c:v>87</c:v>
                </c:pt>
                <c:pt idx="6">
                  <c:v>63</c:v>
                </c:pt>
                <c:pt idx="7">
                  <c:v>55</c:v>
                </c:pt>
                <c:pt idx="8">
                  <c:v>42</c:v>
                </c:pt>
                <c:pt idx="9">
                  <c:v>69</c:v>
                </c:pt>
                <c:pt idx="10">
                  <c:v>84</c:v>
                </c:pt>
                <c:pt idx="11">
                  <c:v>24</c:v>
                </c:pt>
                <c:pt idx="12">
                  <c:v>70</c:v>
                </c:pt>
                <c:pt idx="13">
                  <c:v>51</c:v>
                </c:pt>
                <c:pt idx="14">
                  <c:v>70</c:v>
                </c:pt>
                <c:pt idx="15">
                  <c:v>33</c:v>
                </c:pt>
                <c:pt idx="16">
                  <c:v>50</c:v>
                </c:pt>
                <c:pt idx="17">
                  <c:v>64</c:v>
                </c:pt>
                <c:pt idx="18">
                  <c:v>86</c:v>
                </c:pt>
                <c:pt idx="19">
                  <c:v>40</c:v>
                </c:pt>
                <c:pt idx="2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058-4769-B4A1-E1A968A71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992863"/>
        <c:axId val="946457695"/>
      </c:lineChart>
      <c:catAx>
        <c:axId val="95499286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457695"/>
        <c:crosses val="autoZero"/>
        <c:auto val="1"/>
        <c:lblAlgn val="ctr"/>
        <c:lblOffset val="100"/>
        <c:noMultiLvlLbl val="0"/>
      </c:catAx>
      <c:valAx>
        <c:axId val="94645769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</a:t>
                </a:r>
                <a:r>
                  <a:rPr lang="en-US" baseline="0"/>
                  <a:t>T OF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992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general-.xlsx]4Empty Locs database!PivotTable2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'4Empty Locs database'!$B$3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'4Empty Locs database'!$A$4:$A$26</c:f>
              <c:multiLvlStrCache>
                <c:ptCount val="20"/>
                <c:lvl>
                  <c:pt idx="3">
                    <c:v>3-Oct</c:v>
                  </c:pt>
                  <c:pt idx="4">
                    <c:v>6-Oct</c:v>
                  </c:pt>
                  <c:pt idx="5">
                    <c:v>11-Oct</c:v>
                  </c:pt>
                  <c:pt idx="6">
                    <c:v>12-Oct</c:v>
                  </c:pt>
                  <c:pt idx="7">
                    <c:v>14-Oct</c:v>
                  </c:pt>
                  <c:pt idx="8">
                    <c:v>19-Oct</c:v>
                  </c:pt>
                  <c:pt idx="9">
                    <c:v>21-Oct</c:v>
                  </c:pt>
                  <c:pt idx="10">
                    <c:v>24-Oct</c:v>
                  </c:pt>
                  <c:pt idx="11">
                    <c:v>28-Oct</c:v>
                  </c:pt>
                  <c:pt idx="12">
                    <c:v>31-Oct</c:v>
                  </c:pt>
                  <c:pt idx="13">
                    <c:v>2-Nov</c:v>
                  </c:pt>
                  <c:pt idx="14">
                    <c:v>4-Nov</c:v>
                  </c:pt>
                  <c:pt idx="15">
                    <c:v>8-Nov</c:v>
                  </c:pt>
                  <c:pt idx="16">
                    <c:v>11-Nov</c:v>
                  </c:pt>
                  <c:pt idx="17">
                    <c:v>14-Nov</c:v>
                  </c:pt>
                  <c:pt idx="18">
                    <c:v>17-Nov</c:v>
                  </c:pt>
                  <c:pt idx="19">
                    <c:v>22-Nov</c:v>
                  </c:pt>
                </c:lvl>
                <c:lvl>
                  <c:pt idx="0">
                    <c:v>Jul</c:v>
                  </c:pt>
                  <c:pt idx="1">
                    <c:v>Aug</c:v>
                  </c:pt>
                  <c:pt idx="2">
                    <c:v>Sep</c:v>
                  </c:pt>
                  <c:pt idx="3">
                    <c:v>Oct</c:v>
                  </c:pt>
                  <c:pt idx="13">
                    <c:v>Nov</c:v>
                  </c:pt>
                </c:lvl>
              </c:multiLvlStrCache>
            </c:multiLvlStrRef>
          </c:cat>
          <c:val>
            <c:numRef>
              <c:f>'4Empty Locs database'!$B$4:$B$26</c:f>
              <c:numCache>
                <c:formatCode>General</c:formatCode>
                <c:ptCount val="20"/>
                <c:pt idx="0">
                  <c:v>316</c:v>
                </c:pt>
                <c:pt idx="1">
                  <c:v>1586</c:v>
                </c:pt>
                <c:pt idx="2">
                  <c:v>623</c:v>
                </c:pt>
                <c:pt idx="3">
                  <c:v>153</c:v>
                </c:pt>
                <c:pt idx="4">
                  <c:v>196</c:v>
                </c:pt>
                <c:pt idx="5">
                  <c:v>240</c:v>
                </c:pt>
                <c:pt idx="6">
                  <c:v>275</c:v>
                </c:pt>
                <c:pt idx="7">
                  <c:v>311</c:v>
                </c:pt>
                <c:pt idx="8">
                  <c:v>380</c:v>
                </c:pt>
                <c:pt idx="9">
                  <c:v>372</c:v>
                </c:pt>
                <c:pt idx="10">
                  <c:v>411</c:v>
                </c:pt>
                <c:pt idx="11">
                  <c:v>382</c:v>
                </c:pt>
                <c:pt idx="12">
                  <c:v>350</c:v>
                </c:pt>
                <c:pt idx="13">
                  <c:v>317</c:v>
                </c:pt>
                <c:pt idx="14">
                  <c:v>325</c:v>
                </c:pt>
                <c:pt idx="15">
                  <c:v>309</c:v>
                </c:pt>
                <c:pt idx="16">
                  <c:v>323</c:v>
                </c:pt>
                <c:pt idx="17">
                  <c:v>327</c:v>
                </c:pt>
                <c:pt idx="18">
                  <c:v>307</c:v>
                </c:pt>
                <c:pt idx="19">
                  <c:v>314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C8-4EE8-8F19-C53690E48FA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07794271"/>
        <c:axId val="1306026943"/>
      </c:barChart>
      <c:catAx>
        <c:axId val="130779427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026943"/>
        <c:crosses val="autoZero"/>
        <c:auto val="1"/>
        <c:lblAlgn val="ctr"/>
        <c:lblOffset val="100"/>
        <c:noMultiLvlLbl val="0"/>
      </c:catAx>
      <c:valAx>
        <c:axId val="130602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794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general-.xlsx]Sheet1!PivotTable2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Discrepancies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Sheet1!$A$4:$A$24</c:f>
              <c:multiLvlStrCache>
                <c:ptCount val="17"/>
                <c:lvl>
                  <c:pt idx="0">
                    <c:v>02-sep</c:v>
                  </c:pt>
                  <c:pt idx="1">
                    <c:v>05-sep</c:v>
                  </c:pt>
                  <c:pt idx="2">
                    <c:v>16-sep</c:v>
                  </c:pt>
                  <c:pt idx="3">
                    <c:v>23-sep</c:v>
                  </c:pt>
                  <c:pt idx="4">
                    <c:v>30-sep</c:v>
                  </c:pt>
                  <c:pt idx="5">
                    <c:v>07-oct</c:v>
                  </c:pt>
                  <c:pt idx="6">
                    <c:v>14-oct</c:v>
                  </c:pt>
                  <c:pt idx="7">
                    <c:v>28-oct</c:v>
                  </c:pt>
                  <c:pt idx="8">
                    <c:v>31-oct</c:v>
                  </c:pt>
                  <c:pt idx="9">
                    <c:v>02-nov</c:v>
                  </c:pt>
                  <c:pt idx="10">
                    <c:v>04-nov</c:v>
                  </c:pt>
                  <c:pt idx="11">
                    <c:v>08-nov</c:v>
                  </c:pt>
                  <c:pt idx="12">
                    <c:v>11-nov</c:v>
                  </c:pt>
                  <c:pt idx="13">
                    <c:v>14-nov</c:v>
                  </c:pt>
                  <c:pt idx="14">
                    <c:v>17-nov</c:v>
                  </c:pt>
                  <c:pt idx="15">
                    <c:v>22-nov</c:v>
                  </c:pt>
                  <c:pt idx="16">
                    <c:v>25-nov</c:v>
                  </c:pt>
                </c:lvl>
                <c:lvl>
                  <c:pt idx="0">
                    <c:v>sep</c:v>
                  </c:pt>
                  <c:pt idx="5">
                    <c:v>oct</c:v>
                  </c:pt>
                  <c:pt idx="9">
                    <c:v>nov</c:v>
                  </c:pt>
                </c:lvl>
              </c:multiLvlStrCache>
            </c:multiLvlStrRef>
          </c:cat>
          <c:val>
            <c:numRef>
              <c:f>Sheet1!$B$4:$B$24</c:f>
              <c:numCache>
                <c:formatCode>General</c:formatCode>
                <c:ptCount val="17"/>
                <c:pt idx="0">
                  <c:v>25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  <c:pt idx="4">
                  <c:v>13</c:v>
                </c:pt>
                <c:pt idx="5">
                  <c:v>5</c:v>
                </c:pt>
                <c:pt idx="6">
                  <c:v>0</c:v>
                </c:pt>
                <c:pt idx="7">
                  <c:v>9</c:v>
                </c:pt>
                <c:pt idx="8">
                  <c:v>13</c:v>
                </c:pt>
                <c:pt idx="9">
                  <c:v>12</c:v>
                </c:pt>
                <c:pt idx="10">
                  <c:v>5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5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F5-40EF-BD7A-169BEE667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0014832"/>
        <c:axId val="1161037520"/>
      </c:lineChart>
      <c:catAx>
        <c:axId val="9800148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037520"/>
        <c:crosses val="autoZero"/>
        <c:auto val="1"/>
        <c:lblAlgn val="ctr"/>
        <c:lblOffset val="100"/>
        <c:noMultiLvlLbl val="0"/>
      </c:catAx>
      <c:valAx>
        <c:axId val="116103752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01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general-.xlsx]consolidations by date!PivotTable4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Consolidations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'consolidations by date'!$B$1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'consolidations by date'!$A$2:$A$10</c:f>
              <c:strCache>
                <c:ptCount val="8"/>
                <c:pt idx="0">
                  <c:v>14/08/2022</c:v>
                </c:pt>
                <c:pt idx="1">
                  <c:v>28/09/2022</c:v>
                </c:pt>
                <c:pt idx="2">
                  <c:v>06/10/2022</c:v>
                </c:pt>
                <c:pt idx="3">
                  <c:v>13/10/2022</c:v>
                </c:pt>
                <c:pt idx="4">
                  <c:v>20/10/2022</c:v>
                </c:pt>
                <c:pt idx="5">
                  <c:v>27/10/2022</c:v>
                </c:pt>
                <c:pt idx="6">
                  <c:v>17/11/2022</c:v>
                </c:pt>
                <c:pt idx="7">
                  <c:v>24/11/2022</c:v>
                </c:pt>
              </c:strCache>
            </c:strRef>
          </c:cat>
          <c:val>
            <c:numRef>
              <c:f>'consolidations by date'!$B$2:$B$10</c:f>
              <c:numCache>
                <c:formatCode>General</c:formatCode>
                <c:ptCount val="8"/>
                <c:pt idx="0">
                  <c:v>27</c:v>
                </c:pt>
                <c:pt idx="1">
                  <c:v>24</c:v>
                </c:pt>
                <c:pt idx="2">
                  <c:v>35</c:v>
                </c:pt>
                <c:pt idx="3">
                  <c:v>26</c:v>
                </c:pt>
                <c:pt idx="4">
                  <c:v>20</c:v>
                </c:pt>
                <c:pt idx="5">
                  <c:v>29</c:v>
                </c:pt>
                <c:pt idx="6">
                  <c:v>18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0-4297-BDAE-D0ABE08D7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51240847"/>
        <c:axId val="1985312127"/>
      </c:barChart>
      <c:catAx>
        <c:axId val="1751240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312127"/>
        <c:crosses val="autoZero"/>
        <c:auto val="1"/>
        <c:lblAlgn val="ctr"/>
        <c:lblOffset val="100"/>
        <c:noMultiLvlLbl val="0"/>
      </c:catAx>
      <c:valAx>
        <c:axId val="198531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consolidations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24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67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0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63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4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3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55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73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17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70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675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54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26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12/2/2022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5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0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12/2/2022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669" r:id="rId19"/>
    <p:sldLayoutId id="2147483673" r:id="rId20"/>
    <p:sldLayoutId id="2147483674" r:id="rId21"/>
    <p:sldLayoutId id="2147483676" r:id="rId22"/>
    <p:sldLayoutId id="2147483675" r:id="rId23"/>
    <p:sldLayoutId id="2147483677" r:id="rId24"/>
    <p:sldLayoutId id="2147483678" r:id="rId25"/>
    <p:sldLayoutId id="2147483679" r:id="rId26"/>
    <p:sldLayoutId id="2147483681" r:id="rId27"/>
    <p:sldLayoutId id="2147483686" r:id="rId28"/>
    <p:sldLayoutId id="2147483683" r:id="rId29"/>
    <p:sldLayoutId id="2147483685" r:id="rId30"/>
    <p:sldLayoutId id="2147483684" r:id="rId31"/>
    <p:sldLayoutId id="2147483680" r:id="rId32"/>
    <p:sldLayoutId id="2147483691" r:id="rId33"/>
    <p:sldLayoutId id="2147483692" r:id="rId34"/>
    <p:sldLayoutId id="2147483693" r:id="rId35"/>
    <p:sldLayoutId id="2147483694" r:id="rId36"/>
    <p:sldLayoutId id="2147483688" r:id="rId37"/>
    <p:sldLayoutId id="2147483687" r:id="rId38"/>
    <p:sldLayoutId id="2147483689" r:id="rId39"/>
    <p:sldLayoutId id="2147483690" r:id="rId40"/>
    <p:sldLayoutId id="2147483695" r:id="rId41"/>
    <p:sldLayoutId id="2147483696" r:id="rId42"/>
    <p:sldLayoutId id="2147483697" r:id="rId43"/>
    <p:sldLayoutId id="2147483698" r:id="rId44"/>
    <p:sldLayoutId id="2147483703" r:id="rId45"/>
    <p:sldLayoutId id="2147483704" r:id="rId46"/>
    <p:sldLayoutId id="2147483705" r:id="rId47"/>
    <p:sldLayoutId id="2147483706" r:id="rId48"/>
    <p:sldLayoutId id="2147483700" r:id="rId49"/>
    <p:sldLayoutId id="2147483699" r:id="rId50"/>
    <p:sldLayoutId id="2147483701" r:id="rId51"/>
    <p:sldLayoutId id="2147483702" r:id="rId5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1AC79C-411F-4D3E-890B-9CBE2996C2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56" b="256"/>
          <a:stretch>
            <a:fillRect/>
          </a:stretch>
        </p:blipFill>
        <p:spPr>
          <a:xfrm>
            <a:off x="1134319" y="0"/>
            <a:ext cx="11057681" cy="6858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328473" y="6285971"/>
            <a:ext cx="2334793" cy="356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November 2022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005" y="114774"/>
            <a:ext cx="6234307" cy="2941409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cap="none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Segoe UI Black" panose="020B0A02040204020203" pitchFamily="34" charset="0"/>
              </a:rPr>
              <a:t>Material Handling KPI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702E2-39EF-4C0E-89DA-72F7762D5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675925" y="1898909"/>
            <a:ext cx="4482407" cy="9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B1029-C13D-4AE5-BAD1-990385C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Material Handling moves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D14961-268F-4E1D-963A-F155EFF7070D}"/>
              </a:ext>
            </a:extLst>
          </p:cNvPr>
          <p:cNvSpPr/>
          <p:nvPr/>
        </p:nvSpPr>
        <p:spPr>
          <a:xfrm>
            <a:off x="7809838" y="5378260"/>
            <a:ext cx="295920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movements </a:t>
            </a:r>
          </a:p>
          <a:p>
            <a:pPr algn="ctr" fontAlgn="b"/>
            <a:r>
              <a:rPr lang="en-US" sz="5400" dirty="0"/>
              <a:t>4365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2A337-BB7B-4CF4-9A1F-C5210AA6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015B37D-8DD8-42EB-867F-DF2985C6A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2501039"/>
              </p:ext>
            </p:extLst>
          </p:nvPr>
        </p:nvGraphicFramePr>
        <p:xfrm>
          <a:off x="2457974" y="1216274"/>
          <a:ext cx="6756983" cy="3856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C9CA50-4F10-4B8E-B35C-2989A8CCE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436527"/>
              </p:ext>
            </p:extLst>
          </p:nvPr>
        </p:nvGraphicFramePr>
        <p:xfrm>
          <a:off x="2117308" y="5594979"/>
          <a:ext cx="2959205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8958">
                  <a:extLst>
                    <a:ext uri="{9D8B030D-6E8A-4147-A177-3AD203B41FA5}">
                      <a16:colId xmlns:a16="http://schemas.microsoft.com/office/drawing/2014/main" val="1465753174"/>
                    </a:ext>
                  </a:extLst>
                </a:gridCol>
                <a:gridCol w="1490247">
                  <a:extLst>
                    <a:ext uri="{9D8B030D-6E8A-4147-A177-3AD203B41FA5}">
                      <a16:colId xmlns:a16="http://schemas.microsoft.com/office/drawing/2014/main" val="419102347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Row Labels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Sum of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029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14414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25447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11652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9250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26066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053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Adjustments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6D8CDD-6182-4CE5-864C-06F29FA7FABB}"/>
              </a:ext>
            </a:extLst>
          </p:cNvPr>
          <p:cNvSpPr/>
          <p:nvPr/>
        </p:nvSpPr>
        <p:spPr>
          <a:xfrm>
            <a:off x="7109399" y="5180007"/>
            <a:ext cx="3872732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Adjustments difference</a:t>
            </a:r>
          </a:p>
          <a:p>
            <a:pPr algn="ctr" fontAlgn="b"/>
            <a:r>
              <a:rPr lang="en-US" sz="5400" dirty="0"/>
              <a:t>$1637.78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CF525-AE7C-4A81-91AF-4918A739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FEC334-0CEF-430A-8783-25DA90773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848797"/>
              </p:ext>
            </p:extLst>
          </p:nvPr>
        </p:nvGraphicFramePr>
        <p:xfrm>
          <a:off x="1603927" y="5495547"/>
          <a:ext cx="3538524" cy="952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51836">
                  <a:extLst>
                    <a:ext uri="{9D8B030D-6E8A-4147-A177-3AD203B41FA5}">
                      <a16:colId xmlns:a16="http://schemas.microsoft.com/office/drawing/2014/main" val="2617719269"/>
                    </a:ext>
                  </a:extLst>
                </a:gridCol>
                <a:gridCol w="1084925">
                  <a:extLst>
                    <a:ext uri="{9D8B030D-6E8A-4147-A177-3AD203B41FA5}">
                      <a16:colId xmlns:a16="http://schemas.microsoft.com/office/drawing/2014/main" val="3950143342"/>
                    </a:ext>
                  </a:extLst>
                </a:gridCol>
                <a:gridCol w="1201763">
                  <a:extLst>
                    <a:ext uri="{9D8B030D-6E8A-4147-A177-3AD203B41FA5}">
                      <a16:colId xmlns:a16="http://schemas.microsoft.com/office/drawing/2014/main" val="271457576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COST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PART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3228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$1,225.83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594294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$331.15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8209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$80.80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29074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$1,637.78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8250538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4E060C1-FACD-4428-A9ED-5F11470F91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887860"/>
              </p:ext>
            </p:extLst>
          </p:nvPr>
        </p:nvGraphicFramePr>
        <p:xfrm>
          <a:off x="1946246" y="1216275"/>
          <a:ext cx="7852095" cy="3850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Labor intensive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2040632" y="5058561"/>
            <a:ext cx="2811285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not slotted count</a:t>
            </a:r>
          </a:p>
          <a:p>
            <a:pPr algn="ctr"/>
            <a:r>
              <a:rPr lang="en-US" sz="5400" dirty="0"/>
              <a:t>11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7650785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 Intensive</a:t>
            </a:r>
          </a:p>
          <a:p>
            <a:pPr algn="ctr"/>
            <a:r>
              <a:rPr lang="en-US" sz="5400" dirty="0"/>
              <a:t>23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A6327-3A1D-42B1-8283-373B64C6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56AFB70-B1D4-482C-A9D2-95EC5F16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98725"/>
              </p:ext>
            </p:extLst>
          </p:nvPr>
        </p:nvGraphicFramePr>
        <p:xfrm>
          <a:off x="668484" y="1558211"/>
          <a:ext cx="5252605" cy="3063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AF7B98A-6516-4B31-9C5E-FFD92830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1766315"/>
              </p:ext>
            </p:extLst>
          </p:nvPr>
        </p:nvGraphicFramePr>
        <p:xfrm>
          <a:off x="6490786" y="1558212"/>
          <a:ext cx="5209800" cy="3063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788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restock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52B317-0C13-43BE-90A9-DFCB82DA3CE1}"/>
              </a:ext>
            </a:extLst>
          </p:cNvPr>
          <p:cNvSpPr/>
          <p:nvPr/>
        </p:nvSpPr>
        <p:spPr>
          <a:xfrm>
            <a:off x="6327225" y="5354715"/>
            <a:ext cx="280925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1308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B4C8B-1914-4CEA-8323-BBC35125E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A561273-7CD3-4210-9325-4E47CA2561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701007"/>
              </p:ext>
            </p:extLst>
          </p:nvPr>
        </p:nvGraphicFramePr>
        <p:xfrm>
          <a:off x="1730440" y="1216274"/>
          <a:ext cx="8344252" cy="3838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E6AC9B-7392-42AE-890E-AC6B0385E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972505"/>
              </p:ext>
            </p:extLst>
          </p:nvPr>
        </p:nvGraphicFramePr>
        <p:xfrm>
          <a:off x="841206" y="5494905"/>
          <a:ext cx="3512680" cy="891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9349">
                  <a:extLst>
                    <a:ext uri="{9D8B030D-6E8A-4147-A177-3AD203B41FA5}">
                      <a16:colId xmlns:a16="http://schemas.microsoft.com/office/drawing/2014/main" val="3435886978"/>
                    </a:ext>
                  </a:extLst>
                </a:gridCol>
                <a:gridCol w="2143331">
                  <a:extLst>
                    <a:ext uri="{9D8B030D-6E8A-4147-A177-3AD203B41FA5}">
                      <a16:colId xmlns:a16="http://schemas.microsoft.com/office/drawing/2014/main" val="6218685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Row Labels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Count of Part Number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27675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Oct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1287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2592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Nov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1308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618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9331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87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Empty locations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40741E-9723-4892-B03D-247D44174BB6}"/>
              </a:ext>
            </a:extLst>
          </p:cNvPr>
          <p:cNvSpPr/>
          <p:nvPr/>
        </p:nvSpPr>
        <p:spPr>
          <a:xfrm>
            <a:off x="6390726" y="5295098"/>
            <a:ext cx="3527715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empty locations</a:t>
            </a:r>
          </a:p>
          <a:p>
            <a:pPr algn="ctr"/>
            <a:r>
              <a:rPr lang="en-US" sz="5400" dirty="0"/>
              <a:t>307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9D087-06FD-4117-86FB-40218713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257A90-C64B-4F00-B6BB-2541F0E7D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45545"/>
              </p:ext>
            </p:extLst>
          </p:nvPr>
        </p:nvGraphicFramePr>
        <p:xfrm>
          <a:off x="1305122" y="5195374"/>
          <a:ext cx="4496154" cy="1560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921">
                  <a:extLst>
                    <a:ext uri="{9D8B030D-6E8A-4147-A177-3AD203B41FA5}">
                      <a16:colId xmlns:a16="http://schemas.microsoft.com/office/drawing/2014/main" val="3501263254"/>
                    </a:ext>
                  </a:extLst>
                </a:gridCol>
                <a:gridCol w="3250233">
                  <a:extLst>
                    <a:ext uri="{9D8B030D-6E8A-4147-A177-3AD203B41FA5}">
                      <a16:colId xmlns:a16="http://schemas.microsoft.com/office/drawing/2014/main" val="10766833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Row Labels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Sum of Total de </a:t>
                      </a:r>
                      <a:r>
                        <a:rPr lang="en-US" sz="1400" u="none" strike="noStrike" dirty="0" err="1">
                          <a:effectLst/>
                        </a:rPr>
                        <a:t>espacios</a:t>
                      </a:r>
                      <a:r>
                        <a:rPr lang="en-US" sz="1400" u="none" strike="noStrike" dirty="0">
                          <a:effectLst/>
                        </a:rPr>
                        <a:t> </a:t>
                      </a:r>
                      <a:r>
                        <a:rPr lang="en-US" sz="1400" u="none" strike="noStrike" dirty="0" err="1">
                          <a:effectLst/>
                        </a:rPr>
                        <a:t>disponibles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6301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Jul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316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93769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Aug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1586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20525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Sep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623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36245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Oct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3070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253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Nov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1908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22059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7503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40503737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3854FAD-FB24-4164-8125-81E2A321A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673055"/>
              </p:ext>
            </p:extLst>
          </p:nvPr>
        </p:nvGraphicFramePr>
        <p:xfrm>
          <a:off x="2528602" y="1216274"/>
          <a:ext cx="7311683" cy="3849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996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Discrepancies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383177-DF3D-41C5-85BD-0DE9CEDEB47A}"/>
              </a:ext>
            </a:extLst>
          </p:cNvPr>
          <p:cNvSpPr/>
          <p:nvPr/>
        </p:nvSpPr>
        <p:spPr>
          <a:xfrm>
            <a:off x="4963313" y="5510668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discrepancies</a:t>
            </a:r>
          </a:p>
          <a:p>
            <a:pPr algn="ctr"/>
            <a:r>
              <a:rPr lang="en-US" sz="5400" dirty="0"/>
              <a:t>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EA2EA-8821-4AC4-816C-E0A3F2A6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2A13FD-9F84-48CE-97C6-B21C7977B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65040"/>
              </p:ext>
            </p:extLst>
          </p:nvPr>
        </p:nvGraphicFramePr>
        <p:xfrm>
          <a:off x="460111" y="1215496"/>
          <a:ext cx="2739951" cy="490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65">
                  <a:extLst>
                    <a:ext uri="{9D8B030D-6E8A-4147-A177-3AD203B41FA5}">
                      <a16:colId xmlns:a16="http://schemas.microsoft.com/office/drawing/2014/main" val="3241882779"/>
                    </a:ext>
                  </a:extLst>
                </a:gridCol>
                <a:gridCol w="1565686">
                  <a:extLst>
                    <a:ext uri="{9D8B030D-6E8A-4147-A177-3AD203B41FA5}">
                      <a16:colId xmlns:a16="http://schemas.microsoft.com/office/drawing/2014/main" val="1572408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of Locaciones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512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sep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78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94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02-sep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8616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05-sep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274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75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23-sep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1465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30-sep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087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oct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4417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07-oct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3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14-oct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5393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28-oct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587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31-oct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570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nov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3915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02-nov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323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04-nov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883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08-nov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159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11-nov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553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14-nov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771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17-nov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7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22-nov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242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25-nov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8108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153857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03D7CE5-A8E6-4301-A514-96E07B433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189056"/>
              </p:ext>
            </p:extLst>
          </p:nvPr>
        </p:nvGraphicFramePr>
        <p:xfrm>
          <a:off x="3809999" y="1306285"/>
          <a:ext cx="7330751" cy="3853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663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Consolidation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B3194-ED54-42FB-BC46-F477305B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617BE30-1D51-41F2-B73E-494A50A93B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796465"/>
              </p:ext>
            </p:extLst>
          </p:nvPr>
        </p:nvGraphicFramePr>
        <p:xfrm>
          <a:off x="5482796" y="1356702"/>
          <a:ext cx="5702968" cy="3797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D588DE-9798-4D54-957F-CC5955AA6A74}"/>
              </a:ext>
            </a:extLst>
          </p:cNvPr>
          <p:cNvSpPr/>
          <p:nvPr/>
        </p:nvSpPr>
        <p:spPr>
          <a:xfrm>
            <a:off x="7192831" y="5378260"/>
            <a:ext cx="2657021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Consolidations</a:t>
            </a:r>
          </a:p>
          <a:p>
            <a:pPr algn="ctr"/>
            <a:r>
              <a:rPr lang="en-US" sz="5400" dirty="0"/>
              <a:t>194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C96B26-7FA5-4222-92F4-A78EBAA93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59919"/>
              </p:ext>
            </p:extLst>
          </p:nvPr>
        </p:nvGraphicFramePr>
        <p:xfrm>
          <a:off x="832852" y="1964682"/>
          <a:ext cx="3691021" cy="292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638">
                  <a:extLst>
                    <a:ext uri="{9D8B030D-6E8A-4147-A177-3AD203B41FA5}">
                      <a16:colId xmlns:a16="http://schemas.microsoft.com/office/drawing/2014/main" val="3973464202"/>
                    </a:ext>
                  </a:extLst>
                </a:gridCol>
                <a:gridCol w="2533383">
                  <a:extLst>
                    <a:ext uri="{9D8B030D-6E8A-4147-A177-3AD203B41FA5}">
                      <a16:colId xmlns:a16="http://schemas.microsoft.com/office/drawing/2014/main" val="2711135691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Row Labels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of count of consolidations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5173515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14/08/2022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572052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28/09/2022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9234389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06/10/2022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0403479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804708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496606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27/10/2022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841300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17/11/2022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43645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24/11/2022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0324073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70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5116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2735F-B8FE-410C-B43E-2B7B49ABE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http://purl.org/dc/terms/"/>
    <ds:schemaRef ds:uri="http://purl.org/dc/elements/1.1/"/>
    <ds:schemaRef ds:uri="http://schemas.microsoft.com/office/2006/metadata/properties"/>
    <ds:schemaRef ds:uri="17fb94dd-8c41-42d5-a09e-0f286a6c778c"/>
    <ds:schemaRef ds:uri="http://purl.org/dc/dcmitype/"/>
    <ds:schemaRef ds:uri="http://schemas.microsoft.com/office/2006/documentManagement/types"/>
    <ds:schemaRef ds:uri="fdb430ab-73c0-4912-8626-d15f7fe1bdb8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233</Words>
  <Application>Microsoft Office PowerPoint</Application>
  <PresentationFormat>Widescreen</PresentationFormat>
  <Paragraphs>154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Impact</vt:lpstr>
      <vt:lpstr>Sagona ExtraLight</vt:lpstr>
      <vt:lpstr>Segoe UI Black</vt:lpstr>
      <vt:lpstr>Speak Pro</vt:lpstr>
      <vt:lpstr>Trebuchet MS</vt:lpstr>
      <vt:lpstr>Wingdings 3</vt:lpstr>
      <vt:lpstr>Facet</vt:lpstr>
      <vt:lpstr>Material Handling KPI</vt:lpstr>
      <vt:lpstr>Material Handling moves</vt:lpstr>
      <vt:lpstr>Adjustments</vt:lpstr>
      <vt:lpstr>Labor intensive </vt:lpstr>
      <vt:lpstr>restock</vt:lpstr>
      <vt:lpstr>Empty locations</vt:lpstr>
      <vt:lpstr>Discrepancies</vt:lpstr>
      <vt:lpstr>Consolidation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2022-08-26T12:32:04Z</dcterms:created>
  <dcterms:modified xsi:type="dcterms:W3CDTF">2022-12-02T16:56:38Z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