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4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  <p:sldId id="41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%20september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%20september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rojas\Downloads\empty%20loc%202.0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work%20in%20progress/OCTUBRE/ANALISIS%20LAYOU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MH!PivotTable10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October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MH'!$I$25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MH'!$H$26:$H$27</c:f>
              <c:strCache>
                <c:ptCount val="1"/>
                <c:pt idx="0">
                  <c:v>erojas</c:v>
                </c:pt>
              </c:strCache>
            </c:strRef>
          </c:cat>
          <c:val>
            <c:numRef>
              <c:f>'1 Movements by MH'!$I$26:$I$27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12-4188-82A2-519617B9416A}"/>
            </c:ext>
          </c:extLst>
        </c:ser>
        <c:ser>
          <c:idx val="1"/>
          <c:order val="1"/>
          <c:tx>
            <c:strRef>
              <c:f>'1 Movements by MH'!$J$25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MH'!$H$26:$H$27</c:f>
              <c:strCache>
                <c:ptCount val="1"/>
                <c:pt idx="0">
                  <c:v>erojas</c:v>
                </c:pt>
              </c:strCache>
            </c:strRef>
          </c:cat>
          <c:val>
            <c:numRef>
              <c:f>'1 Movements by MH'!$J$26:$J$27</c:f>
              <c:numCache>
                <c:formatCode>General</c:formatCode>
                <c:ptCount val="1"/>
                <c:pt idx="0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12-4188-82A2-519617B9416A}"/>
            </c:ext>
          </c:extLst>
        </c:ser>
        <c:ser>
          <c:idx val="2"/>
          <c:order val="2"/>
          <c:tx>
            <c:strRef>
              <c:f>'1 Movements by MH'!$K$25</c:f>
              <c:strCache>
                <c:ptCount val="1"/>
                <c:pt idx="0">
                  <c:v>Sum of cc MH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MH'!$H$26:$H$27</c:f>
              <c:strCache>
                <c:ptCount val="1"/>
                <c:pt idx="0">
                  <c:v>erojas</c:v>
                </c:pt>
              </c:strCache>
            </c:strRef>
          </c:cat>
          <c:val>
            <c:numRef>
              <c:f>'1 Movements by MH'!$K$26:$K$27</c:f>
              <c:numCache>
                <c:formatCode>General</c:formatCode>
                <c:ptCount val="1"/>
                <c:pt idx="0">
                  <c:v>388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512-4188-82A2-519617B941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677104"/>
        <c:axId val="1136347568"/>
      </c:barChart>
      <c:catAx>
        <c:axId val="121467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47568"/>
        <c:crosses val="autoZero"/>
        <c:auto val="1"/>
        <c:lblAlgn val="ctr"/>
        <c:lblOffset val="100"/>
        <c:noMultiLvlLbl val="0"/>
      </c:catAx>
      <c:valAx>
        <c:axId val="11363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MH!PivotTable8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Adjustments October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MH'!$B$25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MH'!$A$26:$A$29</c:f>
              <c:strCache>
                <c:ptCount val="3"/>
                <c:pt idx="0">
                  <c:v>judelato</c:v>
                </c:pt>
                <c:pt idx="1">
                  <c:v>jtobias</c:v>
                </c:pt>
                <c:pt idx="2">
                  <c:v>jodelacr</c:v>
                </c:pt>
              </c:strCache>
            </c:strRef>
          </c:cat>
          <c:val>
            <c:numRef>
              <c:f>'1 Movements by MH'!$B$26:$B$29</c:f>
              <c:numCache>
                <c:formatCode>"$"#,##0.00</c:formatCode>
                <c:ptCount val="3"/>
                <c:pt idx="0">
                  <c:v>187.8</c:v>
                </c:pt>
                <c:pt idx="1">
                  <c:v>61.1</c:v>
                </c:pt>
                <c:pt idx="2">
                  <c:v>-865.32000000000016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DD-497C-99A5-A65211804047}"/>
            </c:ext>
          </c:extLst>
        </c:ser>
        <c:ser>
          <c:idx val="1"/>
          <c:order val="1"/>
          <c:tx>
            <c:strRef>
              <c:f>'1 Movements by MH'!$C$25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'1 Movements by MH'!$A$26:$A$29</c:f>
              <c:strCache>
                <c:ptCount val="3"/>
                <c:pt idx="0">
                  <c:v>judelato</c:v>
                </c:pt>
                <c:pt idx="1">
                  <c:v>jtobias</c:v>
                </c:pt>
                <c:pt idx="2">
                  <c:v>jodelacr</c:v>
                </c:pt>
              </c:strCache>
            </c:strRef>
          </c:cat>
          <c:val>
            <c:numRef>
              <c:f>'1 Movements by MH'!$C$26:$C$29</c:f>
              <c:numCache>
                <c:formatCode>0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DD-497C-99A5-A652118040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0169920"/>
        <c:axId val="1657760688"/>
      </c:barChart>
      <c:catAx>
        <c:axId val="101016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760688"/>
        <c:crosses val="autoZero"/>
        <c:auto val="1"/>
        <c:lblAlgn val="ctr"/>
        <c:lblOffset val="100"/>
        <c:noMultiLvlLbl val="0"/>
      </c:catAx>
      <c:valAx>
        <c:axId val="165776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1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 september2.xlsx]2 Reslot Analysis !Class not slotted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'!$A$2:$A$6</c:f>
              <c:multiLvlStrCache>
                <c:ptCount val="3"/>
                <c:lvl>
                  <c:pt idx="1">
                    <c:v>01-sep</c:v>
                  </c:pt>
                  <c:pt idx="2">
                    <c:v>22-sep</c:v>
                  </c:pt>
                </c:lvl>
                <c:lvl>
                  <c:pt idx="0">
                    <c:v>ago</c:v>
                  </c:pt>
                  <c:pt idx="1">
                    <c:v>sep</c:v>
                  </c:pt>
                </c:lvl>
              </c:multiLvlStrCache>
            </c:multiLvlStrRef>
          </c:cat>
          <c:val>
            <c:numRef>
              <c:f>'2 Reslot Analysis '!$B$2:$B$6</c:f>
              <c:numCache>
                <c:formatCode>General</c:formatCode>
                <c:ptCount val="3"/>
                <c:pt idx="0">
                  <c:v>41</c:v>
                </c:pt>
                <c:pt idx="1">
                  <c:v>34</c:v>
                </c:pt>
                <c:pt idx="2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89-442A-A541-CD070FD390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 september2.xlsx]2 Reslot Analysis !Labor Intensive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'!$M$2:$M$6</c:f>
              <c:multiLvlStrCache>
                <c:ptCount val="3"/>
                <c:lvl>
                  <c:pt idx="1">
                    <c:v>01-sep</c:v>
                  </c:pt>
                  <c:pt idx="2">
                    <c:v>22-sep</c:v>
                  </c:pt>
                </c:lvl>
                <c:lvl>
                  <c:pt idx="0">
                    <c:v>ago</c:v>
                  </c:pt>
                  <c:pt idx="1">
                    <c:v>sep</c:v>
                  </c:pt>
                </c:lvl>
              </c:multiLvlStrCache>
            </c:multiLvlStrRef>
          </c:cat>
          <c:val>
            <c:numRef>
              <c:f>'2 Reslot Analysis '!$N$2:$N$6</c:f>
              <c:numCache>
                <c:formatCode>General</c:formatCode>
                <c:ptCount val="3"/>
                <c:pt idx="0">
                  <c:v>83</c:v>
                </c:pt>
                <c:pt idx="1">
                  <c:v>58</c:v>
                </c:pt>
                <c:pt idx="2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FC-4D12-BBDD-4D07FBEC6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general-.xlsx]3 Restock Analysis !PivotTable5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</a:t>
            </a:r>
            <a:r>
              <a:rPr lang="en-US" baseline="0"/>
              <a:t> Numbers of Reestock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 Restock Analysis '!$B$2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'3 Restock Analysis '!$A$3:$A$8</c:f>
              <c:strCache>
                <c:ptCount val="5"/>
                <c:pt idx="0">
                  <c:v>10/3/2022</c:v>
                </c:pt>
                <c:pt idx="1">
                  <c:v>10/4/2022</c:v>
                </c:pt>
                <c:pt idx="2">
                  <c:v>10/5/2022</c:v>
                </c:pt>
                <c:pt idx="3">
                  <c:v>10/6/2022</c:v>
                </c:pt>
                <c:pt idx="4">
                  <c:v>10/7/2022</c:v>
                </c:pt>
              </c:strCache>
            </c:strRef>
          </c:cat>
          <c:val>
            <c:numRef>
              <c:f>'3 Restock Analysis '!$B$3:$B$8</c:f>
              <c:numCache>
                <c:formatCode>General</c:formatCode>
                <c:ptCount val="5"/>
                <c:pt idx="0">
                  <c:v>66</c:v>
                </c:pt>
                <c:pt idx="1">
                  <c:v>55</c:v>
                </c:pt>
                <c:pt idx="2">
                  <c:v>36</c:v>
                </c:pt>
                <c:pt idx="3">
                  <c:v>65</c:v>
                </c:pt>
                <c:pt idx="4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26-46DC-A07A-E3D889A054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2099407"/>
        <c:axId val="866523887"/>
      </c:lineChart>
      <c:catAx>
        <c:axId val="8620994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6523887"/>
        <c:crosses val="autoZero"/>
        <c:auto val="1"/>
        <c:lblAlgn val="ctr"/>
        <c:lblOffset val="100"/>
        <c:noMultiLvlLbl val="0"/>
      </c:catAx>
      <c:valAx>
        <c:axId val="86652388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part numbers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20994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general-.xlsx]empty loc Analysis!PivotTable2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 Empty Locations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</c:pivotFmt>
      <c:pivotFmt>
        <c:idx val="8"/>
      </c:pivotFmt>
      <c:pivotFmt>
        <c:idx val="9"/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'empty loc Analysis'!$C$2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multiLvlStrRef>
              <c:f>'empty loc Analysis'!$B$3:$B$12</c:f>
              <c:multiLvlStrCache>
                <c:ptCount val="7"/>
                <c:lvl>
                  <c:pt idx="0">
                    <c:v>6-Sep</c:v>
                  </c:pt>
                  <c:pt idx="1">
                    <c:v>8-Sep</c:v>
                  </c:pt>
                  <c:pt idx="2">
                    <c:v>13-Sep</c:v>
                  </c:pt>
                  <c:pt idx="3">
                    <c:v>20-Sep</c:v>
                  </c:pt>
                  <c:pt idx="4">
                    <c:v>27-Sep</c:v>
                  </c:pt>
                  <c:pt idx="5">
                    <c:v>3-Oct</c:v>
                  </c:pt>
                  <c:pt idx="6">
                    <c:v>6-Oct</c:v>
                  </c:pt>
                </c:lvl>
                <c:lvl>
                  <c:pt idx="0">
                    <c:v>Sep</c:v>
                  </c:pt>
                  <c:pt idx="5">
                    <c:v>Oct</c:v>
                  </c:pt>
                </c:lvl>
              </c:multiLvlStrCache>
            </c:multiLvlStrRef>
          </c:cat>
          <c:val>
            <c:numRef>
              <c:f>'empty loc Analysis'!$C$3:$C$12</c:f>
              <c:numCache>
                <c:formatCode>General</c:formatCode>
                <c:ptCount val="7"/>
                <c:pt idx="0">
                  <c:v>130</c:v>
                </c:pt>
                <c:pt idx="1">
                  <c:v>104</c:v>
                </c:pt>
                <c:pt idx="2">
                  <c:v>138</c:v>
                </c:pt>
                <c:pt idx="3">
                  <c:v>138</c:v>
                </c:pt>
                <c:pt idx="4">
                  <c:v>113</c:v>
                </c:pt>
                <c:pt idx="5">
                  <c:v>153</c:v>
                </c:pt>
                <c:pt idx="6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C2-409F-A42C-D3A53E838D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68518384"/>
        <c:axId val="1523862720"/>
      </c:barChart>
      <c:catAx>
        <c:axId val="166851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862720"/>
        <c:crosses val="autoZero"/>
        <c:auto val="1"/>
        <c:lblAlgn val="ctr"/>
        <c:lblOffset val="100"/>
        <c:noMultiLvlLbl val="0"/>
      </c:catAx>
      <c:valAx>
        <c:axId val="1523862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locs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851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[empty loc 2.0 (1).xlsx]Discrepancias!PivotTable8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Locations</a:t>
            </a:r>
            <a:r>
              <a:rPr lang="en-US" baseline="0"/>
              <a:t> with discrepancies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Discrepancias!$E$28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Discrepancias!$D$29:$D$35</c:f>
              <c:strCache>
                <c:ptCount val="6"/>
                <c:pt idx="0">
                  <c:v>29 Agosto- 2 Septiembre</c:v>
                </c:pt>
                <c:pt idx="1">
                  <c:v>5 - 9 Septiembre</c:v>
                </c:pt>
                <c:pt idx="2">
                  <c:v>12- 16 Septiembre</c:v>
                </c:pt>
                <c:pt idx="3">
                  <c:v>26-30 Septiembre</c:v>
                </c:pt>
                <c:pt idx="4">
                  <c:v>19-23 Septiembre</c:v>
                </c:pt>
                <c:pt idx="5">
                  <c:v>3-7 Octubre</c:v>
                </c:pt>
              </c:strCache>
            </c:strRef>
          </c:cat>
          <c:val>
            <c:numRef>
              <c:f>Discrepancias!$E$29:$E$35</c:f>
              <c:numCache>
                <c:formatCode>General</c:formatCode>
                <c:ptCount val="6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13</c:v>
                </c:pt>
                <c:pt idx="4">
                  <c:v>10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92-4AE9-897C-75DA00E3B4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2136111"/>
        <c:axId val="861115727"/>
      </c:lineChart>
      <c:catAx>
        <c:axId val="1012136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1115727"/>
        <c:crosses val="autoZero"/>
        <c:auto val="1"/>
        <c:lblAlgn val="ctr"/>
        <c:lblOffset val="100"/>
        <c:noMultiLvlLbl val="0"/>
      </c:catAx>
      <c:valAx>
        <c:axId val="861115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2136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general-.xlsx]REPORTE CONSOLIDACION !PivotTable3</c:name>
    <c:fmtId val="6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'REPORTE CONSOLIDACION '!$K$2</c:f>
              <c:strCache>
                <c:ptCount val="1"/>
                <c:pt idx="0">
                  <c:v>29 DE SEPTIEMBRE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'!$J$3:$J$23</c:f>
              <c:strCache>
                <c:ptCount val="20"/>
                <c:pt idx="0">
                  <c:v>12313</c:v>
                </c:pt>
                <c:pt idx="1">
                  <c:v>38405</c:v>
                </c:pt>
                <c:pt idx="2">
                  <c:v>11103391</c:v>
                </c:pt>
                <c:pt idx="3">
                  <c:v>13213</c:v>
                </c:pt>
                <c:pt idx="4">
                  <c:v>1054267V01</c:v>
                </c:pt>
                <c:pt idx="5">
                  <c:v>37021</c:v>
                </c:pt>
                <c:pt idx="6">
                  <c:v>1054268V01</c:v>
                </c:pt>
                <c:pt idx="7">
                  <c:v>0185918</c:v>
                </c:pt>
                <c:pt idx="8">
                  <c:v>1088069V01</c:v>
                </c:pt>
                <c:pt idx="9">
                  <c:v>33082</c:v>
                </c:pt>
                <c:pt idx="10">
                  <c:v>70714</c:v>
                </c:pt>
                <c:pt idx="11">
                  <c:v>1024818</c:v>
                </c:pt>
                <c:pt idx="12">
                  <c:v>12211</c:v>
                </c:pt>
                <c:pt idx="13">
                  <c:v>0530096</c:v>
                </c:pt>
                <c:pt idx="14">
                  <c:v>13114</c:v>
                </c:pt>
                <c:pt idx="15">
                  <c:v>71067</c:v>
                </c:pt>
                <c:pt idx="16">
                  <c:v>39116</c:v>
                </c:pt>
                <c:pt idx="17">
                  <c:v>95305</c:v>
                </c:pt>
                <c:pt idx="18">
                  <c:v>36314</c:v>
                </c:pt>
                <c:pt idx="19">
                  <c:v>70716</c:v>
                </c:pt>
              </c:strCache>
            </c:strRef>
          </c:cat>
          <c:val>
            <c:numRef>
              <c:f>'REPORTE CONSOLIDACION '!$K$3:$K$23</c:f>
              <c:numCache>
                <c:formatCode>General</c:formatCode>
                <c:ptCount val="20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AC-4D2F-8E42-4252A487BCC1}"/>
            </c:ext>
          </c:extLst>
        </c:ser>
        <c:ser>
          <c:idx val="1"/>
          <c:order val="1"/>
          <c:tx>
            <c:strRef>
              <c:f>'REPORTE CONSOLIDACION '!$L$2</c:f>
              <c:strCache>
                <c:ptCount val="1"/>
                <c:pt idx="0">
                  <c:v>6 DE OCTUBRE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'REPORTE CONSOLIDACION '!$J$3:$J$23</c:f>
              <c:strCache>
                <c:ptCount val="20"/>
                <c:pt idx="0">
                  <c:v>12313</c:v>
                </c:pt>
                <c:pt idx="1">
                  <c:v>38405</c:v>
                </c:pt>
                <c:pt idx="2">
                  <c:v>11103391</c:v>
                </c:pt>
                <c:pt idx="3">
                  <c:v>13213</c:v>
                </c:pt>
                <c:pt idx="4">
                  <c:v>1054267V01</c:v>
                </c:pt>
                <c:pt idx="5">
                  <c:v>37021</c:v>
                </c:pt>
                <c:pt idx="6">
                  <c:v>1054268V01</c:v>
                </c:pt>
                <c:pt idx="7">
                  <c:v>0185918</c:v>
                </c:pt>
                <c:pt idx="8">
                  <c:v>1088069V01</c:v>
                </c:pt>
                <c:pt idx="9">
                  <c:v>33082</c:v>
                </c:pt>
                <c:pt idx="10">
                  <c:v>70714</c:v>
                </c:pt>
                <c:pt idx="11">
                  <c:v>1024818</c:v>
                </c:pt>
                <c:pt idx="12">
                  <c:v>12211</c:v>
                </c:pt>
                <c:pt idx="13">
                  <c:v>0530096</c:v>
                </c:pt>
                <c:pt idx="14">
                  <c:v>13114</c:v>
                </c:pt>
                <c:pt idx="15">
                  <c:v>71067</c:v>
                </c:pt>
                <c:pt idx="16">
                  <c:v>39116</c:v>
                </c:pt>
                <c:pt idx="17">
                  <c:v>95305</c:v>
                </c:pt>
                <c:pt idx="18">
                  <c:v>36314</c:v>
                </c:pt>
                <c:pt idx="19">
                  <c:v>70716</c:v>
                </c:pt>
              </c:strCache>
            </c:strRef>
          </c:cat>
          <c:val>
            <c:numRef>
              <c:f>'REPORTE CONSOLIDACION '!$L$3:$L$23</c:f>
              <c:numCache>
                <c:formatCode>General</c:formatCode>
                <c:ptCount val="20"/>
                <c:pt idx="0">
                  <c:v>9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8</c:v>
                </c:pt>
                <c:pt idx="10">
                  <c:v>7</c:v>
                </c:pt>
                <c:pt idx="11">
                  <c:v>5</c:v>
                </c:pt>
                <c:pt idx="12">
                  <c:v>7</c:v>
                </c:pt>
                <c:pt idx="13">
                  <c:v>5</c:v>
                </c:pt>
                <c:pt idx="14">
                  <c:v>6</c:v>
                </c:pt>
                <c:pt idx="15">
                  <c:v>4</c:v>
                </c:pt>
                <c:pt idx="16">
                  <c:v>5</c:v>
                </c:pt>
                <c:pt idx="17">
                  <c:v>4</c:v>
                </c:pt>
                <c:pt idx="18">
                  <c:v>6</c:v>
                </c:pt>
                <c:pt idx="19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AC-4D2F-8E42-4252A487B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038447"/>
        <c:axId val="215432687"/>
      </c:lineChart>
      <c:catAx>
        <c:axId val="195038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5432687"/>
        <c:crosses val="autoZero"/>
        <c:auto val="1"/>
        <c:lblAlgn val="ctr"/>
        <c:lblOffset val="100"/>
        <c:noMultiLvlLbl val="0"/>
      </c:catAx>
      <c:valAx>
        <c:axId val="215432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38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'[09.29 (1).xlsx]ITEM DISTRIBUTION PERCENTAGE '!$C$1</c:f>
              <c:strCache>
                <c:ptCount val="1"/>
                <c:pt idx="0">
                  <c:v>Count of Item Class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895-4423-8B84-EE3CF4D835B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895-4423-8B84-EE3CF4D835B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895-4423-8B84-EE3CF4D835B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895-4423-8B84-EE3CF4D835B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895-4423-8B84-EE3CF4D835B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895-4423-8B84-EE3CF4D835B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895-4423-8B84-EE3CF4D835B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895-4423-8B84-EE3CF4D835B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895-4423-8B84-EE3CF4D835B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895-4423-8B84-EE3CF4D835B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E895-4423-8B84-EE3CF4D835B9}"/>
              </c:ext>
            </c:extLst>
          </c:dPt>
          <c:dPt>
            <c:idx val="11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E895-4423-8B84-EE3CF4D835B9}"/>
              </c:ext>
            </c:extLst>
          </c:dPt>
          <c:dPt>
            <c:idx val="12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9-E895-4423-8B84-EE3CF4D835B9}"/>
              </c:ext>
            </c:extLst>
          </c:dPt>
          <c:dPt>
            <c:idx val="13"/>
            <c:bubble3D val="0"/>
            <c:spPr>
              <a:gradFill rotWithShape="1">
                <a:gsLst>
                  <a:gs pos="0">
                    <a:schemeClr val="accent2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B-E895-4423-8B84-EE3CF4D835B9}"/>
              </c:ext>
            </c:extLst>
          </c:dPt>
          <c:dPt>
            <c:idx val="14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D-E895-4423-8B84-EE3CF4D835B9}"/>
              </c:ext>
            </c:extLst>
          </c:dPt>
          <c:dPt>
            <c:idx val="15"/>
            <c:bubble3D val="0"/>
            <c:spPr>
              <a:gradFill rotWithShape="1">
                <a:gsLst>
                  <a:gs pos="0">
                    <a:schemeClr val="accent4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F-E895-4423-8B84-EE3CF4D835B9}"/>
              </c:ext>
            </c:extLst>
          </c:dPt>
          <c:dPt>
            <c:idx val="16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1-E895-4423-8B84-EE3CF4D835B9}"/>
              </c:ext>
            </c:extLst>
          </c:dPt>
          <c:dPt>
            <c:idx val="17"/>
            <c:bubble3D val="0"/>
            <c:spPr>
              <a:gradFill rotWithShape="1">
                <a:gsLst>
                  <a:gs pos="0">
                    <a:schemeClr val="accent6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3-E895-4423-8B84-EE3CF4D835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'[09.29 (1).xlsx]ITEM DISTRIBUTION PERCENTAGE '!$B$2:$B$19</c:f>
              <c:strCache>
                <c:ptCount val="18"/>
                <c:pt idx="0">
                  <c:v>01 - FASTENERS</c:v>
                </c:pt>
                <c:pt idx="1">
                  <c:v>02 - TOOLS AND ACCESSORIES</c:v>
                </c:pt>
                <c:pt idx="2">
                  <c:v>03 - CUTTING TOOLS</c:v>
                </c:pt>
                <c:pt idx="3">
                  <c:v>04 - HYDRAULICS AND PNEUMATICS</c:v>
                </c:pt>
                <c:pt idx="4">
                  <c:v>05 - MATERIAL HANDLING</c:v>
                </c:pt>
                <c:pt idx="5">
                  <c:v>06 - JANITORIAL SUPPLIES</c:v>
                </c:pt>
                <c:pt idx="6">
                  <c:v>07 - ELECTRICAL SUPPLIES</c:v>
                </c:pt>
                <c:pt idx="7">
                  <c:v>08 - Welding &amp; Abrasives</c:v>
                </c:pt>
                <c:pt idx="8">
                  <c:v>10 - SAFETY SUPPLIES</c:v>
                </c:pt>
                <c:pt idx="9">
                  <c:v>14 - METALS-ALLOYS AND MATERIALS</c:v>
                </c:pt>
                <c:pt idx="10">
                  <c:v>15 - MFG Standards</c:v>
                </c:pt>
                <c:pt idx="11">
                  <c:v>16 - Office Products</c:v>
                </c:pt>
                <c:pt idx="12">
                  <c:v>30 - SERVICE BANDSAW WELDING</c:v>
                </c:pt>
                <c:pt idx="13">
                  <c:v>50 - CLEARANCE</c:v>
                </c:pt>
                <c:pt idx="14">
                  <c:v>90 - PACKAGING MATERIAL</c:v>
                </c:pt>
                <c:pt idx="15">
                  <c:v>97 - GENERAL SUPPLIES</c:v>
                </c:pt>
                <c:pt idx="16">
                  <c:v>99 - FASTENERS - SEMI-STANDARDS</c:v>
                </c:pt>
                <c:pt idx="17">
                  <c:v>NOT CLASSIFIED </c:v>
                </c:pt>
              </c:strCache>
            </c:strRef>
          </c:cat>
          <c:val>
            <c:numRef>
              <c:f>'[09.29 (1).xlsx]ITEM DISTRIBUTION PERCENTAGE '!$C$2:$C$19</c:f>
              <c:numCache>
                <c:formatCode>General</c:formatCode>
                <c:ptCount val="18"/>
                <c:pt idx="0">
                  <c:v>679</c:v>
                </c:pt>
                <c:pt idx="1">
                  <c:v>50</c:v>
                </c:pt>
                <c:pt idx="2">
                  <c:v>10</c:v>
                </c:pt>
                <c:pt idx="3">
                  <c:v>19</c:v>
                </c:pt>
                <c:pt idx="4">
                  <c:v>20</c:v>
                </c:pt>
                <c:pt idx="5">
                  <c:v>61</c:v>
                </c:pt>
                <c:pt idx="6">
                  <c:v>29</c:v>
                </c:pt>
                <c:pt idx="7">
                  <c:v>14</c:v>
                </c:pt>
                <c:pt idx="8">
                  <c:v>341</c:v>
                </c:pt>
                <c:pt idx="9">
                  <c:v>1</c:v>
                </c:pt>
                <c:pt idx="10">
                  <c:v>34</c:v>
                </c:pt>
                <c:pt idx="11">
                  <c:v>27</c:v>
                </c:pt>
                <c:pt idx="12">
                  <c:v>1</c:v>
                </c:pt>
                <c:pt idx="13">
                  <c:v>15</c:v>
                </c:pt>
                <c:pt idx="14">
                  <c:v>12</c:v>
                </c:pt>
                <c:pt idx="15">
                  <c:v>4</c:v>
                </c:pt>
                <c:pt idx="16">
                  <c:v>2</c:v>
                </c:pt>
                <c:pt idx="17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4-E895-4423-8B84-EE3CF4D835B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76" r:id="rId5"/>
    <p:sldLayoutId id="2147483675" r:id="rId6"/>
    <p:sldLayoutId id="2147483677" r:id="rId7"/>
    <p:sldLayoutId id="2147483678" r:id="rId8"/>
    <p:sldLayoutId id="2147483679" r:id="rId9"/>
    <p:sldLayoutId id="2147483681" r:id="rId10"/>
    <p:sldLayoutId id="2147483682" r:id="rId11"/>
    <p:sldLayoutId id="2147483686" r:id="rId12"/>
    <p:sldLayoutId id="2147483683" r:id="rId13"/>
    <p:sldLayoutId id="2147483685" r:id="rId14"/>
    <p:sldLayoutId id="2147483684" r:id="rId15"/>
    <p:sldLayoutId id="2147483680" r:id="rId16"/>
    <p:sldLayoutId id="2147483691" r:id="rId17"/>
    <p:sldLayoutId id="2147483692" r:id="rId18"/>
    <p:sldLayoutId id="2147483693" r:id="rId19"/>
    <p:sldLayoutId id="2147483694" r:id="rId20"/>
    <p:sldLayoutId id="2147483688" r:id="rId21"/>
    <p:sldLayoutId id="2147483687" r:id="rId22"/>
    <p:sldLayoutId id="2147483689" r:id="rId23"/>
    <p:sldLayoutId id="2147483690" r:id="rId24"/>
    <p:sldLayoutId id="2147483695" r:id="rId25"/>
    <p:sldLayoutId id="2147483696" r:id="rId26"/>
    <p:sldLayoutId id="2147483697" r:id="rId27"/>
    <p:sldLayoutId id="2147483698" r:id="rId28"/>
    <p:sldLayoutId id="2147483703" r:id="rId29"/>
    <p:sldLayoutId id="2147483704" r:id="rId30"/>
    <p:sldLayoutId id="2147483705" r:id="rId31"/>
    <p:sldLayoutId id="2147483706" r:id="rId32"/>
    <p:sldLayoutId id="2147483700" r:id="rId33"/>
    <p:sldLayoutId id="2147483699" r:id="rId34"/>
    <p:sldLayoutId id="2147483701" r:id="rId35"/>
    <p:sldLayoutId id="2147483702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498048" y="6285971"/>
            <a:ext cx="3693953" cy="356462"/>
          </a:xfrm>
        </p:spPr>
        <p:txBody>
          <a:bodyPr>
            <a:normAutofit/>
          </a:bodyPr>
          <a:lstStyle/>
          <a:p>
            <a:r>
              <a:rPr lang="en-US" dirty="0" err="1"/>
              <a:t>Semana</a:t>
            </a:r>
            <a:r>
              <a:rPr lang="en-US" dirty="0"/>
              <a:t> 1 </a:t>
            </a:r>
            <a:r>
              <a:rPr lang="en-US" dirty="0" err="1"/>
              <a:t>octubre</a:t>
            </a:r>
            <a:r>
              <a:rPr lang="en-US" dirty="0"/>
              <a:t>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3971" y="417611"/>
            <a:ext cx="4651956" cy="238760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dirty="0"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1026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1891280E-7755-4900-A6D4-8BF6315F4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1965432" y="2688592"/>
            <a:ext cx="5025836" cy="1094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Movements October</a:t>
            </a:r>
          </a:p>
        </p:txBody>
      </p:sp>
      <p:pic>
        <p:nvPicPr>
          <p:cNvPr id="1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B9AEFBDB-8744-41AA-BEB7-00CD21429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15B37D-8DD8-42EB-867F-DF2985C6A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75460"/>
              </p:ext>
            </p:extLst>
          </p:nvPr>
        </p:nvGraphicFramePr>
        <p:xfrm>
          <a:off x="2735456" y="1333500"/>
          <a:ext cx="5935837" cy="3701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8AAB4E-AB14-44E5-864A-8B7347F44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113651"/>
              </p:ext>
            </p:extLst>
          </p:nvPr>
        </p:nvGraphicFramePr>
        <p:xfrm>
          <a:off x="3353874" y="5318620"/>
          <a:ext cx="4699000" cy="1344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2710">
                  <a:extLst>
                    <a:ext uri="{9D8B030D-6E8A-4147-A177-3AD203B41FA5}">
                      <a16:colId xmlns:a16="http://schemas.microsoft.com/office/drawing/2014/main" val="4107346037"/>
                    </a:ext>
                  </a:extLst>
                </a:gridCol>
                <a:gridCol w="1383365">
                  <a:extLst>
                    <a:ext uri="{9D8B030D-6E8A-4147-A177-3AD203B41FA5}">
                      <a16:colId xmlns:a16="http://schemas.microsoft.com/office/drawing/2014/main" val="3360943587"/>
                    </a:ext>
                  </a:extLst>
                </a:gridCol>
                <a:gridCol w="1307217">
                  <a:extLst>
                    <a:ext uri="{9D8B030D-6E8A-4147-A177-3AD203B41FA5}">
                      <a16:colId xmlns:a16="http://schemas.microsoft.com/office/drawing/2014/main" val="998366430"/>
                    </a:ext>
                  </a:extLst>
                </a:gridCol>
                <a:gridCol w="875708">
                  <a:extLst>
                    <a:ext uri="{9D8B030D-6E8A-4147-A177-3AD203B41FA5}">
                      <a16:colId xmlns:a16="http://schemas.microsoft.com/office/drawing/2014/main" val="181598599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User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CYCLE COUNTS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MAT HANDLE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Sum of cc MH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95265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388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7257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302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5096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207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49282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190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264112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104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66755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1191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1209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098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E060C1-FACD-4428-A9ED-5F11470F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937033"/>
              </p:ext>
            </p:extLst>
          </p:nvPr>
        </p:nvGraphicFramePr>
        <p:xfrm>
          <a:off x="1763864" y="1600094"/>
          <a:ext cx="5395879" cy="34900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8298820" y="2854354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-$616.42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533E0-B37E-4DFB-ACCE-BB7D6B48C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46482"/>
              </p:ext>
            </p:extLst>
          </p:nvPr>
        </p:nvGraphicFramePr>
        <p:xfrm>
          <a:off x="3115603" y="5473945"/>
          <a:ext cx="2692400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850993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3030325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5017804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822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$187.80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408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$61.10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1352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-$865.32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680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-$616.42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96180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pic>
        <p:nvPicPr>
          <p:cNvPr id="22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8B174CE0-8657-488C-AFAE-6F45ACF6B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41941"/>
              </p:ext>
            </p:extLst>
          </p:nvPr>
        </p:nvGraphicFramePr>
        <p:xfrm>
          <a:off x="886200" y="1683532"/>
          <a:ext cx="4817175" cy="283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102702"/>
              </p:ext>
            </p:extLst>
          </p:nvPr>
        </p:nvGraphicFramePr>
        <p:xfrm>
          <a:off x="6504078" y="1683532"/>
          <a:ext cx="4801722" cy="2846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3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23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 err="1">
                <a:latin typeface="Impact" panose="020B0806030902050204" pitchFamily="34" charset="0"/>
              </a:rPr>
              <a:t>rESTOCK</a:t>
            </a:r>
            <a:endParaRPr lang="en-US" dirty="0">
              <a:latin typeface="Impact" panose="020B0806030902050204" pitchFamily="34" charset="0"/>
            </a:endParaRPr>
          </a:p>
        </p:txBody>
      </p:sp>
      <p:pic>
        <p:nvPicPr>
          <p:cNvPr id="11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20799853-AB31-432D-B02C-45D1F01A7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8011CD-CDF1-4C52-980E-281E84AD9798}"/>
              </a:ext>
            </a:extLst>
          </p:cNvPr>
          <p:cNvSpPr/>
          <p:nvPr/>
        </p:nvSpPr>
        <p:spPr>
          <a:xfrm>
            <a:off x="4841846" y="5378260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277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B122C41-B7A0-4346-BA0A-309D675024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748503"/>
              </p:ext>
            </p:extLst>
          </p:nvPr>
        </p:nvGraphicFramePr>
        <p:xfrm>
          <a:off x="2835479" y="1429668"/>
          <a:ext cx="6453962" cy="373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C30C8E2-61D9-4D9B-B7E7-5B88C797CB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379452"/>
              </p:ext>
            </p:extLst>
          </p:nvPr>
        </p:nvGraphicFramePr>
        <p:xfrm>
          <a:off x="2302668" y="1554956"/>
          <a:ext cx="7586663" cy="3748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4841845" y="5548444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Week empty locations</a:t>
            </a:r>
          </a:p>
          <a:p>
            <a:pPr algn="ctr"/>
            <a:r>
              <a:rPr lang="en-US" sz="5400" dirty="0"/>
              <a:t>196</a:t>
            </a:r>
          </a:p>
        </p:txBody>
      </p:sp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F683FB6-7242-44A2-9AA5-613A58DE07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381703"/>
              </p:ext>
            </p:extLst>
          </p:nvPr>
        </p:nvGraphicFramePr>
        <p:xfrm>
          <a:off x="4793227" y="1644242"/>
          <a:ext cx="6456410" cy="4179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EFA630-C350-4DC5-AA70-193BAD424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84373"/>
              </p:ext>
            </p:extLst>
          </p:nvPr>
        </p:nvGraphicFramePr>
        <p:xfrm>
          <a:off x="942362" y="2281806"/>
          <a:ext cx="3050797" cy="1811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3082">
                  <a:extLst>
                    <a:ext uri="{9D8B030D-6E8A-4147-A177-3AD203B41FA5}">
                      <a16:colId xmlns:a16="http://schemas.microsoft.com/office/drawing/2014/main" val="1212744160"/>
                    </a:ext>
                  </a:extLst>
                </a:gridCol>
                <a:gridCol w="1317715">
                  <a:extLst>
                    <a:ext uri="{9D8B030D-6E8A-4147-A177-3AD203B41FA5}">
                      <a16:colId xmlns:a16="http://schemas.microsoft.com/office/drawing/2014/main" val="3954380725"/>
                    </a:ext>
                  </a:extLst>
                </a:gridCol>
              </a:tblGrid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Date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Locaciones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3394522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Agosto- 2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321450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5 - 9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8490876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12- 16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3156697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26-30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896844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19-23 Septiembre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791225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3-7 Octubre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0157988"/>
                  </a:ext>
                </a:extLst>
              </a:tr>
              <a:tr h="2264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2824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1016465" y="4674765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discrepancies</a:t>
            </a:r>
          </a:p>
          <a:p>
            <a:pPr algn="ctr"/>
            <a:r>
              <a:rPr lang="en-US" sz="5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ABC5237-862D-4E5E-9F05-7B6A95EBE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230165"/>
              </p:ext>
            </p:extLst>
          </p:nvPr>
        </p:nvGraphicFramePr>
        <p:xfrm>
          <a:off x="4015245" y="1403540"/>
          <a:ext cx="6862764" cy="395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E870AD-271F-4A0B-A1D3-4FA38980A8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160116"/>
              </p:ext>
            </p:extLst>
          </p:nvPr>
        </p:nvGraphicFramePr>
        <p:xfrm>
          <a:off x="451433" y="1282095"/>
          <a:ext cx="2933701" cy="4200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5353">
                  <a:extLst>
                    <a:ext uri="{9D8B030D-6E8A-4147-A177-3AD203B41FA5}">
                      <a16:colId xmlns:a16="http://schemas.microsoft.com/office/drawing/2014/main" val="2050895117"/>
                    </a:ext>
                  </a:extLst>
                </a:gridCol>
                <a:gridCol w="1154451">
                  <a:extLst>
                    <a:ext uri="{9D8B030D-6E8A-4147-A177-3AD203B41FA5}">
                      <a16:colId xmlns:a16="http://schemas.microsoft.com/office/drawing/2014/main" val="3133313883"/>
                    </a:ext>
                  </a:extLst>
                </a:gridCol>
                <a:gridCol w="903897">
                  <a:extLst>
                    <a:ext uri="{9D8B030D-6E8A-4147-A177-3AD203B41FA5}">
                      <a16:colId xmlns:a16="http://schemas.microsoft.com/office/drawing/2014/main" val="3532678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29 DE SEPTIEMBRE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 DE OCTUBRE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49361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12313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037692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38405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98030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11103391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77552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13213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3528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1054267V01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70017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37021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8397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1054268V01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34578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0185918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1496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1088069V01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6862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33082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44410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70714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233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1024818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9622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881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0530096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9889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13114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5418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71067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4765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4365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95305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68245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36314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42574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70716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85141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0785592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38FE34-B257-473A-9DF7-854A3F36A2B9}"/>
              </a:ext>
            </a:extLst>
          </p:cNvPr>
          <p:cNvSpPr/>
          <p:nvPr/>
        </p:nvSpPr>
        <p:spPr>
          <a:xfrm>
            <a:off x="6096000" y="5548444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week consolidations</a:t>
            </a:r>
          </a:p>
          <a:p>
            <a:pPr algn="ctr"/>
            <a:r>
              <a:rPr lang="en-US" sz="5400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C5A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Distribution warehouse</a:t>
            </a:r>
          </a:p>
        </p:txBody>
      </p:sp>
      <p:pic>
        <p:nvPicPr>
          <p:cNvPr id="5" name="Picture 2" descr="https://crafter.fastenal.com/static-assets/images/fcom/fastenal-logo-blue-white.png">
            <a:extLst>
              <a:ext uri="{FF2B5EF4-FFF2-40B4-BE49-F238E27FC236}">
                <a16:creationId xmlns:a16="http://schemas.microsoft.com/office/drawing/2014/main" id="{A8BF5EA1-3E1C-46A9-AA54-5F3B6C9EE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227" y="137751"/>
            <a:ext cx="2740916" cy="59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87EDE4E-65F1-456F-AB72-B1D1F14DA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1756609"/>
              </p:ext>
            </p:extLst>
          </p:nvPr>
        </p:nvGraphicFramePr>
        <p:xfrm>
          <a:off x="716347" y="1451295"/>
          <a:ext cx="6397517" cy="5196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8CAA9-1283-47A9-991C-F7495DCD5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448100"/>
              </p:ext>
            </p:extLst>
          </p:nvPr>
        </p:nvGraphicFramePr>
        <p:xfrm>
          <a:off x="8038227" y="1836839"/>
          <a:ext cx="3162300" cy="419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4192">
                  <a:extLst>
                    <a:ext uri="{9D8B030D-6E8A-4147-A177-3AD203B41FA5}">
                      <a16:colId xmlns:a16="http://schemas.microsoft.com/office/drawing/2014/main" val="1789324356"/>
                    </a:ext>
                  </a:extLst>
                </a:gridCol>
                <a:gridCol w="888108">
                  <a:extLst>
                    <a:ext uri="{9D8B030D-6E8A-4147-A177-3AD203B41FA5}">
                      <a16:colId xmlns:a16="http://schemas.microsoft.com/office/drawing/2014/main" val="1552817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Item Class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Item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1396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01 - FASTENERS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0507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10 - SAFETY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8131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02 - TOOLS AND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73533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04 - HYDRAULICS AND PNEUMATICS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1207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06 - JANITORIAL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69196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03 - CUTTING TOOLS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2747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50 - CLEARANCE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3025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15 - MFG 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2690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07 - ELECTRICAL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172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08 - Welding &amp; Abrasives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8485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05 - MATERIAL 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90947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16 - Office Products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720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95 - FASTENAL WORK WEAR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8008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97 - GENERAL SUPPLIES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5320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90 - PACKAGING MATERIAL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09198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99 - FASTENERS - SEMI-STANDARDS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04610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30 - SERVICE BANDSAW WELDING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6254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09 - MFG SPECIALS DIVISION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0092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33 - SERVICE REGRIND SHARPCUT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4828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14 - METALS-ALLOYS AND MATERIALS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7831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2865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3795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4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17fb94dd-8c41-42d5-a09e-0f286a6c778c"/>
    <ds:schemaRef ds:uri="fdb430ab-73c0-4912-8626-d15f7fe1bdb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378</Words>
  <Application>Microsoft Office PowerPoint</Application>
  <PresentationFormat>Widescreen</PresentationFormat>
  <Paragraphs>213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Impact</vt:lpstr>
      <vt:lpstr>Sagona ExtraLight</vt:lpstr>
      <vt:lpstr>Segoe UI Black</vt:lpstr>
      <vt:lpstr>Speak Pro</vt:lpstr>
      <vt:lpstr>Office Theme</vt:lpstr>
      <vt:lpstr>Material Handling KPI</vt:lpstr>
      <vt:lpstr>Movements October</vt:lpstr>
      <vt:lpstr>Adjustments</vt:lpstr>
      <vt:lpstr>Labor intensive </vt:lpstr>
      <vt:lpstr>rESTOCK</vt:lpstr>
      <vt:lpstr>Empty locations</vt:lpstr>
      <vt:lpstr>Discrepancies</vt:lpstr>
      <vt:lpstr>Consolidation</vt:lpstr>
      <vt:lpstr>Distribution warehouse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2022-10-07T22:01:30Z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