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handoutMasterIdLst>
    <p:handoutMasterId r:id="rId14"/>
  </p:handoutMasterIdLst>
  <p:sldIdLst>
    <p:sldId id="375" r:id="rId5"/>
    <p:sldId id="407" r:id="rId6"/>
    <p:sldId id="384" r:id="rId7"/>
    <p:sldId id="416" r:id="rId8"/>
    <p:sldId id="409" r:id="rId9"/>
    <p:sldId id="412" r:id="rId10"/>
    <p:sldId id="418" r:id="rId11"/>
    <p:sldId id="413" r:id="rId12"/>
    <p:sldId id="4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0C5A9E"/>
    <a:srgbClr val="9AF0FC"/>
    <a:srgbClr val="0E067C"/>
    <a:srgbClr val="023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993" autoAdjust="0"/>
  </p:normalViewPr>
  <p:slideViewPr>
    <p:cSldViewPr snapToGrid="0" snapToObjects="1">
      <p:cViewPr varScale="1">
        <p:scale>
          <a:sx n="114" d="100"/>
          <a:sy n="114" d="100"/>
        </p:scale>
        <p:origin x="414" y="84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work%20in%20progress/OCTUBRE/ANALISIS%20LAYOU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general-.xlsx]Sheet1!PivotTable1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Mat Handle October 2 week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Sheet1!$R$7</c:f>
              <c:strCache>
                <c:ptCount val="1"/>
                <c:pt idx="0">
                  <c:v>Sum of CYCLE COUNTS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Sheet1!$Q$8:$Q$13</c:f>
              <c:strCache>
                <c:ptCount val="5"/>
                <c:pt idx="0">
                  <c:v>erojas</c:v>
                </c:pt>
                <c:pt idx="1">
                  <c:v>judelato</c:v>
                </c:pt>
                <c:pt idx="2">
                  <c:v>amiranda</c:v>
                </c:pt>
                <c:pt idx="3">
                  <c:v>jtobias</c:v>
                </c:pt>
                <c:pt idx="4">
                  <c:v>jodelacr</c:v>
                </c:pt>
              </c:strCache>
            </c:strRef>
          </c:cat>
          <c:val>
            <c:numRef>
              <c:f>Sheet1!$R$8:$R$13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7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A6-4374-98A0-BB0A9D790B33}"/>
            </c:ext>
          </c:extLst>
        </c:ser>
        <c:ser>
          <c:idx val="1"/>
          <c:order val="1"/>
          <c:tx>
            <c:strRef>
              <c:f>Sheet1!$S$7</c:f>
              <c:strCache>
                <c:ptCount val="1"/>
                <c:pt idx="0">
                  <c:v>Sum of MAT HANDLE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Sheet1!$Q$8:$Q$13</c:f>
              <c:strCache>
                <c:ptCount val="5"/>
                <c:pt idx="0">
                  <c:v>erojas</c:v>
                </c:pt>
                <c:pt idx="1">
                  <c:v>judelato</c:v>
                </c:pt>
                <c:pt idx="2">
                  <c:v>amiranda</c:v>
                </c:pt>
                <c:pt idx="3">
                  <c:v>jtobias</c:v>
                </c:pt>
                <c:pt idx="4">
                  <c:v>jodelacr</c:v>
                </c:pt>
              </c:strCache>
            </c:strRef>
          </c:cat>
          <c:val>
            <c:numRef>
              <c:f>Sheet1!$S$8:$S$13</c:f>
              <c:numCache>
                <c:formatCode>General</c:formatCode>
                <c:ptCount val="5"/>
                <c:pt idx="0">
                  <c:v>267</c:v>
                </c:pt>
                <c:pt idx="1">
                  <c:v>218</c:v>
                </c:pt>
                <c:pt idx="2">
                  <c:v>160</c:v>
                </c:pt>
                <c:pt idx="3">
                  <c:v>147</c:v>
                </c:pt>
                <c:pt idx="4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A6-4374-98A0-BB0A9D790B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14677104"/>
        <c:axId val="1136347568"/>
      </c:barChart>
      <c:catAx>
        <c:axId val="1214677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347568"/>
        <c:crosses val="autoZero"/>
        <c:auto val="1"/>
        <c:lblAlgn val="ctr"/>
        <c:lblOffset val="100"/>
        <c:noMultiLvlLbl val="0"/>
      </c:catAx>
      <c:valAx>
        <c:axId val="113634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Mat Handle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7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'[09.29 (1).xlsx]ITEM DISTRIBUTION PERCENTAGE '!$C$1</c:f>
              <c:strCache>
                <c:ptCount val="1"/>
                <c:pt idx="0">
                  <c:v>Count of Item Class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95-4423-8B84-EE3CF4D835B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95-4423-8B84-EE3CF4D835B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895-4423-8B84-EE3CF4D835B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895-4423-8B84-EE3CF4D835B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895-4423-8B84-EE3CF4D835B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895-4423-8B84-EE3CF4D835B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895-4423-8B84-EE3CF4D835B9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895-4423-8B84-EE3CF4D835B9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E895-4423-8B84-EE3CF4D835B9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E895-4423-8B84-EE3CF4D835B9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E895-4423-8B84-EE3CF4D835B9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E895-4423-8B84-EE3CF4D835B9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E895-4423-8B84-EE3CF4D835B9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E895-4423-8B84-EE3CF4D835B9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E895-4423-8B84-EE3CF4D835B9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E895-4423-8B84-EE3CF4D835B9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E895-4423-8B84-EE3CF4D835B9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E895-4423-8B84-EE3CF4D835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'[09.29 (1).xlsx]ITEM DISTRIBUTION PERCENTAGE '!$B$2:$B$19</c:f>
              <c:strCache>
                <c:ptCount val="18"/>
                <c:pt idx="0">
                  <c:v>01 - FASTENERS</c:v>
                </c:pt>
                <c:pt idx="1">
                  <c:v>02 - TOOLS AND ACCESSORIES</c:v>
                </c:pt>
                <c:pt idx="2">
                  <c:v>03 - CUTTING TOOLS</c:v>
                </c:pt>
                <c:pt idx="3">
                  <c:v>04 - HYDRAULICS AND PNEUMATICS</c:v>
                </c:pt>
                <c:pt idx="4">
                  <c:v>05 - MATERIAL HANDLING</c:v>
                </c:pt>
                <c:pt idx="5">
                  <c:v>06 - JANITORIAL SUPPLIES</c:v>
                </c:pt>
                <c:pt idx="6">
                  <c:v>07 - ELECTRICAL SUPPLIES</c:v>
                </c:pt>
                <c:pt idx="7">
                  <c:v>08 - Welding &amp; Abrasives</c:v>
                </c:pt>
                <c:pt idx="8">
                  <c:v>10 - SAFETY SUPPLIES</c:v>
                </c:pt>
                <c:pt idx="9">
                  <c:v>14 - METALS-ALLOYS AND MATERIALS</c:v>
                </c:pt>
                <c:pt idx="10">
                  <c:v>15 - MFG Standards</c:v>
                </c:pt>
                <c:pt idx="11">
                  <c:v>16 - Office Products</c:v>
                </c:pt>
                <c:pt idx="12">
                  <c:v>30 - SERVICE BANDSAW WELDING</c:v>
                </c:pt>
                <c:pt idx="13">
                  <c:v>50 - CLEARANCE</c:v>
                </c:pt>
                <c:pt idx="14">
                  <c:v>90 - PACKAGING MATERIAL</c:v>
                </c:pt>
                <c:pt idx="15">
                  <c:v>97 - GENERAL SUPPLIES</c:v>
                </c:pt>
                <c:pt idx="16">
                  <c:v>99 - FASTENERS - SEMI-STANDARDS</c:v>
                </c:pt>
                <c:pt idx="17">
                  <c:v>NOT CLASSIFIED </c:v>
                </c:pt>
              </c:strCache>
            </c:strRef>
          </c:cat>
          <c:val>
            <c:numRef>
              <c:f>'[09.29 (1).xlsx]ITEM DISTRIBUTION PERCENTAGE '!$C$2:$C$19</c:f>
              <c:numCache>
                <c:formatCode>General</c:formatCode>
                <c:ptCount val="18"/>
                <c:pt idx="0">
                  <c:v>679</c:v>
                </c:pt>
                <c:pt idx="1">
                  <c:v>50</c:v>
                </c:pt>
                <c:pt idx="2">
                  <c:v>10</c:v>
                </c:pt>
                <c:pt idx="3">
                  <c:v>19</c:v>
                </c:pt>
                <c:pt idx="4">
                  <c:v>20</c:v>
                </c:pt>
                <c:pt idx="5">
                  <c:v>61</c:v>
                </c:pt>
                <c:pt idx="6">
                  <c:v>29</c:v>
                </c:pt>
                <c:pt idx="7">
                  <c:v>14</c:v>
                </c:pt>
                <c:pt idx="8">
                  <c:v>341</c:v>
                </c:pt>
                <c:pt idx="9">
                  <c:v>1</c:v>
                </c:pt>
                <c:pt idx="10">
                  <c:v>34</c:v>
                </c:pt>
                <c:pt idx="11">
                  <c:v>27</c:v>
                </c:pt>
                <c:pt idx="12">
                  <c:v>1</c:v>
                </c:pt>
                <c:pt idx="13">
                  <c:v>15</c:v>
                </c:pt>
                <c:pt idx="14">
                  <c:v>12</c:v>
                </c:pt>
                <c:pt idx="15">
                  <c:v>4</c:v>
                </c:pt>
                <c:pt idx="16">
                  <c:v>2</c:v>
                </c:pt>
                <c:pt idx="17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E895-4423-8B84-EE3CF4D835B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general-.xlsx]1 Movements by MH!PivotTable10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Mat Handle October</a:t>
            </a:r>
          </a:p>
        </c:rich>
      </c:tx>
      <c:layout>
        <c:manualLayout>
          <c:xMode val="edge"/>
          <c:yMode val="edge"/>
          <c:x val="0.26440133619661177"/>
          <c:y val="0.11934966462525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Movements by MH'!$I$25</c:f>
              <c:strCache>
                <c:ptCount val="1"/>
                <c:pt idx="0">
                  <c:v>Sum of CYCLE COUNTS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MH'!$H$26:$H$31</c:f>
              <c:strCache>
                <c:ptCount val="5"/>
                <c:pt idx="0">
                  <c:v>erojas</c:v>
                </c:pt>
                <c:pt idx="1">
                  <c:v>amiranda</c:v>
                </c:pt>
                <c:pt idx="2">
                  <c:v>judelato</c:v>
                </c:pt>
                <c:pt idx="3">
                  <c:v>jtobias</c:v>
                </c:pt>
                <c:pt idx="4">
                  <c:v>jodelacr</c:v>
                </c:pt>
              </c:strCache>
            </c:strRef>
          </c:cat>
          <c:val>
            <c:numRef>
              <c:f>'1 Movements by MH'!$I$26:$I$31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9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4-42DA-A006-F82075C6CAA4}"/>
            </c:ext>
          </c:extLst>
        </c:ser>
        <c:ser>
          <c:idx val="1"/>
          <c:order val="1"/>
          <c:tx>
            <c:strRef>
              <c:f>'1 Movements by MH'!$J$25</c:f>
              <c:strCache>
                <c:ptCount val="1"/>
                <c:pt idx="0">
                  <c:v>Sum of MAT HANDLE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MH'!$H$26:$H$31</c:f>
              <c:strCache>
                <c:ptCount val="5"/>
                <c:pt idx="0">
                  <c:v>erojas</c:v>
                </c:pt>
                <c:pt idx="1">
                  <c:v>amiranda</c:v>
                </c:pt>
                <c:pt idx="2">
                  <c:v>judelato</c:v>
                </c:pt>
                <c:pt idx="3">
                  <c:v>jtobias</c:v>
                </c:pt>
                <c:pt idx="4">
                  <c:v>jodelacr</c:v>
                </c:pt>
              </c:strCache>
            </c:strRef>
          </c:cat>
          <c:val>
            <c:numRef>
              <c:f>'1 Movements by MH'!$J$26:$J$31</c:f>
              <c:numCache>
                <c:formatCode>General</c:formatCode>
                <c:ptCount val="5"/>
                <c:pt idx="0">
                  <c:v>619</c:v>
                </c:pt>
                <c:pt idx="1">
                  <c:v>496</c:v>
                </c:pt>
                <c:pt idx="2">
                  <c:v>361</c:v>
                </c:pt>
                <c:pt idx="3">
                  <c:v>361</c:v>
                </c:pt>
                <c:pt idx="4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94-42DA-A006-F82075C6CAA4}"/>
            </c:ext>
          </c:extLst>
        </c:ser>
        <c:ser>
          <c:idx val="2"/>
          <c:order val="2"/>
          <c:tx>
            <c:strRef>
              <c:f>'1 Movements by MH'!$K$25</c:f>
              <c:strCache>
                <c:ptCount val="1"/>
                <c:pt idx="0">
                  <c:v>Sum of cc MH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MH'!$H$26:$H$31</c:f>
              <c:strCache>
                <c:ptCount val="5"/>
                <c:pt idx="0">
                  <c:v>erojas</c:v>
                </c:pt>
                <c:pt idx="1">
                  <c:v>amiranda</c:v>
                </c:pt>
                <c:pt idx="2">
                  <c:v>judelato</c:v>
                </c:pt>
                <c:pt idx="3">
                  <c:v>jtobias</c:v>
                </c:pt>
                <c:pt idx="4">
                  <c:v>jodelacr</c:v>
                </c:pt>
              </c:strCache>
            </c:strRef>
          </c:cat>
          <c:val>
            <c:numRef>
              <c:f>'1 Movements by MH'!$K$26:$K$31</c:f>
              <c:numCache>
                <c:formatCode>General</c:formatCode>
                <c:ptCount val="5"/>
                <c:pt idx="0">
                  <c:v>620</c:v>
                </c:pt>
                <c:pt idx="1">
                  <c:v>497</c:v>
                </c:pt>
                <c:pt idx="2">
                  <c:v>363</c:v>
                </c:pt>
                <c:pt idx="3">
                  <c:v>370</c:v>
                </c:pt>
                <c:pt idx="4">
                  <c:v>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94-42DA-A006-F82075C6C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14677104"/>
        <c:axId val="1136347568"/>
      </c:barChart>
      <c:catAx>
        <c:axId val="1214677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347568"/>
        <c:crosses val="autoZero"/>
        <c:auto val="1"/>
        <c:lblAlgn val="ctr"/>
        <c:lblOffset val="100"/>
        <c:noMultiLvlLbl val="0"/>
      </c:catAx>
      <c:valAx>
        <c:axId val="113634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Mat Handle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7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general-.xlsx]Sheet4!PivotTable2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Sheet4!$O$5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Sheet4!$N$6:$N$10</c:f>
              <c:strCache>
                <c:ptCount val="4"/>
                <c:pt idx="0">
                  <c:v>amiranda</c:v>
                </c:pt>
                <c:pt idx="1">
                  <c:v>jodelacr</c:v>
                </c:pt>
                <c:pt idx="2">
                  <c:v>jtobias</c:v>
                </c:pt>
                <c:pt idx="3">
                  <c:v>judelato</c:v>
                </c:pt>
              </c:strCache>
            </c:strRef>
          </c:cat>
          <c:val>
            <c:numRef>
              <c:f>Sheet4!$O$6:$O$10</c:f>
              <c:numCache>
                <c:formatCode>General</c:formatCode>
                <c:ptCount val="4"/>
                <c:pt idx="0">
                  <c:v>-122.2</c:v>
                </c:pt>
                <c:pt idx="1">
                  <c:v>246.33000000000004</c:v>
                </c:pt>
                <c:pt idx="2">
                  <c:v>4698.7299999999996</c:v>
                </c:pt>
                <c:pt idx="3">
                  <c:v>246.24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77-4F0F-9569-9A9D70721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19725616"/>
        <c:axId val="1965186400"/>
      </c:barChart>
      <c:catAx>
        <c:axId val="211972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5186400"/>
        <c:crosses val="autoZero"/>
        <c:auto val="1"/>
        <c:lblAlgn val="ctr"/>
        <c:lblOffset val="100"/>
        <c:noMultiLvlLbl val="0"/>
      </c:catAx>
      <c:valAx>
        <c:axId val="196518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72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!Class not slotted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 Not</a:t>
            </a:r>
            <a:r>
              <a:rPr lang="en-US" baseline="0"/>
              <a:t> Slotted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'!$B$1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'!$A$2:$A$8</c:f>
              <c:multiLvlStrCache>
                <c:ptCount val="4"/>
                <c:lvl>
                  <c:pt idx="1">
                    <c:v>1-Sep</c:v>
                  </c:pt>
                  <c:pt idx="2">
                    <c:v>22-Sep</c:v>
                  </c:pt>
                  <c:pt idx="3">
                    <c:v>14-Oct</c:v>
                  </c:pt>
                </c:lvl>
                <c:lvl>
                  <c:pt idx="0">
                    <c:v>Aug</c:v>
                  </c:pt>
                  <c:pt idx="1">
                    <c:v>Sep</c:v>
                  </c:pt>
                  <c:pt idx="3">
                    <c:v>Oct</c:v>
                  </c:pt>
                </c:lvl>
              </c:multiLvlStrCache>
            </c:multiLvlStrRef>
          </c:cat>
          <c:val>
            <c:numRef>
              <c:f>'2 Reslot Analysis '!$B$2:$B$8</c:f>
              <c:numCache>
                <c:formatCode>General</c:formatCode>
                <c:ptCount val="4"/>
                <c:pt idx="0">
                  <c:v>41</c:v>
                </c:pt>
                <c:pt idx="1">
                  <c:v>34</c:v>
                </c:pt>
                <c:pt idx="2">
                  <c:v>23</c:v>
                </c:pt>
                <c:pt idx="3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7D-49FC-B1FD-80A6C4AD96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724543"/>
        <c:axId val="484681135"/>
      </c:lineChart>
      <c:catAx>
        <c:axId val="5447245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81135"/>
        <c:crosses val="autoZero"/>
        <c:auto val="1"/>
        <c:lblAlgn val="ctr"/>
        <c:lblOffset val="100"/>
        <c:noMultiLvlLbl val="0"/>
      </c:catAx>
      <c:valAx>
        <c:axId val="48468113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Part</a:t>
                </a:r>
                <a:r>
                  <a:rPr lang="en-US" baseline="0"/>
                  <a:t> Numbers Sum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2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!Labor Intensive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Labor Intensive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'!$N$1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'!$M$2:$M$7</c:f>
              <c:multiLvlStrCache>
                <c:ptCount val="4"/>
                <c:lvl>
                  <c:pt idx="1">
                    <c:v>1-Sep</c:v>
                  </c:pt>
                  <c:pt idx="2">
                    <c:v>22-Sep</c:v>
                  </c:pt>
                </c:lvl>
                <c:lvl>
                  <c:pt idx="0">
                    <c:v>Aug</c:v>
                  </c:pt>
                  <c:pt idx="1">
                    <c:v>Sep</c:v>
                  </c:pt>
                  <c:pt idx="3">
                    <c:v>Oct</c:v>
                  </c:pt>
                </c:lvl>
              </c:multiLvlStrCache>
            </c:multiLvlStrRef>
          </c:cat>
          <c:val>
            <c:numRef>
              <c:f>'2 Reslot Analysis '!$N$2:$N$7</c:f>
              <c:numCache>
                <c:formatCode>General</c:formatCode>
                <c:ptCount val="4"/>
                <c:pt idx="0">
                  <c:v>83</c:v>
                </c:pt>
                <c:pt idx="1">
                  <c:v>58</c:v>
                </c:pt>
                <c:pt idx="2">
                  <c:v>51</c:v>
                </c:pt>
                <c:pt idx="3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74-4979-85E7-8048B9758F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3109583"/>
        <c:axId val="537060751"/>
      </c:lineChart>
      <c:catAx>
        <c:axId val="6831095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751"/>
        <c:crosses val="autoZero"/>
        <c:auto val="1"/>
        <c:lblAlgn val="ctr"/>
        <c:lblOffset val="100"/>
        <c:noMultiLvlLbl val="0"/>
      </c:catAx>
      <c:valAx>
        <c:axId val="53706075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LI</a:t>
                </a:r>
                <a:r>
                  <a:rPr lang="en-US" baseline="0"/>
                  <a:t> Part Numbers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10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general-.xlsx]3 Restock Analysis !PivotTable5</c:name>
    <c:fmtId val="3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Part</a:t>
            </a:r>
            <a:r>
              <a:rPr lang="en-US" baseline="0"/>
              <a:t> Numbers of Reestock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'3 Restock Analysis '!$B$2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'3 Restock Analysis '!$A$3:$A$13</c:f>
              <c:strCache>
                <c:ptCount val="10"/>
                <c:pt idx="0">
                  <c:v>10/3/2022</c:v>
                </c:pt>
                <c:pt idx="1">
                  <c:v>10/4/2022</c:v>
                </c:pt>
                <c:pt idx="2">
                  <c:v>10/5/2022</c:v>
                </c:pt>
                <c:pt idx="3">
                  <c:v>10/6/2022</c:v>
                </c:pt>
                <c:pt idx="4">
                  <c:v>10/7/2022</c:v>
                </c:pt>
                <c:pt idx="5">
                  <c:v>10/10/2022</c:v>
                </c:pt>
                <c:pt idx="6">
                  <c:v>10/11/2022</c:v>
                </c:pt>
                <c:pt idx="7">
                  <c:v>10/12/2022</c:v>
                </c:pt>
                <c:pt idx="8">
                  <c:v>10/13/2022</c:v>
                </c:pt>
                <c:pt idx="9">
                  <c:v>10/14/2022</c:v>
                </c:pt>
              </c:strCache>
            </c:strRef>
          </c:cat>
          <c:val>
            <c:numRef>
              <c:f>'3 Restock Analysis '!$B$3:$B$13</c:f>
              <c:numCache>
                <c:formatCode>General</c:formatCode>
                <c:ptCount val="10"/>
                <c:pt idx="0">
                  <c:v>66</c:v>
                </c:pt>
                <c:pt idx="1">
                  <c:v>55</c:v>
                </c:pt>
                <c:pt idx="2">
                  <c:v>36</c:v>
                </c:pt>
                <c:pt idx="3">
                  <c:v>65</c:v>
                </c:pt>
                <c:pt idx="4">
                  <c:v>55</c:v>
                </c:pt>
                <c:pt idx="5">
                  <c:v>65</c:v>
                </c:pt>
                <c:pt idx="6">
                  <c:v>43</c:v>
                </c:pt>
                <c:pt idx="7">
                  <c:v>33</c:v>
                </c:pt>
                <c:pt idx="8">
                  <c:v>55</c:v>
                </c:pt>
                <c:pt idx="9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6F-4F21-AABD-0E3A68A95E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2099407"/>
        <c:axId val="866523887"/>
      </c:lineChart>
      <c:catAx>
        <c:axId val="8620994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523887"/>
        <c:crosses val="autoZero"/>
        <c:auto val="1"/>
        <c:lblAlgn val="ctr"/>
        <c:lblOffset val="100"/>
        <c:noMultiLvlLbl val="0"/>
      </c:catAx>
      <c:valAx>
        <c:axId val="86652388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part numbers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099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general-.xlsx]empty loc Analysis!PivotTable2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Total Empty Locations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'empty loc Analysis'!$C$2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multiLvlStrRef>
              <c:f>'empty loc Analysis'!$B$3:$B$14</c:f>
              <c:multiLvlStrCache>
                <c:ptCount val="9"/>
                <c:lvl>
                  <c:pt idx="0">
                    <c:v>6-Sep</c:v>
                  </c:pt>
                  <c:pt idx="1">
                    <c:v>8-Sep</c:v>
                  </c:pt>
                  <c:pt idx="2">
                    <c:v>13-Sep</c:v>
                  </c:pt>
                  <c:pt idx="3">
                    <c:v>20-Sep</c:v>
                  </c:pt>
                  <c:pt idx="4">
                    <c:v>27-Sep</c:v>
                  </c:pt>
                  <c:pt idx="5">
                    <c:v>3-Oct</c:v>
                  </c:pt>
                  <c:pt idx="6">
                    <c:v>6-Oct</c:v>
                  </c:pt>
                  <c:pt idx="7">
                    <c:v>11-Oct</c:v>
                  </c:pt>
                  <c:pt idx="8">
                    <c:v>12-Oct</c:v>
                  </c:pt>
                </c:lvl>
                <c:lvl>
                  <c:pt idx="0">
                    <c:v>Sep</c:v>
                  </c:pt>
                  <c:pt idx="5">
                    <c:v>Oct</c:v>
                  </c:pt>
                </c:lvl>
              </c:multiLvlStrCache>
            </c:multiLvlStrRef>
          </c:cat>
          <c:val>
            <c:numRef>
              <c:f>'empty loc Analysis'!$C$3:$C$14</c:f>
              <c:numCache>
                <c:formatCode>General</c:formatCode>
                <c:ptCount val="9"/>
                <c:pt idx="0">
                  <c:v>130</c:v>
                </c:pt>
                <c:pt idx="1">
                  <c:v>104</c:v>
                </c:pt>
                <c:pt idx="2">
                  <c:v>138</c:v>
                </c:pt>
                <c:pt idx="3">
                  <c:v>138</c:v>
                </c:pt>
                <c:pt idx="4">
                  <c:v>113</c:v>
                </c:pt>
                <c:pt idx="5">
                  <c:v>153</c:v>
                </c:pt>
                <c:pt idx="6">
                  <c:v>196</c:v>
                </c:pt>
                <c:pt idx="7">
                  <c:v>240</c:v>
                </c:pt>
                <c:pt idx="8">
                  <c:v>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D7-4612-826F-87516C21E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0009360"/>
        <c:axId val="1965177664"/>
      </c:lineChart>
      <c:catAx>
        <c:axId val="211000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5177664"/>
        <c:crosses val="autoZero"/>
        <c:auto val="1"/>
        <c:lblAlgn val="ctr"/>
        <c:lblOffset val="100"/>
        <c:noMultiLvlLbl val="0"/>
      </c:catAx>
      <c:valAx>
        <c:axId val="196517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00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general-.xlsx]discrepancies analysis!PivotTable3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Empty Locations with discrepancies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'discrepancies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'discrepancies analysis'!$A$4:$A$11</c:f>
              <c:strCache>
                <c:ptCount val="7"/>
                <c:pt idx="0">
                  <c:v>29 Agosto- 2 Septiembre</c:v>
                </c:pt>
                <c:pt idx="1">
                  <c:v>5 - 9 Septiembre</c:v>
                </c:pt>
                <c:pt idx="2">
                  <c:v>12- 16 Septiembre</c:v>
                </c:pt>
                <c:pt idx="3">
                  <c:v>26-30 Septiembre</c:v>
                </c:pt>
                <c:pt idx="4">
                  <c:v>19-23 Septiembre</c:v>
                </c:pt>
                <c:pt idx="5">
                  <c:v>3-7 Octubre</c:v>
                </c:pt>
                <c:pt idx="6">
                  <c:v>10-1 octubre</c:v>
                </c:pt>
              </c:strCache>
            </c:strRef>
          </c:cat>
          <c:val>
            <c:numRef>
              <c:f>'discrepancies analysis'!$B$4:$B$11</c:f>
              <c:numCache>
                <c:formatCode>General</c:formatCode>
                <c:ptCount val="7"/>
                <c:pt idx="0">
                  <c:v>25</c:v>
                </c:pt>
                <c:pt idx="1">
                  <c:v>15</c:v>
                </c:pt>
                <c:pt idx="2">
                  <c:v>15</c:v>
                </c:pt>
                <c:pt idx="3">
                  <c:v>13</c:v>
                </c:pt>
                <c:pt idx="4">
                  <c:v>10</c:v>
                </c:pt>
                <c:pt idx="5">
                  <c:v>5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5-4E0C-9424-A011BF633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383584"/>
        <c:axId val="2114296944"/>
      </c:lineChart>
      <c:catAx>
        <c:axId val="2059383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296944"/>
        <c:crosses val="autoZero"/>
        <c:auto val="1"/>
        <c:lblAlgn val="ctr"/>
        <c:lblOffset val="100"/>
        <c:noMultiLvlLbl val="0"/>
      </c:catAx>
      <c:valAx>
        <c:axId val="211429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Locations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38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general-.xlsx]REPORTE CONSOLIDACION 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Consolidations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'REPORTE CONSOLIDACION '!$L$30</c:f>
              <c:strCache>
                <c:ptCount val="1"/>
                <c:pt idx="0">
                  <c:v>Sum of 6-Oct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'REPORTE CONSOLIDACION '!$K$31:$K$51</c:f>
              <c:strCache>
                <c:ptCount val="20"/>
                <c:pt idx="0">
                  <c:v>0233649</c:v>
                </c:pt>
                <c:pt idx="1">
                  <c:v>111024794</c:v>
                </c:pt>
                <c:pt idx="2">
                  <c:v>12313</c:v>
                </c:pt>
                <c:pt idx="3">
                  <c:v>12367</c:v>
                </c:pt>
                <c:pt idx="4">
                  <c:v>13057</c:v>
                </c:pt>
                <c:pt idx="5">
                  <c:v>13219</c:v>
                </c:pt>
                <c:pt idx="6">
                  <c:v>32447</c:v>
                </c:pt>
                <c:pt idx="7">
                  <c:v>33082</c:v>
                </c:pt>
                <c:pt idx="8">
                  <c:v>36109</c:v>
                </c:pt>
                <c:pt idx="9">
                  <c:v>36306</c:v>
                </c:pt>
                <c:pt idx="10">
                  <c:v>36310</c:v>
                </c:pt>
                <c:pt idx="11">
                  <c:v>50978</c:v>
                </c:pt>
                <c:pt idx="12">
                  <c:v>62477</c:v>
                </c:pt>
                <c:pt idx="13">
                  <c:v>63129</c:v>
                </c:pt>
                <c:pt idx="14">
                  <c:v>8800091</c:v>
                </c:pt>
                <c:pt idx="15">
                  <c:v>8800107</c:v>
                </c:pt>
                <c:pt idx="16">
                  <c:v>920267097</c:v>
                </c:pt>
                <c:pt idx="17">
                  <c:v>920281547</c:v>
                </c:pt>
                <c:pt idx="18">
                  <c:v>922833838</c:v>
                </c:pt>
                <c:pt idx="19">
                  <c:v>95110</c:v>
                </c:pt>
              </c:strCache>
            </c:strRef>
          </c:cat>
          <c:val>
            <c:numRef>
              <c:f>'REPORTE CONSOLIDACION '!$L$31:$L$51</c:f>
              <c:numCache>
                <c:formatCode>General</c:formatCode>
                <c:ptCount val="20"/>
                <c:pt idx="0">
                  <c:v>8</c:v>
                </c:pt>
                <c:pt idx="1">
                  <c:v>7</c:v>
                </c:pt>
                <c:pt idx="2">
                  <c:v>9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6</c:v>
                </c:pt>
                <c:pt idx="14">
                  <c:v>6</c:v>
                </c:pt>
                <c:pt idx="15">
                  <c:v>7</c:v>
                </c:pt>
                <c:pt idx="16">
                  <c:v>6</c:v>
                </c:pt>
                <c:pt idx="17">
                  <c:v>6</c:v>
                </c:pt>
                <c:pt idx="18">
                  <c:v>7</c:v>
                </c:pt>
                <c:pt idx="19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DE-4067-9940-AE7B6BF5D495}"/>
            </c:ext>
          </c:extLst>
        </c:ser>
        <c:ser>
          <c:idx val="1"/>
          <c:order val="1"/>
          <c:tx>
            <c:strRef>
              <c:f>'REPORTE CONSOLIDACION '!$M$30</c:f>
              <c:strCache>
                <c:ptCount val="1"/>
                <c:pt idx="0">
                  <c:v>Sum of 13-Oct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'REPORTE CONSOLIDACION '!$K$31:$K$51</c:f>
              <c:strCache>
                <c:ptCount val="20"/>
                <c:pt idx="0">
                  <c:v>0233649</c:v>
                </c:pt>
                <c:pt idx="1">
                  <c:v>111024794</c:v>
                </c:pt>
                <c:pt idx="2">
                  <c:v>12313</c:v>
                </c:pt>
                <c:pt idx="3">
                  <c:v>12367</c:v>
                </c:pt>
                <c:pt idx="4">
                  <c:v>13057</c:v>
                </c:pt>
                <c:pt idx="5">
                  <c:v>13219</c:v>
                </c:pt>
                <c:pt idx="6">
                  <c:v>32447</c:v>
                </c:pt>
                <c:pt idx="7">
                  <c:v>33082</c:v>
                </c:pt>
                <c:pt idx="8">
                  <c:v>36109</c:v>
                </c:pt>
                <c:pt idx="9">
                  <c:v>36306</c:v>
                </c:pt>
                <c:pt idx="10">
                  <c:v>36310</c:v>
                </c:pt>
                <c:pt idx="11">
                  <c:v>50978</c:v>
                </c:pt>
                <c:pt idx="12">
                  <c:v>62477</c:v>
                </c:pt>
                <c:pt idx="13">
                  <c:v>63129</c:v>
                </c:pt>
                <c:pt idx="14">
                  <c:v>8800091</c:v>
                </c:pt>
                <c:pt idx="15">
                  <c:v>8800107</c:v>
                </c:pt>
                <c:pt idx="16">
                  <c:v>920267097</c:v>
                </c:pt>
                <c:pt idx="17">
                  <c:v>920281547</c:v>
                </c:pt>
                <c:pt idx="18">
                  <c:v>922833838</c:v>
                </c:pt>
                <c:pt idx="19">
                  <c:v>95110</c:v>
                </c:pt>
              </c:strCache>
            </c:strRef>
          </c:cat>
          <c:val>
            <c:numRef>
              <c:f>'REPORTE CONSOLIDACION '!$M$31:$M$51</c:f>
              <c:numCache>
                <c:formatCode>General</c:formatCode>
                <c:ptCount val="20"/>
                <c:pt idx="0">
                  <c:v>6</c:v>
                </c:pt>
                <c:pt idx="1">
                  <c:v>6</c:v>
                </c:pt>
                <c:pt idx="2">
                  <c:v>9</c:v>
                </c:pt>
                <c:pt idx="3">
                  <c:v>6</c:v>
                </c:pt>
                <c:pt idx="4">
                  <c:v>7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5</c:v>
                </c:pt>
                <c:pt idx="9">
                  <c:v>4</c:v>
                </c:pt>
                <c:pt idx="10">
                  <c:v>6</c:v>
                </c:pt>
                <c:pt idx="11">
                  <c:v>4</c:v>
                </c:pt>
                <c:pt idx="12">
                  <c:v>3</c:v>
                </c:pt>
                <c:pt idx="13">
                  <c:v>5</c:v>
                </c:pt>
                <c:pt idx="14">
                  <c:v>5</c:v>
                </c:pt>
                <c:pt idx="15">
                  <c:v>4</c:v>
                </c:pt>
                <c:pt idx="16">
                  <c:v>4</c:v>
                </c:pt>
                <c:pt idx="17">
                  <c:v>6</c:v>
                </c:pt>
                <c:pt idx="18">
                  <c:v>6</c:v>
                </c:pt>
                <c:pt idx="19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DE-4067-9940-AE7B6BF5D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8567568"/>
        <c:axId val="936364816"/>
      </c:lineChart>
      <c:catAx>
        <c:axId val="828567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Part</a:t>
                </a:r>
                <a:r>
                  <a:rPr lang="en-US" baseline="0" dirty="0"/>
                  <a:t> Number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364816"/>
        <c:crosses val="autoZero"/>
        <c:auto val="1"/>
        <c:lblAlgn val="ctr"/>
        <c:lblOffset val="100"/>
        <c:noMultiLvlLbl val="0"/>
      </c:catAx>
      <c:valAx>
        <c:axId val="93636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Sum</a:t>
                </a:r>
                <a:r>
                  <a:rPr lang="es-MX" baseline="0" dirty="0"/>
                  <a:t> </a:t>
                </a:r>
                <a:r>
                  <a:rPr lang="es-MX" baseline="0" dirty="0" err="1"/>
                  <a:t>of</a:t>
                </a:r>
                <a:r>
                  <a:rPr lang="es-MX" baseline="0" dirty="0"/>
                  <a:t> </a:t>
                </a:r>
                <a:r>
                  <a:rPr lang="es-MX" baseline="0" dirty="0" err="1"/>
                  <a:t>locations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56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76" r:id="rId5"/>
    <p:sldLayoutId id="2147483675" r:id="rId6"/>
    <p:sldLayoutId id="2147483677" r:id="rId7"/>
    <p:sldLayoutId id="2147483678" r:id="rId8"/>
    <p:sldLayoutId id="2147483679" r:id="rId9"/>
    <p:sldLayoutId id="2147483681" r:id="rId10"/>
    <p:sldLayoutId id="2147483682" r:id="rId11"/>
    <p:sldLayoutId id="2147483686" r:id="rId12"/>
    <p:sldLayoutId id="2147483683" r:id="rId13"/>
    <p:sldLayoutId id="2147483685" r:id="rId14"/>
    <p:sldLayoutId id="2147483684" r:id="rId15"/>
    <p:sldLayoutId id="2147483680" r:id="rId16"/>
    <p:sldLayoutId id="2147483691" r:id="rId17"/>
    <p:sldLayoutId id="2147483692" r:id="rId18"/>
    <p:sldLayoutId id="2147483693" r:id="rId19"/>
    <p:sldLayoutId id="2147483694" r:id="rId20"/>
    <p:sldLayoutId id="2147483688" r:id="rId21"/>
    <p:sldLayoutId id="2147483687" r:id="rId22"/>
    <p:sldLayoutId id="2147483689" r:id="rId23"/>
    <p:sldLayoutId id="2147483690" r:id="rId24"/>
    <p:sldLayoutId id="2147483695" r:id="rId25"/>
    <p:sldLayoutId id="2147483696" r:id="rId26"/>
    <p:sldLayoutId id="2147483697" r:id="rId27"/>
    <p:sldLayoutId id="2147483698" r:id="rId28"/>
    <p:sldLayoutId id="2147483703" r:id="rId29"/>
    <p:sldLayoutId id="2147483704" r:id="rId30"/>
    <p:sldLayoutId id="2147483705" r:id="rId31"/>
    <p:sldLayoutId id="2147483706" r:id="rId32"/>
    <p:sldLayoutId id="2147483700" r:id="rId33"/>
    <p:sldLayoutId id="2147483699" r:id="rId34"/>
    <p:sldLayoutId id="2147483701" r:id="rId35"/>
    <p:sldLayoutId id="2147483702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91AC79C-411F-4D3E-890B-9CBE2996C2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256" b="25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498048" y="6285971"/>
            <a:ext cx="3693953" cy="356462"/>
          </a:xfrm>
        </p:spPr>
        <p:txBody>
          <a:bodyPr>
            <a:normAutofit/>
          </a:bodyPr>
          <a:lstStyle/>
          <a:p>
            <a:r>
              <a:rPr lang="en-US" dirty="0" err="1"/>
              <a:t>Semana</a:t>
            </a:r>
            <a:r>
              <a:rPr lang="en-US" dirty="0"/>
              <a:t> 41 </a:t>
            </a:r>
            <a:r>
              <a:rPr lang="en-US" dirty="0" err="1"/>
              <a:t>octubre</a:t>
            </a:r>
            <a:r>
              <a:rPr lang="en-US" dirty="0"/>
              <a:t> 2022</a:t>
            </a: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3971" y="417611"/>
            <a:ext cx="4651956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latin typeface="Impact" panose="020B0806030902050204" pitchFamily="34" charset="0"/>
                <a:ea typeface="Segoe UI Black" panose="020B0A02040204020203" pitchFamily="34" charset="0"/>
              </a:rPr>
              <a:t>Material Handling KPI</a:t>
            </a:r>
          </a:p>
        </p:txBody>
      </p:sp>
      <p:pic>
        <p:nvPicPr>
          <p:cNvPr id="1026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1891280E-7755-4900-A6D4-8BF6315F4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965432" y="2688592"/>
            <a:ext cx="5025836" cy="109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AB1029-C13D-4AE5-BAD1-990385C18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Movements October</a:t>
            </a:r>
          </a:p>
        </p:txBody>
      </p:sp>
      <p:pic>
        <p:nvPicPr>
          <p:cNvPr id="1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B9AEFBDB-8744-41AA-BEB7-00CD2142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97FB06-3EC0-48B4-AAC0-F312A7968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21874"/>
              </p:ext>
            </p:extLst>
          </p:nvPr>
        </p:nvGraphicFramePr>
        <p:xfrm>
          <a:off x="6006626" y="5182387"/>
          <a:ext cx="5843250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7524">
                  <a:extLst>
                    <a:ext uri="{9D8B030D-6E8A-4147-A177-3AD203B41FA5}">
                      <a16:colId xmlns:a16="http://schemas.microsoft.com/office/drawing/2014/main" val="2290416738"/>
                    </a:ext>
                  </a:extLst>
                </a:gridCol>
                <a:gridCol w="1871902">
                  <a:extLst>
                    <a:ext uri="{9D8B030D-6E8A-4147-A177-3AD203B41FA5}">
                      <a16:colId xmlns:a16="http://schemas.microsoft.com/office/drawing/2014/main" val="3926026054"/>
                    </a:ext>
                  </a:extLst>
                </a:gridCol>
                <a:gridCol w="1768860">
                  <a:extLst>
                    <a:ext uri="{9D8B030D-6E8A-4147-A177-3AD203B41FA5}">
                      <a16:colId xmlns:a16="http://schemas.microsoft.com/office/drawing/2014/main" val="3507310362"/>
                    </a:ext>
                  </a:extLst>
                </a:gridCol>
                <a:gridCol w="1184964">
                  <a:extLst>
                    <a:ext uri="{9D8B030D-6E8A-4147-A177-3AD203B41FA5}">
                      <a16:colId xmlns:a16="http://schemas.microsoft.com/office/drawing/2014/main" val="613471420"/>
                    </a:ext>
                  </a:extLst>
                </a:gridCol>
              </a:tblGrid>
              <a:tr h="18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User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Sum of CYCLE COUNTS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Sum of MAT HANDLE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Sum of cc MH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1676971"/>
                  </a:ext>
                </a:extLst>
              </a:tr>
              <a:tr h="18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erojas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2897842"/>
                  </a:ext>
                </a:extLst>
              </a:tr>
              <a:tr h="18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amiranda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5797921"/>
                  </a:ext>
                </a:extLst>
              </a:tr>
              <a:tr h="18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jtobias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370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5993225"/>
                  </a:ext>
                </a:extLst>
              </a:tr>
              <a:tr h="18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judelato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281304"/>
                  </a:ext>
                </a:extLst>
              </a:tr>
              <a:tr h="18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jodelacr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4963343"/>
                  </a:ext>
                </a:extLst>
              </a:tr>
              <a:tr h="1887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Grand 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2059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2089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0188903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1C8B695-29E6-44D6-95D7-88908328D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951911"/>
              </p:ext>
            </p:extLst>
          </p:nvPr>
        </p:nvGraphicFramePr>
        <p:xfrm>
          <a:off x="1000036" y="22725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4BFDD9-1F5C-4B14-B0BA-1FC5FCE0A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76155"/>
              </p:ext>
            </p:extLst>
          </p:nvPr>
        </p:nvGraphicFramePr>
        <p:xfrm>
          <a:off x="1000036" y="5249062"/>
          <a:ext cx="4571999" cy="149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7690">
                  <a:extLst>
                    <a:ext uri="{9D8B030D-6E8A-4147-A177-3AD203B41FA5}">
                      <a16:colId xmlns:a16="http://schemas.microsoft.com/office/drawing/2014/main" val="1925596070"/>
                    </a:ext>
                  </a:extLst>
                </a:gridCol>
                <a:gridCol w="1785874">
                  <a:extLst>
                    <a:ext uri="{9D8B030D-6E8A-4147-A177-3AD203B41FA5}">
                      <a16:colId xmlns:a16="http://schemas.microsoft.com/office/drawing/2014/main" val="1294099236"/>
                    </a:ext>
                  </a:extLst>
                </a:gridCol>
                <a:gridCol w="1668435">
                  <a:extLst>
                    <a:ext uri="{9D8B030D-6E8A-4147-A177-3AD203B41FA5}">
                      <a16:colId xmlns:a16="http://schemas.microsoft.com/office/drawing/2014/main" val="32230021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Row Labels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 of CYCLE COUNTS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 of MAT HANDLE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70991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erojas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8324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judelato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807128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amiranda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347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jtobias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08999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jodelacr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02969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Grand 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874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9875931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015B37D-8DD8-42EB-867F-DF2985C6A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773705"/>
              </p:ext>
            </p:extLst>
          </p:nvPr>
        </p:nvGraphicFramePr>
        <p:xfrm>
          <a:off x="6721966" y="2272574"/>
          <a:ext cx="446999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E30920-90F6-484D-9EC0-9F68B775666E}"/>
              </a:ext>
            </a:extLst>
          </p:cNvPr>
          <p:cNvSpPr/>
          <p:nvPr/>
        </p:nvSpPr>
        <p:spPr>
          <a:xfrm>
            <a:off x="1359514" y="1216274"/>
            <a:ext cx="3853042" cy="991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movements</a:t>
            </a:r>
          </a:p>
          <a:p>
            <a:pPr algn="ctr"/>
            <a:r>
              <a:rPr lang="es-MX" sz="5400" dirty="0"/>
              <a:t>885</a:t>
            </a:r>
            <a:endParaRPr lang="en-US" sz="5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E6A3B7-80A5-4429-8F25-60B9362E0140}"/>
              </a:ext>
            </a:extLst>
          </p:cNvPr>
          <p:cNvSpPr/>
          <p:nvPr/>
        </p:nvSpPr>
        <p:spPr>
          <a:xfrm>
            <a:off x="7030443" y="1155236"/>
            <a:ext cx="3853042" cy="991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movements</a:t>
            </a:r>
          </a:p>
          <a:p>
            <a:pPr algn="ctr"/>
            <a:r>
              <a:rPr lang="es-MX" sz="5400" dirty="0"/>
              <a:t>2089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4236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Adjustments</a:t>
            </a:r>
          </a:p>
        </p:txBody>
      </p:sp>
      <p:pic>
        <p:nvPicPr>
          <p:cNvPr id="22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8B174CE0-8657-488C-AFAE-6F45ACF6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6D8CDD-6182-4CE5-864C-06F29FA7FABB}"/>
              </a:ext>
            </a:extLst>
          </p:cNvPr>
          <p:cNvSpPr/>
          <p:nvPr/>
        </p:nvSpPr>
        <p:spPr>
          <a:xfrm>
            <a:off x="8298820" y="2854354"/>
            <a:ext cx="2959206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Adjustments difference</a:t>
            </a:r>
          </a:p>
          <a:p>
            <a:pPr algn="ctr" fontAlgn="b"/>
            <a:r>
              <a:rPr lang="en-US" sz="5400" dirty="0"/>
              <a:t>$5069.1</a:t>
            </a:r>
            <a:endParaRPr lang="en-US" sz="5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F203AE-E7DE-48D7-B9E6-8D1687A0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897822"/>
              </p:ext>
            </p:extLst>
          </p:nvPr>
        </p:nvGraphicFramePr>
        <p:xfrm>
          <a:off x="3516819" y="5155163"/>
          <a:ext cx="16891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12592914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243918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COST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45751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amiranda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-122.2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7658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jodelacr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246.33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2109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jtobias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4698.73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4302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judelato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246.24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2514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5069.1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033739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62E12DF-728E-4CB0-BAF0-FE0E74FBEC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443208"/>
              </p:ext>
            </p:extLst>
          </p:nvPr>
        </p:nvGraphicFramePr>
        <p:xfrm>
          <a:off x="1856945" y="1539551"/>
          <a:ext cx="5632580" cy="3261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Labor intensive </a:t>
            </a:r>
          </a:p>
        </p:txBody>
      </p:sp>
      <p:pic>
        <p:nvPicPr>
          <p:cNvPr id="22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8B174CE0-8657-488C-AFAE-6F45ACF6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7B9FD2-F8AF-45C5-98F5-04C0DCB23170}"/>
              </a:ext>
            </a:extLst>
          </p:cNvPr>
          <p:cNvSpPr/>
          <p:nvPr/>
        </p:nvSpPr>
        <p:spPr>
          <a:xfrm>
            <a:off x="2040633" y="5058561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not slotted count</a:t>
            </a:r>
          </a:p>
          <a:p>
            <a:pPr algn="ctr"/>
            <a:r>
              <a:rPr lang="en-US" sz="5400" dirty="0"/>
              <a:t>18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2E5850-9DEE-4AB4-8728-2B7516C84AFB}"/>
              </a:ext>
            </a:extLst>
          </p:cNvPr>
          <p:cNvSpPr/>
          <p:nvPr/>
        </p:nvSpPr>
        <p:spPr>
          <a:xfrm>
            <a:off x="7650785" y="5058561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Labor Intensive</a:t>
            </a:r>
          </a:p>
          <a:p>
            <a:pPr algn="ctr"/>
            <a:r>
              <a:rPr lang="en-US" sz="5400" dirty="0"/>
              <a:t>34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56AFB70-B1D4-482C-A9D2-95EC5F167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39476"/>
              </p:ext>
            </p:extLst>
          </p:nvPr>
        </p:nvGraphicFramePr>
        <p:xfrm>
          <a:off x="886200" y="1718521"/>
          <a:ext cx="4817175" cy="283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AF7B98A-6516-4B31-9C5E-FFD92830C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324547"/>
              </p:ext>
            </p:extLst>
          </p:nvPr>
        </p:nvGraphicFramePr>
        <p:xfrm>
          <a:off x="6504078" y="1710019"/>
          <a:ext cx="4801722" cy="2846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6788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 err="1">
                <a:latin typeface="Impact" panose="020B0806030902050204" pitchFamily="34" charset="0"/>
              </a:rPr>
              <a:t>rESTOCK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11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20799853-AB31-432D-B02C-45D1F01A7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8011CD-CDF1-4C52-980E-281E84AD9798}"/>
              </a:ext>
            </a:extLst>
          </p:cNvPr>
          <p:cNvSpPr/>
          <p:nvPr/>
        </p:nvSpPr>
        <p:spPr>
          <a:xfrm>
            <a:off x="4841846" y="5378260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Numbers stocked</a:t>
            </a:r>
          </a:p>
          <a:p>
            <a:pPr algn="ctr"/>
            <a:r>
              <a:rPr lang="en-US" sz="5400" dirty="0"/>
              <a:t>235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B122C41-B7A0-4346-BA0A-309D67502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195824"/>
              </p:ext>
            </p:extLst>
          </p:nvPr>
        </p:nvGraphicFramePr>
        <p:xfrm>
          <a:off x="3804088" y="2057400"/>
          <a:ext cx="45838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887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Empty locations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40741E-9723-4892-B03D-247D44174BB6}"/>
              </a:ext>
            </a:extLst>
          </p:cNvPr>
          <p:cNvSpPr/>
          <p:nvPr/>
        </p:nvSpPr>
        <p:spPr>
          <a:xfrm>
            <a:off x="4841845" y="5548444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empty locations</a:t>
            </a:r>
          </a:p>
          <a:p>
            <a:pPr algn="ctr"/>
            <a:r>
              <a:rPr lang="en-US" sz="5400" dirty="0"/>
              <a:t>275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41C08C4-5370-4B8E-A22A-F26B958FED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085213"/>
              </p:ext>
            </p:extLst>
          </p:nvPr>
        </p:nvGraphicFramePr>
        <p:xfrm>
          <a:off x="3424737" y="1590196"/>
          <a:ext cx="5940490" cy="3584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699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Discrepancies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383177-DF3D-41C5-85BD-0DE9CEDEB47A}"/>
              </a:ext>
            </a:extLst>
          </p:cNvPr>
          <p:cNvSpPr/>
          <p:nvPr/>
        </p:nvSpPr>
        <p:spPr>
          <a:xfrm>
            <a:off x="1016465" y="4674765"/>
            <a:ext cx="2976694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week discrepancies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5400" dirty="0">
                <a:solidFill>
                  <a:srgbClr val="FFFFFF"/>
                </a:solidFill>
                <a:latin typeface="Calibri" panose="020F0502020204030204"/>
              </a:rPr>
              <a:t>0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0A44F63-1CD5-4B05-B5FF-B1913F024A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888285"/>
              </p:ext>
            </p:extLst>
          </p:nvPr>
        </p:nvGraphicFramePr>
        <p:xfrm>
          <a:off x="5483188" y="1734271"/>
          <a:ext cx="6091238" cy="3976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8B6088-3484-4D3D-B634-0FA7FD951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62081"/>
              </p:ext>
            </p:extLst>
          </p:nvPr>
        </p:nvGraphicFramePr>
        <p:xfrm>
          <a:off x="1152262" y="2088269"/>
          <a:ext cx="27051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710915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388613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Locaciones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8412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 Agosto- 2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4611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5 - 9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1079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12- 16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773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26-30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7999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19-23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98352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3-7 Octubre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0765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10-1 octubre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9395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094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63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Consolidation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38FE34-B257-473A-9DF7-854A3F36A2B9}"/>
              </a:ext>
            </a:extLst>
          </p:cNvPr>
          <p:cNvSpPr/>
          <p:nvPr/>
        </p:nvSpPr>
        <p:spPr>
          <a:xfrm>
            <a:off x="6096000" y="5548444"/>
            <a:ext cx="2976694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week consolidations</a:t>
            </a:r>
          </a:p>
          <a:p>
            <a:pPr algn="ctr"/>
            <a:r>
              <a:rPr lang="en-US" sz="5400" dirty="0"/>
              <a:t>26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E736105-B49A-4A5C-B030-E93848875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91000"/>
              </p:ext>
            </p:extLst>
          </p:nvPr>
        </p:nvGraphicFramePr>
        <p:xfrm>
          <a:off x="4346850" y="1375380"/>
          <a:ext cx="6596063" cy="4005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9F5E08-CF6B-4E62-9F3F-2EA355E2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76875"/>
              </p:ext>
            </p:extLst>
          </p:nvPr>
        </p:nvGraphicFramePr>
        <p:xfrm>
          <a:off x="815559" y="1333500"/>
          <a:ext cx="26035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49305516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6502995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6474699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6-Oct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13-Oct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3868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0233649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0178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111024794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4756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12313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45388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12367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1747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13057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4928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13219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8878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32447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0934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33082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5583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36109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6060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36306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1359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36310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207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50978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2041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62477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2624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63129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97441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8800091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72401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8800107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2096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920267097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8756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920281547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2752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922833838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35501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95110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3726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688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51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Distribution warehouse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87EDE4E-65F1-456F-AB72-B1D1F14DA2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756609"/>
              </p:ext>
            </p:extLst>
          </p:nvPr>
        </p:nvGraphicFramePr>
        <p:xfrm>
          <a:off x="716347" y="1451295"/>
          <a:ext cx="6397517" cy="5196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78CAA9-1283-47A9-991C-F7495DCD5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48100"/>
              </p:ext>
            </p:extLst>
          </p:nvPr>
        </p:nvGraphicFramePr>
        <p:xfrm>
          <a:off x="8038227" y="1836839"/>
          <a:ext cx="31623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4192">
                  <a:extLst>
                    <a:ext uri="{9D8B030D-6E8A-4147-A177-3AD203B41FA5}">
                      <a16:colId xmlns:a16="http://schemas.microsoft.com/office/drawing/2014/main" val="1789324356"/>
                    </a:ext>
                  </a:extLst>
                </a:gridCol>
                <a:gridCol w="888108">
                  <a:extLst>
                    <a:ext uri="{9D8B030D-6E8A-4147-A177-3AD203B41FA5}">
                      <a16:colId xmlns:a16="http://schemas.microsoft.com/office/drawing/2014/main" val="1552817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Item Class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Item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1396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01 - FASTENERS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0507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10 - SAFETY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8131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02 - TOOLS AND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7353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04 - HYDRAULICS AND PNEUMATICS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1207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06 - JANITORIAL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6919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03 - CUTTING TOOLS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2747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50 - CLEARANCE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3025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15 - MFG Standards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2690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07 - ELECTRICAL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8172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08 - Welding &amp; Abrasives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848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05 - MATERIAL HANDLING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094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16 - Office Products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720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95 - FASTENAL WORK WEAR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08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97 - GENERAL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5320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90 - PACKAGING MATERIAL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0919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99 - FASTENERS - SEMI-STANDARDS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461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30 - SERVICE BANDSAW WELDING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625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09 - MFG SPECIALS DIVISION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092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33 - SERVICE REGRIND SHARPCUT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4828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14 - METALS-ALLOYS AND MATERIALS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78310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2865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3795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34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Modern Clean Sophisticated_01_AS - v6" id="{0AA3A176-5614-4CF7-97C7-387B0FB7AD04}" vid="{229230A5-5D58-4AD6-A6F9-E951DED424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0E344AF0D3FF4C962EB5008E79E15B" ma:contentTypeVersion="5" ma:contentTypeDescription="Create a new document." ma:contentTypeScope="" ma:versionID="ce01a46f1574d3c5e4bfcfb1b03fa300">
  <xsd:schema xmlns:xsd="http://www.w3.org/2001/XMLSchema" xmlns:xs="http://www.w3.org/2001/XMLSchema" xmlns:p="http://schemas.microsoft.com/office/2006/metadata/properties" xmlns:ns3="fdb430ab-73c0-4912-8626-d15f7fe1bdb8" xmlns:ns4="17fb94dd-8c41-42d5-a09e-0f286a6c778c" targetNamespace="http://schemas.microsoft.com/office/2006/metadata/properties" ma:root="true" ma:fieldsID="c64d65848fbeeda8189c2e51676bfcea" ns3:_="" ns4:_="">
    <xsd:import namespace="fdb430ab-73c0-4912-8626-d15f7fe1bdb8"/>
    <xsd:import namespace="17fb94dd-8c41-42d5-a09e-0f286a6c77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430ab-73c0-4912-8626-d15f7fe1b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b94dd-8c41-42d5-a09e-0f286a6c7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45008-BD42-4B24-A6F5-0E1C58790533}">
  <ds:schemaRefs>
    <ds:schemaRef ds:uri="http://schemas.microsoft.com/office/infopath/2007/PartnerControls"/>
    <ds:schemaRef ds:uri="http://schemas.microsoft.com/office/2006/documentManagement/types"/>
    <ds:schemaRef ds:uri="fdb430ab-73c0-4912-8626-d15f7fe1bdb8"/>
    <ds:schemaRef ds:uri="http://purl.org/dc/dcmitype/"/>
    <ds:schemaRef ds:uri="http://schemas.openxmlformats.org/package/2006/metadata/core-properties"/>
    <ds:schemaRef ds:uri="17fb94dd-8c41-42d5-a09e-0f286a6c778c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0B52848-9F15-412E-907E-592D80B16D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2735F-B8FE-410C-B43E-2B7B49ABE6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b430ab-73c0-4912-8626-d15f7fe1bdb8"/>
    <ds:schemaRef ds:uri="17fb94dd-8c41-42d5-a09e-0f286a6c7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0</TotalTime>
  <Words>421</Words>
  <Application>Microsoft Office PowerPoint</Application>
  <PresentationFormat>Widescreen</PresentationFormat>
  <Paragraphs>241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Sagona ExtraLight</vt:lpstr>
      <vt:lpstr>Segoe UI Black</vt:lpstr>
      <vt:lpstr>Speak Pro</vt:lpstr>
      <vt:lpstr>Office Theme</vt:lpstr>
      <vt:lpstr>Material Handling KPI</vt:lpstr>
      <vt:lpstr>Movements October</vt:lpstr>
      <vt:lpstr>Adjustments</vt:lpstr>
      <vt:lpstr>Labor intensive </vt:lpstr>
      <vt:lpstr>rESTOCK</vt:lpstr>
      <vt:lpstr>Empty locations</vt:lpstr>
      <vt:lpstr>Discrepancies</vt:lpstr>
      <vt:lpstr>Consolidation</vt:lpstr>
      <vt:lpstr>Distribution warehouse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2022-08-26T12:32:04Z</dcterms:created>
  <dcterms:modified xsi:type="dcterms:W3CDTF">2022-10-14T19:28:48Z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0x010100290E344AF0D3FF4C962EB5008E79E15B</vt:lpwstr>
  </property>
</Properties>
</file>