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work%20in%20progress/OCTUBRE/ANALISIS%20LAYOU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October 3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Sheet1!$P$2:$P$7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Sheet1!$Q$2:$Q$7</c:f>
              <c:numCache>
                <c:formatCode>General</c:formatCode>
                <c:ptCount val="5"/>
                <c:pt idx="0">
                  <c:v>273</c:v>
                </c:pt>
                <c:pt idx="1">
                  <c:v>239</c:v>
                </c:pt>
                <c:pt idx="2">
                  <c:v>234</c:v>
                </c:pt>
                <c:pt idx="3">
                  <c:v>186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3A-4BD7-95DC-8456C6D55B14}"/>
            </c:ext>
          </c:extLst>
        </c:ser>
        <c:ser>
          <c:idx val="1"/>
          <c:order val="1"/>
          <c:tx>
            <c:strRef>
              <c:f>Sheet1!$R$1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Sheet1!$P$2:$P$7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Sheet1!$R$2:$R$7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3A-4BD7-95DC-8456C6D55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150480"/>
        <c:axId val="376423936"/>
      </c:barChart>
      <c:catAx>
        <c:axId val="9150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6423936"/>
        <c:crosses val="autoZero"/>
        <c:auto val="1"/>
        <c:lblAlgn val="ctr"/>
        <c:lblOffset val="100"/>
        <c:noMultiLvlLbl val="0"/>
      </c:catAx>
      <c:valAx>
        <c:axId val="37642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movements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0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'[09.29 (1).xlsx]ITEM DISTRIBUTION PERCENTAGE '!$C$1</c:f>
              <c:strCache>
                <c:ptCount val="1"/>
                <c:pt idx="0">
                  <c:v>Count of Item Class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95-4423-8B84-EE3CF4D835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95-4423-8B84-EE3CF4D835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95-4423-8B84-EE3CF4D835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95-4423-8B84-EE3CF4D835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95-4423-8B84-EE3CF4D835B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895-4423-8B84-EE3CF4D835B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895-4423-8B84-EE3CF4D835B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895-4423-8B84-EE3CF4D835B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895-4423-8B84-EE3CF4D835B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895-4423-8B84-EE3CF4D835B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895-4423-8B84-EE3CF4D835B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895-4423-8B84-EE3CF4D835B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895-4423-8B84-EE3CF4D835B9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895-4423-8B84-EE3CF4D835B9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895-4423-8B84-EE3CF4D835B9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E895-4423-8B84-EE3CF4D835B9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E895-4423-8B84-EE3CF4D835B9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E895-4423-8B84-EE3CF4D835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'[09.29 (1).xlsx]ITEM DISTRIBUTION PERCENTAGE '!$B$2:$B$19</c:f>
              <c:strCache>
                <c:ptCount val="18"/>
                <c:pt idx="0">
                  <c:v>01 - FASTENERS</c:v>
                </c:pt>
                <c:pt idx="1">
                  <c:v>02 - TOOLS AND ACCESSORIES</c:v>
                </c:pt>
                <c:pt idx="2">
                  <c:v>03 - CUTTING TOOLS</c:v>
                </c:pt>
                <c:pt idx="3">
                  <c:v>04 - HYDRAULICS AND PNEUMATICS</c:v>
                </c:pt>
                <c:pt idx="4">
                  <c:v>05 - MATERIAL HANDLING</c:v>
                </c:pt>
                <c:pt idx="5">
                  <c:v>06 - JANITORIAL SUPPLIES</c:v>
                </c:pt>
                <c:pt idx="6">
                  <c:v>07 - ELECTRICAL SUPPLIES</c:v>
                </c:pt>
                <c:pt idx="7">
                  <c:v>08 - Welding &amp; Abrasives</c:v>
                </c:pt>
                <c:pt idx="8">
                  <c:v>10 - SAFETY SUPPLIES</c:v>
                </c:pt>
                <c:pt idx="9">
                  <c:v>14 - METALS-ALLOYS AND MATERIALS</c:v>
                </c:pt>
                <c:pt idx="10">
                  <c:v>15 - MFG Standards</c:v>
                </c:pt>
                <c:pt idx="11">
                  <c:v>16 - Office Products</c:v>
                </c:pt>
                <c:pt idx="12">
                  <c:v>30 - SERVICE BANDSAW WELDING</c:v>
                </c:pt>
                <c:pt idx="13">
                  <c:v>50 - CLEARANCE</c:v>
                </c:pt>
                <c:pt idx="14">
                  <c:v>90 - PACKAGING MATERIAL</c:v>
                </c:pt>
                <c:pt idx="15">
                  <c:v>97 - GENERAL SUPPLIES</c:v>
                </c:pt>
                <c:pt idx="16">
                  <c:v>99 - FASTENERS - SEMI-STANDARDS</c:v>
                </c:pt>
                <c:pt idx="17">
                  <c:v>NOT CLASSIFIED </c:v>
                </c:pt>
              </c:strCache>
            </c:strRef>
          </c:cat>
          <c:val>
            <c:numRef>
              <c:f>'[09.29 (1).xlsx]ITEM DISTRIBUTION PERCENTAGE '!$C$2:$C$19</c:f>
              <c:numCache>
                <c:formatCode>General</c:formatCode>
                <c:ptCount val="18"/>
                <c:pt idx="0">
                  <c:v>679</c:v>
                </c:pt>
                <c:pt idx="1">
                  <c:v>50</c:v>
                </c:pt>
                <c:pt idx="2">
                  <c:v>10</c:v>
                </c:pt>
                <c:pt idx="3">
                  <c:v>19</c:v>
                </c:pt>
                <c:pt idx="4">
                  <c:v>20</c:v>
                </c:pt>
                <c:pt idx="5">
                  <c:v>61</c:v>
                </c:pt>
                <c:pt idx="6">
                  <c:v>29</c:v>
                </c:pt>
                <c:pt idx="7">
                  <c:v>14</c:v>
                </c:pt>
                <c:pt idx="8">
                  <c:v>341</c:v>
                </c:pt>
                <c:pt idx="9">
                  <c:v>1</c:v>
                </c:pt>
                <c:pt idx="10">
                  <c:v>34</c:v>
                </c:pt>
                <c:pt idx="11">
                  <c:v>27</c:v>
                </c:pt>
                <c:pt idx="12">
                  <c:v>1</c:v>
                </c:pt>
                <c:pt idx="13">
                  <c:v>15</c:v>
                </c:pt>
                <c:pt idx="14">
                  <c:v>12</c:v>
                </c:pt>
                <c:pt idx="15">
                  <c:v>4</c:v>
                </c:pt>
                <c:pt idx="16">
                  <c:v>2</c:v>
                </c:pt>
                <c:pt idx="1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895-4423-8B84-EE3CF4D835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October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27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4B-4B67-A926-D806A85937FA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892</c:v>
                </c:pt>
                <c:pt idx="1">
                  <c:v>735</c:v>
                </c:pt>
                <c:pt idx="2">
                  <c:v>595</c:v>
                </c:pt>
                <c:pt idx="3">
                  <c:v>408</c:v>
                </c:pt>
                <c:pt idx="4">
                  <c:v>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4B-4B67-A926-D806A85937FA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893</c:v>
                </c:pt>
                <c:pt idx="1">
                  <c:v>736</c:v>
                </c:pt>
                <c:pt idx="2">
                  <c:v>597</c:v>
                </c:pt>
                <c:pt idx="3">
                  <c:v>435</c:v>
                </c:pt>
                <c:pt idx="4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4B-4B67-A926-D806A8593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general-.xlsx]Sheet3!PivotTable2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adjustments 2 week October MH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Sheet3!$O$4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Sheet3!$N$5:$N$6</c:f>
              <c:strCache>
                <c:ptCount val="1"/>
                <c:pt idx="0">
                  <c:v>jodelacr</c:v>
                </c:pt>
              </c:strCache>
            </c:strRef>
          </c:cat>
          <c:val>
            <c:numRef>
              <c:f>Sheet3!$O$5:$O$6</c:f>
              <c:numCache>
                <c:formatCode>General</c:formatCode>
                <c:ptCount val="1"/>
                <c:pt idx="0">
                  <c:v>-145.17000000000002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B-4998-A3E7-8D411069F4B8}"/>
            </c:ext>
          </c:extLst>
        </c:ser>
        <c:ser>
          <c:idx val="1"/>
          <c:order val="1"/>
          <c:tx>
            <c:strRef>
              <c:f>Sheet3!$P$4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Sheet3!$N$5:$N$6</c:f>
              <c:strCache>
                <c:ptCount val="1"/>
                <c:pt idx="0">
                  <c:v>jodelacr</c:v>
                </c:pt>
              </c:strCache>
            </c:strRef>
          </c:cat>
          <c:val>
            <c:numRef>
              <c:f>Sheet3!$P$5:$P$6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B-4998-A3E7-8D411069F4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30464864"/>
        <c:axId val="269828688"/>
      </c:barChart>
      <c:catAx>
        <c:axId val="23046486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9828688"/>
        <c:crosses val="autoZero"/>
        <c:auto val="1"/>
        <c:lblAlgn val="ctr"/>
        <c:lblOffset val="100"/>
        <c:noMultiLvlLbl val="0"/>
      </c:catAx>
      <c:valAx>
        <c:axId val="2698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4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'!$A$2:$A$8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'!$B$2:$B$8</c:f>
              <c:numCache>
                <c:formatCode>General</c:formatCode>
                <c:ptCount val="4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7D-49FC-B1FD-80A6C4AD9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'!$M$2:$M$7</c:f>
              <c:multiLvlStrCache>
                <c:ptCount val="4"/>
                <c:lvl>
                  <c:pt idx="1">
                    <c:v>1-Sep</c:v>
                  </c:pt>
                  <c:pt idx="2">
                    <c:v>22-Sep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</c:lvl>
              </c:multiLvlStrCache>
            </c:multiLvlStrRef>
          </c:cat>
          <c:val>
            <c:numRef>
              <c:f>'2 Reslot Analysis '!$N$2:$N$7</c:f>
              <c:numCache>
                <c:formatCode>General</c:formatCode>
                <c:ptCount val="4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74-4979-85E7-8048B9758F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4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'!$A$3:$A$8</c:f>
              <c:strCache>
                <c:ptCount val="5"/>
                <c:pt idx="0">
                  <c:v>10/17/2022</c:v>
                </c:pt>
                <c:pt idx="1">
                  <c:v>10/18/2022</c:v>
                </c:pt>
                <c:pt idx="2">
                  <c:v>10/19/2022</c:v>
                </c:pt>
                <c:pt idx="3">
                  <c:v>10/20/2022</c:v>
                </c:pt>
                <c:pt idx="4">
                  <c:v>10/21/2022</c:v>
                </c:pt>
              </c:strCache>
            </c:strRef>
          </c:cat>
          <c:val>
            <c:numRef>
              <c:f>'3 Restock Analysis '!$B$3:$B$8</c:f>
              <c:numCache>
                <c:formatCode>General</c:formatCode>
                <c:ptCount val="5"/>
                <c:pt idx="0">
                  <c:v>80</c:v>
                </c:pt>
                <c:pt idx="1">
                  <c:v>62</c:v>
                </c:pt>
                <c:pt idx="2">
                  <c:v>50</c:v>
                </c:pt>
                <c:pt idx="3">
                  <c:v>61</c:v>
                </c:pt>
                <c:pt idx="4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80-42FD-B304-B7E12D9D09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Total Empty Locations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multiLvlStrRef>
              <c:f>'empty loc Analysis'!$B$3:$B$10</c:f>
              <c:multiLvlStrCache>
                <c:ptCount val="6"/>
                <c:lvl>
                  <c:pt idx="0">
                    <c:v>3-Oct</c:v>
                  </c:pt>
                  <c:pt idx="1">
                    <c:v>6-Oct</c:v>
                  </c:pt>
                  <c:pt idx="2">
                    <c:v>11-Oct</c:v>
                  </c:pt>
                  <c:pt idx="3">
                    <c:v>12-Oct</c:v>
                  </c:pt>
                  <c:pt idx="4">
                    <c:v>14-Oct</c:v>
                  </c:pt>
                  <c:pt idx="5">
                    <c:v>19-Oct</c:v>
                  </c:pt>
                </c:lvl>
                <c:lvl>
                  <c:pt idx="0">
                    <c:v>Oct</c:v>
                  </c:pt>
                </c:lvl>
              </c:multiLvlStrCache>
            </c:multiLvlStrRef>
          </c:cat>
          <c:val>
            <c:numRef>
              <c:f>'empty loc Analysis'!$C$3:$C$10</c:f>
              <c:numCache>
                <c:formatCode>General</c:formatCode>
                <c:ptCount val="6"/>
                <c:pt idx="0">
                  <c:v>153</c:v>
                </c:pt>
                <c:pt idx="1">
                  <c:v>196</c:v>
                </c:pt>
                <c:pt idx="2">
                  <c:v>240</c:v>
                </c:pt>
                <c:pt idx="3">
                  <c:v>275</c:v>
                </c:pt>
                <c:pt idx="4">
                  <c:v>311</c:v>
                </c:pt>
                <c:pt idx="5">
                  <c:v>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3-4AE5-902E-CABBC4CDB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0009360"/>
        <c:axId val="1965177664"/>
      </c:lineChart>
      <c:catAx>
        <c:axId val="211000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177664"/>
        <c:crosses val="autoZero"/>
        <c:auto val="1"/>
        <c:lblAlgn val="ctr"/>
        <c:lblOffset val="100"/>
        <c:noMultiLvlLbl val="0"/>
      </c:catAx>
      <c:valAx>
        <c:axId val="196517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000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general-.xlsx]discrepancies analysis!PivotTable3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Empty Locations with 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'discrepancies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'discrepancies analysis'!$A$4:$A$11</c:f>
              <c:strCache>
                <c:ptCount val="7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  <c:pt idx="6">
                  <c:v>10-1 octubre</c:v>
                </c:pt>
              </c:strCache>
            </c:strRef>
          </c:cat>
          <c:val>
            <c:numRef>
              <c:f>'discrepancies analysis'!$B$4:$B$11</c:f>
              <c:numCache>
                <c:formatCode>General</c:formatCode>
                <c:ptCount val="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5-4E0C-9424-A011BF633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9383584"/>
        <c:axId val="2114296944"/>
      </c:lineChart>
      <c:catAx>
        <c:axId val="2059383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296944"/>
        <c:crosses val="autoZero"/>
        <c:auto val="1"/>
        <c:lblAlgn val="ctr"/>
        <c:lblOffset val="100"/>
        <c:noMultiLvlLbl val="0"/>
      </c:catAx>
      <c:valAx>
        <c:axId val="211429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38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'!$L$30</c:f>
              <c:strCache>
                <c:ptCount val="1"/>
                <c:pt idx="0">
                  <c:v>Sum of 6-Oct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'!$K$31:$K$51</c:f>
              <c:strCache>
                <c:ptCount val="20"/>
                <c:pt idx="0">
                  <c:v>0233649</c:v>
                </c:pt>
                <c:pt idx="1">
                  <c:v>111024794</c:v>
                </c:pt>
                <c:pt idx="2">
                  <c:v>12313</c:v>
                </c:pt>
                <c:pt idx="3">
                  <c:v>12367</c:v>
                </c:pt>
                <c:pt idx="4">
                  <c:v>13057</c:v>
                </c:pt>
                <c:pt idx="5">
                  <c:v>13219</c:v>
                </c:pt>
                <c:pt idx="6">
                  <c:v>32447</c:v>
                </c:pt>
                <c:pt idx="7">
                  <c:v>33082</c:v>
                </c:pt>
                <c:pt idx="8">
                  <c:v>36109</c:v>
                </c:pt>
                <c:pt idx="9">
                  <c:v>36306</c:v>
                </c:pt>
                <c:pt idx="10">
                  <c:v>36310</c:v>
                </c:pt>
                <c:pt idx="11">
                  <c:v>50978</c:v>
                </c:pt>
                <c:pt idx="12">
                  <c:v>62477</c:v>
                </c:pt>
                <c:pt idx="13">
                  <c:v>63129</c:v>
                </c:pt>
                <c:pt idx="14">
                  <c:v>8800091</c:v>
                </c:pt>
                <c:pt idx="15">
                  <c:v>8800107</c:v>
                </c:pt>
                <c:pt idx="16">
                  <c:v>920267097</c:v>
                </c:pt>
                <c:pt idx="17">
                  <c:v>920281547</c:v>
                </c:pt>
                <c:pt idx="18">
                  <c:v>922833838</c:v>
                </c:pt>
                <c:pt idx="19">
                  <c:v>95110</c:v>
                </c:pt>
              </c:strCache>
            </c:strRef>
          </c:cat>
          <c:val>
            <c:numRef>
              <c:f>'REPORTE CONSOLIDACION '!$L$31:$L$51</c:f>
              <c:numCache>
                <c:formatCode>General</c:formatCode>
                <c:ptCount val="20"/>
                <c:pt idx="0">
                  <c:v>8</c:v>
                </c:pt>
                <c:pt idx="1">
                  <c:v>7</c:v>
                </c:pt>
                <c:pt idx="2">
                  <c:v>9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6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6</c:v>
                </c:pt>
                <c:pt idx="18">
                  <c:v>7</c:v>
                </c:pt>
                <c:pt idx="19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DE-4067-9940-AE7B6BF5D495}"/>
            </c:ext>
          </c:extLst>
        </c:ser>
        <c:ser>
          <c:idx val="1"/>
          <c:order val="1"/>
          <c:tx>
            <c:strRef>
              <c:f>'REPORTE CONSOLIDACION '!$M$30</c:f>
              <c:strCache>
                <c:ptCount val="1"/>
                <c:pt idx="0">
                  <c:v>Sum of 13-Oct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'!$K$31:$K$51</c:f>
              <c:strCache>
                <c:ptCount val="20"/>
                <c:pt idx="0">
                  <c:v>0233649</c:v>
                </c:pt>
                <c:pt idx="1">
                  <c:v>111024794</c:v>
                </c:pt>
                <c:pt idx="2">
                  <c:v>12313</c:v>
                </c:pt>
                <c:pt idx="3">
                  <c:v>12367</c:v>
                </c:pt>
                <c:pt idx="4">
                  <c:v>13057</c:v>
                </c:pt>
                <c:pt idx="5">
                  <c:v>13219</c:v>
                </c:pt>
                <c:pt idx="6">
                  <c:v>32447</c:v>
                </c:pt>
                <c:pt idx="7">
                  <c:v>33082</c:v>
                </c:pt>
                <c:pt idx="8">
                  <c:v>36109</c:v>
                </c:pt>
                <c:pt idx="9">
                  <c:v>36306</c:v>
                </c:pt>
                <c:pt idx="10">
                  <c:v>36310</c:v>
                </c:pt>
                <c:pt idx="11">
                  <c:v>50978</c:v>
                </c:pt>
                <c:pt idx="12">
                  <c:v>62477</c:v>
                </c:pt>
                <c:pt idx="13">
                  <c:v>63129</c:v>
                </c:pt>
                <c:pt idx="14">
                  <c:v>8800091</c:v>
                </c:pt>
                <c:pt idx="15">
                  <c:v>8800107</c:v>
                </c:pt>
                <c:pt idx="16">
                  <c:v>920267097</c:v>
                </c:pt>
                <c:pt idx="17">
                  <c:v>920281547</c:v>
                </c:pt>
                <c:pt idx="18">
                  <c:v>922833838</c:v>
                </c:pt>
                <c:pt idx="19">
                  <c:v>95110</c:v>
                </c:pt>
              </c:strCache>
            </c:strRef>
          </c:cat>
          <c:val>
            <c:numRef>
              <c:f>'REPORTE CONSOLIDACION '!$M$31:$M$51</c:f>
              <c:numCache>
                <c:formatCode>General</c:formatCode>
                <c:ptCount val="20"/>
                <c:pt idx="0">
                  <c:v>6</c:v>
                </c:pt>
                <c:pt idx="1">
                  <c:v>6</c:v>
                </c:pt>
                <c:pt idx="2">
                  <c:v>9</c:v>
                </c:pt>
                <c:pt idx="3">
                  <c:v>6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5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DE-4067-9940-AE7B6BF5D4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567568"/>
        <c:axId val="936364816"/>
      </c:lineChart>
      <c:catAx>
        <c:axId val="828567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Part</a:t>
                </a:r>
                <a:r>
                  <a:rPr lang="en-US" baseline="0" dirty="0"/>
                  <a:t> Number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364816"/>
        <c:crosses val="autoZero"/>
        <c:auto val="1"/>
        <c:lblAlgn val="ctr"/>
        <c:lblOffset val="100"/>
        <c:noMultiLvlLbl val="0"/>
      </c:catAx>
      <c:valAx>
        <c:axId val="9363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 dirty="0"/>
                  <a:t>Sum</a:t>
                </a:r>
                <a:r>
                  <a:rPr lang="es-MX" baseline="0" dirty="0"/>
                  <a:t> </a:t>
                </a:r>
                <a:r>
                  <a:rPr lang="es-MX" baseline="0" dirty="0" err="1"/>
                  <a:t>of</a:t>
                </a:r>
                <a:r>
                  <a:rPr lang="es-MX" baseline="0" dirty="0"/>
                  <a:t> </a:t>
                </a:r>
                <a:r>
                  <a:rPr lang="es-MX" baseline="0" dirty="0" err="1"/>
                  <a:t>locations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567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3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October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E30920-90F6-484D-9EC0-9F68B775666E}"/>
              </a:ext>
            </a:extLst>
          </p:cNvPr>
          <p:cNvSpPr/>
          <p:nvPr/>
        </p:nvSpPr>
        <p:spPr>
          <a:xfrm>
            <a:off x="1359514" y="1216274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movements</a:t>
            </a:r>
          </a:p>
          <a:p>
            <a:pPr algn="ctr"/>
            <a:r>
              <a:rPr lang="es-MX" sz="5400" dirty="0"/>
              <a:t>972</a:t>
            </a:r>
            <a:endParaRPr lang="en-US" sz="5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E6A3B7-80A5-4429-8F25-60B9362E0140}"/>
              </a:ext>
            </a:extLst>
          </p:cNvPr>
          <p:cNvSpPr/>
          <p:nvPr/>
        </p:nvSpPr>
        <p:spPr>
          <a:xfrm>
            <a:off x="7030443" y="1155236"/>
            <a:ext cx="3853042" cy="99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Monthly movements</a:t>
            </a:r>
          </a:p>
          <a:p>
            <a:pPr algn="ctr" fontAlgn="b"/>
            <a:r>
              <a:rPr lang="en-US" sz="5400" dirty="0"/>
              <a:t>3031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1436D10-5F93-447C-95F2-1AA2AA481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139432"/>
              </p:ext>
            </p:extLst>
          </p:nvPr>
        </p:nvGraphicFramePr>
        <p:xfrm>
          <a:off x="1000036" y="23569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80A6AC-6182-4C4B-8ACE-98557496A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4919"/>
              </p:ext>
            </p:extLst>
          </p:nvPr>
        </p:nvGraphicFramePr>
        <p:xfrm>
          <a:off x="342124" y="5188330"/>
          <a:ext cx="5379167" cy="1560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5014">
                  <a:extLst>
                    <a:ext uri="{9D8B030D-6E8A-4147-A177-3AD203B41FA5}">
                      <a16:colId xmlns:a16="http://schemas.microsoft.com/office/drawing/2014/main" val="3684943249"/>
                    </a:ext>
                  </a:extLst>
                </a:gridCol>
                <a:gridCol w="1962990">
                  <a:extLst>
                    <a:ext uri="{9D8B030D-6E8A-4147-A177-3AD203B41FA5}">
                      <a16:colId xmlns:a16="http://schemas.microsoft.com/office/drawing/2014/main" val="1923933309"/>
                    </a:ext>
                  </a:extLst>
                </a:gridCol>
                <a:gridCol w="2101163">
                  <a:extLst>
                    <a:ext uri="{9D8B030D-6E8A-4147-A177-3AD203B41FA5}">
                      <a16:colId xmlns:a16="http://schemas.microsoft.com/office/drawing/2014/main" val="3781135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MAT HANDLE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CYCLE COUNTS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441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717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amiranda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1122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5874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47000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617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972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3946532"/>
                  </a:ext>
                </a:extLst>
              </a:tr>
            </a:tbl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017402"/>
              </p:ext>
            </p:extLst>
          </p:nvPr>
        </p:nvGraphicFramePr>
        <p:xfrm>
          <a:off x="6619966" y="2356980"/>
          <a:ext cx="4191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1CDA31-A600-497D-B935-F7FD7332D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01996"/>
              </p:ext>
            </p:extLst>
          </p:nvPr>
        </p:nvGraphicFramePr>
        <p:xfrm>
          <a:off x="6201064" y="5221667"/>
          <a:ext cx="5511799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806">
                  <a:extLst>
                    <a:ext uri="{9D8B030D-6E8A-4147-A177-3AD203B41FA5}">
                      <a16:colId xmlns:a16="http://schemas.microsoft.com/office/drawing/2014/main" val="2899667805"/>
                    </a:ext>
                  </a:extLst>
                </a:gridCol>
                <a:gridCol w="1765720">
                  <a:extLst>
                    <a:ext uri="{9D8B030D-6E8A-4147-A177-3AD203B41FA5}">
                      <a16:colId xmlns:a16="http://schemas.microsoft.com/office/drawing/2014/main" val="3773776682"/>
                    </a:ext>
                  </a:extLst>
                </a:gridCol>
                <a:gridCol w="1668524">
                  <a:extLst>
                    <a:ext uri="{9D8B030D-6E8A-4147-A177-3AD203B41FA5}">
                      <a16:colId xmlns:a16="http://schemas.microsoft.com/office/drawing/2014/main" val="687347776"/>
                    </a:ext>
                  </a:extLst>
                </a:gridCol>
                <a:gridCol w="1117749">
                  <a:extLst>
                    <a:ext uri="{9D8B030D-6E8A-4147-A177-3AD203B41FA5}">
                      <a16:colId xmlns:a16="http://schemas.microsoft.com/office/drawing/2014/main" val="468819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User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CYCLE COUNTS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MAT HANDLE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cc MH</a:t>
                      </a:r>
                      <a:endParaRPr lang="en-US" sz="1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380951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erojas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893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07471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amiranda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736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411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judelato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597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4671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7482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jtobias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90007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40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3031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3071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25517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8298820" y="28543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$-145.17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C99A6F7-59DD-4A2B-A134-154C4096C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916323"/>
              </p:ext>
            </p:extLst>
          </p:nvPr>
        </p:nvGraphicFramePr>
        <p:xfrm>
          <a:off x="2232869" y="1476463"/>
          <a:ext cx="5585669" cy="3307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648EDD-57A2-4C0E-91C7-289469AF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5174"/>
              </p:ext>
            </p:extLst>
          </p:nvPr>
        </p:nvGraphicFramePr>
        <p:xfrm>
          <a:off x="3267293" y="5395851"/>
          <a:ext cx="3516819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3710">
                  <a:extLst>
                    <a:ext uri="{9D8B030D-6E8A-4147-A177-3AD203B41FA5}">
                      <a16:colId xmlns:a16="http://schemas.microsoft.com/office/drawing/2014/main" val="1223904242"/>
                    </a:ext>
                  </a:extLst>
                </a:gridCol>
                <a:gridCol w="1097934">
                  <a:extLst>
                    <a:ext uri="{9D8B030D-6E8A-4147-A177-3AD203B41FA5}">
                      <a16:colId xmlns:a16="http://schemas.microsoft.com/office/drawing/2014/main" val="3930228932"/>
                    </a:ext>
                  </a:extLst>
                </a:gridCol>
                <a:gridCol w="1235175">
                  <a:extLst>
                    <a:ext uri="{9D8B030D-6E8A-4147-A177-3AD203B41FA5}">
                      <a16:colId xmlns:a16="http://schemas.microsoft.com/office/drawing/2014/main" val="12026058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COST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Count of PART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858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jodelacr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-145.17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7478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-145.17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33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34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39476"/>
              </p:ext>
            </p:extLst>
          </p:nvPr>
        </p:nvGraphicFramePr>
        <p:xfrm>
          <a:off x="886200" y="1718521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0324547"/>
              </p:ext>
            </p:extLst>
          </p:nvPr>
        </p:nvGraphicFramePr>
        <p:xfrm>
          <a:off x="6504078" y="1710019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011CD-CDF1-4C52-980E-281E84AD9798}"/>
              </a:ext>
            </a:extLst>
          </p:cNvPr>
          <p:cNvSpPr/>
          <p:nvPr/>
        </p:nvSpPr>
        <p:spPr>
          <a:xfrm>
            <a:off x="4841846" y="5378260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322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314385"/>
              </p:ext>
            </p:extLst>
          </p:nvPr>
        </p:nvGraphicFramePr>
        <p:xfrm>
          <a:off x="3804088" y="2057400"/>
          <a:ext cx="45838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380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41C08C4-5370-4B8E-A22A-F26B958FE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693805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Total week discrepancies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5400" dirty="0">
                <a:solidFill>
                  <a:srgbClr val="FFFFFF"/>
                </a:solidFill>
                <a:latin typeface="Calibri" panose="020F0502020204030204"/>
              </a:rPr>
              <a:t>0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A44F63-1CD5-4B05-B5FF-B1913F024A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888285"/>
              </p:ext>
            </p:extLst>
          </p:nvPr>
        </p:nvGraphicFramePr>
        <p:xfrm>
          <a:off x="5483188" y="1734271"/>
          <a:ext cx="6091238" cy="3976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8B6088-3484-4D3D-B634-0FA7FD951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62081"/>
              </p:ext>
            </p:extLst>
          </p:nvPr>
        </p:nvGraphicFramePr>
        <p:xfrm>
          <a:off x="1152262" y="2088269"/>
          <a:ext cx="27051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10915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388613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8412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4611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0791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773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7999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8352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765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10-1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93958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094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26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736105-B49A-4A5C-B030-E93848875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491000"/>
              </p:ext>
            </p:extLst>
          </p:nvPr>
        </p:nvGraphicFramePr>
        <p:xfrm>
          <a:off x="4346850" y="1375380"/>
          <a:ext cx="6596063" cy="4005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9F5E08-CF6B-4E62-9F3F-2EA355E2A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276875"/>
              </p:ext>
            </p:extLst>
          </p:nvPr>
        </p:nvGraphicFramePr>
        <p:xfrm>
          <a:off x="815559" y="1333500"/>
          <a:ext cx="26035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49305516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502995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6474699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6-Oct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13-Oct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386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0233649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1781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111024794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756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12313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538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12367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747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928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13219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8878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32447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093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583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36109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6060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36306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1359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36310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1207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50978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041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62477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6248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63129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9744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8800091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240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8800107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2096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920267097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8756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920281547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2752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922833838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35501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95110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7260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7EDE4E-65F1-456F-AB72-B1D1F14DA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56609"/>
              </p:ext>
            </p:extLst>
          </p:nvPr>
        </p:nvGraphicFramePr>
        <p:xfrm>
          <a:off x="716347" y="1451295"/>
          <a:ext cx="6397517" cy="519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8CAA9-1283-47A9-991C-F7495DCD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48100"/>
              </p:ext>
            </p:extLst>
          </p:nvPr>
        </p:nvGraphicFramePr>
        <p:xfrm>
          <a:off x="8038227" y="1836839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789324356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1552817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 Class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39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07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13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353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207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91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747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02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690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172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4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09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0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320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91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1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2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09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82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831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79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17fb94dd-8c41-42d5-a09e-0f286a6c778c"/>
    <ds:schemaRef ds:uri="fdb430ab-73c0-4912-8626-d15f7fe1bd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429</Words>
  <Application>Microsoft Office PowerPoint</Application>
  <PresentationFormat>Widescreen</PresentationFormat>
  <Paragraphs>240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October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2022-10-21T18:08:43Z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