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13"/>
  </p:handoutMasterIdLst>
  <p:sldIdLst>
    <p:sldId id="375" r:id="rId5"/>
    <p:sldId id="407" r:id="rId6"/>
    <p:sldId id="384" r:id="rId7"/>
    <p:sldId id="416" r:id="rId8"/>
    <p:sldId id="409" r:id="rId9"/>
    <p:sldId id="412" r:id="rId10"/>
    <p:sldId id="418" r:id="rId11"/>
    <p:sldId id="4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0C5A9E"/>
    <a:srgbClr val="9AF0FC"/>
    <a:srgbClr val="0E067C"/>
    <a:srgbClr val="023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993" autoAdjust="0"/>
  </p:normalViewPr>
  <p:slideViewPr>
    <p:cSldViewPr snapToGrid="0" snapToObjects="1">
      <p:cViewPr varScale="1">
        <p:scale>
          <a:sx n="114" d="100"/>
          <a:sy n="114" d="100"/>
        </p:scale>
        <p:origin x="414" y="96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%20september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KPI%20Augus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%20september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%20september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 september2.xlsx]august MH!PivotTable9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Mat Handle August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'august MH'!$Q$215</c:f>
              <c:strCache>
                <c:ptCount val="1"/>
                <c:pt idx="0">
                  <c:v>Sum of MAT HANDLE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'august MH'!$P$216:$P$220</c:f>
              <c:strCache>
                <c:ptCount val="4"/>
                <c:pt idx="0">
                  <c:v>erojas</c:v>
                </c:pt>
                <c:pt idx="1">
                  <c:v>judelato</c:v>
                </c:pt>
                <c:pt idx="2">
                  <c:v>jtobias</c:v>
                </c:pt>
                <c:pt idx="3">
                  <c:v>jodelacr</c:v>
                </c:pt>
              </c:strCache>
            </c:strRef>
          </c:cat>
          <c:val>
            <c:numRef>
              <c:f>'august MH'!$Q$216:$Q$220</c:f>
              <c:numCache>
                <c:formatCode>General</c:formatCode>
                <c:ptCount val="4"/>
                <c:pt idx="0">
                  <c:v>973</c:v>
                </c:pt>
                <c:pt idx="1">
                  <c:v>902</c:v>
                </c:pt>
                <c:pt idx="2">
                  <c:v>637</c:v>
                </c:pt>
                <c:pt idx="3">
                  <c:v>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52-4458-9204-7BDA0C4238E5}"/>
            </c:ext>
          </c:extLst>
        </c:ser>
        <c:ser>
          <c:idx val="1"/>
          <c:order val="1"/>
          <c:tx>
            <c:strRef>
              <c:f>'august MH'!$R$215</c:f>
              <c:strCache>
                <c:ptCount val="1"/>
                <c:pt idx="0">
                  <c:v>Sum of CYCLE COUNTS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'august MH'!$P$216:$P$220</c:f>
              <c:strCache>
                <c:ptCount val="4"/>
                <c:pt idx="0">
                  <c:v>erojas</c:v>
                </c:pt>
                <c:pt idx="1">
                  <c:v>judelato</c:v>
                </c:pt>
                <c:pt idx="2">
                  <c:v>jtobias</c:v>
                </c:pt>
                <c:pt idx="3">
                  <c:v>jodelacr</c:v>
                </c:pt>
              </c:strCache>
            </c:strRef>
          </c:cat>
          <c:val>
            <c:numRef>
              <c:f>'august MH'!$R$216:$R$220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15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52-4458-9204-7BDA0C423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3129232"/>
        <c:axId val="1807885728"/>
      </c:barChart>
      <c:catAx>
        <c:axId val="1503129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885728"/>
        <c:crosses val="autoZero"/>
        <c:auto val="1"/>
        <c:lblAlgn val="ctr"/>
        <c:lblOffset val="100"/>
        <c:noMultiLvlLbl val="0"/>
      </c:catAx>
      <c:valAx>
        <c:axId val="180788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Mat Handle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12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[KPI August.xlsx]Consolidation Aug !PivotTable9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'Consolidation Aug '!$H$3</c:f>
              <c:strCache>
                <c:ptCount val="1"/>
                <c:pt idx="0">
                  <c:v>Sum of Count of Location beginning of August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'Consolidation Aug '!$G$4:$G$36</c:f>
              <c:strCache>
                <c:ptCount val="32"/>
                <c:pt idx="0">
                  <c:v>13105</c:v>
                </c:pt>
                <c:pt idx="1">
                  <c:v>33074</c:v>
                </c:pt>
                <c:pt idx="2">
                  <c:v>1017223</c:v>
                </c:pt>
                <c:pt idx="3">
                  <c:v>922442964</c:v>
                </c:pt>
                <c:pt idx="4">
                  <c:v>0509999</c:v>
                </c:pt>
                <c:pt idx="5">
                  <c:v>13210</c:v>
                </c:pt>
                <c:pt idx="6">
                  <c:v>32446</c:v>
                </c:pt>
                <c:pt idx="7">
                  <c:v>13361</c:v>
                </c:pt>
                <c:pt idx="8">
                  <c:v>111024793</c:v>
                </c:pt>
                <c:pt idx="9">
                  <c:v>13005</c:v>
                </c:pt>
                <c:pt idx="10">
                  <c:v>13109</c:v>
                </c:pt>
                <c:pt idx="11">
                  <c:v>1017222</c:v>
                </c:pt>
                <c:pt idx="12">
                  <c:v>1054269V01</c:v>
                </c:pt>
                <c:pt idx="13">
                  <c:v>33215</c:v>
                </c:pt>
                <c:pt idx="14">
                  <c:v>33078</c:v>
                </c:pt>
                <c:pt idx="15">
                  <c:v>0169778</c:v>
                </c:pt>
                <c:pt idx="16">
                  <c:v>13209</c:v>
                </c:pt>
                <c:pt idx="17">
                  <c:v>13103</c:v>
                </c:pt>
                <c:pt idx="18">
                  <c:v>111024794</c:v>
                </c:pt>
                <c:pt idx="19">
                  <c:v>95109</c:v>
                </c:pt>
                <c:pt idx="20">
                  <c:v>12107</c:v>
                </c:pt>
                <c:pt idx="21">
                  <c:v>13055</c:v>
                </c:pt>
                <c:pt idx="22">
                  <c:v>95209</c:v>
                </c:pt>
                <c:pt idx="23">
                  <c:v>1050069</c:v>
                </c:pt>
                <c:pt idx="24">
                  <c:v>37018</c:v>
                </c:pt>
                <c:pt idx="25">
                  <c:v>13003</c:v>
                </c:pt>
                <c:pt idx="26">
                  <c:v>36554</c:v>
                </c:pt>
                <c:pt idx="27">
                  <c:v>921980126</c:v>
                </c:pt>
                <c:pt idx="28">
                  <c:v>1305727</c:v>
                </c:pt>
                <c:pt idx="29">
                  <c:v>1024818</c:v>
                </c:pt>
                <c:pt idx="30">
                  <c:v>1054269</c:v>
                </c:pt>
                <c:pt idx="31">
                  <c:v>1054267V01</c:v>
                </c:pt>
              </c:strCache>
            </c:strRef>
          </c:cat>
          <c:val>
            <c:numRef>
              <c:f>'Consolidation Aug '!$H$4:$H$36</c:f>
              <c:numCache>
                <c:formatCode>General</c:formatCode>
                <c:ptCount val="32"/>
                <c:pt idx="0">
                  <c:v>58</c:v>
                </c:pt>
                <c:pt idx="1">
                  <c:v>35</c:v>
                </c:pt>
                <c:pt idx="2">
                  <c:v>34</c:v>
                </c:pt>
                <c:pt idx="3">
                  <c:v>32</c:v>
                </c:pt>
                <c:pt idx="4">
                  <c:v>30</c:v>
                </c:pt>
                <c:pt idx="5">
                  <c:v>24</c:v>
                </c:pt>
                <c:pt idx="6">
                  <c:v>24</c:v>
                </c:pt>
                <c:pt idx="7">
                  <c:v>23</c:v>
                </c:pt>
                <c:pt idx="8">
                  <c:v>21</c:v>
                </c:pt>
                <c:pt idx="9">
                  <c:v>21</c:v>
                </c:pt>
                <c:pt idx="10">
                  <c:v>21</c:v>
                </c:pt>
                <c:pt idx="11">
                  <c:v>20</c:v>
                </c:pt>
                <c:pt idx="12">
                  <c:v>19</c:v>
                </c:pt>
                <c:pt idx="13">
                  <c:v>18</c:v>
                </c:pt>
                <c:pt idx="14">
                  <c:v>17</c:v>
                </c:pt>
                <c:pt idx="15">
                  <c:v>17</c:v>
                </c:pt>
                <c:pt idx="16">
                  <c:v>16</c:v>
                </c:pt>
                <c:pt idx="17">
                  <c:v>16</c:v>
                </c:pt>
                <c:pt idx="18">
                  <c:v>15</c:v>
                </c:pt>
                <c:pt idx="19">
                  <c:v>14</c:v>
                </c:pt>
                <c:pt idx="20">
                  <c:v>14</c:v>
                </c:pt>
                <c:pt idx="21">
                  <c:v>13</c:v>
                </c:pt>
                <c:pt idx="22">
                  <c:v>13</c:v>
                </c:pt>
                <c:pt idx="23">
                  <c:v>13</c:v>
                </c:pt>
                <c:pt idx="24">
                  <c:v>12</c:v>
                </c:pt>
                <c:pt idx="25">
                  <c:v>11</c:v>
                </c:pt>
                <c:pt idx="26">
                  <c:v>11</c:v>
                </c:pt>
                <c:pt idx="27">
                  <c:v>11</c:v>
                </c:pt>
                <c:pt idx="28">
                  <c:v>11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DE-408E-8CD3-67A1B7D874E9}"/>
            </c:ext>
          </c:extLst>
        </c:ser>
        <c:ser>
          <c:idx val="1"/>
          <c:order val="1"/>
          <c:tx>
            <c:strRef>
              <c:f>'Consolidation Aug '!$I$3</c:f>
              <c:strCache>
                <c:ptCount val="1"/>
                <c:pt idx="0">
                  <c:v>Sum of Count loc end August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'Consolidation Aug '!$G$4:$G$36</c:f>
              <c:strCache>
                <c:ptCount val="32"/>
                <c:pt idx="0">
                  <c:v>13105</c:v>
                </c:pt>
                <c:pt idx="1">
                  <c:v>33074</c:v>
                </c:pt>
                <c:pt idx="2">
                  <c:v>1017223</c:v>
                </c:pt>
                <c:pt idx="3">
                  <c:v>922442964</c:v>
                </c:pt>
                <c:pt idx="4">
                  <c:v>0509999</c:v>
                </c:pt>
                <c:pt idx="5">
                  <c:v>13210</c:v>
                </c:pt>
                <c:pt idx="6">
                  <c:v>32446</c:v>
                </c:pt>
                <c:pt idx="7">
                  <c:v>13361</c:v>
                </c:pt>
                <c:pt idx="8">
                  <c:v>111024793</c:v>
                </c:pt>
                <c:pt idx="9">
                  <c:v>13005</c:v>
                </c:pt>
                <c:pt idx="10">
                  <c:v>13109</c:v>
                </c:pt>
                <c:pt idx="11">
                  <c:v>1017222</c:v>
                </c:pt>
                <c:pt idx="12">
                  <c:v>1054269V01</c:v>
                </c:pt>
                <c:pt idx="13">
                  <c:v>33215</c:v>
                </c:pt>
                <c:pt idx="14">
                  <c:v>33078</c:v>
                </c:pt>
                <c:pt idx="15">
                  <c:v>0169778</c:v>
                </c:pt>
                <c:pt idx="16">
                  <c:v>13209</c:v>
                </c:pt>
                <c:pt idx="17">
                  <c:v>13103</c:v>
                </c:pt>
                <c:pt idx="18">
                  <c:v>111024794</c:v>
                </c:pt>
                <c:pt idx="19">
                  <c:v>95109</c:v>
                </c:pt>
                <c:pt idx="20">
                  <c:v>12107</c:v>
                </c:pt>
                <c:pt idx="21">
                  <c:v>13055</c:v>
                </c:pt>
                <c:pt idx="22">
                  <c:v>95209</c:v>
                </c:pt>
                <c:pt idx="23">
                  <c:v>1050069</c:v>
                </c:pt>
                <c:pt idx="24">
                  <c:v>37018</c:v>
                </c:pt>
                <c:pt idx="25">
                  <c:v>13003</c:v>
                </c:pt>
                <c:pt idx="26">
                  <c:v>36554</c:v>
                </c:pt>
                <c:pt idx="27">
                  <c:v>921980126</c:v>
                </c:pt>
                <c:pt idx="28">
                  <c:v>1305727</c:v>
                </c:pt>
                <c:pt idx="29">
                  <c:v>1024818</c:v>
                </c:pt>
                <c:pt idx="30">
                  <c:v>1054269</c:v>
                </c:pt>
                <c:pt idx="31">
                  <c:v>1054267V01</c:v>
                </c:pt>
              </c:strCache>
            </c:strRef>
          </c:cat>
          <c:val>
            <c:numRef>
              <c:f>'Consolidation Aug '!$I$4:$I$36</c:f>
              <c:numCache>
                <c:formatCode>General</c:formatCode>
                <c:ptCount val="32"/>
                <c:pt idx="0">
                  <c:v>77</c:v>
                </c:pt>
                <c:pt idx="1">
                  <c:v>32</c:v>
                </c:pt>
                <c:pt idx="2">
                  <c:v>24</c:v>
                </c:pt>
                <c:pt idx="3">
                  <c:v>22</c:v>
                </c:pt>
                <c:pt idx="4">
                  <c:v>29</c:v>
                </c:pt>
                <c:pt idx="5">
                  <c:v>21</c:v>
                </c:pt>
                <c:pt idx="6">
                  <c:v>23</c:v>
                </c:pt>
                <c:pt idx="7">
                  <c:v>14</c:v>
                </c:pt>
                <c:pt idx="8">
                  <c:v>21</c:v>
                </c:pt>
                <c:pt idx="9">
                  <c:v>14</c:v>
                </c:pt>
                <c:pt idx="10">
                  <c:v>21</c:v>
                </c:pt>
                <c:pt idx="11">
                  <c:v>18</c:v>
                </c:pt>
                <c:pt idx="12">
                  <c:v>19</c:v>
                </c:pt>
                <c:pt idx="13">
                  <c:v>14</c:v>
                </c:pt>
                <c:pt idx="14">
                  <c:v>21</c:v>
                </c:pt>
                <c:pt idx="15">
                  <c:v>13</c:v>
                </c:pt>
                <c:pt idx="16">
                  <c:v>15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  <c:pt idx="20">
                  <c:v>9</c:v>
                </c:pt>
                <c:pt idx="21">
                  <c:v>9</c:v>
                </c:pt>
                <c:pt idx="22">
                  <c:v>8</c:v>
                </c:pt>
                <c:pt idx="23">
                  <c:v>6</c:v>
                </c:pt>
                <c:pt idx="24">
                  <c:v>11</c:v>
                </c:pt>
                <c:pt idx="25">
                  <c:v>12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9</c:v>
                </c:pt>
                <c:pt idx="30">
                  <c:v>7</c:v>
                </c:pt>
                <c:pt idx="3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DE-408E-8CD3-67A1B7D87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3071984"/>
        <c:axId val="473751648"/>
      </c:lineChart>
      <c:catAx>
        <c:axId val="64307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751648"/>
        <c:crosses val="autoZero"/>
        <c:auto val="1"/>
        <c:lblAlgn val="ctr"/>
        <c:lblOffset val="100"/>
        <c:noMultiLvlLbl val="0"/>
      </c:catAx>
      <c:valAx>
        <c:axId val="47375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07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 by MH!PivotTable10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 Handle September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 by MH'!$I$25</c:f>
              <c:strCache>
                <c:ptCount val="1"/>
                <c:pt idx="0">
                  <c:v>Sum of CYCLE COUNTS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judelato</c:v>
                </c:pt>
                <c:pt idx="1">
                  <c:v>erojas</c:v>
                </c:pt>
                <c:pt idx="2">
                  <c:v>jtobias</c:v>
                </c:pt>
                <c:pt idx="3">
                  <c:v>jodelacr</c:v>
                </c:pt>
                <c:pt idx="4">
                  <c:v>amiranda</c:v>
                </c:pt>
              </c:strCache>
            </c:strRef>
          </c:cat>
          <c:val>
            <c:numRef>
              <c:f>'1 Movements by MH'!$I$26:$I$31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22</c:v>
                </c:pt>
                <c:pt idx="3">
                  <c:v>42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E2-4F85-BCB3-88EA80C77EF4}"/>
            </c:ext>
          </c:extLst>
        </c:ser>
        <c:ser>
          <c:idx val="1"/>
          <c:order val="1"/>
          <c:tx>
            <c:strRef>
              <c:f>'1 Movements by MH'!$J$25</c:f>
              <c:strCache>
                <c:ptCount val="1"/>
                <c:pt idx="0">
                  <c:v>Sum of MAT HANDLE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judelato</c:v>
                </c:pt>
                <c:pt idx="1">
                  <c:v>erojas</c:v>
                </c:pt>
                <c:pt idx="2">
                  <c:v>jtobias</c:v>
                </c:pt>
                <c:pt idx="3">
                  <c:v>jodelacr</c:v>
                </c:pt>
                <c:pt idx="4">
                  <c:v>amiranda</c:v>
                </c:pt>
              </c:strCache>
            </c:strRef>
          </c:cat>
          <c:val>
            <c:numRef>
              <c:f>'1 Movements by MH'!$J$26:$J$31</c:f>
              <c:numCache>
                <c:formatCode>General</c:formatCode>
                <c:ptCount val="5"/>
                <c:pt idx="0">
                  <c:v>1362</c:v>
                </c:pt>
                <c:pt idx="1">
                  <c:v>1033</c:v>
                </c:pt>
                <c:pt idx="2">
                  <c:v>853</c:v>
                </c:pt>
                <c:pt idx="3">
                  <c:v>823</c:v>
                </c:pt>
                <c:pt idx="4">
                  <c:v>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E2-4F85-BCB3-88EA80C77EF4}"/>
            </c:ext>
          </c:extLst>
        </c:ser>
        <c:ser>
          <c:idx val="2"/>
          <c:order val="2"/>
          <c:tx>
            <c:strRef>
              <c:f>'1 Movements by MH'!$K$25</c:f>
              <c:strCache>
                <c:ptCount val="1"/>
                <c:pt idx="0">
                  <c:v>Sum of cc MH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judelato</c:v>
                </c:pt>
                <c:pt idx="1">
                  <c:v>erojas</c:v>
                </c:pt>
                <c:pt idx="2">
                  <c:v>jtobias</c:v>
                </c:pt>
                <c:pt idx="3">
                  <c:v>jodelacr</c:v>
                </c:pt>
                <c:pt idx="4">
                  <c:v>amiranda</c:v>
                </c:pt>
              </c:strCache>
            </c:strRef>
          </c:cat>
          <c:val>
            <c:numRef>
              <c:f>'1 Movements by MH'!$K$26:$K$31</c:f>
              <c:numCache>
                <c:formatCode>General</c:formatCode>
                <c:ptCount val="5"/>
                <c:pt idx="0">
                  <c:v>1365</c:v>
                </c:pt>
                <c:pt idx="1">
                  <c:v>1036</c:v>
                </c:pt>
                <c:pt idx="2">
                  <c:v>875</c:v>
                </c:pt>
                <c:pt idx="3">
                  <c:v>865</c:v>
                </c:pt>
                <c:pt idx="4">
                  <c:v>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E2-4F85-BCB3-88EA80C77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4677104"/>
        <c:axId val="1136347568"/>
      </c:barChart>
      <c:catAx>
        <c:axId val="1214677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347568"/>
        <c:crosses val="autoZero"/>
        <c:auto val="1"/>
        <c:lblAlgn val="ctr"/>
        <c:lblOffset val="100"/>
        <c:noMultiLvlLbl val="0"/>
      </c:catAx>
      <c:valAx>
        <c:axId val="113634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Mat Handle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7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general.xlsx]Sheet3!PivotTable3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Adjustments August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Sheet3!$O$4</c:f>
              <c:strCache>
                <c:ptCount val="1"/>
                <c:pt idx="0">
                  <c:v>Sum of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Sheet3!$N$5:$N$9</c:f>
              <c:strCache>
                <c:ptCount val="4"/>
                <c:pt idx="0">
                  <c:v>jtobias</c:v>
                </c:pt>
                <c:pt idx="1">
                  <c:v>erojas</c:v>
                </c:pt>
                <c:pt idx="2">
                  <c:v>judelato</c:v>
                </c:pt>
                <c:pt idx="3">
                  <c:v>jodelacr</c:v>
                </c:pt>
              </c:strCache>
            </c:strRef>
          </c:cat>
          <c:val>
            <c:numRef>
              <c:f>Sheet3!$O$5:$O$9</c:f>
              <c:numCache>
                <c:formatCode>General</c:formatCode>
                <c:ptCount val="4"/>
                <c:pt idx="0">
                  <c:v>-1775.8099999999993</c:v>
                </c:pt>
                <c:pt idx="1">
                  <c:v>-68.84</c:v>
                </c:pt>
                <c:pt idx="2">
                  <c:v>280.02</c:v>
                </c:pt>
                <c:pt idx="3">
                  <c:v>2572.94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46-461E-AE6A-5A1477E20EB4}"/>
            </c:ext>
          </c:extLst>
        </c:ser>
        <c:ser>
          <c:idx val="1"/>
          <c:order val="1"/>
          <c:tx>
            <c:strRef>
              <c:f>Sheet3!$P$4</c:f>
              <c:strCache>
                <c:ptCount val="1"/>
                <c:pt idx="0">
                  <c:v>Count of PART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Sheet3!$N$5:$N$9</c:f>
              <c:strCache>
                <c:ptCount val="4"/>
                <c:pt idx="0">
                  <c:v>jtobias</c:v>
                </c:pt>
                <c:pt idx="1">
                  <c:v>erojas</c:v>
                </c:pt>
                <c:pt idx="2">
                  <c:v>judelato</c:v>
                </c:pt>
                <c:pt idx="3">
                  <c:v>jodelacr</c:v>
                </c:pt>
              </c:strCache>
            </c:strRef>
          </c:cat>
          <c:val>
            <c:numRef>
              <c:f>Sheet3!$P$5:$P$9</c:f>
              <c:numCache>
                <c:formatCode>General</c:formatCode>
                <c:ptCount val="4"/>
                <c:pt idx="0">
                  <c:v>21</c:v>
                </c:pt>
                <c:pt idx="1">
                  <c:v>1</c:v>
                </c:pt>
                <c:pt idx="2">
                  <c:v>2</c:v>
                </c:pt>
                <c:pt idx="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46-461E-AE6A-5A1477E20E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0011632"/>
        <c:axId val="1155142752"/>
      </c:barChart>
      <c:catAx>
        <c:axId val="410011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142752"/>
        <c:crosses val="autoZero"/>
        <c:auto val="1"/>
        <c:lblAlgn val="ctr"/>
        <c:lblOffset val="100"/>
        <c:noMultiLvlLbl val="0"/>
      </c:catAx>
      <c:valAx>
        <c:axId val="115514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CC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1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 by MH!PivotTable8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Adjustments September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 by MH'!$B$25</c:f>
              <c:strCache>
                <c:ptCount val="1"/>
                <c:pt idx="0">
                  <c:v>Sum of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MH'!$A$26:$A$30</c:f>
              <c:strCache>
                <c:ptCount val="4"/>
                <c:pt idx="0">
                  <c:v>jodelacr</c:v>
                </c:pt>
                <c:pt idx="1">
                  <c:v>judelato</c:v>
                </c:pt>
                <c:pt idx="2">
                  <c:v>erojas</c:v>
                </c:pt>
                <c:pt idx="3">
                  <c:v>jtobias</c:v>
                </c:pt>
              </c:strCache>
            </c:strRef>
          </c:cat>
          <c:val>
            <c:numRef>
              <c:f>'1 Movements by MH'!$B$26:$B$30</c:f>
              <c:numCache>
                <c:formatCode>"$"#,##0.00</c:formatCode>
                <c:ptCount val="4"/>
                <c:pt idx="0">
                  <c:v>-391.32999999999987</c:v>
                </c:pt>
                <c:pt idx="1">
                  <c:v>-25.99</c:v>
                </c:pt>
                <c:pt idx="2">
                  <c:v>111.3</c:v>
                </c:pt>
                <c:pt idx="3">
                  <c:v>990.11999999999989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4A-4215-9F0D-801653DFA4D9}"/>
            </c:ext>
          </c:extLst>
        </c:ser>
        <c:ser>
          <c:idx val="1"/>
          <c:order val="1"/>
          <c:tx>
            <c:strRef>
              <c:f>'1 Movements by MH'!$C$25</c:f>
              <c:strCache>
                <c:ptCount val="1"/>
                <c:pt idx="0">
                  <c:v>Count of PART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MH'!$A$26:$A$30</c:f>
              <c:strCache>
                <c:ptCount val="4"/>
                <c:pt idx="0">
                  <c:v>jodelacr</c:v>
                </c:pt>
                <c:pt idx="1">
                  <c:v>judelato</c:v>
                </c:pt>
                <c:pt idx="2">
                  <c:v>erojas</c:v>
                </c:pt>
                <c:pt idx="3">
                  <c:v>jtobias</c:v>
                </c:pt>
              </c:strCache>
            </c:strRef>
          </c:cat>
          <c:val>
            <c:numRef>
              <c:f>'1 Movements by MH'!$C$26:$C$30</c:f>
              <c:numCache>
                <c:formatCode>0</c:formatCode>
                <c:ptCount val="4"/>
                <c:pt idx="0">
                  <c:v>34</c:v>
                </c:pt>
                <c:pt idx="1">
                  <c:v>1</c:v>
                </c:pt>
                <c:pt idx="2">
                  <c:v>2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4A-4215-9F0D-801653DFA4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10169920"/>
        <c:axId val="1657760688"/>
      </c:barChart>
      <c:catAx>
        <c:axId val="101016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760688"/>
        <c:crosses val="autoZero"/>
        <c:auto val="1"/>
        <c:lblAlgn val="ctr"/>
        <c:lblOffset val="100"/>
        <c:noMultiLvlLbl val="0"/>
      </c:catAx>
      <c:valAx>
        <c:axId val="165776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CC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16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 september2.xlsx]2 Reslot Analysis !Class not slotted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Not</a:t>
            </a:r>
            <a:r>
              <a:rPr lang="en-US" baseline="0"/>
              <a:t> Slotted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'!$A$2:$A$6</c:f>
              <c:multiLvlStrCache>
                <c:ptCount val="3"/>
                <c:lvl>
                  <c:pt idx="1">
                    <c:v>01-sep</c:v>
                  </c:pt>
                  <c:pt idx="2">
                    <c:v>22-sep</c:v>
                  </c:pt>
                </c:lvl>
                <c:lvl>
                  <c:pt idx="0">
                    <c:v>ago</c:v>
                  </c:pt>
                  <c:pt idx="1">
                    <c:v>sep</c:v>
                  </c:pt>
                </c:lvl>
              </c:multiLvlStrCache>
            </c:multiLvlStrRef>
          </c:cat>
          <c:val>
            <c:numRef>
              <c:f>'2 Reslot Analysis '!$B$2:$B$6</c:f>
              <c:numCache>
                <c:formatCode>General</c:formatCode>
                <c:ptCount val="3"/>
                <c:pt idx="0">
                  <c:v>41</c:v>
                </c:pt>
                <c:pt idx="1">
                  <c:v>34</c:v>
                </c:pt>
                <c:pt idx="2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89-442A-A541-CD070FD39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724543"/>
        <c:axId val="484681135"/>
      </c:lineChart>
      <c:catAx>
        <c:axId val="5447245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81135"/>
        <c:crosses val="autoZero"/>
        <c:auto val="1"/>
        <c:lblAlgn val="ctr"/>
        <c:lblOffset val="100"/>
        <c:noMultiLvlLbl val="0"/>
      </c:catAx>
      <c:valAx>
        <c:axId val="4846811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</a:t>
                </a:r>
                <a:r>
                  <a:rPr lang="en-US" baseline="0"/>
                  <a:t> Numbers Sum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 september2.xlsx]2 Reslot Analysis !Labor Intensive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Labor Intensive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'!$N$1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'!$M$2:$M$6</c:f>
              <c:multiLvlStrCache>
                <c:ptCount val="3"/>
                <c:lvl>
                  <c:pt idx="1">
                    <c:v>01-sep</c:v>
                  </c:pt>
                  <c:pt idx="2">
                    <c:v>22-sep</c:v>
                  </c:pt>
                </c:lvl>
                <c:lvl>
                  <c:pt idx="0">
                    <c:v>ago</c:v>
                  </c:pt>
                  <c:pt idx="1">
                    <c:v>sep</c:v>
                  </c:pt>
                </c:lvl>
              </c:multiLvlStrCache>
            </c:multiLvlStrRef>
          </c:cat>
          <c:val>
            <c:numRef>
              <c:f>'2 Reslot Analysis '!$N$2:$N$6</c:f>
              <c:numCache>
                <c:formatCode>General</c:formatCode>
                <c:ptCount val="3"/>
                <c:pt idx="0">
                  <c:v>83</c:v>
                </c:pt>
                <c:pt idx="1">
                  <c:v>58</c:v>
                </c:pt>
                <c:pt idx="2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FC-4D12-BBDD-4D07FBEC6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109583"/>
        <c:axId val="537060751"/>
      </c:lineChart>
      <c:catAx>
        <c:axId val="683109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751"/>
        <c:crosses val="autoZero"/>
        <c:auto val="1"/>
        <c:lblAlgn val="ctr"/>
        <c:lblOffset val="100"/>
        <c:noMultiLvlLbl val="0"/>
      </c:catAx>
      <c:valAx>
        <c:axId val="5370607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LI</a:t>
                </a:r>
                <a:r>
                  <a:rPr lang="en-US" baseline="0"/>
                  <a:t>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10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general.xlsx]3 Restock Analysis !PivotTable5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Part</a:t>
            </a:r>
            <a:r>
              <a:rPr lang="en-US" baseline="0" dirty="0"/>
              <a:t> Numbers of Restock August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'3 Restock Analysis '!$B$2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'3 Restock Analysis '!$A$3:$A$25</c:f>
              <c:strCache>
                <c:ptCount val="22"/>
                <c:pt idx="0">
                  <c:v>8/2/2022</c:v>
                </c:pt>
                <c:pt idx="1">
                  <c:v>8/3/2022</c:v>
                </c:pt>
                <c:pt idx="2">
                  <c:v>8/4/2022</c:v>
                </c:pt>
                <c:pt idx="3">
                  <c:v>8/5/2022</c:v>
                </c:pt>
                <c:pt idx="4">
                  <c:v>8/8/2022</c:v>
                </c:pt>
                <c:pt idx="5">
                  <c:v>8/9/2022</c:v>
                </c:pt>
                <c:pt idx="6">
                  <c:v>8/10/2022</c:v>
                </c:pt>
                <c:pt idx="7">
                  <c:v>8/11/2022</c:v>
                </c:pt>
                <c:pt idx="8">
                  <c:v>8/12/2022</c:v>
                </c:pt>
                <c:pt idx="9">
                  <c:v>8/15/2022</c:v>
                </c:pt>
                <c:pt idx="10">
                  <c:v>8/16/2022</c:v>
                </c:pt>
                <c:pt idx="11">
                  <c:v>8/17/2022</c:v>
                </c:pt>
                <c:pt idx="12">
                  <c:v>8/18/2022</c:v>
                </c:pt>
                <c:pt idx="13">
                  <c:v>8/19/2022</c:v>
                </c:pt>
                <c:pt idx="14">
                  <c:v>8/22/2022</c:v>
                </c:pt>
                <c:pt idx="15">
                  <c:v>8/23/2022</c:v>
                </c:pt>
                <c:pt idx="16">
                  <c:v>8/24/2022</c:v>
                </c:pt>
                <c:pt idx="17">
                  <c:v>8/25/2022</c:v>
                </c:pt>
                <c:pt idx="18">
                  <c:v>8/26/2022</c:v>
                </c:pt>
                <c:pt idx="19">
                  <c:v>8/29/2022</c:v>
                </c:pt>
                <c:pt idx="20">
                  <c:v>8/30/2022</c:v>
                </c:pt>
                <c:pt idx="21">
                  <c:v>8/31/2022</c:v>
                </c:pt>
              </c:strCache>
            </c:strRef>
          </c:cat>
          <c:val>
            <c:numRef>
              <c:f>'3 Restock Analysis '!$B$3:$B$25</c:f>
              <c:numCache>
                <c:formatCode>General</c:formatCode>
                <c:ptCount val="22"/>
                <c:pt idx="0">
                  <c:v>54</c:v>
                </c:pt>
                <c:pt idx="1">
                  <c:v>38</c:v>
                </c:pt>
                <c:pt idx="2">
                  <c:v>61</c:v>
                </c:pt>
                <c:pt idx="3">
                  <c:v>60</c:v>
                </c:pt>
                <c:pt idx="4">
                  <c:v>76</c:v>
                </c:pt>
                <c:pt idx="5">
                  <c:v>57</c:v>
                </c:pt>
                <c:pt idx="6">
                  <c:v>30</c:v>
                </c:pt>
                <c:pt idx="7">
                  <c:v>87</c:v>
                </c:pt>
                <c:pt idx="8">
                  <c:v>98</c:v>
                </c:pt>
                <c:pt idx="9">
                  <c:v>181</c:v>
                </c:pt>
                <c:pt idx="10">
                  <c:v>150</c:v>
                </c:pt>
                <c:pt idx="11">
                  <c:v>104</c:v>
                </c:pt>
                <c:pt idx="12">
                  <c:v>140</c:v>
                </c:pt>
                <c:pt idx="13">
                  <c:v>104</c:v>
                </c:pt>
                <c:pt idx="14">
                  <c:v>84</c:v>
                </c:pt>
                <c:pt idx="15">
                  <c:v>67</c:v>
                </c:pt>
                <c:pt idx="16">
                  <c:v>52</c:v>
                </c:pt>
                <c:pt idx="17">
                  <c:v>63</c:v>
                </c:pt>
                <c:pt idx="18">
                  <c:v>67</c:v>
                </c:pt>
                <c:pt idx="19">
                  <c:v>102</c:v>
                </c:pt>
                <c:pt idx="20">
                  <c:v>55</c:v>
                </c:pt>
                <c:pt idx="2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EA-4833-B3B8-69BFC2080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2099407"/>
        <c:axId val="866523887"/>
      </c:lineChart>
      <c:catAx>
        <c:axId val="8620994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523887"/>
        <c:crosses val="autoZero"/>
        <c:auto val="1"/>
        <c:lblAlgn val="ctr"/>
        <c:lblOffset val="100"/>
        <c:noMultiLvlLbl val="0"/>
      </c:catAx>
      <c:valAx>
        <c:axId val="86652388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part numbers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09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general-.xlsx]3 Restock Analysis !PivotTable5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</a:t>
            </a:r>
            <a:r>
              <a:rPr lang="en-US" baseline="0"/>
              <a:t> Numbers of Reestock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'3 Restock Analysis '!$B$2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'3 Restock Analysis '!$A$3:$A$25</c:f>
              <c:strCache>
                <c:ptCount val="22"/>
                <c:pt idx="0">
                  <c:v>9/1/2022</c:v>
                </c:pt>
                <c:pt idx="1">
                  <c:v>9/2/2022</c:v>
                </c:pt>
                <c:pt idx="2">
                  <c:v>9/5/2022</c:v>
                </c:pt>
                <c:pt idx="3">
                  <c:v>9/6/2022</c:v>
                </c:pt>
                <c:pt idx="4">
                  <c:v>9/7/2022</c:v>
                </c:pt>
                <c:pt idx="5">
                  <c:v>9/8/2022</c:v>
                </c:pt>
                <c:pt idx="6">
                  <c:v>9/9/2022</c:v>
                </c:pt>
                <c:pt idx="7">
                  <c:v>9/12/2022</c:v>
                </c:pt>
                <c:pt idx="8">
                  <c:v>9/13/2022</c:v>
                </c:pt>
                <c:pt idx="9">
                  <c:v>9/14/2022</c:v>
                </c:pt>
                <c:pt idx="10">
                  <c:v>9/15/2022</c:v>
                </c:pt>
                <c:pt idx="11">
                  <c:v>9/17/2022</c:v>
                </c:pt>
                <c:pt idx="12">
                  <c:v>9/19/2022</c:v>
                </c:pt>
                <c:pt idx="13">
                  <c:v>9/20/2022</c:v>
                </c:pt>
                <c:pt idx="14">
                  <c:v>9/21/2022</c:v>
                </c:pt>
                <c:pt idx="15">
                  <c:v>9/22/2022</c:v>
                </c:pt>
                <c:pt idx="16">
                  <c:v>9/23/2022</c:v>
                </c:pt>
                <c:pt idx="17">
                  <c:v>9/26/2022</c:v>
                </c:pt>
                <c:pt idx="18">
                  <c:v>9/27/2022</c:v>
                </c:pt>
                <c:pt idx="19">
                  <c:v>9/28/2022</c:v>
                </c:pt>
                <c:pt idx="20">
                  <c:v>9/29/2022</c:v>
                </c:pt>
                <c:pt idx="21">
                  <c:v>9/30/2022</c:v>
                </c:pt>
              </c:strCache>
            </c:strRef>
          </c:cat>
          <c:val>
            <c:numRef>
              <c:f>'3 Restock Analysis '!$B$3:$B$25</c:f>
              <c:numCache>
                <c:formatCode>General</c:formatCode>
                <c:ptCount val="22"/>
                <c:pt idx="0">
                  <c:v>48</c:v>
                </c:pt>
                <c:pt idx="1">
                  <c:v>41</c:v>
                </c:pt>
                <c:pt idx="2">
                  <c:v>108</c:v>
                </c:pt>
                <c:pt idx="3">
                  <c:v>55</c:v>
                </c:pt>
                <c:pt idx="4">
                  <c:v>40</c:v>
                </c:pt>
                <c:pt idx="5">
                  <c:v>66</c:v>
                </c:pt>
                <c:pt idx="6">
                  <c:v>59</c:v>
                </c:pt>
                <c:pt idx="7">
                  <c:v>92</c:v>
                </c:pt>
                <c:pt idx="8">
                  <c:v>69</c:v>
                </c:pt>
                <c:pt idx="9">
                  <c:v>32</c:v>
                </c:pt>
                <c:pt idx="10">
                  <c:v>54</c:v>
                </c:pt>
                <c:pt idx="11">
                  <c:v>64</c:v>
                </c:pt>
                <c:pt idx="12">
                  <c:v>29</c:v>
                </c:pt>
                <c:pt idx="13">
                  <c:v>45</c:v>
                </c:pt>
                <c:pt idx="14">
                  <c:v>36</c:v>
                </c:pt>
                <c:pt idx="15">
                  <c:v>64</c:v>
                </c:pt>
                <c:pt idx="16">
                  <c:v>52</c:v>
                </c:pt>
                <c:pt idx="17">
                  <c:v>85</c:v>
                </c:pt>
                <c:pt idx="18">
                  <c:v>69</c:v>
                </c:pt>
                <c:pt idx="19">
                  <c:v>36</c:v>
                </c:pt>
                <c:pt idx="20">
                  <c:v>59</c:v>
                </c:pt>
                <c:pt idx="21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DE-4C5B-9D21-DB8CA3029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2099407"/>
        <c:axId val="866523887"/>
      </c:lineChart>
      <c:catAx>
        <c:axId val="8620994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523887"/>
        <c:crosses val="autoZero"/>
        <c:auto val="1"/>
        <c:lblAlgn val="ctr"/>
        <c:lblOffset val="100"/>
        <c:noMultiLvlLbl val="0"/>
      </c:catAx>
      <c:valAx>
        <c:axId val="86652388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part numbers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09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general-.xlsx]empty loc Analysis!PivotTable2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Empty Locations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'empty loc Analysis'!$C$2</c:f>
              <c:strCache>
                <c:ptCount val="1"/>
                <c:pt idx="0">
                  <c:v>Sum of Total de espacios disponibles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'empty loc Analysis'!$B$3:$B$6</c:f>
              <c:strCache>
                <c:ptCount val="3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</c:strCache>
            </c:strRef>
          </c:cat>
          <c:val>
            <c:numRef>
              <c:f>'empty loc Analysis'!$C$3:$C$6</c:f>
              <c:numCache>
                <c:formatCode>General</c:formatCode>
                <c:ptCount val="3"/>
                <c:pt idx="0">
                  <c:v>316</c:v>
                </c:pt>
                <c:pt idx="1">
                  <c:v>1586</c:v>
                </c:pt>
                <c:pt idx="2">
                  <c:v>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7-462D-81B7-CD74FF6F236B}"/>
            </c:ext>
          </c:extLst>
        </c:ser>
        <c:ser>
          <c:idx val="1"/>
          <c:order val="1"/>
          <c:tx>
            <c:strRef>
              <c:f>'empty loc Analysis'!$D$2</c:f>
              <c:strCache>
                <c:ptCount val="1"/>
                <c:pt idx="0">
                  <c:v>Sum of Empty Loc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'empty loc Analysis'!$B$3:$B$6</c:f>
              <c:strCache>
                <c:ptCount val="3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</c:strCache>
            </c:strRef>
          </c:cat>
          <c:val>
            <c:numRef>
              <c:f>'empty loc Analysis'!$D$3:$D$6</c:f>
              <c:numCache>
                <c:formatCode>General</c:formatCode>
                <c:ptCount val="3"/>
                <c:pt idx="0">
                  <c:v>269</c:v>
                </c:pt>
                <c:pt idx="1">
                  <c:v>1361</c:v>
                </c:pt>
                <c:pt idx="2">
                  <c:v>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17-462D-81B7-CD74FF6F236B}"/>
            </c:ext>
          </c:extLst>
        </c:ser>
        <c:ser>
          <c:idx val="2"/>
          <c:order val="2"/>
          <c:tx>
            <c:strRef>
              <c:f>'empty loc Analysis'!$E$2</c:f>
              <c:strCache>
                <c:ptCount val="1"/>
                <c:pt idx="0">
                  <c:v>Sum of Empty Loc Bulky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'empty loc Analysis'!$B$3:$B$6</c:f>
              <c:strCache>
                <c:ptCount val="3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</c:strCache>
            </c:strRef>
          </c:cat>
          <c:val>
            <c:numRef>
              <c:f>'empty loc Analysis'!$E$3:$E$6</c:f>
              <c:numCache>
                <c:formatCode>General</c:formatCode>
                <c:ptCount val="3"/>
                <c:pt idx="0">
                  <c:v>47</c:v>
                </c:pt>
                <c:pt idx="1">
                  <c:v>225</c:v>
                </c:pt>
                <c:pt idx="2">
                  <c:v>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17-462D-81B7-CD74FF6F2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68518384"/>
        <c:axId val="1523862720"/>
      </c:barChart>
      <c:catAx>
        <c:axId val="166851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862720"/>
        <c:crosses val="autoZero"/>
        <c:auto val="1"/>
        <c:lblAlgn val="ctr"/>
        <c:lblOffset val="100"/>
        <c:noMultiLvlLbl val="0"/>
      </c:catAx>
      <c:valAx>
        <c:axId val="152386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locs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51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76" r:id="rId5"/>
    <p:sldLayoutId id="2147483675" r:id="rId6"/>
    <p:sldLayoutId id="2147483677" r:id="rId7"/>
    <p:sldLayoutId id="2147483678" r:id="rId8"/>
    <p:sldLayoutId id="2147483679" r:id="rId9"/>
    <p:sldLayoutId id="2147483681" r:id="rId10"/>
    <p:sldLayoutId id="2147483682" r:id="rId11"/>
    <p:sldLayoutId id="2147483686" r:id="rId12"/>
    <p:sldLayoutId id="2147483683" r:id="rId13"/>
    <p:sldLayoutId id="2147483685" r:id="rId14"/>
    <p:sldLayoutId id="2147483684" r:id="rId15"/>
    <p:sldLayoutId id="2147483680" r:id="rId16"/>
    <p:sldLayoutId id="2147483691" r:id="rId17"/>
    <p:sldLayoutId id="2147483692" r:id="rId18"/>
    <p:sldLayoutId id="2147483693" r:id="rId19"/>
    <p:sldLayoutId id="2147483694" r:id="rId20"/>
    <p:sldLayoutId id="2147483688" r:id="rId21"/>
    <p:sldLayoutId id="2147483687" r:id="rId22"/>
    <p:sldLayoutId id="2147483689" r:id="rId23"/>
    <p:sldLayoutId id="2147483690" r:id="rId24"/>
    <p:sldLayoutId id="2147483695" r:id="rId25"/>
    <p:sldLayoutId id="2147483696" r:id="rId26"/>
    <p:sldLayoutId id="2147483697" r:id="rId27"/>
    <p:sldLayoutId id="2147483698" r:id="rId28"/>
    <p:sldLayoutId id="2147483703" r:id="rId29"/>
    <p:sldLayoutId id="2147483704" r:id="rId30"/>
    <p:sldLayoutId id="2147483705" r:id="rId31"/>
    <p:sldLayoutId id="2147483706" r:id="rId32"/>
    <p:sldLayoutId id="2147483700" r:id="rId33"/>
    <p:sldLayoutId id="2147483699" r:id="rId34"/>
    <p:sldLayoutId id="2147483701" r:id="rId35"/>
    <p:sldLayoutId id="2147483702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1AC79C-411F-4D3E-890B-9CBE2996C2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256" b="2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498048" y="6285971"/>
            <a:ext cx="3693953" cy="35646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Semana</a:t>
            </a:r>
            <a:r>
              <a:rPr lang="en-US" dirty="0"/>
              <a:t> 4 </a:t>
            </a:r>
            <a:r>
              <a:rPr lang="en-US" dirty="0" err="1"/>
              <a:t>septiembre</a:t>
            </a:r>
            <a:r>
              <a:rPr lang="en-US" dirty="0"/>
              <a:t> 2022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971" y="417611"/>
            <a:ext cx="4651956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latin typeface="Impact" panose="020B0806030902050204" pitchFamily="34" charset="0"/>
                <a:ea typeface="Segoe UI Black" panose="020B0A02040204020203" pitchFamily="34" charset="0"/>
              </a:rPr>
              <a:t>Material Handling KPI</a:t>
            </a:r>
          </a:p>
        </p:txBody>
      </p:sp>
      <p:pic>
        <p:nvPicPr>
          <p:cNvPr id="1026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1891280E-7755-4900-A6D4-8BF6315F4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965432" y="2688592"/>
            <a:ext cx="5025836" cy="109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B1029-C13D-4AE5-BAD1-990385C18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Movements September</a:t>
            </a:r>
          </a:p>
        </p:txBody>
      </p:sp>
      <p:pic>
        <p:nvPicPr>
          <p:cNvPr id="1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B9AEFBDB-8744-41AA-BEB7-00CD2142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9A11F6E-5A47-48CB-8D78-1FB209086D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038173"/>
              </p:ext>
            </p:extLst>
          </p:nvPr>
        </p:nvGraphicFramePr>
        <p:xfrm>
          <a:off x="907410" y="17553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F03A5E-7AF5-4C5C-914A-638338947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86361"/>
              </p:ext>
            </p:extLst>
          </p:nvPr>
        </p:nvGraphicFramePr>
        <p:xfrm>
          <a:off x="819327" y="5037720"/>
          <a:ext cx="4483915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156">
                  <a:extLst>
                    <a:ext uri="{9D8B030D-6E8A-4147-A177-3AD203B41FA5}">
                      <a16:colId xmlns:a16="http://schemas.microsoft.com/office/drawing/2014/main" val="2737040600"/>
                    </a:ext>
                  </a:extLst>
                </a:gridCol>
                <a:gridCol w="1636292">
                  <a:extLst>
                    <a:ext uri="{9D8B030D-6E8A-4147-A177-3AD203B41FA5}">
                      <a16:colId xmlns:a16="http://schemas.microsoft.com/office/drawing/2014/main" val="1091143652"/>
                    </a:ext>
                  </a:extLst>
                </a:gridCol>
                <a:gridCol w="1751467">
                  <a:extLst>
                    <a:ext uri="{9D8B030D-6E8A-4147-A177-3AD203B41FA5}">
                      <a16:colId xmlns:a16="http://schemas.microsoft.com/office/drawing/2014/main" val="1386574585"/>
                    </a:ext>
                  </a:extLst>
                </a:gridCol>
              </a:tblGrid>
              <a:tr h="198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Row Labels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Sum of MAT HANDLE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Sum of CYCLE COUNTS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828794"/>
                  </a:ext>
                </a:extLst>
              </a:tr>
              <a:tr h="198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erojas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6907534"/>
                  </a:ext>
                </a:extLst>
              </a:tr>
              <a:tr h="198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judelato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7522501"/>
                  </a:ext>
                </a:extLst>
              </a:tr>
              <a:tr h="198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jtobias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969405"/>
                  </a:ext>
                </a:extLst>
              </a:tr>
              <a:tr h="198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jodelacr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3411149"/>
                  </a:ext>
                </a:extLst>
              </a:tr>
              <a:tr h="198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3084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211050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015B37D-8DD8-42EB-867F-DF2985C6A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952585"/>
              </p:ext>
            </p:extLst>
          </p:nvPr>
        </p:nvGraphicFramePr>
        <p:xfrm>
          <a:off x="6712589" y="17549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054167-8113-4622-A7D5-9EFFE23A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21925"/>
              </p:ext>
            </p:extLst>
          </p:nvPr>
        </p:nvGraphicFramePr>
        <p:xfrm>
          <a:off x="6096000" y="5041530"/>
          <a:ext cx="5838737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447">
                  <a:extLst>
                    <a:ext uri="{9D8B030D-6E8A-4147-A177-3AD203B41FA5}">
                      <a16:colId xmlns:a16="http://schemas.microsoft.com/office/drawing/2014/main" val="2336811662"/>
                    </a:ext>
                  </a:extLst>
                </a:gridCol>
                <a:gridCol w="1718899">
                  <a:extLst>
                    <a:ext uri="{9D8B030D-6E8A-4147-A177-3AD203B41FA5}">
                      <a16:colId xmlns:a16="http://schemas.microsoft.com/office/drawing/2014/main" val="3031125137"/>
                    </a:ext>
                  </a:extLst>
                </a:gridCol>
                <a:gridCol w="1624281">
                  <a:extLst>
                    <a:ext uri="{9D8B030D-6E8A-4147-A177-3AD203B41FA5}">
                      <a16:colId xmlns:a16="http://schemas.microsoft.com/office/drawing/2014/main" val="1923679436"/>
                    </a:ext>
                  </a:extLst>
                </a:gridCol>
                <a:gridCol w="1088110">
                  <a:extLst>
                    <a:ext uri="{9D8B030D-6E8A-4147-A177-3AD203B41FA5}">
                      <a16:colId xmlns:a16="http://schemas.microsoft.com/office/drawing/2014/main" val="12945981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Row Labels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Sum of CYCLE COUNTS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Sum of MAT HANDLE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Sum of cc MH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9878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judelato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7813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erojas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44701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jtobias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47764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jodelacr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8730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amiranda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9394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4373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4443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4974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6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Adjustments</a:t>
            </a:r>
          </a:p>
        </p:txBody>
      </p:sp>
      <p:pic>
        <p:nvPicPr>
          <p:cNvPr id="22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8B174CE0-8657-488C-AFAE-6F45ACF6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624B83D-EDCB-4C58-B35F-CA6990E21F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966711"/>
              </p:ext>
            </p:extLst>
          </p:nvPr>
        </p:nvGraphicFramePr>
        <p:xfrm>
          <a:off x="420846" y="1535186"/>
          <a:ext cx="5334001" cy="327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6B998B-5962-4329-8EC7-989398E5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89148"/>
              </p:ext>
            </p:extLst>
          </p:nvPr>
        </p:nvGraphicFramePr>
        <p:xfrm>
          <a:off x="1389075" y="5127902"/>
          <a:ext cx="3397542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563">
                  <a:extLst>
                    <a:ext uri="{9D8B030D-6E8A-4147-A177-3AD203B41FA5}">
                      <a16:colId xmlns:a16="http://schemas.microsoft.com/office/drawing/2014/main" val="312132066"/>
                    </a:ext>
                  </a:extLst>
                </a:gridCol>
                <a:gridCol w="1060696">
                  <a:extLst>
                    <a:ext uri="{9D8B030D-6E8A-4147-A177-3AD203B41FA5}">
                      <a16:colId xmlns:a16="http://schemas.microsoft.com/office/drawing/2014/main" val="3764353604"/>
                    </a:ext>
                  </a:extLst>
                </a:gridCol>
                <a:gridCol w="1193283">
                  <a:extLst>
                    <a:ext uri="{9D8B030D-6E8A-4147-A177-3AD203B41FA5}">
                      <a16:colId xmlns:a16="http://schemas.microsoft.com/office/drawing/2014/main" val="26137512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Row Labels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Sum of COST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Count of PART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7339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jtobias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-1775.81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526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erojas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-68.84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1772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judelato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280.02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5457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jodelacr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2572.94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561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1008.31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2655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A8D705-C4DC-4634-9FEA-CDA4D9CA1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96822"/>
              </p:ext>
            </p:extLst>
          </p:nvPr>
        </p:nvGraphicFramePr>
        <p:xfrm>
          <a:off x="7618834" y="5322814"/>
          <a:ext cx="26924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41290600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967779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142533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COST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PART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3000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-$391.33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4202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judelato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-$25.99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055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erojas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$111.30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77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$990.12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330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$684.10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8433037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4E060C1-FACD-4428-A9ED-5F11470F9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553305"/>
              </p:ext>
            </p:extLst>
          </p:nvPr>
        </p:nvGraphicFramePr>
        <p:xfrm>
          <a:off x="6096000" y="1535187"/>
          <a:ext cx="5334000" cy="327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Labor intensive </a:t>
            </a:r>
          </a:p>
        </p:txBody>
      </p:sp>
      <p:pic>
        <p:nvPicPr>
          <p:cNvPr id="22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8B174CE0-8657-488C-AFAE-6F45ACF6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6AFB70-B1D4-482C-A9D2-95EC5F167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41941"/>
              </p:ext>
            </p:extLst>
          </p:nvPr>
        </p:nvGraphicFramePr>
        <p:xfrm>
          <a:off x="886200" y="1683532"/>
          <a:ext cx="4817175" cy="283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F7B98A-6516-4B31-9C5E-FFD92830C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102702"/>
              </p:ext>
            </p:extLst>
          </p:nvPr>
        </p:nvGraphicFramePr>
        <p:xfrm>
          <a:off x="6504078" y="1683532"/>
          <a:ext cx="4801722" cy="2846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7B9FD2-F8AF-45C5-98F5-04C0DCB23170}"/>
              </a:ext>
            </a:extLst>
          </p:cNvPr>
          <p:cNvSpPr/>
          <p:nvPr/>
        </p:nvSpPr>
        <p:spPr>
          <a:xfrm>
            <a:off x="2040633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not slotted count</a:t>
            </a:r>
          </a:p>
          <a:p>
            <a:pPr algn="ctr"/>
            <a:r>
              <a:rPr lang="en-US" sz="5400" dirty="0"/>
              <a:t>23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E5850-9DEE-4AB4-8728-2B7516C84AFB}"/>
              </a:ext>
            </a:extLst>
          </p:cNvPr>
          <p:cNvSpPr/>
          <p:nvPr/>
        </p:nvSpPr>
        <p:spPr>
          <a:xfrm>
            <a:off x="7650785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 Intensive</a:t>
            </a:r>
          </a:p>
          <a:p>
            <a:pPr algn="ctr"/>
            <a:r>
              <a:rPr lang="en-US" sz="5400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56788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 err="1">
                <a:latin typeface="Impact" panose="020B0806030902050204" pitchFamily="34" charset="0"/>
              </a:rPr>
              <a:t>rESTOCK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11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20799853-AB31-432D-B02C-45D1F01A7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B122C41-B7A0-4346-BA0A-309D67502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702415"/>
              </p:ext>
            </p:extLst>
          </p:nvPr>
        </p:nvGraphicFramePr>
        <p:xfrm>
          <a:off x="531305" y="1785282"/>
          <a:ext cx="5373467" cy="3287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B122C41-B7A0-4346-BA0A-309D67502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101183"/>
              </p:ext>
            </p:extLst>
          </p:nvPr>
        </p:nvGraphicFramePr>
        <p:xfrm>
          <a:off x="6287230" y="1785282"/>
          <a:ext cx="5373467" cy="3287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BCDAC4-4BCD-4CB8-B401-608A94079088}"/>
              </a:ext>
            </a:extLst>
          </p:cNvPr>
          <p:cNvSpPr/>
          <p:nvPr/>
        </p:nvSpPr>
        <p:spPr>
          <a:xfrm>
            <a:off x="2117309" y="5378260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Numbers stocked</a:t>
            </a:r>
          </a:p>
          <a:p>
            <a:pPr algn="ctr"/>
            <a:r>
              <a:rPr lang="en-US" sz="5400" dirty="0"/>
              <a:t>1783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8011CD-CDF1-4C52-980E-281E84AD9798}"/>
              </a:ext>
            </a:extLst>
          </p:cNvPr>
          <p:cNvSpPr/>
          <p:nvPr/>
        </p:nvSpPr>
        <p:spPr>
          <a:xfrm>
            <a:off x="7604622" y="5378260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Numbers stocked</a:t>
            </a:r>
          </a:p>
          <a:p>
            <a:pPr algn="ctr"/>
            <a:r>
              <a:rPr lang="en-US" sz="5400" dirty="0"/>
              <a:t>1276</a:t>
            </a:r>
          </a:p>
        </p:txBody>
      </p:sp>
    </p:spTree>
    <p:extLst>
      <p:ext uri="{BB962C8B-B14F-4D97-AF65-F5344CB8AC3E}">
        <p14:creationId xmlns:p14="http://schemas.microsoft.com/office/powerpoint/2010/main" val="368887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Empty locations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DA1921-B4C1-4459-9FA0-5D949AE0D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96446"/>
              </p:ext>
            </p:extLst>
          </p:nvPr>
        </p:nvGraphicFramePr>
        <p:xfrm>
          <a:off x="2302668" y="5413127"/>
          <a:ext cx="7586662" cy="111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501">
                  <a:extLst>
                    <a:ext uri="{9D8B030D-6E8A-4147-A177-3AD203B41FA5}">
                      <a16:colId xmlns:a16="http://schemas.microsoft.com/office/drawing/2014/main" val="377247266"/>
                    </a:ext>
                  </a:extLst>
                </a:gridCol>
                <a:gridCol w="3019567">
                  <a:extLst>
                    <a:ext uri="{9D8B030D-6E8A-4147-A177-3AD203B41FA5}">
                      <a16:colId xmlns:a16="http://schemas.microsoft.com/office/drawing/2014/main" val="1873707879"/>
                    </a:ext>
                  </a:extLst>
                </a:gridCol>
                <a:gridCol w="1459457">
                  <a:extLst>
                    <a:ext uri="{9D8B030D-6E8A-4147-A177-3AD203B41FA5}">
                      <a16:colId xmlns:a16="http://schemas.microsoft.com/office/drawing/2014/main" val="893907526"/>
                    </a:ext>
                  </a:extLst>
                </a:gridCol>
                <a:gridCol w="1950137">
                  <a:extLst>
                    <a:ext uri="{9D8B030D-6E8A-4147-A177-3AD203B41FA5}">
                      <a16:colId xmlns:a16="http://schemas.microsoft.com/office/drawing/2014/main" val="17302000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Row Labels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Sum of Total de espacios disponibles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Sum of Empty Loc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Sum of Empty Loc Bulky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0682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Jul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316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4739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Aug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1586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1361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1149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623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446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9677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2076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449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602425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C30C8E2-61D9-4D9B-B7E7-5B88C797C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176309"/>
              </p:ext>
            </p:extLst>
          </p:nvPr>
        </p:nvGraphicFramePr>
        <p:xfrm>
          <a:off x="2302668" y="1554956"/>
          <a:ext cx="7586663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699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Discrepancies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9A1D9-748D-4335-B61F-848BC383A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67249"/>
              </p:ext>
            </p:extLst>
          </p:nvPr>
        </p:nvGraphicFramePr>
        <p:xfrm>
          <a:off x="2197916" y="1394218"/>
          <a:ext cx="6621738" cy="5155328"/>
        </p:xfrm>
        <a:graphic>
          <a:graphicData uri="http://schemas.openxmlformats.org/drawingml/2006/table">
            <a:tbl>
              <a:tblPr/>
              <a:tblGrid>
                <a:gridCol w="578598">
                  <a:extLst>
                    <a:ext uri="{9D8B030D-6E8A-4147-A177-3AD203B41FA5}">
                      <a16:colId xmlns:a16="http://schemas.microsoft.com/office/drawing/2014/main" val="2674483023"/>
                    </a:ext>
                  </a:extLst>
                </a:gridCol>
                <a:gridCol w="1555787">
                  <a:extLst>
                    <a:ext uri="{9D8B030D-6E8A-4147-A177-3AD203B41FA5}">
                      <a16:colId xmlns:a16="http://schemas.microsoft.com/office/drawing/2014/main" val="2951767813"/>
                    </a:ext>
                  </a:extLst>
                </a:gridCol>
                <a:gridCol w="1054336">
                  <a:extLst>
                    <a:ext uri="{9D8B030D-6E8A-4147-A177-3AD203B41FA5}">
                      <a16:colId xmlns:a16="http://schemas.microsoft.com/office/drawing/2014/main" val="1579896997"/>
                    </a:ext>
                  </a:extLst>
                </a:gridCol>
                <a:gridCol w="1170055">
                  <a:extLst>
                    <a:ext uri="{9D8B030D-6E8A-4147-A177-3AD203B41FA5}">
                      <a16:colId xmlns:a16="http://schemas.microsoft.com/office/drawing/2014/main" val="2651738842"/>
                    </a:ext>
                  </a:extLst>
                </a:gridCol>
                <a:gridCol w="1131481">
                  <a:extLst>
                    <a:ext uri="{9D8B030D-6E8A-4147-A177-3AD203B41FA5}">
                      <a16:colId xmlns:a16="http://schemas.microsoft.com/office/drawing/2014/main" val="2576640899"/>
                    </a:ext>
                  </a:extLst>
                </a:gridCol>
                <a:gridCol w="1131481">
                  <a:extLst>
                    <a:ext uri="{9D8B030D-6E8A-4147-A177-3AD203B41FA5}">
                      <a16:colId xmlns:a16="http://schemas.microsoft.com/office/drawing/2014/main" val="1101877169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Agosto- 2 Septiembre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5 - 9 Septiembre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12- 16 Septiembre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19-23 Septiembre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26-30 Septiembre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67187"/>
                  </a:ext>
                </a:extLst>
              </a:tr>
              <a:tr h="167359">
                <a:tc rowSpan="2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Locacion</a:t>
                      </a:r>
                    </a:p>
                  </a:txBody>
                  <a:tcPr marL="8368" marR="8368" marT="83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800126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840374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840374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840374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810085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659625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810015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850385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850385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840383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830203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96345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810135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880171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850351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850385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840306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57274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830061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880382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860361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880171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840374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121320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840277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890391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870437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890391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840383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4430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840221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910031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880171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910051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860231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24042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860126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910051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880382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910063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860456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861966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860165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910063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890391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910121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870062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02594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870135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910121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910051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910161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890391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425500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870233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910161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910063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910223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910051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985550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880071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910171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910121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910063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425198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880277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910172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910161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910121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028498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890302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910223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910172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910223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570134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890352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910231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910223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209068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890391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910261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910231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868599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910031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543042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910051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120916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910063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712429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910121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200905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910161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56751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910171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85413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910172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032555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910223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215976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910231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38225"/>
                  </a:ext>
                </a:extLst>
              </a:tr>
              <a:tr h="167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910261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87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63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Consolidation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5310B0-5B64-48CD-A3A4-CBB5C3D35C32}"/>
              </a:ext>
            </a:extLst>
          </p:cNvPr>
          <p:cNvSpPr/>
          <p:nvPr/>
        </p:nvSpPr>
        <p:spPr>
          <a:xfrm>
            <a:off x="801584" y="5832271"/>
            <a:ext cx="1941557" cy="40011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8100000" scaled="1"/>
          </a:gradFill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free locations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16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CECF6F-F5DA-43B2-B548-AE994A4D4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65960"/>
              </p:ext>
            </p:extLst>
          </p:nvPr>
        </p:nvGraphicFramePr>
        <p:xfrm>
          <a:off x="291401" y="1341081"/>
          <a:ext cx="3814069" cy="5032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592">
                  <a:extLst>
                    <a:ext uri="{9D8B030D-6E8A-4147-A177-3AD203B41FA5}">
                      <a16:colId xmlns:a16="http://schemas.microsoft.com/office/drawing/2014/main" val="2341168554"/>
                    </a:ext>
                  </a:extLst>
                </a:gridCol>
                <a:gridCol w="1562604">
                  <a:extLst>
                    <a:ext uri="{9D8B030D-6E8A-4147-A177-3AD203B41FA5}">
                      <a16:colId xmlns:a16="http://schemas.microsoft.com/office/drawing/2014/main" val="400917372"/>
                    </a:ext>
                  </a:extLst>
                </a:gridCol>
                <a:gridCol w="1576873">
                  <a:extLst>
                    <a:ext uri="{9D8B030D-6E8A-4147-A177-3AD203B41FA5}">
                      <a16:colId xmlns:a16="http://schemas.microsoft.com/office/drawing/2014/main" val="2508318923"/>
                    </a:ext>
                  </a:extLst>
                </a:gridCol>
              </a:tblGrid>
              <a:tr h="313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Part Number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Sum of Count of Location beginning of August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Sum of Count loc end August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84995766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62158779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33074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61601309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1017223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20123362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922442964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97736440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0509999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04506909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13210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27566779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32446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56931734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13361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68974108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111024793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67011314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66923193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13109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35163245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1017222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3889973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1054269V01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62934405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33215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84702111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33078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17757358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0169778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19929512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63243594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13103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05192831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111024794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80960787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95109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74320612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12107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62286888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13055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89184201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95209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95924568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1050069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48658277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57765815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9488498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36554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2877195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921980126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6471331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1305727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1132822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1024818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61469634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1054269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066068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1054267V01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8373433"/>
                  </a:ext>
                </a:extLst>
              </a:tr>
              <a:tr h="116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614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540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>
                    <a:gradFill flip="none" rotWithShape="1">
                      <a:gsLst>
                        <a:gs pos="0">
                          <a:schemeClr val="accent1">
                            <a:lumMod val="67000"/>
                          </a:schemeClr>
                        </a:gs>
                        <a:gs pos="48000">
                          <a:schemeClr val="accent1">
                            <a:lumMod val="97000"/>
                            <a:lumOff val="3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62694066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18317AF-EDCF-4567-B8C3-4AB9DBD7DE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694832"/>
              </p:ext>
            </p:extLst>
          </p:nvPr>
        </p:nvGraphicFramePr>
        <p:xfrm>
          <a:off x="4728467" y="1341081"/>
          <a:ext cx="7172132" cy="503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551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Modern Clean Sophisticated_01_AS - v6" id="{0AA3A176-5614-4CF7-97C7-387B0FB7AD04}" vid="{229230A5-5D58-4AD6-A6F9-E951DED424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E344AF0D3FF4C962EB5008E79E15B" ma:contentTypeVersion="5" ma:contentTypeDescription="Create a new document." ma:contentTypeScope="" ma:versionID="ce01a46f1574d3c5e4bfcfb1b03fa300">
  <xsd:schema xmlns:xsd="http://www.w3.org/2001/XMLSchema" xmlns:xs="http://www.w3.org/2001/XMLSchema" xmlns:p="http://schemas.microsoft.com/office/2006/metadata/properties" xmlns:ns3="fdb430ab-73c0-4912-8626-d15f7fe1bdb8" xmlns:ns4="17fb94dd-8c41-42d5-a09e-0f286a6c778c" targetNamespace="http://schemas.microsoft.com/office/2006/metadata/properties" ma:root="true" ma:fieldsID="c64d65848fbeeda8189c2e51676bfcea" ns3:_="" ns4:_="">
    <xsd:import namespace="fdb430ab-73c0-4912-8626-d15f7fe1bdb8"/>
    <xsd:import namespace="17fb94dd-8c41-42d5-a09e-0f286a6c7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430ab-73c0-4912-8626-d15f7fe1b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b94dd-8c41-42d5-a09e-0f286a6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45008-BD42-4B24-A6F5-0E1C58790533}">
  <ds:schemaRefs>
    <ds:schemaRef ds:uri="http://schemas.microsoft.com/office/2006/documentManagement/types"/>
    <ds:schemaRef ds:uri="http://purl.org/dc/elements/1.1/"/>
    <ds:schemaRef ds:uri="fdb430ab-73c0-4912-8626-d15f7fe1bdb8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7fb94dd-8c41-42d5-a09e-0f286a6c778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2735F-B8FE-410C-B43E-2B7B49ABE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430ab-73c0-4912-8626-d15f7fe1bdb8"/>
    <ds:schemaRef ds:uri="17fb94dd-8c41-42d5-a09e-0f286a6c7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0</TotalTime>
  <Words>516</Words>
  <Application>Microsoft Office PowerPoint</Application>
  <PresentationFormat>Widescreen</PresentationFormat>
  <Paragraphs>381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Sagona ExtraLight</vt:lpstr>
      <vt:lpstr>Segoe UI Black</vt:lpstr>
      <vt:lpstr>Speak Pro</vt:lpstr>
      <vt:lpstr>Times New Roman</vt:lpstr>
      <vt:lpstr>Office Theme</vt:lpstr>
      <vt:lpstr>Material Handling KPI</vt:lpstr>
      <vt:lpstr>Movements September</vt:lpstr>
      <vt:lpstr>Adjustments</vt:lpstr>
      <vt:lpstr>Labor intensive </vt:lpstr>
      <vt:lpstr>rESTOCK</vt:lpstr>
      <vt:lpstr>Empty locations</vt:lpstr>
      <vt:lpstr>Discrepancies</vt:lpstr>
      <vt:lpstr>Consolidation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2022-08-26T12:32:04Z</dcterms:created>
  <dcterms:modified xsi:type="dcterms:W3CDTF">2022-09-30T20:57:11Z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0x010100290E344AF0D3FF4C962EB5008E79E15B</vt:lpwstr>
  </property>
</Properties>
</file>