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2" r:id="rId4"/>
  </p:sldMasterIdLst>
  <p:handoutMasterIdLst>
    <p:handoutMasterId r:id="rId9"/>
  </p:handoutMasterIdLst>
  <p:sldIdLst>
    <p:sldId id="425" r:id="rId5"/>
    <p:sldId id="421" r:id="rId6"/>
    <p:sldId id="416" r:id="rId7"/>
    <p:sldId id="42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69"/>
    <a:srgbClr val="47AAE7"/>
    <a:srgbClr val="7AC2EE"/>
    <a:srgbClr val="ABD8F4"/>
    <a:srgbClr val="00599C"/>
    <a:srgbClr val="FFFFFF"/>
    <a:srgbClr val="1C1B1A"/>
    <a:srgbClr val="C8CCCE"/>
    <a:srgbClr val="888D9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93" autoAdjust="0"/>
  </p:normalViewPr>
  <p:slideViewPr>
    <p:cSldViewPr snapToGrid="0" snapToObjects="1">
      <p:cViewPr>
        <p:scale>
          <a:sx n="100" d="100"/>
          <a:sy n="100" d="100"/>
        </p:scale>
        <p:origin x="936" y="408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200" baseline="0">
                <a:solidFill>
                  <a:schemeClr val="lt1">
                    <a:lumMod val="85000"/>
                  </a:schemeClr>
                </a:solidFill>
                <a:latin typeface="Bebas Neue Cyrillic" panose="02000506000000020004" charset="0"/>
                <a:ea typeface="+mn-ea"/>
                <a:cs typeface="+mn-cs"/>
              </a:defRPr>
            </a:pPr>
            <a:r>
              <a:rPr lang="en-US" sz="1800" spc="200" baseline="0" dirty="0">
                <a:latin typeface="Bebas Neue Cyrillic" panose="02000506000000020004" charset="0"/>
              </a:rPr>
              <a:t>Class Not Slotted </a:t>
            </a:r>
            <a:r>
              <a:rPr lang="en-US" sz="1800" b="1" i="0" u="none" strike="noStrike" cap="none" spc="200" baseline="0" dirty="0">
                <a:effectLst/>
                <a:latin typeface="Bebas Neue Cyrillic" panose="02000506000000020004" charset="0"/>
              </a:rPr>
              <a:t>(Aug 22 to Jan 23)</a:t>
            </a:r>
            <a:endParaRPr lang="en-US" sz="1800" spc="200" baseline="0" dirty="0">
              <a:latin typeface="Bebas Neue Cyrillic" panose="020005060000000200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200" baseline="0">
              <a:solidFill>
                <a:schemeClr val="lt1">
                  <a:lumMod val="85000"/>
                </a:schemeClr>
              </a:solidFill>
              <a:latin typeface="Bebas Neue Cyrillic" panose="0200050600000002000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rgbClr val="ABD8F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'!$A$2:$A$22</c:f>
              <c:multiLvlStrCache>
                <c:ptCount val="13"/>
                <c:lvl>
                  <c:pt idx="0">
                    <c:v>9-Aug</c:v>
                  </c:pt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22-Nov</c:v>
                  </c:pt>
                  <c:pt idx="6">
                    <c:v>11-Nov</c:v>
                  </c:pt>
                  <c:pt idx="7">
                    <c:v>19-Jul</c:v>
                  </c:pt>
                  <c:pt idx="8">
                    <c:v>9-Dec</c:v>
                  </c:pt>
                  <c:pt idx="9">
                    <c:v>30-Dec</c:v>
                  </c:pt>
                  <c:pt idx="10">
                    <c:v>20-Jan</c:v>
                  </c:pt>
                  <c:pt idx="11">
                    <c:v>23-Jan</c:v>
                  </c:pt>
                  <c:pt idx="12">
                    <c:v>25-Jan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  <c:pt idx="7">
                    <c:v>Jul</c:v>
                  </c:pt>
                  <c:pt idx="8">
                    <c:v>Dec</c:v>
                  </c:pt>
                  <c:pt idx="10">
                    <c:v>Jan</c:v>
                  </c:pt>
                </c:lvl>
              </c:multiLvlStrCache>
            </c:multiLvlStrRef>
          </c:cat>
          <c:val>
            <c:numRef>
              <c:f>'2 Reslot Analysis '!$B$2:$B$22</c:f>
              <c:numCache>
                <c:formatCode>General</c:formatCode>
                <c:ptCount val="13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45</c:v>
                </c:pt>
                <c:pt idx="8">
                  <c:v>11</c:v>
                </c:pt>
                <c:pt idx="9">
                  <c:v>8</c:v>
                </c:pt>
                <c:pt idx="10">
                  <c:v>161</c:v>
                </c:pt>
                <c:pt idx="11">
                  <c:v>157</c:v>
                </c:pt>
                <c:pt idx="12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5-495D-A6D4-2754DE7AC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1C1B1A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200" baseline="0">
                <a:solidFill>
                  <a:schemeClr val="lt1">
                    <a:lumMod val="85000"/>
                  </a:schemeClr>
                </a:solidFill>
                <a:latin typeface="Bebas Neue Cyrillic" panose="02000506000000020004" charset="0"/>
                <a:ea typeface="+mn-ea"/>
                <a:cs typeface="+mn-cs"/>
              </a:defRPr>
            </a:pPr>
            <a:r>
              <a:rPr lang="en-US" sz="1800" spc="200" baseline="0" dirty="0">
                <a:latin typeface="Bebas Neue Cyrillic" panose="02000506000000020004" charset="0"/>
              </a:rPr>
              <a:t>Labor Intensive </a:t>
            </a:r>
            <a:r>
              <a:rPr lang="en-US" sz="1800" b="1" i="0" u="none" strike="noStrike" cap="none" spc="200" baseline="0" dirty="0">
                <a:effectLst/>
                <a:latin typeface="Bebas Neue Cyrillic" panose="02000506000000020004" charset="0"/>
              </a:rPr>
              <a:t>(Mar 22 to Jan 23)</a:t>
            </a:r>
            <a:endParaRPr lang="en-US" sz="1800" spc="200" baseline="0" dirty="0">
              <a:latin typeface="Bebas Neue Cyrillic" panose="020005060000000200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200" baseline="0">
              <a:solidFill>
                <a:schemeClr val="lt1">
                  <a:lumMod val="85000"/>
                </a:schemeClr>
              </a:solidFill>
              <a:latin typeface="Bebas Neue Cyrillic" panose="0200050600000002000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rgbClr val="ABD8F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'!$M$2:$M$32</c:f>
              <c:multiLvlStrCache>
                <c:ptCount val="19"/>
                <c:lvl>
                  <c:pt idx="0">
                    <c:v>14-Mar</c:v>
                  </c:pt>
                  <c:pt idx="1">
                    <c:v>28-Apr</c:v>
                  </c:pt>
                  <c:pt idx="2">
                    <c:v>15-Apr</c:v>
                  </c:pt>
                  <c:pt idx="3">
                    <c:v>27-May</c:v>
                  </c:pt>
                  <c:pt idx="4">
                    <c:v>13-May</c:v>
                  </c:pt>
                  <c:pt idx="5">
                    <c:v>15-Jun</c:v>
                  </c:pt>
                  <c:pt idx="6">
                    <c:v>19-Jul</c:v>
                  </c:pt>
                  <c:pt idx="7">
                    <c:v>9-Aug</c:v>
                  </c:pt>
                  <c:pt idx="8">
                    <c:v>1-Sep</c:v>
                  </c:pt>
                  <c:pt idx="9">
                    <c:v>22-Sep</c:v>
                  </c:pt>
                  <c:pt idx="10">
                    <c:v>27-Oct</c:v>
                  </c:pt>
                  <c:pt idx="11">
                    <c:v>14-Oct</c:v>
                  </c:pt>
                  <c:pt idx="12">
                    <c:v>11-Nov</c:v>
                  </c:pt>
                  <c:pt idx="13">
                    <c:v>22-Nov</c:v>
                  </c:pt>
                  <c:pt idx="14">
                    <c:v>9-Dec</c:v>
                  </c:pt>
                  <c:pt idx="15">
                    <c:v>30-Dec</c:v>
                  </c:pt>
                  <c:pt idx="16">
                    <c:v>20-Jan</c:v>
                  </c:pt>
                  <c:pt idx="17">
                    <c:v>25-Jan</c:v>
                  </c:pt>
                  <c:pt idx="18">
                    <c:v>23-Jan</c:v>
                  </c:pt>
                </c:lvl>
                <c:lvl>
                  <c:pt idx="0">
                    <c:v>Mar</c:v>
                  </c:pt>
                  <c:pt idx="1">
                    <c:v>Apr</c:v>
                  </c:pt>
                  <c:pt idx="3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10">
                    <c:v>Oct</c:v>
                  </c:pt>
                  <c:pt idx="12">
                    <c:v>Nov</c:v>
                  </c:pt>
                  <c:pt idx="14">
                    <c:v>Dec</c:v>
                  </c:pt>
                  <c:pt idx="16">
                    <c:v>Jan</c:v>
                  </c:pt>
                </c:lvl>
              </c:multiLvlStrCache>
            </c:multiLvlStrRef>
          </c:cat>
          <c:val>
            <c:numRef>
              <c:f>'2 Reslot Analysis '!$N$2:$N$32</c:f>
              <c:numCache>
                <c:formatCode>General</c:formatCode>
                <c:ptCount val="19"/>
                <c:pt idx="0">
                  <c:v>86</c:v>
                </c:pt>
                <c:pt idx="1">
                  <c:v>88</c:v>
                </c:pt>
                <c:pt idx="2">
                  <c:v>88</c:v>
                </c:pt>
                <c:pt idx="3">
                  <c:v>59</c:v>
                </c:pt>
                <c:pt idx="4">
                  <c:v>59</c:v>
                </c:pt>
                <c:pt idx="5">
                  <c:v>82</c:v>
                </c:pt>
                <c:pt idx="6">
                  <c:v>82</c:v>
                </c:pt>
                <c:pt idx="7">
                  <c:v>83</c:v>
                </c:pt>
                <c:pt idx="8">
                  <c:v>58</c:v>
                </c:pt>
                <c:pt idx="9">
                  <c:v>51</c:v>
                </c:pt>
                <c:pt idx="10">
                  <c:v>34</c:v>
                </c:pt>
                <c:pt idx="11">
                  <c:v>34</c:v>
                </c:pt>
                <c:pt idx="12">
                  <c:v>33</c:v>
                </c:pt>
                <c:pt idx="13">
                  <c:v>23</c:v>
                </c:pt>
                <c:pt idx="14">
                  <c:v>16</c:v>
                </c:pt>
                <c:pt idx="15">
                  <c:v>16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A-48BC-A736-44FA5FFCC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rgbClr val="1C1B1A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200" baseline="0">
                <a:solidFill>
                  <a:schemeClr val="lt1">
                    <a:lumMod val="85000"/>
                  </a:schemeClr>
                </a:solidFill>
                <a:latin typeface="Bebas Neue Cyrillic" panose="02000506000000020004" charset="0"/>
                <a:ea typeface="+mn-ea"/>
                <a:cs typeface="+mn-cs"/>
              </a:defRPr>
            </a:pPr>
            <a:r>
              <a:rPr lang="en-US" sz="1800" spc="200" baseline="0" dirty="0">
                <a:latin typeface="Bebas Neue Cyrillic" panose="02000506000000020004" charset="0"/>
              </a:rPr>
              <a:t>Low Max (May 22 to Jan 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200" baseline="0">
              <a:solidFill>
                <a:schemeClr val="lt1">
                  <a:lumMod val="85000"/>
                </a:schemeClr>
              </a:solidFill>
              <a:latin typeface="Bebas Neue Cyrillic" panose="0200050600000002000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rgbClr val="ABD8F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rgbClr val="ABD8F4">
                    <a:alpha val="50000"/>
                  </a:srgb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'2 Reslot Analysis '!$A$27:$A$52</c:f>
              <c:multiLvlStrCache>
                <c:ptCount val="16"/>
                <c:lvl>
                  <c:pt idx="0">
                    <c:v>13-May</c:v>
                  </c:pt>
                  <c:pt idx="1">
                    <c:v>27-May</c:v>
                  </c:pt>
                  <c:pt idx="2">
                    <c:v>15-Jun</c:v>
                  </c:pt>
                  <c:pt idx="3">
                    <c:v>19-Jul</c:v>
                  </c:pt>
                  <c:pt idx="4">
                    <c:v>9-Aug</c:v>
                  </c:pt>
                  <c:pt idx="5">
                    <c:v>1-Sep</c:v>
                  </c:pt>
                  <c:pt idx="6">
                    <c:v>22-Sep</c:v>
                  </c:pt>
                  <c:pt idx="7">
                    <c:v>14-Oct</c:v>
                  </c:pt>
                  <c:pt idx="8">
                    <c:v>27-Oct</c:v>
                  </c:pt>
                  <c:pt idx="9">
                    <c:v>11-Nov</c:v>
                  </c:pt>
                  <c:pt idx="10">
                    <c:v>22-Nov</c:v>
                  </c:pt>
                  <c:pt idx="11">
                    <c:v>30-Dec</c:v>
                  </c:pt>
                  <c:pt idx="12">
                    <c:v>9-Dec</c:v>
                  </c:pt>
                  <c:pt idx="13">
                    <c:v>20-Jan</c:v>
                  </c:pt>
                  <c:pt idx="14">
                    <c:v>23-Jan</c:v>
                  </c:pt>
                  <c:pt idx="15">
                    <c:v>25-Jan</c:v>
                  </c:pt>
                </c:lvl>
                <c:lvl>
                  <c:pt idx="0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7">
                    <c:v>Oct</c:v>
                  </c:pt>
                  <c:pt idx="9">
                    <c:v>Nov</c:v>
                  </c:pt>
                  <c:pt idx="11">
                    <c:v>Dec</c:v>
                  </c:pt>
                  <c:pt idx="13">
                    <c:v>Jan</c:v>
                  </c:pt>
                </c:lvl>
              </c:multiLvlStrCache>
            </c:multiLvlStrRef>
          </c:cat>
          <c:val>
            <c:numRef>
              <c:f>'2 Reslot Analysis '!$B$27:$B$52</c:f>
              <c:numCache>
                <c:formatCode>General</c:formatCode>
                <c:ptCount val="16"/>
                <c:pt idx="0">
                  <c:v>1365</c:v>
                </c:pt>
                <c:pt idx="1">
                  <c:v>1300</c:v>
                </c:pt>
                <c:pt idx="2">
                  <c:v>875</c:v>
                </c:pt>
                <c:pt idx="3">
                  <c:v>695</c:v>
                </c:pt>
                <c:pt idx="4">
                  <c:v>686</c:v>
                </c:pt>
                <c:pt idx="5">
                  <c:v>671</c:v>
                </c:pt>
                <c:pt idx="6">
                  <c:v>667</c:v>
                </c:pt>
                <c:pt idx="7">
                  <c:v>674</c:v>
                </c:pt>
                <c:pt idx="8">
                  <c:v>673</c:v>
                </c:pt>
                <c:pt idx="9">
                  <c:v>658</c:v>
                </c:pt>
                <c:pt idx="10">
                  <c:v>649</c:v>
                </c:pt>
                <c:pt idx="11">
                  <c:v>651</c:v>
                </c:pt>
                <c:pt idx="12">
                  <c:v>647</c:v>
                </c:pt>
                <c:pt idx="13">
                  <c:v>524</c:v>
                </c:pt>
                <c:pt idx="14">
                  <c:v>523</c:v>
                </c:pt>
                <c:pt idx="15">
                  <c:v>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2-4BF1-AA1E-3A2336A26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735792"/>
        <c:axId val="1676901808"/>
      </c:lineChart>
      <c:catAx>
        <c:axId val="1009735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901808"/>
        <c:crosses val="autoZero"/>
        <c:auto val="1"/>
        <c:lblAlgn val="ctr"/>
        <c:lblOffset val="100"/>
        <c:noMultiLvlLbl val="0"/>
      </c:catAx>
      <c:valAx>
        <c:axId val="1676901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</a:t>
                </a:r>
                <a:r>
                  <a:rPr lang="en-US"/>
                  <a:t>of low max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73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1C1B1A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200" baseline="0">
                <a:solidFill>
                  <a:schemeClr val="lt1">
                    <a:lumMod val="85000"/>
                  </a:schemeClr>
                </a:solidFill>
                <a:latin typeface="Bebas Neue Cyrillic" panose="02000506000000020004" charset="0"/>
                <a:ea typeface="+mn-ea"/>
                <a:cs typeface="+mn-cs"/>
              </a:defRPr>
            </a:pPr>
            <a:r>
              <a:rPr lang="en-US" sz="1800" spc="200" baseline="0" dirty="0">
                <a:latin typeface="Bebas Neue Cyrillic" panose="02000506000000020004" charset="0"/>
              </a:rPr>
              <a:t>Insufficient Spread </a:t>
            </a:r>
            <a:r>
              <a:rPr lang="en-US" sz="1800" b="1" i="0" u="none" strike="noStrike" cap="none" spc="200" baseline="0" dirty="0">
                <a:effectLst/>
                <a:latin typeface="Bebas Neue Cyrillic" panose="02000506000000020004" charset="0"/>
              </a:rPr>
              <a:t>(Jul 22 to Jan 23)</a:t>
            </a:r>
            <a:endParaRPr lang="en-US" sz="1800" spc="200" baseline="0" dirty="0">
              <a:latin typeface="Bebas Neue Cyrillic" panose="020005060000000200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200" baseline="0">
              <a:solidFill>
                <a:schemeClr val="lt1">
                  <a:lumMod val="85000"/>
                </a:schemeClr>
              </a:solidFill>
              <a:latin typeface="Bebas Neue Cyrillic" panose="0200050600000002000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'!$Q$26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rgbClr val="ABD8F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'!$P$27:$P$47</c:f>
              <c:multiLvlStrCache>
                <c:ptCount val="13"/>
                <c:lvl>
                  <c:pt idx="0">
                    <c:v>19-Jul</c:v>
                  </c:pt>
                  <c:pt idx="1">
                    <c:v>9-Aug</c:v>
                  </c:pt>
                  <c:pt idx="2">
                    <c:v>1-Sep</c:v>
                  </c:pt>
                  <c:pt idx="3">
                    <c:v>22-Sep</c:v>
                  </c:pt>
                  <c:pt idx="4">
                    <c:v>14-Oct</c:v>
                  </c:pt>
                  <c:pt idx="5">
                    <c:v>27-Oct</c:v>
                  </c:pt>
                  <c:pt idx="6">
                    <c:v>11-Nov</c:v>
                  </c:pt>
                  <c:pt idx="7">
                    <c:v>22-Nov</c:v>
                  </c:pt>
                  <c:pt idx="8">
                    <c:v>9-Dec</c:v>
                  </c:pt>
                  <c:pt idx="9">
                    <c:v>30-Dec</c:v>
                  </c:pt>
                  <c:pt idx="10">
                    <c:v>20-Jan</c:v>
                  </c:pt>
                  <c:pt idx="11">
                    <c:v>23-Jan</c:v>
                  </c:pt>
                  <c:pt idx="12">
                    <c:v>25-Jan</c:v>
                  </c:pt>
                </c:lvl>
                <c:lvl>
                  <c:pt idx="0">
                    <c:v>Jul</c:v>
                  </c:pt>
                  <c:pt idx="1">
                    <c:v>Aug</c:v>
                  </c:pt>
                  <c:pt idx="2">
                    <c:v>Sep</c:v>
                  </c:pt>
                  <c:pt idx="4">
                    <c:v>Oct</c:v>
                  </c:pt>
                  <c:pt idx="6">
                    <c:v>Nov</c:v>
                  </c:pt>
                  <c:pt idx="8">
                    <c:v>Dec</c:v>
                  </c:pt>
                  <c:pt idx="10">
                    <c:v>Jan</c:v>
                  </c:pt>
                </c:lvl>
              </c:multiLvlStrCache>
            </c:multiLvlStrRef>
          </c:cat>
          <c:val>
            <c:numRef>
              <c:f>'2 Reslot Analysis '!$Q$27:$Q$47</c:f>
              <c:numCache>
                <c:formatCode>General</c:formatCode>
                <c:ptCount val="13"/>
                <c:pt idx="0">
                  <c:v>1669</c:v>
                </c:pt>
                <c:pt idx="1">
                  <c:v>1686</c:v>
                </c:pt>
                <c:pt idx="2">
                  <c:v>1616</c:v>
                </c:pt>
                <c:pt idx="3">
                  <c:v>1641</c:v>
                </c:pt>
                <c:pt idx="4">
                  <c:v>1648</c:v>
                </c:pt>
                <c:pt idx="5">
                  <c:v>1656</c:v>
                </c:pt>
                <c:pt idx="6">
                  <c:v>1678</c:v>
                </c:pt>
                <c:pt idx="7">
                  <c:v>1680</c:v>
                </c:pt>
                <c:pt idx="8">
                  <c:v>1608</c:v>
                </c:pt>
                <c:pt idx="9">
                  <c:v>1437</c:v>
                </c:pt>
                <c:pt idx="10">
                  <c:v>1232</c:v>
                </c:pt>
                <c:pt idx="11">
                  <c:v>1181</c:v>
                </c:pt>
                <c:pt idx="12">
                  <c:v>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30-475A-BC99-EA2B620A6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170607"/>
        <c:axId val="1985014783"/>
      </c:lineChart>
      <c:catAx>
        <c:axId val="14331706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014783"/>
        <c:crosses val="autoZero"/>
        <c:auto val="1"/>
        <c:lblAlgn val="ctr"/>
        <c:lblOffset val="100"/>
        <c:noMultiLvlLbl val="0"/>
      </c:catAx>
      <c:valAx>
        <c:axId val="19850147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Insuficient 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1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1C1B1A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7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1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0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7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4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26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800" r:id="rId17"/>
    <p:sldLayoutId id="2147483669" r:id="rId18"/>
    <p:sldLayoutId id="2147483673" r:id="rId19"/>
    <p:sldLayoutId id="2147483674" r:id="rId20"/>
    <p:sldLayoutId id="2147483676" r:id="rId21"/>
    <p:sldLayoutId id="2147483675" r:id="rId22"/>
    <p:sldLayoutId id="2147483677" r:id="rId23"/>
    <p:sldLayoutId id="2147483678" r:id="rId24"/>
    <p:sldLayoutId id="2147483679" r:id="rId25"/>
    <p:sldLayoutId id="2147483681" r:id="rId26"/>
    <p:sldLayoutId id="2147483686" r:id="rId27"/>
    <p:sldLayoutId id="2147483683" r:id="rId28"/>
    <p:sldLayoutId id="2147483685" r:id="rId29"/>
    <p:sldLayoutId id="2147483684" r:id="rId30"/>
    <p:sldLayoutId id="2147483680" r:id="rId31"/>
    <p:sldLayoutId id="2147483691" r:id="rId32"/>
    <p:sldLayoutId id="2147483692" r:id="rId33"/>
    <p:sldLayoutId id="2147483693" r:id="rId34"/>
    <p:sldLayoutId id="2147483694" r:id="rId35"/>
    <p:sldLayoutId id="2147483688" r:id="rId36"/>
    <p:sldLayoutId id="2147483687" r:id="rId37"/>
    <p:sldLayoutId id="2147483689" r:id="rId38"/>
    <p:sldLayoutId id="2147483690" r:id="rId39"/>
    <p:sldLayoutId id="2147483695" r:id="rId40"/>
    <p:sldLayoutId id="2147483696" r:id="rId41"/>
    <p:sldLayoutId id="2147483697" r:id="rId42"/>
    <p:sldLayoutId id="2147483698" r:id="rId43"/>
    <p:sldLayoutId id="2147483703" r:id="rId44"/>
    <p:sldLayoutId id="2147483704" r:id="rId45"/>
    <p:sldLayoutId id="2147483705" r:id="rId46"/>
    <p:sldLayoutId id="2147483706" r:id="rId47"/>
    <p:sldLayoutId id="2147483700" r:id="rId48"/>
    <p:sldLayoutId id="2147483699" r:id="rId49"/>
    <p:sldLayoutId id="2147483701" r:id="rId50"/>
    <p:sldLayoutId id="2147483702" r:id="rId5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3856" y="0"/>
            <a:ext cx="11058144" cy="6858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7051" r="7051"/>
          <a:stretch>
            <a:fillRect/>
          </a:stretch>
        </p:blipFill>
        <p:spPr>
          <a:xfrm rot="-3622350">
            <a:off x="-2887978" y="-664870"/>
            <a:ext cx="10490931" cy="68731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10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7943"/>
          <a:stretch>
            <a:fillRect/>
          </a:stretch>
        </p:blipFill>
        <p:spPr>
          <a:xfrm rot="1781598">
            <a:off x="2857267" y="-142503"/>
            <a:ext cx="3029606" cy="658236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-3652704">
            <a:off x="5228067" y="551485"/>
            <a:ext cx="3904735" cy="807214"/>
            <a:chOff x="0" y="0"/>
            <a:chExt cx="1542612" cy="31889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2612" cy="318899"/>
            </a:xfrm>
            <a:custGeom>
              <a:avLst/>
              <a:gdLst/>
              <a:ahLst/>
              <a:cxnLst/>
              <a:rect l="l" t="t" r="r" b="b"/>
              <a:pathLst>
                <a:path w="1542612" h="318899">
                  <a:moveTo>
                    <a:pt x="0" y="0"/>
                  </a:moveTo>
                  <a:lnTo>
                    <a:pt x="1542612" y="0"/>
                  </a:lnTo>
                  <a:lnTo>
                    <a:pt x="1542612" y="318899"/>
                  </a:lnTo>
                  <a:lnTo>
                    <a:pt x="0" y="318899"/>
                  </a:lnTo>
                  <a:close/>
                </a:path>
              </a:pathLst>
            </a:custGeom>
            <a:solidFill>
              <a:srgbClr val="003B69">
                <a:alpha val="7764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082944" y="6343176"/>
            <a:ext cx="268319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6"/>
              </a:lnSpc>
            </a:pPr>
            <a:r>
              <a:rPr lang="en-US" sz="1914" spc="38">
                <a:solidFill>
                  <a:srgbClr val="FFFFFF"/>
                </a:solidFill>
                <a:latin typeface="Montserrat Italics"/>
              </a:rPr>
              <a:t>FEBRUARY 2023</a:t>
            </a:r>
          </a:p>
        </p:txBody>
      </p:sp>
      <p:grpSp>
        <p:nvGrpSpPr>
          <p:cNvPr id="10" name="Group 10"/>
          <p:cNvGrpSpPr/>
          <p:nvPr/>
        </p:nvGrpSpPr>
        <p:grpSpPr>
          <a:xfrm rot="-3652704">
            <a:off x="1780374" y="6724666"/>
            <a:ext cx="3904735" cy="807214"/>
            <a:chOff x="0" y="0"/>
            <a:chExt cx="1542612" cy="3188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2612" cy="318899"/>
            </a:xfrm>
            <a:custGeom>
              <a:avLst/>
              <a:gdLst/>
              <a:ahLst/>
              <a:cxnLst/>
              <a:rect l="l" t="t" r="r" b="b"/>
              <a:pathLst>
                <a:path w="1542612" h="318899">
                  <a:moveTo>
                    <a:pt x="0" y="0"/>
                  </a:moveTo>
                  <a:lnTo>
                    <a:pt x="1542612" y="0"/>
                  </a:lnTo>
                  <a:lnTo>
                    <a:pt x="1542612" y="318899"/>
                  </a:lnTo>
                  <a:lnTo>
                    <a:pt x="0" y="318899"/>
                  </a:lnTo>
                  <a:close/>
                </a:path>
              </a:pathLst>
            </a:custGeom>
            <a:solidFill>
              <a:srgbClr val="003B69">
                <a:alpha val="77647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 rot="-3652704">
            <a:off x="1416381" y="6813191"/>
            <a:ext cx="3904735" cy="630165"/>
            <a:chOff x="0" y="0"/>
            <a:chExt cx="1542612" cy="2489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42612" cy="248954"/>
            </a:xfrm>
            <a:custGeom>
              <a:avLst/>
              <a:gdLst/>
              <a:ahLst/>
              <a:cxnLst/>
              <a:rect l="l" t="t" r="r" b="b"/>
              <a:pathLst>
                <a:path w="1542612" h="248954">
                  <a:moveTo>
                    <a:pt x="0" y="0"/>
                  </a:moveTo>
                  <a:lnTo>
                    <a:pt x="1542612" y="0"/>
                  </a:lnTo>
                  <a:lnTo>
                    <a:pt x="1542612" y="248954"/>
                  </a:lnTo>
                  <a:lnTo>
                    <a:pt x="0" y="248954"/>
                  </a:lnTo>
                  <a:close/>
                </a:path>
              </a:pathLst>
            </a:custGeom>
            <a:solidFill>
              <a:srgbClr val="43B0F1">
                <a:alpha val="4078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6" name="Group 16"/>
          <p:cNvGrpSpPr/>
          <p:nvPr/>
        </p:nvGrpSpPr>
        <p:grpSpPr>
          <a:xfrm rot="-3652704">
            <a:off x="5380300" y="-462395"/>
            <a:ext cx="3904735" cy="630165"/>
            <a:chOff x="0" y="0"/>
            <a:chExt cx="1542612" cy="2489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42612" cy="248954"/>
            </a:xfrm>
            <a:custGeom>
              <a:avLst/>
              <a:gdLst/>
              <a:ahLst/>
              <a:cxnLst/>
              <a:rect l="l" t="t" r="r" b="b"/>
              <a:pathLst>
                <a:path w="1542612" h="248954">
                  <a:moveTo>
                    <a:pt x="0" y="0"/>
                  </a:moveTo>
                  <a:lnTo>
                    <a:pt x="1542612" y="0"/>
                  </a:lnTo>
                  <a:lnTo>
                    <a:pt x="1542612" y="248954"/>
                  </a:lnTo>
                  <a:lnTo>
                    <a:pt x="0" y="248954"/>
                  </a:lnTo>
                  <a:close/>
                </a:path>
              </a:pathLst>
            </a:custGeom>
            <a:solidFill>
              <a:srgbClr val="43B0F1">
                <a:alpha val="4078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5162" y="1654754"/>
            <a:ext cx="7199852" cy="457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2"/>
              </a:lnSpc>
            </a:pPr>
            <a:r>
              <a:rPr lang="en-US" sz="9991" spc="-589" dirty="0">
                <a:solidFill>
                  <a:srgbClr val="FFFFFF"/>
                </a:solidFill>
                <a:latin typeface="Bebas Neue Cyrillic" panose="020B0604020202020204" charset="0"/>
              </a:rPr>
              <a:t>MATERIAL</a:t>
            </a:r>
            <a:r>
              <a:rPr lang="en-US" sz="9991" spc="-589" dirty="0">
                <a:solidFill>
                  <a:srgbClr val="FFFFFF"/>
                </a:solidFill>
                <a:latin typeface="Bebas Neue Cyrillic"/>
              </a:rPr>
              <a:t> HANDLING EFFICIENCIES</a:t>
            </a:r>
          </a:p>
        </p:txBody>
      </p:sp>
      <p:grpSp>
        <p:nvGrpSpPr>
          <p:cNvPr id="20" name="Group 20"/>
          <p:cNvGrpSpPr/>
          <p:nvPr/>
        </p:nvGrpSpPr>
        <p:grpSpPr>
          <a:xfrm rot="-3652704">
            <a:off x="10116503" y="6045692"/>
            <a:ext cx="3904735" cy="807214"/>
            <a:chOff x="0" y="0"/>
            <a:chExt cx="1542612" cy="31889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2612" cy="318899"/>
            </a:xfrm>
            <a:custGeom>
              <a:avLst/>
              <a:gdLst/>
              <a:ahLst/>
              <a:cxnLst/>
              <a:rect l="l" t="t" r="r" b="b"/>
              <a:pathLst>
                <a:path w="1542612" h="318899">
                  <a:moveTo>
                    <a:pt x="0" y="0"/>
                  </a:moveTo>
                  <a:lnTo>
                    <a:pt x="1542612" y="0"/>
                  </a:lnTo>
                  <a:lnTo>
                    <a:pt x="1542612" y="318899"/>
                  </a:lnTo>
                  <a:lnTo>
                    <a:pt x="0" y="318899"/>
                  </a:lnTo>
                  <a:close/>
                </a:path>
              </a:pathLst>
            </a:custGeom>
            <a:solidFill>
              <a:srgbClr val="003B69">
                <a:alpha val="77647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3" name="Group 23"/>
          <p:cNvGrpSpPr/>
          <p:nvPr/>
        </p:nvGrpSpPr>
        <p:grpSpPr>
          <a:xfrm rot="-3652704">
            <a:off x="9933621" y="5357234"/>
            <a:ext cx="3904735" cy="630165"/>
            <a:chOff x="0" y="0"/>
            <a:chExt cx="1542612" cy="24895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2612" cy="248954"/>
            </a:xfrm>
            <a:custGeom>
              <a:avLst/>
              <a:gdLst/>
              <a:ahLst/>
              <a:cxnLst/>
              <a:rect l="l" t="t" r="r" b="b"/>
              <a:pathLst>
                <a:path w="1542612" h="248954">
                  <a:moveTo>
                    <a:pt x="0" y="0"/>
                  </a:moveTo>
                  <a:lnTo>
                    <a:pt x="1542612" y="0"/>
                  </a:lnTo>
                  <a:lnTo>
                    <a:pt x="1542612" y="248954"/>
                  </a:lnTo>
                  <a:lnTo>
                    <a:pt x="0" y="248954"/>
                  </a:lnTo>
                  <a:close/>
                </a:path>
              </a:pathLst>
            </a:custGeom>
            <a:solidFill>
              <a:srgbClr val="43B0F1">
                <a:alpha val="40784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3B69"/>
            </a:gs>
            <a:gs pos="100000">
              <a:srgbClr val="00599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817" y="-20568"/>
            <a:ext cx="7172132" cy="116986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Bebas Neue Cyrillic" panose="02000506000000020004" charset="0"/>
              </a:rPr>
              <a:t>Storage Capacity</a:t>
            </a:r>
          </a:p>
        </p:txBody>
      </p:sp>
      <p:pic>
        <p:nvPicPr>
          <p:cNvPr id="8" name="Picture 91">
            <a:extLst>
              <a:ext uri="{FF2B5EF4-FFF2-40B4-BE49-F238E27FC236}">
                <a16:creationId xmlns:a16="http://schemas.microsoft.com/office/drawing/2014/main" id="{41BA3689-2DE9-43E4-89C2-6B08024D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12646" y="46767"/>
            <a:ext cx="2711683" cy="604015"/>
          </a:xfrm>
          <a:prstGeom prst="rect">
            <a:avLst/>
          </a:prstGeom>
        </p:spPr>
      </p:pic>
      <p:grpSp>
        <p:nvGrpSpPr>
          <p:cNvPr id="19" name="Group 25">
            <a:extLst>
              <a:ext uri="{FF2B5EF4-FFF2-40B4-BE49-F238E27FC236}">
                <a16:creationId xmlns:a16="http://schemas.microsoft.com/office/drawing/2014/main" id="{554AD4DD-B495-4684-8B0E-F714007E4310}"/>
              </a:ext>
            </a:extLst>
          </p:cNvPr>
          <p:cNvGrpSpPr/>
          <p:nvPr/>
        </p:nvGrpSpPr>
        <p:grpSpPr>
          <a:xfrm>
            <a:off x="6286814" y="1337766"/>
            <a:ext cx="5438463" cy="5127617"/>
            <a:chOff x="3434807" y="0"/>
            <a:chExt cx="10855110" cy="10528186"/>
          </a:xfrm>
        </p:grpSpPr>
        <p:grpSp>
          <p:nvGrpSpPr>
            <p:cNvPr id="23" name="Group 29">
              <a:extLst>
                <a:ext uri="{FF2B5EF4-FFF2-40B4-BE49-F238E27FC236}">
                  <a16:creationId xmlns:a16="http://schemas.microsoft.com/office/drawing/2014/main" id="{8BC0BEF8-6820-4664-A6A2-A9091C1EB3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807" y="0"/>
              <a:ext cx="10855110" cy="10528186"/>
              <a:chOff x="-61691" y="0"/>
              <a:chExt cx="2680274" cy="2599552"/>
            </a:xfrm>
          </p:grpSpPr>
          <p:sp>
            <p:nvSpPr>
              <p:cNvPr id="24" name="Freeform 30">
                <a:extLst>
                  <a:ext uri="{FF2B5EF4-FFF2-40B4-BE49-F238E27FC236}">
                    <a16:creationId xmlns:a16="http://schemas.microsoft.com/office/drawing/2014/main" id="{00116A6E-BAED-4D7B-A86A-49CC585A3A79}"/>
                  </a:ext>
                </a:extLst>
              </p:cNvPr>
              <p:cNvSpPr/>
              <p:nvPr/>
            </p:nvSpPr>
            <p:spPr>
              <a:xfrm>
                <a:off x="1069297" y="0"/>
                <a:ext cx="1549286" cy="2599552"/>
              </a:xfrm>
              <a:custGeom>
                <a:avLst/>
                <a:gdLst/>
                <a:ahLst/>
                <a:cxnLst/>
                <a:rect l="l" t="t" r="r" b="b"/>
                <a:pathLst>
                  <a:path w="1549286" h="2599552">
                    <a:moveTo>
                      <a:pt x="200703" y="0"/>
                    </a:moveTo>
                    <a:cubicBezTo>
                      <a:pt x="678519" y="0"/>
                      <a:pt x="1115898" y="268189"/>
                      <a:pt x="1332592" y="694043"/>
                    </a:cubicBezTo>
                    <a:cubicBezTo>
                      <a:pt x="1549286" y="1119897"/>
                      <a:pt x="1508618" y="1631338"/>
                      <a:pt x="1227348" y="2017596"/>
                    </a:cubicBezTo>
                    <a:cubicBezTo>
                      <a:pt x="946077" y="2403854"/>
                      <a:pt x="471812" y="2599552"/>
                      <a:pt x="0" y="2524041"/>
                    </a:cubicBezTo>
                    <a:lnTo>
                      <a:pt x="200703" y="1270000"/>
                    </a:lnTo>
                    <a:close/>
                  </a:path>
                </a:pathLst>
              </a:custGeom>
              <a:solidFill>
                <a:srgbClr val="003B69"/>
              </a:solidFill>
              <a:ln w="22225">
                <a:solidFill>
                  <a:schemeClr val="bg1"/>
                </a:solidFill>
              </a:ln>
            </p:spPr>
          </p:sp>
          <p:sp>
            <p:nvSpPr>
              <p:cNvPr id="25" name="Freeform 31">
                <a:extLst>
                  <a:ext uri="{FF2B5EF4-FFF2-40B4-BE49-F238E27FC236}">
                    <a16:creationId xmlns:a16="http://schemas.microsoft.com/office/drawing/2014/main" id="{0D2AB618-86C4-43E3-A070-101FCA2D1E44}"/>
                  </a:ext>
                </a:extLst>
              </p:cNvPr>
              <p:cNvSpPr/>
              <p:nvPr/>
            </p:nvSpPr>
            <p:spPr>
              <a:xfrm>
                <a:off x="36486" y="1270000"/>
                <a:ext cx="1233514" cy="1262505"/>
              </a:xfrm>
              <a:custGeom>
                <a:avLst/>
                <a:gdLst/>
                <a:ahLst/>
                <a:cxnLst/>
                <a:rect l="l" t="t" r="r" b="b"/>
                <a:pathLst>
                  <a:path w="1233514" h="1262505">
                    <a:moveTo>
                      <a:pt x="1095738" y="1262505"/>
                    </a:moveTo>
                    <a:cubicBezTo>
                      <a:pt x="564944" y="1204579"/>
                      <a:pt x="127067" y="820837"/>
                      <a:pt x="0" y="302232"/>
                    </a:cubicBezTo>
                    <a:lnTo>
                      <a:pt x="1233514" y="0"/>
                    </a:lnTo>
                    <a:close/>
                  </a:path>
                </a:pathLst>
              </a:custGeom>
              <a:solidFill>
                <a:srgbClr val="00599C"/>
              </a:solidFill>
              <a:ln w="22225">
                <a:solidFill>
                  <a:schemeClr val="bg1"/>
                </a:solidFill>
              </a:ln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DD605B4E-4752-4320-9488-232BEAFEE78F}"/>
                  </a:ext>
                </a:extLst>
              </p:cNvPr>
              <p:cNvSpPr/>
              <p:nvPr/>
            </p:nvSpPr>
            <p:spPr>
              <a:xfrm>
                <a:off x="-61691" y="0"/>
                <a:ext cx="1331691" cy="1633504"/>
              </a:xfrm>
              <a:custGeom>
                <a:avLst/>
                <a:gdLst/>
                <a:ahLst/>
                <a:cxnLst/>
                <a:rect l="l" t="t" r="r" b="b"/>
                <a:pathLst>
                  <a:path w="1331691" h="1633504">
                    <a:moveTo>
                      <a:pt x="114824" y="1633504"/>
                    </a:moveTo>
                    <a:cubicBezTo>
                      <a:pt x="0" y="1249118"/>
                      <a:pt x="73543" y="833079"/>
                      <a:pt x="313186" y="511351"/>
                    </a:cubicBezTo>
                    <a:cubicBezTo>
                      <a:pt x="552829" y="189624"/>
                      <a:pt x="930394" y="40"/>
                      <a:pt x="1331564" y="0"/>
                    </a:cubicBezTo>
                    <a:lnTo>
                      <a:pt x="1331691" y="1270000"/>
                    </a:lnTo>
                    <a:close/>
                  </a:path>
                </a:pathLst>
              </a:custGeom>
              <a:solidFill>
                <a:srgbClr val="47AAE7"/>
              </a:solidFill>
              <a:ln w="22225">
                <a:solidFill>
                  <a:schemeClr val="bg1"/>
                </a:solidFill>
              </a:ln>
            </p:spPr>
          </p:sp>
        </p:grp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6A6F3C3-35E3-4856-AA52-4F4E7A08B302}"/>
                </a:ext>
              </a:extLst>
            </p:cNvPr>
            <p:cNvSpPr txBox="1"/>
            <p:nvPr/>
          </p:nvSpPr>
          <p:spPr>
            <a:xfrm>
              <a:off x="8270568" y="4347558"/>
              <a:ext cx="6019347" cy="17237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800" u="none" dirty="0">
                  <a:solidFill>
                    <a:srgbClr val="FFFFFF"/>
                  </a:solidFill>
                  <a:latin typeface="Bebas Neue Cyrillic" panose="02000506000000020004" charset="0"/>
                </a:rPr>
                <a:t>FASTENERS</a:t>
              </a: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800" b="1" u="none" dirty="0">
                  <a:solidFill>
                    <a:srgbClr val="FFFFFF"/>
                  </a:solidFill>
                  <a:latin typeface="Bebas Neue Cyrillic" panose="02000506000000020004" charset="0"/>
                </a:rPr>
                <a:t>52%</a:t>
              </a: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1F676755-E99B-426A-A634-6DD0808CBCB1}"/>
                </a:ext>
              </a:extLst>
            </p:cNvPr>
            <p:cNvSpPr txBox="1"/>
            <p:nvPr/>
          </p:nvSpPr>
          <p:spPr>
            <a:xfrm>
              <a:off x="4804261" y="2076281"/>
              <a:ext cx="4018955" cy="2618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800" u="none" dirty="0">
                  <a:solidFill>
                    <a:srgbClr val="FFFFFF"/>
                  </a:solidFill>
                  <a:latin typeface="Bebas Neue Cyrillic" panose="02000506000000020004" charset="0"/>
                </a:rPr>
                <a:t>OTHER CATEGORIES</a:t>
              </a: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FFFFFF"/>
                  </a:solidFill>
                  <a:latin typeface="Bebas Neue Cyrillic" panose="02000506000000020004" charset="0"/>
                </a:rPr>
                <a:t>30</a:t>
              </a:r>
              <a:r>
                <a:rPr lang="en-US" sz="2800" b="1" u="none" dirty="0">
                  <a:solidFill>
                    <a:srgbClr val="FFFFFF"/>
                  </a:solidFill>
                  <a:latin typeface="Bebas Neue Cyrillic" panose="02000506000000020004" charset="0"/>
                </a:rPr>
                <a:t>%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7CF31A35-3811-4AA9-85FA-5CD9138E6E5B}"/>
                </a:ext>
              </a:extLst>
            </p:cNvPr>
            <p:cNvSpPr txBox="1"/>
            <p:nvPr/>
          </p:nvSpPr>
          <p:spPr>
            <a:xfrm>
              <a:off x="4742870" y="6712427"/>
              <a:ext cx="3726507" cy="17237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800" u="none" dirty="0">
                  <a:solidFill>
                    <a:srgbClr val="FFFFFF"/>
                  </a:solidFill>
                  <a:latin typeface="Bebas Neue Cyrillic" panose="02000506000000020004" charset="0"/>
                </a:rPr>
                <a:t>SAFETY SUPPLIES</a:t>
              </a: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800" b="1" u="none" dirty="0">
                  <a:solidFill>
                    <a:srgbClr val="FFFFFF"/>
                  </a:solidFill>
                  <a:latin typeface="Bebas Neue Cyrillic" panose="02000506000000020004" charset="0"/>
                </a:rPr>
                <a:t>18%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04787F-7FDF-445F-8F5D-50F535D1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1" y="990826"/>
            <a:ext cx="4114800" cy="55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4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3B69"/>
            </a:gs>
            <a:gs pos="100000">
              <a:srgbClr val="0059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934" y="0"/>
            <a:ext cx="7172132" cy="117157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Bebas Neue Cyrillic" panose="02000506000000020004" charset="0"/>
              </a:rPr>
              <a:t>Labor intensive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9581453" y="4994392"/>
            <a:ext cx="2202244" cy="1535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Class not slotted count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144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482743" y="5073720"/>
            <a:ext cx="2027191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Labor Intensive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10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256350"/>
              </p:ext>
            </p:extLst>
          </p:nvPr>
        </p:nvGraphicFramePr>
        <p:xfrm>
          <a:off x="6390514" y="1253863"/>
          <a:ext cx="5536733" cy="341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675542"/>
              </p:ext>
            </p:extLst>
          </p:nvPr>
        </p:nvGraphicFramePr>
        <p:xfrm>
          <a:off x="264922" y="1253863"/>
          <a:ext cx="5536732" cy="3415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797BEA-6A6A-4D33-9A07-0FF0CDF91AB8}"/>
              </a:ext>
            </a:extLst>
          </p:cNvPr>
          <p:cNvSpPr/>
          <p:nvPr/>
        </p:nvSpPr>
        <p:spPr>
          <a:xfrm>
            <a:off x="6465798" y="5073720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percentage reduction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82%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55DE80-AD6B-4DEE-844D-831194045A89}"/>
              </a:ext>
            </a:extLst>
          </p:cNvPr>
          <p:cNvSpPr/>
          <p:nvPr/>
        </p:nvSpPr>
        <p:spPr>
          <a:xfrm>
            <a:off x="3081976" y="5073720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percentage reduction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88%</a:t>
            </a:r>
          </a:p>
        </p:txBody>
      </p:sp>
      <p:pic>
        <p:nvPicPr>
          <p:cNvPr id="16" name="Picture 91">
            <a:extLst>
              <a:ext uri="{FF2B5EF4-FFF2-40B4-BE49-F238E27FC236}">
                <a16:creationId xmlns:a16="http://schemas.microsoft.com/office/drawing/2014/main" id="{825567A1-5307-4E35-8F7F-BDE9C6DF3B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12646" y="46767"/>
            <a:ext cx="2711683" cy="6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3B69"/>
            </a:gs>
            <a:gs pos="100000">
              <a:srgbClr val="0059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934" y="0"/>
            <a:ext cx="7172132" cy="114929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Bebas Neue Cyrillic" panose="02000506000000020004" charset="0"/>
              </a:rPr>
              <a:t>Min &amp; </a:t>
            </a:r>
            <a:r>
              <a:rPr lang="en-US" sz="6600" dirty="0" err="1">
                <a:latin typeface="Bebas Neue Cyrillic" panose="02000506000000020004" charset="0"/>
              </a:rPr>
              <a:t>MAx</a:t>
            </a:r>
            <a:endParaRPr lang="en-US" sz="6600" dirty="0">
              <a:latin typeface="Bebas Neue Cyrillic" panose="0200050600000002000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627265" y="5058561"/>
            <a:ext cx="233695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Low Max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517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6396632" y="5058561"/>
            <a:ext cx="233695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Insufficient Spread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618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7E8F07A-64CC-49F7-A0D2-3EE2A977E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590148"/>
              </p:ext>
            </p:extLst>
          </p:nvPr>
        </p:nvGraphicFramePr>
        <p:xfrm>
          <a:off x="578928" y="1558212"/>
          <a:ext cx="5209799" cy="30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97BC284-F574-40C4-B199-136FD4246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184003"/>
              </p:ext>
            </p:extLst>
          </p:nvPr>
        </p:nvGraphicFramePr>
        <p:xfrm>
          <a:off x="6403274" y="1558212"/>
          <a:ext cx="5209798" cy="30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950070-16AD-4E0E-AA39-03ABB910A5E4}"/>
              </a:ext>
            </a:extLst>
          </p:cNvPr>
          <p:cNvSpPr/>
          <p:nvPr/>
        </p:nvSpPr>
        <p:spPr>
          <a:xfrm>
            <a:off x="3151143" y="5058561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percentage reduction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62.12%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4F05F6-6C9E-47B8-9B9E-94505D7E2BB2}"/>
              </a:ext>
            </a:extLst>
          </p:cNvPr>
          <p:cNvSpPr/>
          <p:nvPr/>
        </p:nvSpPr>
        <p:spPr>
          <a:xfrm>
            <a:off x="9008173" y="5058561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Cyrillic" panose="02000506000000020004" charset="0"/>
              </a:rPr>
              <a:t>percentage reduction</a:t>
            </a:r>
          </a:p>
          <a:p>
            <a:pPr algn="ctr"/>
            <a:r>
              <a:rPr lang="en-US" sz="6000" dirty="0">
                <a:latin typeface="Bebas Neue Cyrillic" panose="02000506000000020004" charset="0"/>
              </a:rPr>
              <a:t>62.50%</a:t>
            </a:r>
          </a:p>
        </p:txBody>
      </p:sp>
      <p:pic>
        <p:nvPicPr>
          <p:cNvPr id="12" name="Picture 91">
            <a:extLst>
              <a:ext uri="{FF2B5EF4-FFF2-40B4-BE49-F238E27FC236}">
                <a16:creationId xmlns:a16="http://schemas.microsoft.com/office/drawing/2014/main" id="{F46FFED2-5FA0-4B6F-8E99-672FAFA3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12646" y="46767"/>
            <a:ext cx="2711683" cy="6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3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rgbClr val="1C1B1A"/>
      </a:dk1>
      <a:lt1>
        <a:sysClr val="window" lastClr="FFFFFF"/>
      </a:lt1>
      <a:dk2>
        <a:srgbClr val="17406D"/>
      </a:dk2>
      <a:lt2>
        <a:srgbClr val="DBEFF9"/>
      </a:lt2>
      <a:accent1>
        <a:srgbClr val="003B69"/>
      </a:accent1>
      <a:accent2>
        <a:srgbClr val="00599C"/>
      </a:accent2>
      <a:accent3>
        <a:srgbClr val="ABD8F4"/>
      </a:accent3>
      <a:accent4>
        <a:srgbClr val="33312F"/>
      </a:accent4>
      <a:accent5>
        <a:srgbClr val="C8CCCE"/>
      </a:accent5>
      <a:accent6>
        <a:srgbClr val="00599C"/>
      </a:accent6>
      <a:hlink>
        <a:srgbClr val="ABD8F4"/>
      </a:hlink>
      <a:folHlink>
        <a:srgbClr val="C8CCC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b430ab-73c0-4912-8626-d15f7fe1bdb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10" ma:contentTypeDescription="Create a new document." ma:contentTypeScope="" ma:versionID="90e0ac12605005b31bd0bb644e1f00ac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700a29d3430e450a19a82fdbf3955f4b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45008-BD42-4B24-A6F5-0E1C58790533}">
  <ds:schemaRefs>
    <ds:schemaRef ds:uri="17fb94dd-8c41-42d5-a09e-0f286a6c778c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fdb430ab-73c0-4912-8626-d15f7fe1bdb8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B9BFEE-87FD-43AD-8A9A-C9A749BDC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Bebas Neue Cyrillic</vt:lpstr>
      <vt:lpstr>Calibri</vt:lpstr>
      <vt:lpstr>Montserrat Italics</vt:lpstr>
      <vt:lpstr>Sagona ExtraLight</vt:lpstr>
      <vt:lpstr>Speak Pro</vt:lpstr>
      <vt:lpstr>Trebuchet MS</vt:lpstr>
      <vt:lpstr>Wingdings 3</vt:lpstr>
      <vt:lpstr>Facet</vt:lpstr>
      <vt:lpstr>PowerPoint Presentation</vt:lpstr>
      <vt:lpstr>Storage Capacity</vt:lpstr>
      <vt:lpstr>Labor intensive </vt:lpstr>
      <vt:lpstr>Min &amp; 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2023-02-07T20:47:58Z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