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Poppins Semi-Bold" charset="1" panose="00000700000000000000"/>
      <p:regular r:id="rId24"/>
    </p:embeddedFont>
    <p:embeddedFont>
      <p:font typeface="DM Sans" charset="1" panose="00000000000000000000"/>
      <p:regular r:id="rId25"/>
    </p:embeddedFont>
    <p:embeddedFont>
      <p:font typeface="Poppins Bold" charset="1" panose="00000800000000000000"/>
      <p:regular r:id="rId26"/>
    </p:embeddedFont>
    <p:embeddedFont>
      <p:font typeface="Poppins" charset="1" panose="00000500000000000000"/>
      <p:regular r:id="rId27"/>
    </p:embeddedFont>
    <p:embeddedFont>
      <p:font typeface="Poppins Italics" charset="1" panose="00000500000000000000"/>
      <p:regular r:id="rId28"/>
    </p:embeddedFont>
    <p:embeddedFont>
      <p:font typeface="DM Sans Italics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29669" y="897686"/>
            <a:ext cx="4039321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9"/>
              </a:lnSpc>
            </a:pPr>
            <a:r>
              <a:rPr lang="en-US" sz="2551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DuoChandra+1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775409" y="3643377"/>
            <a:ext cx="5471418" cy="1243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Bagus Cipta Pratama</a:t>
            </a: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Rhafael Chandra </a:t>
            </a:r>
          </a:p>
          <a:p>
            <a:pPr algn="just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Darryl Chandra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31528" y="4087116"/>
            <a:ext cx="15796608" cy="5171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120"/>
              </a:lnSpc>
            </a:pPr>
            <a:r>
              <a:rPr lang="en-US" sz="12262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Analisis Popularitas Film  IFest DAC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259300" y="-4402454"/>
            <a:ext cx="4721913" cy="5431154"/>
            <a:chOff x="0" y="0"/>
            <a:chExt cx="1243631" cy="14304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3631" cy="1430427"/>
            </a:xfrm>
            <a:custGeom>
              <a:avLst/>
              <a:gdLst/>
              <a:ahLst/>
              <a:cxnLst/>
              <a:rect r="r" b="b" t="t" l="l"/>
              <a:pathLst>
                <a:path h="1430427" w="1243631">
                  <a:moveTo>
                    <a:pt x="0" y="0"/>
                  </a:moveTo>
                  <a:lnTo>
                    <a:pt x="1243631" y="0"/>
                  </a:lnTo>
                  <a:lnTo>
                    <a:pt x="1243631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243631" cy="143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62692" y="2722337"/>
            <a:ext cx="7886343" cy="6535807"/>
          </a:xfrm>
          <a:custGeom>
            <a:avLst/>
            <a:gdLst/>
            <a:ahLst/>
            <a:cxnLst/>
            <a:rect r="r" b="b" t="t" l="l"/>
            <a:pathLst>
              <a:path h="6535807" w="7886343">
                <a:moveTo>
                  <a:pt x="0" y="0"/>
                </a:moveTo>
                <a:lnTo>
                  <a:pt x="7886343" y="0"/>
                </a:lnTo>
                <a:lnTo>
                  <a:pt x="7886343" y="6535807"/>
                </a:lnTo>
                <a:lnTo>
                  <a:pt x="0" y="65358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29669" y="897686"/>
            <a:ext cx="4039321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9"/>
              </a:lnSpc>
            </a:pPr>
            <a:r>
              <a:rPr lang="en-US" sz="2551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Eksplorasi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34374" y="4131490"/>
            <a:ext cx="7024926" cy="208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755" indent="-329377" lvl="1">
              <a:lnSpc>
                <a:spcPts val="3264"/>
              </a:lnSpc>
              <a:buFont typeface="Arial"/>
              <a:buChar char="•"/>
            </a:pPr>
            <a:r>
              <a:rPr lang="en-US" sz="30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Film dengan bahasa Jepang memiliki jumlah sedikit tapi konsisten populer</a:t>
            </a:r>
          </a:p>
          <a:p>
            <a:pPr algn="l" marL="658755" indent="-329377" lvl="1">
              <a:lnSpc>
                <a:spcPts val="3264"/>
              </a:lnSpc>
              <a:spcBef>
                <a:spcPct val="0"/>
              </a:spcBef>
              <a:buFont typeface="Arial"/>
              <a:buChar char="•"/>
            </a:pPr>
            <a:r>
              <a:rPr lang="en-US" sz="30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bahasa lainnya kurang menonjol secara global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05952" y="1789886"/>
            <a:ext cx="13676097" cy="652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5"/>
              </a:lnSpc>
              <a:spcBef>
                <a:spcPct val="0"/>
              </a:spcBef>
            </a:pPr>
            <a:r>
              <a:rPr lang="en-US" b="true" sz="4351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Bahasa Film Dan Konsistensi Kepopuleran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898344" y="-2274695"/>
            <a:ext cx="4721913" cy="5431154"/>
            <a:chOff x="0" y="0"/>
            <a:chExt cx="1243631" cy="14304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3631" cy="1430427"/>
            </a:xfrm>
            <a:custGeom>
              <a:avLst/>
              <a:gdLst/>
              <a:ahLst/>
              <a:cxnLst/>
              <a:rect r="r" b="b" t="t" l="l"/>
              <a:pathLst>
                <a:path h="1430427" w="1243631">
                  <a:moveTo>
                    <a:pt x="0" y="0"/>
                  </a:moveTo>
                  <a:lnTo>
                    <a:pt x="1243631" y="0"/>
                  </a:lnTo>
                  <a:lnTo>
                    <a:pt x="1243631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243631" cy="143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156459"/>
            <a:ext cx="8627929" cy="5845422"/>
          </a:xfrm>
          <a:custGeom>
            <a:avLst/>
            <a:gdLst/>
            <a:ahLst/>
            <a:cxnLst/>
            <a:rect r="r" b="b" t="t" l="l"/>
            <a:pathLst>
              <a:path h="5845422" w="8627929">
                <a:moveTo>
                  <a:pt x="0" y="0"/>
                </a:moveTo>
                <a:lnTo>
                  <a:pt x="8627929" y="0"/>
                </a:lnTo>
                <a:lnTo>
                  <a:pt x="8627929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29669" y="897686"/>
            <a:ext cx="4039321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9"/>
              </a:lnSpc>
            </a:pPr>
            <a:r>
              <a:rPr lang="en-US" sz="2551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Eksplorasi 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49046" y="5162550"/>
            <a:ext cx="8138954" cy="1290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0344" indent="-340172" lvl="1">
              <a:lnSpc>
                <a:spcPts val="3371"/>
              </a:lnSpc>
              <a:buFont typeface="Arial"/>
              <a:buChar char="•"/>
            </a:pP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Median film remake dan original sama</a:t>
            </a:r>
          </a:p>
          <a:p>
            <a:pPr algn="l" marL="680344" indent="-340172" lvl="1">
              <a:lnSpc>
                <a:spcPts val="3371"/>
              </a:lnSpc>
              <a:spcBef>
                <a:spcPct val="0"/>
              </a:spcBef>
              <a:buFont typeface="Arial"/>
              <a:buChar char="•"/>
            </a:pP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Sebaran kedua jenis film mirip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962179"/>
            <a:ext cx="14373284" cy="652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5"/>
              </a:lnSpc>
              <a:spcBef>
                <a:spcPct val="0"/>
              </a:spcBef>
            </a:pPr>
            <a:r>
              <a:rPr lang="en-US" b="true" sz="4351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Sebaran Film Remake dan original Mirip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7823561" y="0"/>
            <a:ext cx="979210" cy="10287000"/>
            <a:chOff x="0" y="0"/>
            <a:chExt cx="257899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7899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7899">
                  <a:moveTo>
                    <a:pt x="0" y="0"/>
                  </a:moveTo>
                  <a:lnTo>
                    <a:pt x="257899" y="0"/>
                  </a:lnTo>
                  <a:lnTo>
                    <a:pt x="25789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57899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316576" y="9258300"/>
            <a:ext cx="11662927" cy="1316354"/>
            <a:chOff x="0" y="0"/>
            <a:chExt cx="3071717" cy="3466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1717" cy="346694"/>
            </a:xfrm>
            <a:custGeom>
              <a:avLst/>
              <a:gdLst/>
              <a:ahLst/>
              <a:cxnLst/>
              <a:rect r="r" b="b" t="t" l="l"/>
              <a:pathLst>
                <a:path h="346694" w="3071717">
                  <a:moveTo>
                    <a:pt x="0" y="0"/>
                  </a:moveTo>
                  <a:lnTo>
                    <a:pt x="3071717" y="0"/>
                  </a:lnTo>
                  <a:lnTo>
                    <a:pt x="3071717" y="346694"/>
                  </a:lnTo>
                  <a:lnTo>
                    <a:pt x="0" y="346694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071717" cy="346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346351" y="-1144986"/>
            <a:ext cx="10596786" cy="11431986"/>
          </a:xfrm>
          <a:custGeom>
            <a:avLst/>
            <a:gdLst/>
            <a:ahLst/>
            <a:cxnLst/>
            <a:rect r="r" b="b" t="t" l="l"/>
            <a:pathLst>
              <a:path h="11431986" w="10596786">
                <a:moveTo>
                  <a:pt x="0" y="0"/>
                </a:moveTo>
                <a:lnTo>
                  <a:pt x="10596786" y="0"/>
                </a:lnTo>
                <a:lnTo>
                  <a:pt x="10596786" y="11431986"/>
                </a:lnTo>
                <a:lnTo>
                  <a:pt x="0" y="114319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222" t="0" r="-51127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33247" y="4071092"/>
            <a:ext cx="9471486" cy="1513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3"/>
              </a:lnSpc>
            </a:pPr>
            <a:r>
              <a:rPr lang="en-US" sz="9171" b="true">
                <a:solidFill>
                  <a:srgbClr val="0B4B49"/>
                </a:solidFill>
                <a:latin typeface="Poppins Bold"/>
                <a:ea typeface="Poppins Bold"/>
                <a:cs typeface="Poppins Bold"/>
                <a:sym typeface="Poppins Bold"/>
              </a:rPr>
              <a:t>Hipotesis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668990" cy="10287000"/>
            <a:chOff x="0" y="0"/>
            <a:chExt cx="149306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306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93067">
                  <a:moveTo>
                    <a:pt x="0" y="0"/>
                  </a:moveTo>
                  <a:lnTo>
                    <a:pt x="1493067" y="0"/>
                  </a:lnTo>
                  <a:lnTo>
                    <a:pt x="14930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493067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5530962" y="0"/>
            <a:ext cx="276056" cy="10287000"/>
            <a:chOff x="0" y="0"/>
            <a:chExt cx="72706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7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72706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-5400000">
            <a:off x="-1246030" y="4799084"/>
            <a:ext cx="6922997" cy="150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35"/>
              </a:lnSpc>
            </a:pPr>
            <a:r>
              <a:rPr lang="en-US" sz="10635" b="true">
                <a:solidFill>
                  <a:srgbClr val="0B4B49"/>
                </a:solidFill>
                <a:latin typeface="Poppins Bold"/>
                <a:ea typeface="Poppins Bold"/>
                <a:cs typeface="Poppins Bold"/>
                <a:sym typeface="Poppins Bold"/>
              </a:rPr>
              <a:t>Hipotesis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73476" y="3535369"/>
            <a:ext cx="11867132" cy="2284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85"/>
              </a:lnSpc>
              <a:spcBef>
                <a:spcPct val="0"/>
              </a:spcBef>
            </a:pPr>
            <a:r>
              <a:rPr lang="en-US" sz="33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Film yang merupakan bagian dari </a:t>
            </a:r>
            <a:r>
              <a:rPr lang="en-US" b="true" sz="33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franchise</a:t>
            </a:r>
            <a:r>
              <a:rPr lang="en-US" sz="33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atau memiliki </a:t>
            </a:r>
            <a:r>
              <a:rPr lang="en-US" b="true" sz="33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sequel/prequel</a:t>
            </a:r>
            <a:r>
              <a:rPr lang="en-US" sz="33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memiliki popularitas yang secara signifikan lebih </a:t>
            </a:r>
            <a:r>
              <a:rPr lang="en-US" b="true" sz="33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tinggi</a:t>
            </a:r>
            <a:r>
              <a:rPr lang="en-US" sz="33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karena dapat memanfaatkan </a:t>
            </a:r>
            <a:r>
              <a:rPr lang="en-US" b="true" sz="33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established fanbase</a:t>
            </a:r>
            <a:r>
              <a:rPr lang="en-US" sz="33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lang="en-US" b="true" sz="33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brand recognition</a:t>
            </a:r>
            <a:r>
              <a:rPr lang="en-US" sz="33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yang sudah terbangun.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7823561" y="0"/>
            <a:ext cx="979210" cy="10287000"/>
            <a:chOff x="0" y="0"/>
            <a:chExt cx="257899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7899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7899">
                  <a:moveTo>
                    <a:pt x="0" y="0"/>
                  </a:moveTo>
                  <a:lnTo>
                    <a:pt x="257899" y="0"/>
                  </a:lnTo>
                  <a:lnTo>
                    <a:pt x="25789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57899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316576" y="9258300"/>
            <a:ext cx="11662927" cy="1316354"/>
            <a:chOff x="0" y="0"/>
            <a:chExt cx="3071717" cy="3466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1717" cy="346694"/>
            </a:xfrm>
            <a:custGeom>
              <a:avLst/>
              <a:gdLst/>
              <a:ahLst/>
              <a:cxnLst/>
              <a:rect r="r" b="b" t="t" l="l"/>
              <a:pathLst>
                <a:path h="346694" w="3071717">
                  <a:moveTo>
                    <a:pt x="0" y="0"/>
                  </a:moveTo>
                  <a:lnTo>
                    <a:pt x="3071717" y="0"/>
                  </a:lnTo>
                  <a:lnTo>
                    <a:pt x="3071717" y="346694"/>
                  </a:lnTo>
                  <a:lnTo>
                    <a:pt x="0" y="346694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071717" cy="346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91004" y="897686"/>
            <a:ext cx="8332557" cy="9389314"/>
          </a:xfrm>
          <a:custGeom>
            <a:avLst/>
            <a:gdLst/>
            <a:ahLst/>
            <a:cxnLst/>
            <a:rect r="r" b="b" t="t" l="l"/>
            <a:pathLst>
              <a:path h="9389314" w="8332557">
                <a:moveTo>
                  <a:pt x="0" y="0"/>
                </a:moveTo>
                <a:lnTo>
                  <a:pt x="8332557" y="0"/>
                </a:lnTo>
                <a:lnTo>
                  <a:pt x="8332557" y="9389314"/>
                </a:lnTo>
                <a:lnTo>
                  <a:pt x="0" y="93893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691" t="-9560" r="-35915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33247" y="4071092"/>
            <a:ext cx="9471486" cy="2961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3"/>
              </a:lnSpc>
            </a:pPr>
            <a:r>
              <a:rPr lang="en-US" sz="9171" b="true">
                <a:solidFill>
                  <a:srgbClr val="0B4B49"/>
                </a:solidFill>
                <a:latin typeface="Poppins Bold"/>
                <a:ea typeface="Poppins Bold"/>
                <a:cs typeface="Poppins Bold"/>
                <a:sym typeface="Poppins Bold"/>
              </a:rPr>
              <a:t>Validasi Hipotesis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15719" y="1500927"/>
            <a:ext cx="8671789" cy="6415137"/>
          </a:xfrm>
          <a:custGeom>
            <a:avLst/>
            <a:gdLst/>
            <a:ahLst/>
            <a:cxnLst/>
            <a:rect r="r" b="b" t="t" l="l"/>
            <a:pathLst>
              <a:path h="6415137" w="8671789">
                <a:moveTo>
                  <a:pt x="0" y="0"/>
                </a:moveTo>
                <a:lnTo>
                  <a:pt x="8671789" y="0"/>
                </a:lnTo>
                <a:lnTo>
                  <a:pt x="8671789" y="6415137"/>
                </a:lnTo>
                <a:lnTo>
                  <a:pt x="0" y="64151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00492" y="1500927"/>
            <a:ext cx="7488086" cy="6415137"/>
            <a:chOff x="0" y="0"/>
            <a:chExt cx="9984115" cy="85535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984115" cy="4143408"/>
            </a:xfrm>
            <a:custGeom>
              <a:avLst/>
              <a:gdLst/>
              <a:ahLst/>
              <a:cxnLst/>
              <a:rect r="r" b="b" t="t" l="l"/>
              <a:pathLst>
                <a:path h="4143408" w="9984115">
                  <a:moveTo>
                    <a:pt x="0" y="0"/>
                  </a:moveTo>
                  <a:lnTo>
                    <a:pt x="9984115" y="0"/>
                  </a:lnTo>
                  <a:lnTo>
                    <a:pt x="9984115" y="4143408"/>
                  </a:lnTo>
                  <a:lnTo>
                    <a:pt x="0" y="41434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4410108"/>
              <a:ext cx="9984115" cy="4143408"/>
            </a:xfrm>
            <a:custGeom>
              <a:avLst/>
              <a:gdLst/>
              <a:ahLst/>
              <a:cxnLst/>
              <a:rect r="r" b="b" t="t" l="l"/>
              <a:pathLst>
                <a:path h="4143408" w="9984115">
                  <a:moveTo>
                    <a:pt x="0" y="0"/>
                  </a:moveTo>
                  <a:lnTo>
                    <a:pt x="9984115" y="0"/>
                  </a:lnTo>
                  <a:lnTo>
                    <a:pt x="9984115" y="4143408"/>
                  </a:lnTo>
                  <a:lnTo>
                    <a:pt x="0" y="41434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629669" y="897686"/>
            <a:ext cx="4039321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9"/>
              </a:lnSpc>
            </a:pPr>
            <a:r>
              <a:rPr lang="en-US" sz="2551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Validasi Hipotesis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57626" y="8015280"/>
            <a:ext cx="12348845" cy="1646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8"/>
              </a:lnSpc>
            </a:pPr>
            <a:r>
              <a:rPr lang="en-US" b="true" sz="4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Franchise &gt; standalone</a:t>
            </a:r>
            <a:r>
              <a:rPr lang="en-US" sz="4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(75.1 vs 29.2, +157.5%).</a:t>
            </a:r>
          </a:p>
          <a:p>
            <a:pPr algn="l" marL="550807" indent="-275404" lvl="1">
              <a:lnSpc>
                <a:spcPts val="2729"/>
              </a:lnSpc>
              <a:buFont typeface="Arial"/>
              <a:buChar char="•"/>
            </a:pP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Uji statistik </a:t>
            </a:r>
            <a:r>
              <a:rPr lang="en-US" b="true" sz="25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signifikan</a:t>
            </a: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(p-value = 4.88e-116  ).</a:t>
            </a:r>
          </a:p>
          <a:p>
            <a:pPr algn="l" marL="550807" indent="-275404" lvl="1">
              <a:lnSpc>
                <a:spcPts val="2729"/>
              </a:lnSpc>
              <a:buFont typeface="Arial"/>
              <a:buChar char="•"/>
            </a:pP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Distribusi (Q1, Q2, Q3) </a:t>
            </a:r>
            <a:r>
              <a:rPr lang="en-US" b="true" sz="25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semua</a:t>
            </a: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lebih </a:t>
            </a:r>
            <a:r>
              <a:rPr lang="en-US" b="true" sz="25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tinggi</a:t>
            </a: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untuk </a:t>
            </a:r>
            <a:r>
              <a:rPr lang="en-US" b="true" sz="25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franchise</a:t>
            </a: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 marL="550807" indent="-275404" lvl="1">
              <a:lnSpc>
                <a:spcPts val="2729"/>
              </a:lnSpc>
              <a:buFont typeface="Arial"/>
              <a:buChar char="•"/>
            </a:pP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Efek ukuran: </a:t>
            </a:r>
            <a:r>
              <a:rPr lang="en-US" b="true" sz="25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sedang</a:t>
            </a: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di skor mentah (</a:t>
            </a:r>
            <a:r>
              <a:rPr lang="en-US" b="true" sz="25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d=0.21</a:t>
            </a: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), </a:t>
            </a:r>
            <a:r>
              <a:rPr lang="en-US" b="true" sz="25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kuat</a:t>
            </a: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di persentil (</a:t>
            </a:r>
            <a:r>
              <a:rPr lang="en-US" b="true" sz="25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d=0.70</a:t>
            </a: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).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3425" y="2140624"/>
            <a:ext cx="8550687" cy="5055594"/>
          </a:xfrm>
          <a:custGeom>
            <a:avLst/>
            <a:gdLst/>
            <a:ahLst/>
            <a:cxnLst/>
            <a:rect r="r" b="b" t="t" l="l"/>
            <a:pathLst>
              <a:path h="5055594" w="8550687">
                <a:moveTo>
                  <a:pt x="0" y="0"/>
                </a:moveTo>
                <a:lnTo>
                  <a:pt x="8550687" y="0"/>
                </a:lnTo>
                <a:lnTo>
                  <a:pt x="8550687" y="5055594"/>
                </a:lnTo>
                <a:lnTo>
                  <a:pt x="0" y="5055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81232" y="2140624"/>
            <a:ext cx="8811493" cy="5055594"/>
          </a:xfrm>
          <a:custGeom>
            <a:avLst/>
            <a:gdLst/>
            <a:ahLst/>
            <a:cxnLst/>
            <a:rect r="r" b="b" t="t" l="l"/>
            <a:pathLst>
              <a:path h="5055594" w="8811493">
                <a:moveTo>
                  <a:pt x="0" y="0"/>
                </a:moveTo>
                <a:lnTo>
                  <a:pt x="8811493" y="0"/>
                </a:lnTo>
                <a:lnTo>
                  <a:pt x="8811493" y="5055594"/>
                </a:lnTo>
                <a:lnTo>
                  <a:pt x="0" y="50555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29669" y="897686"/>
            <a:ext cx="4039321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9"/>
              </a:lnSpc>
            </a:pPr>
            <a:r>
              <a:rPr lang="en-US" sz="2551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Validasi Hipotesis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2526" y="7771142"/>
            <a:ext cx="12889607" cy="1875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8"/>
              </a:lnSpc>
            </a:pPr>
            <a:r>
              <a:rPr lang="en-US" b="true" sz="4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Fitur franchise (movie_has_multiple) penting</a:t>
            </a:r>
          </a:p>
          <a:p>
            <a:pPr algn="l">
              <a:lnSpc>
                <a:spcPts val="4548"/>
              </a:lnSpc>
            </a:pPr>
          </a:p>
          <a:p>
            <a:pPr algn="l" marL="550807" indent="-275404" lvl="1">
              <a:lnSpc>
                <a:spcPts val="2729"/>
              </a:lnSpc>
              <a:buFont typeface="Arial"/>
              <a:buChar char="•"/>
            </a:pP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Nilai SHAP mean: franchise +24.56, standalone –2.33.</a:t>
            </a:r>
          </a:p>
          <a:p>
            <a:pPr algn="l" marL="550807" indent="-275404" lvl="1">
              <a:lnSpc>
                <a:spcPts val="2729"/>
              </a:lnSpc>
              <a:buFont typeface="Arial"/>
              <a:buChar char="•"/>
            </a:pPr>
            <a:r>
              <a:rPr lang="en-US" sz="25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Membuktikan franchise → prediktor kuat popularitas film.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29669" y="897686"/>
            <a:ext cx="4039321" cy="384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9"/>
              </a:lnSpc>
            </a:pPr>
            <a:r>
              <a:rPr lang="en-US" sz="2551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Thynk Unlimited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0" y="9680044"/>
            <a:ext cx="18288000" cy="606956"/>
            <a:chOff x="0" y="0"/>
            <a:chExt cx="4816593" cy="15985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159857"/>
            </a:xfrm>
            <a:custGeom>
              <a:avLst/>
              <a:gdLst/>
              <a:ahLst/>
              <a:cxnLst/>
              <a:rect r="r" b="b" t="t" l="l"/>
              <a:pathLst>
                <a:path h="159857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9857"/>
                  </a:lnTo>
                  <a:lnTo>
                    <a:pt x="0" y="159857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4816593" cy="159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837852" y="0"/>
            <a:ext cx="7440623" cy="9680044"/>
            <a:chOff x="0" y="0"/>
            <a:chExt cx="1959670" cy="25494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9670" cy="2549477"/>
            </a:xfrm>
            <a:custGeom>
              <a:avLst/>
              <a:gdLst/>
              <a:ahLst/>
              <a:cxnLst/>
              <a:rect r="r" b="b" t="t" l="l"/>
              <a:pathLst>
                <a:path h="2549477" w="1959670">
                  <a:moveTo>
                    <a:pt x="0" y="0"/>
                  </a:moveTo>
                  <a:lnTo>
                    <a:pt x="1959670" y="0"/>
                  </a:lnTo>
                  <a:lnTo>
                    <a:pt x="1959670" y="2549477"/>
                  </a:lnTo>
                  <a:lnTo>
                    <a:pt x="0" y="254947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1959670" cy="2549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847377" y="7633558"/>
            <a:ext cx="7440623" cy="2046486"/>
            <a:chOff x="0" y="0"/>
            <a:chExt cx="1959670" cy="5389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59670" cy="538992"/>
            </a:xfrm>
            <a:custGeom>
              <a:avLst/>
              <a:gdLst/>
              <a:ahLst/>
              <a:cxnLst/>
              <a:rect r="r" b="b" t="t" l="l"/>
              <a:pathLst>
                <a:path h="538992" w="1959670">
                  <a:moveTo>
                    <a:pt x="0" y="0"/>
                  </a:moveTo>
                  <a:lnTo>
                    <a:pt x="1959670" y="0"/>
                  </a:lnTo>
                  <a:lnTo>
                    <a:pt x="1959670" y="538992"/>
                  </a:lnTo>
                  <a:lnTo>
                    <a:pt x="0" y="538992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1959670" cy="538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62692" y="3980092"/>
            <a:ext cx="8178382" cy="1582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30"/>
              </a:lnSpc>
            </a:pPr>
            <a:r>
              <a:rPr lang="en-US" sz="8736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kesimpulan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259751" y="1637260"/>
            <a:ext cx="6596824" cy="4696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6"/>
              </a:lnSpc>
            </a:pPr>
            <a:r>
              <a:rPr lang="en-US" sz="2962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Analisis statistik konsisten menunjukkan bahwa film franchise lebih populer daripada standalone, dibuktikan oleh Cohen’s d yang besar </a:t>
            </a:r>
          </a:p>
          <a:p>
            <a:pPr algn="l">
              <a:lnSpc>
                <a:spcPts val="4146"/>
              </a:lnSpc>
            </a:pPr>
          </a:p>
          <a:p>
            <a:pPr algn="l">
              <a:lnSpc>
                <a:spcPts val="4146"/>
              </a:lnSpc>
            </a:pPr>
            <a:r>
              <a:rPr lang="en-US" sz="2962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kemudian fitur </a:t>
            </a:r>
            <a:r>
              <a:rPr lang="en-US" sz="2962" i="true">
                <a:solidFill>
                  <a:srgbClr val="0B4B4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movie_has_multiple</a:t>
            </a:r>
            <a:r>
              <a:rPr lang="en-US" sz="2962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 di peringkat tinggi SHAP, menegaskan adanya franchise effect berkat fanbase dan brand recognition.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36737" y="1840511"/>
            <a:ext cx="10614526" cy="5307263"/>
          </a:xfrm>
          <a:custGeom>
            <a:avLst/>
            <a:gdLst/>
            <a:ahLst/>
            <a:cxnLst/>
            <a:rect r="r" b="b" t="t" l="l"/>
            <a:pathLst>
              <a:path h="5307263" w="10614526">
                <a:moveTo>
                  <a:pt x="0" y="0"/>
                </a:moveTo>
                <a:lnTo>
                  <a:pt x="10614526" y="0"/>
                </a:lnTo>
                <a:lnTo>
                  <a:pt x="10614526" y="5307263"/>
                </a:lnTo>
                <a:lnTo>
                  <a:pt x="0" y="53072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82691" y="7185874"/>
            <a:ext cx="9522619" cy="167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37"/>
              </a:lnSpc>
              <a:spcBef>
                <a:spcPct val="0"/>
              </a:spcBef>
            </a:pPr>
            <a:r>
              <a:rPr lang="en-US" b="true" sz="1125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Terima Kasih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16480" y="0"/>
            <a:ext cx="7371520" cy="10287000"/>
            <a:chOff x="0" y="0"/>
            <a:chExt cx="194147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4147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941470">
                  <a:moveTo>
                    <a:pt x="0" y="0"/>
                  </a:moveTo>
                  <a:lnTo>
                    <a:pt x="1941470" y="0"/>
                  </a:lnTo>
                  <a:lnTo>
                    <a:pt x="194147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941470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10887905" y="0"/>
            <a:ext cx="276056" cy="10287000"/>
            <a:chOff x="0" y="0"/>
            <a:chExt cx="72706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7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72706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30731" y="6741894"/>
            <a:ext cx="9010312" cy="2196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1"/>
              </a:lnSpc>
            </a:pPr>
            <a:r>
              <a:rPr lang="en-US" sz="6777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 &amp; Objective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11636" y="3112598"/>
            <a:ext cx="6171157" cy="433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0B4B49"/>
                </a:solidFill>
                <a:latin typeface="DM Sans"/>
                <a:ea typeface="DM Sans"/>
                <a:cs typeface="DM Sans"/>
                <a:sym typeface="DM Sans"/>
              </a:rPr>
              <a:t>Popularitas film dipengaruhi banyak faktor seperti genre, tahun rilis, bahasa, dan deskripsi, namun sulit menentukan mana yang dominan. Analisis ini bertujuan mengeksplorasi data, menyusun hipotesis dari EDA, memvalidasinya.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668990" cy="10287000"/>
            <a:chOff x="0" y="0"/>
            <a:chExt cx="149306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306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93067">
                  <a:moveTo>
                    <a:pt x="0" y="0"/>
                  </a:moveTo>
                  <a:lnTo>
                    <a:pt x="1493067" y="0"/>
                  </a:lnTo>
                  <a:lnTo>
                    <a:pt x="14930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493067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5530962" y="0"/>
            <a:ext cx="276056" cy="10287000"/>
            <a:chOff x="0" y="0"/>
            <a:chExt cx="72706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7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72706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-5400000">
            <a:off x="-931922" y="4799084"/>
            <a:ext cx="6922997" cy="150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35"/>
              </a:lnSpc>
            </a:pPr>
            <a:r>
              <a:rPr lang="en-US" sz="10635" b="true">
                <a:solidFill>
                  <a:srgbClr val="0B4B49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25084" y="2476998"/>
            <a:ext cx="11840957" cy="5352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1934" indent="-350967" lvl="1">
              <a:lnSpc>
                <a:spcPts val="3478"/>
              </a:lnSpc>
              <a:buFont typeface="Arial"/>
              <a:buChar char="•"/>
            </a:pPr>
            <a:r>
              <a:rPr lang="en-US" sz="3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Dataset terdiri dari </a:t>
            </a:r>
            <a:r>
              <a:rPr lang="en-US" b="true" sz="3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12.999 baris</a:t>
            </a:r>
            <a:r>
              <a:rPr lang="en-US" sz="3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(film) dan </a:t>
            </a:r>
            <a:r>
              <a:rPr lang="en-US" b="true" sz="3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6 kolom</a:t>
            </a:r>
            <a:r>
              <a:rPr lang="en-US" sz="3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just" marL="701934" indent="-350967" lvl="1">
              <a:lnSpc>
                <a:spcPts val="3478"/>
              </a:lnSpc>
              <a:buFont typeface="Arial"/>
              <a:buChar char="•"/>
            </a:pPr>
            <a:r>
              <a:rPr lang="en-US" sz="3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Jumlah data hilang per kolom:</a:t>
            </a:r>
          </a:p>
          <a:p>
            <a:pPr algn="just">
              <a:lnSpc>
                <a:spcPts val="3478"/>
              </a:lnSpc>
            </a:pPr>
          </a:p>
          <a:p>
            <a:pPr algn="just">
              <a:lnSpc>
                <a:spcPts val="3478"/>
              </a:lnSpc>
            </a:pPr>
            <a:r>
              <a:rPr lang="en-US" sz="3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-US" b="true" sz="3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genre_label: 2.000 data (15,39%) </a:t>
            </a:r>
          </a:p>
          <a:p>
            <a:pPr algn="just">
              <a:lnSpc>
                <a:spcPts val="3478"/>
              </a:lnSpc>
              <a:spcBef>
                <a:spcPct val="0"/>
              </a:spcBef>
            </a:pPr>
            <a:r>
              <a:rPr lang="en-US" b="true" sz="3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   summary: 5 data (0,04%) </a:t>
            </a:r>
          </a:p>
          <a:p>
            <a:pPr algn="just">
              <a:lnSpc>
                <a:spcPts val="3478"/>
              </a:lnSpc>
              <a:spcBef>
                <a:spcPct val="0"/>
              </a:spcBef>
            </a:pPr>
          </a:p>
          <a:p>
            <a:pPr algn="just" marL="701934" indent="-350967" lvl="1">
              <a:lnSpc>
                <a:spcPts val="3478"/>
              </a:lnSpc>
              <a:buFont typeface="Arial"/>
              <a:buChar char="•"/>
            </a:pPr>
            <a:r>
              <a:rPr lang="en-US" sz="3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Kolom lain lengkap tanpa data hilang.</a:t>
            </a:r>
          </a:p>
          <a:p>
            <a:pPr algn="just" marL="723523" indent="-361762" lvl="1">
              <a:lnSpc>
                <a:spcPts val="3585"/>
              </a:lnSpc>
              <a:buFont typeface="Arial"/>
              <a:buChar char="•"/>
            </a:pPr>
            <a:r>
              <a:rPr lang="en-US" sz="33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Terdapat </a:t>
            </a:r>
            <a:r>
              <a:rPr lang="en-US" b="true" sz="33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3.008</a:t>
            </a:r>
            <a:r>
              <a:rPr lang="en-US" sz="33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baris duplikat yang seluruh kolomnya sama persis.</a:t>
            </a:r>
          </a:p>
          <a:p>
            <a:pPr algn="just" marL="701934" indent="-350967" lvl="1">
              <a:lnSpc>
                <a:spcPts val="3478"/>
              </a:lnSpc>
              <a:buFont typeface="Arial"/>
              <a:buChar char="•"/>
            </a:pPr>
            <a:r>
              <a:rPr lang="en-US" sz="3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Sebanyak </a:t>
            </a:r>
            <a:r>
              <a:rPr lang="en-US" b="true" sz="32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314 judul</a:t>
            </a:r>
            <a:r>
              <a:rPr lang="en-US" sz="32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film teridentifikasi sebagai remake atau sekuel (judul sama, rilis berbeda).</a:t>
            </a:r>
          </a:p>
          <a:p>
            <a:pPr algn="just">
              <a:lnSpc>
                <a:spcPts val="37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668990" cy="10287000"/>
            <a:chOff x="0" y="0"/>
            <a:chExt cx="149306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306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93067">
                  <a:moveTo>
                    <a:pt x="0" y="0"/>
                  </a:moveTo>
                  <a:lnTo>
                    <a:pt x="1493067" y="0"/>
                  </a:lnTo>
                  <a:lnTo>
                    <a:pt x="14930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493067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5530962" y="0"/>
            <a:ext cx="276056" cy="10287000"/>
            <a:chOff x="0" y="0"/>
            <a:chExt cx="72706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7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72706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225827" y="2488123"/>
            <a:ext cx="11301259" cy="4054327"/>
          </a:xfrm>
          <a:custGeom>
            <a:avLst/>
            <a:gdLst/>
            <a:ahLst/>
            <a:cxnLst/>
            <a:rect r="r" b="b" t="t" l="l"/>
            <a:pathLst>
              <a:path h="4054327" w="11301259">
                <a:moveTo>
                  <a:pt x="0" y="0"/>
                </a:moveTo>
                <a:lnTo>
                  <a:pt x="11301259" y="0"/>
                </a:lnTo>
                <a:lnTo>
                  <a:pt x="11301259" y="4054327"/>
                </a:lnTo>
                <a:lnTo>
                  <a:pt x="0" y="40543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-5400000">
            <a:off x="-1557555" y="5017116"/>
            <a:ext cx="7952737" cy="138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77"/>
              </a:lnSpc>
            </a:pPr>
            <a:r>
              <a:rPr lang="en-US" sz="9777" b="true">
                <a:solidFill>
                  <a:srgbClr val="0B4B49"/>
                </a:solidFill>
                <a:latin typeface="Poppins Bold"/>
                <a:ea typeface="Poppins Bold"/>
                <a:cs typeface="Poppins Bold"/>
                <a:sym typeface="Poppins Bold"/>
              </a:rPr>
              <a:t>Distribution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25827" y="1038225"/>
            <a:ext cx="11652692" cy="1041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6"/>
              </a:lnSpc>
              <a:spcBef>
                <a:spcPct val="0"/>
              </a:spcBef>
            </a:pPr>
            <a:r>
              <a:rPr lang="en-US" b="true" sz="3651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Distribusi popularity sangat skewed dengan outlier ekstrem.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25827" y="7351653"/>
            <a:ext cx="11652692" cy="167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4"/>
              </a:lnSpc>
              <a:spcBef>
                <a:spcPct val="0"/>
              </a:spcBef>
            </a:pPr>
            <a:r>
              <a:rPr lang="en-US" sz="30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Distribusi popularitas memiliki rata-rata rendah(33.23), variasi sangat besar, serta skewness(38.05) dan kurtosis tinggi yang menunjukkan ketidaksimetrisan dan adanya outlier ekstrem.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668990" cy="10287000"/>
            <a:chOff x="0" y="0"/>
            <a:chExt cx="1493067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3067" cy="2709333"/>
            </a:xfrm>
            <a:custGeom>
              <a:avLst/>
              <a:gdLst/>
              <a:ahLst/>
              <a:cxnLst/>
              <a:rect r="r" b="b" t="t" l="l"/>
              <a:pathLst>
                <a:path h="2709333" w="1493067">
                  <a:moveTo>
                    <a:pt x="0" y="0"/>
                  </a:moveTo>
                  <a:lnTo>
                    <a:pt x="1493067" y="0"/>
                  </a:lnTo>
                  <a:lnTo>
                    <a:pt x="149306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1493067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5530962" y="0"/>
            <a:ext cx="276056" cy="10287000"/>
            <a:chOff x="0" y="0"/>
            <a:chExt cx="72706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706" cy="2709333"/>
            </a:xfrm>
            <a:custGeom>
              <a:avLst/>
              <a:gdLst/>
              <a:ahLst/>
              <a:cxnLst/>
              <a:rect r="r" b="b" t="t" l="l"/>
              <a:pathLst>
                <a:path h="2709333" w="72706">
                  <a:moveTo>
                    <a:pt x="0" y="0"/>
                  </a:moveTo>
                  <a:lnTo>
                    <a:pt x="72706" y="0"/>
                  </a:lnTo>
                  <a:lnTo>
                    <a:pt x="7270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72706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228688" y="6379154"/>
            <a:ext cx="3350306" cy="3350306"/>
          </a:xfrm>
          <a:custGeom>
            <a:avLst/>
            <a:gdLst/>
            <a:ahLst/>
            <a:cxnLst/>
            <a:rect r="r" b="b" t="t" l="l"/>
            <a:pathLst>
              <a:path h="3350306" w="3350306">
                <a:moveTo>
                  <a:pt x="0" y="0"/>
                </a:moveTo>
                <a:lnTo>
                  <a:pt x="3350306" y="0"/>
                </a:lnTo>
                <a:lnTo>
                  <a:pt x="3350306" y="3350306"/>
                </a:lnTo>
                <a:lnTo>
                  <a:pt x="0" y="33503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-5400000">
            <a:off x="-1138177" y="4931522"/>
            <a:ext cx="7653096" cy="145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25"/>
              </a:lnSpc>
            </a:pPr>
            <a:r>
              <a:rPr lang="en-US" sz="10225" b="true">
                <a:solidFill>
                  <a:srgbClr val="0B4B49"/>
                </a:solidFill>
                <a:latin typeface="Poppins Bold"/>
                <a:ea typeface="Poppins Bold"/>
                <a:cs typeface="Poppins Bold"/>
                <a:sym typeface="Poppins Bold"/>
              </a:rPr>
              <a:t>Imputation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07068" y="1316978"/>
            <a:ext cx="10366432" cy="4643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1"/>
              </a:lnSpc>
            </a:pP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Kami mengisi kolom genre yang kosong dengan cara : </a:t>
            </a:r>
          </a:p>
          <a:p>
            <a:pPr algn="l">
              <a:lnSpc>
                <a:spcPts val="3371"/>
              </a:lnSpc>
            </a:pPr>
          </a:p>
          <a:p>
            <a:pPr algn="l" marL="680344" indent="-340172" lvl="1">
              <a:lnSpc>
                <a:spcPts val="3371"/>
              </a:lnSpc>
              <a:buFont typeface="Arial"/>
              <a:buChar char="•"/>
            </a:pPr>
            <a:r>
              <a:rPr lang="en-US" b="true" sz="31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Pooling Genre</a:t>
            </a: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. mengambil genre dari film lain dengan judul utama  yang sama.</a:t>
            </a:r>
          </a:p>
          <a:p>
            <a:pPr algn="l" marL="680344" indent="-340172" lvl="1">
              <a:lnSpc>
                <a:spcPts val="3371"/>
              </a:lnSpc>
              <a:buFont typeface="Arial"/>
              <a:buChar char="•"/>
            </a:pPr>
            <a:r>
              <a:rPr lang="en-US" b="true" sz="31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TMDB API (mirip IMDb)</a:t>
            </a: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. jika masih kosong, kami memanggil API TMDB untuk melengkapi genre berdasarkan judul film dan tahun rilis.</a:t>
            </a:r>
          </a:p>
          <a:p>
            <a:pPr algn="l" marL="680344" indent="-340172" lvl="1">
              <a:lnSpc>
                <a:spcPts val="3371"/>
              </a:lnSpc>
              <a:buFont typeface="Arial"/>
              <a:buChar char="•"/>
            </a:pPr>
            <a:r>
              <a:rPr lang="en-US" b="true" sz="31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Final Cleaning</a:t>
            </a:r>
            <a:r>
              <a:rPr lang="en-US" sz="31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. sisa data yang masih kosong dihapus agar dataset konsisten.</a:t>
            </a:r>
          </a:p>
          <a:p>
            <a:pPr algn="l">
              <a:lnSpc>
                <a:spcPts val="337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7823561" y="0"/>
            <a:ext cx="979210" cy="10287000"/>
            <a:chOff x="0" y="0"/>
            <a:chExt cx="257899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7899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7899">
                  <a:moveTo>
                    <a:pt x="0" y="0"/>
                  </a:moveTo>
                  <a:lnTo>
                    <a:pt x="257899" y="0"/>
                  </a:lnTo>
                  <a:lnTo>
                    <a:pt x="257899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0A3F3A">
                    <a:alpha val="100000"/>
                  </a:srgbClr>
                </a:gs>
                <a:gs pos="50000">
                  <a:srgbClr val="116E71">
                    <a:alpha val="100000"/>
                  </a:srgbClr>
                </a:gs>
                <a:gs pos="100000">
                  <a:srgbClr val="43D8C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57899" cy="2709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316576" y="9258300"/>
            <a:ext cx="11662927" cy="1316354"/>
            <a:chOff x="0" y="0"/>
            <a:chExt cx="3071717" cy="3466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71717" cy="346694"/>
            </a:xfrm>
            <a:custGeom>
              <a:avLst/>
              <a:gdLst/>
              <a:ahLst/>
              <a:cxnLst/>
              <a:rect r="r" b="b" t="t" l="l"/>
              <a:pathLst>
                <a:path h="346694" w="3071717">
                  <a:moveTo>
                    <a:pt x="0" y="0"/>
                  </a:moveTo>
                  <a:lnTo>
                    <a:pt x="3071717" y="0"/>
                  </a:lnTo>
                  <a:lnTo>
                    <a:pt x="3071717" y="346694"/>
                  </a:lnTo>
                  <a:lnTo>
                    <a:pt x="0" y="346694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071717" cy="346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346351" y="-1251669"/>
            <a:ext cx="7788922" cy="11538669"/>
          </a:xfrm>
          <a:custGeom>
            <a:avLst/>
            <a:gdLst/>
            <a:ahLst/>
            <a:cxnLst/>
            <a:rect r="r" b="b" t="t" l="l"/>
            <a:pathLst>
              <a:path h="11538669" w="7788922">
                <a:moveTo>
                  <a:pt x="0" y="0"/>
                </a:moveTo>
                <a:lnTo>
                  <a:pt x="7788922" y="0"/>
                </a:lnTo>
                <a:lnTo>
                  <a:pt x="7788922" y="11538669"/>
                </a:lnTo>
                <a:lnTo>
                  <a:pt x="0" y="115386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7012" t="0" r="-54923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33247" y="4071092"/>
            <a:ext cx="9471486" cy="1513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3"/>
              </a:lnSpc>
            </a:pPr>
            <a:r>
              <a:rPr lang="en-US" sz="9171" b="true">
                <a:solidFill>
                  <a:srgbClr val="0B4B49"/>
                </a:solidFill>
                <a:latin typeface="Poppins Bold"/>
                <a:ea typeface="Poppins Bold"/>
                <a:cs typeface="Poppins Bold"/>
                <a:sym typeface="Poppins Bold"/>
              </a:rPr>
              <a:t>Eksplorasi 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898344" y="-2274695"/>
            <a:ext cx="4721913" cy="5431154"/>
            <a:chOff x="0" y="0"/>
            <a:chExt cx="1243631" cy="14304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3631" cy="1430427"/>
            </a:xfrm>
            <a:custGeom>
              <a:avLst/>
              <a:gdLst/>
              <a:ahLst/>
              <a:cxnLst/>
              <a:rect r="r" b="b" t="t" l="l"/>
              <a:pathLst>
                <a:path h="1430427" w="1243631">
                  <a:moveTo>
                    <a:pt x="0" y="0"/>
                  </a:moveTo>
                  <a:lnTo>
                    <a:pt x="1243631" y="0"/>
                  </a:lnTo>
                  <a:lnTo>
                    <a:pt x="1243631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243631" cy="143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62361" y="2654584"/>
            <a:ext cx="8956448" cy="4982024"/>
          </a:xfrm>
          <a:custGeom>
            <a:avLst/>
            <a:gdLst/>
            <a:ahLst/>
            <a:cxnLst/>
            <a:rect r="r" b="b" t="t" l="l"/>
            <a:pathLst>
              <a:path h="4982024" w="8956448">
                <a:moveTo>
                  <a:pt x="0" y="0"/>
                </a:moveTo>
                <a:lnTo>
                  <a:pt x="8956448" y="0"/>
                </a:lnTo>
                <a:lnTo>
                  <a:pt x="8956448" y="4982025"/>
                </a:lnTo>
                <a:lnTo>
                  <a:pt x="0" y="49820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06207" y="2652488"/>
            <a:ext cx="7534252" cy="4982024"/>
          </a:xfrm>
          <a:custGeom>
            <a:avLst/>
            <a:gdLst/>
            <a:ahLst/>
            <a:cxnLst/>
            <a:rect r="r" b="b" t="t" l="l"/>
            <a:pathLst>
              <a:path h="4982024" w="7534252">
                <a:moveTo>
                  <a:pt x="0" y="0"/>
                </a:moveTo>
                <a:lnTo>
                  <a:pt x="7534253" y="0"/>
                </a:lnTo>
                <a:lnTo>
                  <a:pt x="7534253" y="4982024"/>
                </a:lnTo>
                <a:lnTo>
                  <a:pt x="0" y="49820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29669" y="897686"/>
            <a:ext cx="4039321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9"/>
              </a:lnSpc>
            </a:pPr>
            <a:r>
              <a:rPr lang="en-US" sz="2551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Eksplorasi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7540" y="8120287"/>
            <a:ext cx="17192919" cy="1639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37165" indent="-318583" lvl="1">
              <a:lnSpc>
                <a:spcPts val="3157"/>
              </a:lnSpc>
              <a:buFont typeface="Arial"/>
              <a:buChar char="•"/>
            </a:pPr>
            <a:r>
              <a:rPr lang="en-US" sz="29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Secara umum, tren popularity cenderung naik pada film yang baru di rilis</a:t>
            </a:r>
          </a:p>
          <a:p>
            <a:pPr algn="l" marL="637165" indent="-318583" lvl="1">
              <a:lnSpc>
                <a:spcPts val="3157"/>
              </a:lnSpc>
              <a:buFont typeface="Arial"/>
              <a:buChar char="•"/>
            </a:pPr>
            <a:r>
              <a:rPr lang="en-US" sz="29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Tren skor popularity naik lebih banyak pada quartil yang lebih tinggi (film-film yang sukses)</a:t>
            </a:r>
          </a:p>
          <a:p>
            <a:pPr algn="l" marL="637165" indent="-318583" lvl="1">
              <a:lnSpc>
                <a:spcPts val="3157"/>
              </a:lnSpc>
              <a:spcBef>
                <a:spcPct val="0"/>
              </a:spcBef>
              <a:buFont typeface="Arial"/>
              <a:buChar char="•"/>
            </a:pPr>
            <a:r>
              <a:rPr lang="en-US" sz="29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Film-film dengan skor popularitas tertinggi diterbitkan pada tahun 2000-2025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99981" y="1420761"/>
            <a:ext cx="6688038" cy="759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4"/>
              </a:lnSpc>
              <a:spcBef>
                <a:spcPct val="0"/>
              </a:spcBef>
            </a:pPr>
            <a:r>
              <a:rPr lang="en-US" b="true" sz="5051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Tren Popularity Naik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898344" y="-2274695"/>
            <a:ext cx="4721913" cy="5431154"/>
            <a:chOff x="0" y="0"/>
            <a:chExt cx="1243631" cy="14304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3631" cy="1430427"/>
            </a:xfrm>
            <a:custGeom>
              <a:avLst/>
              <a:gdLst/>
              <a:ahLst/>
              <a:cxnLst/>
              <a:rect r="r" b="b" t="t" l="l"/>
              <a:pathLst>
                <a:path h="1430427" w="1243631">
                  <a:moveTo>
                    <a:pt x="0" y="0"/>
                  </a:moveTo>
                  <a:lnTo>
                    <a:pt x="1243631" y="0"/>
                  </a:lnTo>
                  <a:lnTo>
                    <a:pt x="1243631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243631" cy="143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29669" y="897686"/>
            <a:ext cx="4039321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9"/>
              </a:lnSpc>
            </a:pPr>
            <a:r>
              <a:rPr lang="en-US" sz="2551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Eksplorasi 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2361" y="2421096"/>
            <a:ext cx="17192919" cy="500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6"/>
              </a:lnSpc>
            </a:pPr>
            <a:r>
              <a:rPr lang="en-US" sz="3651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Skor Popularitas TMDB </a:t>
            </a:r>
            <a:r>
              <a:rPr lang="en-US" sz="3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dipengaruhi oleh:</a:t>
            </a:r>
          </a:p>
          <a:p>
            <a:pPr algn="l" marL="788291" indent="-394146" lvl="1">
              <a:lnSpc>
                <a:spcPts val="3906"/>
              </a:lnSpc>
              <a:buAutoNum type="arabicPeriod" startAt="1"/>
            </a:pPr>
            <a:r>
              <a:rPr lang="en-US" sz="3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Jumlah </a:t>
            </a:r>
            <a:r>
              <a:rPr lang="en-US" sz="3651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vote</a:t>
            </a:r>
            <a:r>
              <a:rPr lang="en-US" sz="3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3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pada</a:t>
            </a:r>
            <a:r>
              <a:rPr lang="en-US" sz="3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3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hari</a:t>
            </a:r>
            <a:r>
              <a:rPr lang="en-US" sz="3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3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tersebut</a:t>
            </a:r>
          </a:p>
          <a:p>
            <a:pPr algn="l" marL="788291" indent="-394146" lvl="1">
              <a:lnSpc>
                <a:spcPts val="3906"/>
              </a:lnSpc>
              <a:buAutoNum type="arabicPeriod" startAt="1"/>
            </a:pPr>
            <a:r>
              <a:rPr lang="en-US" sz="3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Jumlah view </a:t>
            </a:r>
            <a:r>
              <a:rPr lang="en-US" b="true" sz="3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pada</a:t>
            </a:r>
            <a:r>
              <a:rPr lang="en-US" sz="3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3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hari tersebut</a:t>
            </a:r>
          </a:p>
          <a:p>
            <a:pPr algn="l" marL="788291" indent="-394146" lvl="1">
              <a:lnSpc>
                <a:spcPts val="3906"/>
              </a:lnSpc>
              <a:buAutoNum type="arabicPeriod" startAt="1"/>
            </a:pPr>
            <a:r>
              <a:rPr lang="en-US" sz="3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Jumlah pengguna yang melabel film sebagai </a:t>
            </a:r>
            <a:r>
              <a:rPr lang="en-US" sz="3651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favorite</a:t>
            </a:r>
            <a:r>
              <a:rPr lang="en-US" sz="3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3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pada hari tersebut</a:t>
            </a:r>
          </a:p>
          <a:p>
            <a:pPr algn="l" marL="788291" indent="-394146" lvl="1">
              <a:lnSpc>
                <a:spcPts val="3906"/>
              </a:lnSpc>
              <a:buAutoNum type="arabicPeriod" startAt="1"/>
            </a:pPr>
            <a:r>
              <a:rPr lang="en-US" sz="3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Jumlah pengguna yang menambahkan film tersebut kepada</a:t>
            </a:r>
            <a:r>
              <a:rPr lang="en-US" sz="3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51" i="true">
                <a:solidFill>
                  <a:srgbClr val="FFFFF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watchlist</a:t>
            </a:r>
            <a:r>
              <a:rPr lang="en-US" sz="3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b="true" sz="3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pada hari tersebut</a:t>
            </a:r>
          </a:p>
          <a:p>
            <a:pPr algn="l" marL="788291" indent="-394146" lvl="1">
              <a:lnSpc>
                <a:spcPts val="3906"/>
              </a:lnSpc>
              <a:buAutoNum type="arabicPeriod" startAt="1"/>
            </a:pPr>
            <a:r>
              <a:rPr lang="en-US" sz="3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Tanggal rilis</a:t>
            </a:r>
          </a:p>
          <a:p>
            <a:pPr algn="l" marL="788291" indent="-394146" lvl="1">
              <a:lnSpc>
                <a:spcPts val="3906"/>
              </a:lnSpc>
              <a:buAutoNum type="arabicPeriod" startAt="1"/>
            </a:pPr>
            <a:r>
              <a:rPr lang="en-US" sz="3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Total votes</a:t>
            </a:r>
          </a:p>
          <a:p>
            <a:pPr algn="l" marL="788291" indent="-394146" lvl="1">
              <a:lnSpc>
                <a:spcPts val="3906"/>
              </a:lnSpc>
              <a:spcBef>
                <a:spcPct val="0"/>
              </a:spcBef>
              <a:buAutoNum type="arabicPeriod" startAt="1"/>
            </a:pPr>
            <a:r>
              <a:rPr lang="en-US" sz="3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Skor pada hari sebelumnya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D8A8D">
                <a:alpha val="100000"/>
              </a:srgbClr>
            </a:gs>
            <a:gs pos="50000">
              <a:srgbClr val="0A3F3A">
                <a:alpha val="100000"/>
              </a:srgbClr>
            </a:gs>
            <a:gs pos="100000">
              <a:srgbClr val="2BA69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361" y="810905"/>
            <a:ext cx="600331" cy="600331"/>
          </a:xfrm>
          <a:custGeom>
            <a:avLst/>
            <a:gdLst/>
            <a:ahLst/>
            <a:cxnLst/>
            <a:rect r="r" b="b" t="t" l="l"/>
            <a:pathLst>
              <a:path h="600331" w="600331">
                <a:moveTo>
                  <a:pt x="0" y="0"/>
                </a:moveTo>
                <a:lnTo>
                  <a:pt x="600331" y="0"/>
                </a:lnTo>
                <a:lnTo>
                  <a:pt x="600331" y="600331"/>
                </a:lnTo>
                <a:lnTo>
                  <a:pt x="0" y="6003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898344" y="-2274695"/>
            <a:ext cx="4721913" cy="5431154"/>
            <a:chOff x="0" y="0"/>
            <a:chExt cx="1243631" cy="14304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3631" cy="1430427"/>
            </a:xfrm>
            <a:custGeom>
              <a:avLst/>
              <a:gdLst/>
              <a:ahLst/>
              <a:cxnLst/>
              <a:rect r="r" b="b" t="t" l="l"/>
              <a:pathLst>
                <a:path h="1430427" w="1243631">
                  <a:moveTo>
                    <a:pt x="0" y="0"/>
                  </a:moveTo>
                  <a:lnTo>
                    <a:pt x="1243631" y="0"/>
                  </a:lnTo>
                  <a:lnTo>
                    <a:pt x="1243631" y="1430427"/>
                  </a:lnTo>
                  <a:lnTo>
                    <a:pt x="0" y="1430427"/>
                  </a:lnTo>
                  <a:close/>
                </a:path>
              </a:pathLst>
            </a:custGeom>
            <a:solidFill>
              <a:srgbClr val="80BFA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1243631" cy="143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2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52261" y="3241594"/>
            <a:ext cx="8176314" cy="4599177"/>
          </a:xfrm>
          <a:custGeom>
            <a:avLst/>
            <a:gdLst/>
            <a:ahLst/>
            <a:cxnLst/>
            <a:rect r="r" b="b" t="t" l="l"/>
            <a:pathLst>
              <a:path h="4599177" w="8176314">
                <a:moveTo>
                  <a:pt x="0" y="0"/>
                </a:moveTo>
                <a:lnTo>
                  <a:pt x="8176314" y="0"/>
                </a:lnTo>
                <a:lnTo>
                  <a:pt x="8176314" y="4599176"/>
                </a:lnTo>
                <a:lnTo>
                  <a:pt x="0" y="45991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45184" y="3241594"/>
            <a:ext cx="8268183" cy="4599177"/>
          </a:xfrm>
          <a:custGeom>
            <a:avLst/>
            <a:gdLst/>
            <a:ahLst/>
            <a:cxnLst/>
            <a:rect r="r" b="b" t="t" l="l"/>
            <a:pathLst>
              <a:path h="4599177" w="8268183">
                <a:moveTo>
                  <a:pt x="0" y="0"/>
                </a:moveTo>
                <a:lnTo>
                  <a:pt x="8268182" y="0"/>
                </a:lnTo>
                <a:lnTo>
                  <a:pt x="8268182" y="4599176"/>
                </a:lnTo>
                <a:lnTo>
                  <a:pt x="0" y="45991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29669" y="897686"/>
            <a:ext cx="4039321" cy="385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9"/>
              </a:lnSpc>
            </a:pPr>
            <a:r>
              <a:rPr lang="en-US" sz="2551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Eksplorasi Data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29810" y="8628275"/>
            <a:ext cx="12068534" cy="860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8755" indent="-329377" lvl="1">
              <a:lnSpc>
                <a:spcPts val="3264"/>
              </a:lnSpc>
              <a:buFont typeface="Arial"/>
              <a:buChar char="•"/>
            </a:pPr>
            <a:r>
              <a:rPr lang="en-US" sz="30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Film dengan 3-6 genre cenderung lebih populer</a:t>
            </a:r>
          </a:p>
          <a:p>
            <a:pPr algn="l" marL="658755" indent="-329377" lvl="1">
              <a:lnSpc>
                <a:spcPts val="3264"/>
              </a:lnSpc>
              <a:spcBef>
                <a:spcPct val="0"/>
              </a:spcBef>
              <a:buFont typeface="Arial"/>
              <a:buChar char="•"/>
            </a:pPr>
            <a:r>
              <a:rPr lang="en-US" sz="30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Terlalu banyak genre (7-8) justru menurunkan daya tarik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531868" y="1645206"/>
            <a:ext cx="9224264" cy="124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5"/>
              </a:lnSpc>
              <a:spcBef>
                <a:spcPct val="0"/>
              </a:spcBef>
            </a:pPr>
            <a:r>
              <a:rPr lang="en-US" b="true" sz="4351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Film dengan Genre Banyak Lebih Populer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DAG0V5bSLUU</dc:identifier>
  <dcterms:modified xsi:type="dcterms:W3CDTF">2011-08-01T06:04:30Z</dcterms:modified>
  <cp:revision>1</cp:revision>
  <dc:title>DuoChandra+1</dc:title>
</cp:coreProperties>
</file>