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6858000" cx="9144000"/>
  <p:notesSz cx="6858000" cy="9144000"/>
  <p:embeddedFontLst>
    <p:embeddedFont>
      <p:font typeface="Tahoma"/>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70" roundtripDataSignature="AMtx7mg6HIVC+A6r9K0ua9RoaMgpmltN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E4CA4C-5822-4FFA-9588-9AE3C489DE65}">
  <a:tblStyle styleId="{DEE4CA4C-5822-4FFA-9588-9AE3C489DE6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Tahoma-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Tahoma-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6025" lIns="92075" spcFirstLastPara="1" rIns="92075" wrap="square" tIns="46025">
            <a:noAutofit/>
          </a:bodyPr>
          <a:lstStyle>
            <a:lvl1pPr lvl="0" marR="0" rtl="0" algn="r">
              <a:lnSpc>
                <a:spcPct val="100000"/>
              </a:lnSpc>
              <a:spcBef>
                <a:spcPts val="0"/>
              </a:spcBef>
              <a:spcAft>
                <a:spcPts val="0"/>
              </a:spcAft>
              <a:buClr>
                <a:srgbClr val="000000"/>
              </a:buClr>
              <a:buSzPts val="1400"/>
              <a:buFont typeface="Arial"/>
              <a:buNone/>
              <a:defRPr b="1"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p:nvPr/>
        </p:nvSpPr>
        <p:spPr>
          <a:xfrm>
            <a:off x="1371600" y="8686800"/>
            <a:ext cx="5486400" cy="457200"/>
          </a:xfrm>
          <a:prstGeom prst="rect">
            <a:avLst/>
          </a:prstGeom>
          <a:noFill/>
          <a:ln>
            <a:noFill/>
          </a:ln>
        </p:spPr>
        <p:txBody>
          <a:bodyPr anchorCtr="0" anchor="b" bIns="46025" lIns="92075" spcFirstLastPara="1" rIns="92075" wrap="square" tIns="46025">
            <a:noAutofit/>
          </a:bodyPr>
          <a:lstStyle/>
          <a:p>
            <a:pPr indent="0" lvl="0" marL="0" marR="0" rtl="0" algn="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ahoma"/>
                <a:ea typeface="Tahoma"/>
                <a:cs typeface="Tahoma"/>
                <a:sym typeface="Tahoma"/>
              </a:rPr>
              <a:t>©A+ Computer Science     www.apluscompsci.com                 </a:t>
            </a:r>
            <a:fld id="{00000000-1234-1234-1234-123412341234}" type="slidenum">
              <a:rPr b="1" i="0" lang="en-US" sz="1200" u="none" cap="none" strike="noStrike">
                <a:solidFill>
                  <a:schemeClr val="dk1"/>
                </a:solidFill>
                <a:latin typeface="Tahoma"/>
                <a:ea typeface="Tahoma"/>
                <a:cs typeface="Tahoma"/>
                <a:sym typeface="Tahoma"/>
              </a:rPr>
              <a:t>‹#›</a:t>
            </a:fld>
            <a:endParaRPr b="1" i="0" sz="24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©A+ Computer Science     www.apluscompsci.com                 </a:t>
            </a:r>
            <a:fld id="{00000000-1234-1234-1234-123412341234}" type="slidenum">
              <a:rPr b="1" i="0" lang="en-US" sz="2800" u="none" cap="none" strike="noStrike">
                <a:solidFill>
                  <a:schemeClr val="dk1"/>
                </a:solidFill>
                <a:latin typeface="Tahoma"/>
                <a:ea typeface="Tahoma"/>
                <a:cs typeface="Tahoma"/>
                <a:sym typeface="Tahoma"/>
              </a:rPr>
              <a:t>‹#›</a:t>
            </a:fld>
            <a:endParaRPr b="1" i="0" sz="2800" u="none" cap="none" strike="noStrike">
              <a:solidFill>
                <a:schemeClr val="dk1"/>
              </a:solidFill>
              <a:latin typeface="Tahoma"/>
              <a:ea typeface="Tahoma"/>
              <a:cs typeface="Tahoma"/>
              <a:sym typeface="Tahoma"/>
            </a:endParaRPr>
          </a:p>
        </p:txBody>
      </p:sp>
      <p:sp>
        <p:nvSpPr>
          <p:cNvPr id="86" name="Google Shape;86;p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In the example above, words can only store String references.   decNums can only store Double references.</a:t>
            </a:r>
            <a:endParaRPr/>
          </a:p>
          <a:p>
            <a:pPr indent="0" lvl="0" marL="0" rtl="0" algn="l">
              <a:lnSpc>
                <a:spcPct val="100000"/>
              </a:lnSpc>
              <a:spcBef>
                <a:spcPts val="480"/>
              </a:spcBef>
              <a:spcAft>
                <a:spcPts val="0"/>
              </a:spcAft>
              <a:buSzPts val="1400"/>
              <a:buNone/>
            </a:pPr>
            <a:r>
              <a:rPr lang="en-US" sz="1600"/>
              <a:t>Java knows the exact type of reference in both ArrayLists; thus, there is no need for casting when accessing class specific methods.</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words.add("Hello");</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out.println(words.get(0).charAt(0));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In the example above, words can only store String references.   decNums can only store Double references.</a:t>
            </a:r>
            <a:endParaRPr/>
          </a:p>
          <a:p>
            <a:pPr indent="0" lvl="0" marL="0" rtl="0" algn="l">
              <a:lnSpc>
                <a:spcPct val="100000"/>
              </a:lnSpc>
              <a:spcBef>
                <a:spcPts val="480"/>
              </a:spcBef>
              <a:spcAft>
                <a:spcPts val="0"/>
              </a:spcAft>
              <a:buSzPts val="1400"/>
              <a:buNone/>
            </a:pPr>
            <a:r>
              <a:rPr lang="en-US" sz="1600"/>
              <a:t>Java knows the exact type of reference in both ArrayLists; thus, there is no need for casting when accessing class specific methods.</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itList.add(new It(34.21));</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out.println(itList.get(0).getIt());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3:notes"/>
          <p:cNvSpPr txBox="1"/>
          <p:nvPr>
            <p:ph idx="1" type="body"/>
          </p:nvPr>
        </p:nvSpPr>
        <p:spPr>
          <a:xfrm>
            <a:off x="685800" y="4343400"/>
            <a:ext cx="55626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In the example above, ray is an ArrayList that stores String references.   Casting would not be required to call non-Object methods on ray.</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ray.add(0,"hello");</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ray.add(1,"chicken");</a:t>
            </a:r>
            <a:endParaRPr/>
          </a:p>
          <a:p>
            <a:pPr indent="0" lvl="0" marL="0" rtl="0" algn="l">
              <a:lnSpc>
                <a:spcPct val="100000"/>
              </a:lnSpc>
              <a:spcBef>
                <a:spcPts val="480"/>
              </a:spcBef>
              <a:spcAft>
                <a:spcPts val="0"/>
              </a:spcAft>
              <a:buSzPts val="1400"/>
              <a:buNone/>
            </a:pPr>
            <a:r>
              <a:t/>
            </a:r>
            <a:endParaRPr sz="1600">
              <a:latin typeface="Courier New"/>
              <a:ea typeface="Courier New"/>
              <a:cs typeface="Courier New"/>
              <a:sym typeface="Courier New"/>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out.println(ray.get(0).charAt(0));</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out.println(ray.get(1).charAt(5));</a:t>
            </a:r>
            <a:endParaRPr/>
          </a:p>
          <a:p>
            <a:pPr indent="0" lvl="0" marL="0" rtl="0" algn="l">
              <a:lnSpc>
                <a:spcPct val="100000"/>
              </a:lnSpc>
              <a:spcBef>
                <a:spcPts val="480"/>
              </a:spcBef>
              <a:spcAft>
                <a:spcPts val="0"/>
              </a:spcAft>
              <a:buSzPts val="1400"/>
              <a:buNone/>
            </a:pPr>
            <a:r>
              <a:t/>
            </a:r>
            <a:endParaRPr sz="1600">
              <a:latin typeface="Courier New"/>
              <a:ea typeface="Courier New"/>
              <a:cs typeface="Courier New"/>
              <a:sym typeface="Courier New"/>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1" name="Google Shape;21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add(item)</a:t>
            </a:r>
            <a:r>
              <a:rPr lang="en-US" sz="1600"/>
              <a:t> method adds the new item to the end of the ArrayList.</a:t>
            </a:r>
            <a:br>
              <a:rPr lang="en-US" sz="1600"/>
            </a:br>
            <a:endParaRPr sz="1600"/>
          </a:p>
          <a:p>
            <a:pPr indent="0" lvl="0" marL="0" rtl="0" algn="l">
              <a:lnSpc>
                <a:spcPct val="100000"/>
              </a:lnSpc>
              <a:spcBef>
                <a:spcPts val="480"/>
              </a:spcBef>
              <a:spcAft>
                <a:spcPts val="0"/>
              </a:spcAft>
              <a:buSzPts val="1400"/>
              <a:buNone/>
            </a:pPr>
            <a:r>
              <a:rPr lang="en-US" sz="1600"/>
              <a:t>The </a:t>
            </a:r>
            <a:r>
              <a:rPr lang="en-US" sz="1600">
                <a:latin typeface="Courier New"/>
                <a:ea typeface="Courier New"/>
                <a:cs typeface="Courier New"/>
                <a:sym typeface="Courier New"/>
              </a:rPr>
              <a:t>add(spot, item)</a:t>
            </a:r>
            <a:r>
              <a:rPr lang="en-US" sz="1600"/>
              <a:t> method adds the new item at the spot specified.  </a:t>
            </a:r>
            <a:br>
              <a:rPr lang="en-US" sz="1600"/>
            </a:br>
            <a:r>
              <a:rPr lang="en-US" sz="1600"/>
              <a:t>All other existing items are shifted toward the end of the ArrayList.</a:t>
            </a:r>
            <a:br>
              <a:rPr lang="en-US" sz="1600"/>
            </a:br>
            <a:r>
              <a:rPr lang="en-US" sz="1600"/>
              <a:t>The add method does not override existing values.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1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add(item)</a:t>
            </a:r>
            <a:r>
              <a:rPr lang="en-US" sz="1600"/>
              <a:t> method adds the new item to the end of the ArrayList.</a:t>
            </a:r>
            <a:br>
              <a:rPr lang="en-US" sz="1600"/>
            </a:br>
            <a:endParaRPr sz="1600"/>
          </a:p>
          <a:p>
            <a:pPr indent="0" lvl="0" marL="0" rtl="0" algn="l">
              <a:lnSpc>
                <a:spcPct val="100000"/>
              </a:lnSpc>
              <a:spcBef>
                <a:spcPts val="480"/>
              </a:spcBef>
              <a:spcAft>
                <a:spcPts val="0"/>
              </a:spcAft>
              <a:buSzPts val="1400"/>
              <a:buNone/>
            </a:pPr>
            <a:r>
              <a:rPr lang="en-US" sz="1600"/>
              <a:t>The </a:t>
            </a:r>
            <a:r>
              <a:rPr lang="en-US" sz="1600">
                <a:latin typeface="Courier New"/>
                <a:ea typeface="Courier New"/>
                <a:cs typeface="Courier New"/>
                <a:sym typeface="Courier New"/>
              </a:rPr>
              <a:t>add(spot, item)</a:t>
            </a:r>
            <a:r>
              <a:rPr lang="en-US" sz="1600"/>
              <a:t> method adds the new item at the spot specified.  </a:t>
            </a:r>
            <a:br>
              <a:rPr lang="en-US" sz="1600"/>
            </a:br>
            <a:r>
              <a:rPr lang="en-US" sz="1600"/>
              <a:t>All other existing items are shifted toward the end of the ArrayList.</a:t>
            </a:r>
            <a:br>
              <a:rPr lang="en-US" sz="1600"/>
            </a:br>
            <a:r>
              <a:rPr lang="en-US" sz="1600"/>
              <a:t>The add method does not override existing values.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0" name="Google Shape;25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2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add(item)</a:t>
            </a:r>
            <a:r>
              <a:rPr lang="en-US" sz="1600"/>
              <a:t> method adds the new item to the end of the ArrayList.</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t>The </a:t>
            </a:r>
            <a:r>
              <a:rPr lang="en-US" sz="1600">
                <a:latin typeface="Courier New"/>
                <a:ea typeface="Courier New"/>
                <a:cs typeface="Courier New"/>
                <a:sym typeface="Courier New"/>
              </a:rPr>
              <a:t>set(spot, item)</a:t>
            </a:r>
            <a:r>
              <a:rPr lang="en-US" sz="1600"/>
              <a:t> method replaces the reference at spot with the new item.   </a:t>
            </a:r>
            <a:endParaRPr/>
          </a:p>
          <a:p>
            <a:pPr indent="0" lvl="0" marL="0" rtl="0" algn="l">
              <a:lnSpc>
                <a:spcPct val="100000"/>
              </a:lnSpc>
              <a:spcBef>
                <a:spcPts val="480"/>
              </a:spcBef>
              <a:spcAft>
                <a:spcPts val="0"/>
              </a:spcAft>
              <a:buSzPts val="1400"/>
              <a:buNone/>
            </a:pPr>
            <a:r>
              <a:rPr lang="en-US" sz="1600"/>
              <a:t>The location / address of item is placed in spot.</a:t>
            </a:r>
            <a:endParaRPr/>
          </a:p>
          <a:p>
            <a:pPr indent="0" lvl="0" marL="0" rtl="0" algn="l">
              <a:lnSpc>
                <a:spcPct val="100000"/>
              </a:lnSpc>
              <a:spcBef>
                <a:spcPts val="480"/>
              </a:spcBef>
              <a:spcAft>
                <a:spcPts val="0"/>
              </a:spcAft>
              <a:buSzPts val="1400"/>
              <a:buNone/>
            </a:pPr>
            <a:r>
              <a:rPr lang="en-US" sz="1600"/>
              <a:t>You cannot set a location to a value if the location does not already exist.</a:t>
            </a:r>
            <a:endParaRPr/>
          </a:p>
          <a:p>
            <a:pPr indent="0" lvl="0" marL="0" rtl="0" algn="l">
              <a:lnSpc>
                <a:spcPct val="100000"/>
              </a:lnSpc>
              <a:spcBef>
                <a:spcPts val="480"/>
              </a:spcBef>
              <a:spcAft>
                <a:spcPts val="0"/>
              </a:spcAft>
              <a:buSzPts val="1400"/>
              <a:buNone/>
            </a:pPr>
            <a:r>
              <a:rPr lang="en-US" sz="1600"/>
              <a:t>This will result in an index out of bounds exception.</a:t>
            </a:r>
            <a:endParaRPr/>
          </a:p>
          <a:p>
            <a:pPr indent="0" lvl="0" marL="0" rtl="0" algn="l">
              <a:lnSpc>
                <a:spcPct val="100000"/>
              </a:lnSpc>
              <a:spcBef>
                <a:spcPts val="480"/>
              </a:spcBef>
              <a:spcAft>
                <a:spcPts val="0"/>
              </a:spcAft>
              <a:buSzPts val="1400"/>
              <a:buNone/>
            </a:pPr>
            <a:r>
              <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add(item)</a:t>
            </a:r>
            <a:r>
              <a:rPr lang="en-US" sz="1600"/>
              <a:t> method adds the new item to the end of the ArrayList.</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t>The </a:t>
            </a:r>
            <a:r>
              <a:rPr lang="en-US" sz="1600">
                <a:latin typeface="Courier New"/>
                <a:ea typeface="Courier New"/>
                <a:cs typeface="Courier New"/>
                <a:sym typeface="Courier New"/>
              </a:rPr>
              <a:t>set(spot, item)</a:t>
            </a:r>
            <a:r>
              <a:rPr lang="en-US" sz="1600"/>
              <a:t> method replaces the reference at spot with the new item.   </a:t>
            </a:r>
            <a:endParaRPr/>
          </a:p>
          <a:p>
            <a:pPr indent="0" lvl="0" marL="0" rtl="0" algn="l">
              <a:lnSpc>
                <a:spcPct val="100000"/>
              </a:lnSpc>
              <a:spcBef>
                <a:spcPts val="480"/>
              </a:spcBef>
              <a:spcAft>
                <a:spcPts val="0"/>
              </a:spcAft>
              <a:buSzPts val="1400"/>
              <a:buNone/>
            </a:pPr>
            <a:r>
              <a:rPr lang="en-US" sz="1600"/>
              <a:t>The location / address of item is placed in spot.</a:t>
            </a:r>
            <a:endParaRPr/>
          </a:p>
          <a:p>
            <a:pPr indent="0" lvl="0" marL="0" rtl="0" algn="l">
              <a:lnSpc>
                <a:spcPct val="100000"/>
              </a:lnSpc>
              <a:spcBef>
                <a:spcPts val="480"/>
              </a:spcBef>
              <a:spcAft>
                <a:spcPts val="0"/>
              </a:spcAft>
              <a:buSzPts val="1400"/>
              <a:buNone/>
            </a:pPr>
            <a:r>
              <a:rPr lang="en-US" sz="1600"/>
              <a:t>The set method also returns a reference to the item that was previously in the position.</a:t>
            </a:r>
            <a:endParaRPr sz="1600"/>
          </a:p>
          <a:p>
            <a:pPr indent="0" lvl="0" marL="0" rtl="0" algn="l">
              <a:lnSpc>
                <a:spcPct val="100000"/>
              </a:lnSpc>
              <a:spcBef>
                <a:spcPts val="480"/>
              </a:spcBef>
              <a:spcAft>
                <a:spcPts val="0"/>
              </a:spcAft>
              <a:buSzPts val="1400"/>
              <a:buNone/>
            </a:pPr>
            <a:r>
              <a:t/>
            </a:r>
            <a:endParaRPr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2: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add(item)</a:t>
            </a:r>
            <a:r>
              <a:rPr lang="en-US" sz="1600"/>
              <a:t> method adds the new item to the end of the ArrayList.</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t>The </a:t>
            </a:r>
            <a:r>
              <a:rPr lang="en-US" sz="1600">
                <a:latin typeface="Courier New"/>
                <a:ea typeface="Courier New"/>
                <a:cs typeface="Courier New"/>
                <a:sym typeface="Courier New"/>
              </a:rPr>
              <a:t>set(spot, item)</a:t>
            </a:r>
            <a:r>
              <a:rPr lang="en-US" sz="1600"/>
              <a:t> method replaces the reference at spot with the new item.   </a:t>
            </a:r>
            <a:endParaRPr/>
          </a:p>
          <a:p>
            <a:pPr indent="0" lvl="0" marL="0" rtl="0" algn="l">
              <a:lnSpc>
                <a:spcPct val="100000"/>
              </a:lnSpc>
              <a:spcBef>
                <a:spcPts val="480"/>
              </a:spcBef>
              <a:spcAft>
                <a:spcPts val="0"/>
              </a:spcAft>
              <a:buSzPts val="1400"/>
              <a:buNone/>
            </a:pPr>
            <a:r>
              <a:rPr lang="en-US" sz="1600"/>
              <a:t>The location / address of item is placed in spot.</a:t>
            </a:r>
            <a:endParaRPr/>
          </a:p>
          <a:p>
            <a:pPr indent="0" lvl="0" marL="0" rtl="0" algn="l">
              <a:lnSpc>
                <a:spcPct val="100000"/>
              </a:lnSpc>
              <a:spcBef>
                <a:spcPts val="480"/>
              </a:spcBef>
              <a:spcAft>
                <a:spcPts val="0"/>
              </a:spcAft>
              <a:buSzPts val="1400"/>
              <a:buNone/>
            </a:pPr>
            <a:r>
              <a:rPr lang="en-US" sz="1600"/>
              <a:t>You cannot set a location to a value if the location does not already exist.</a:t>
            </a:r>
            <a:endParaRPr/>
          </a:p>
          <a:p>
            <a:pPr indent="0" lvl="0" marL="0" rtl="0" algn="l">
              <a:lnSpc>
                <a:spcPct val="100000"/>
              </a:lnSpc>
              <a:spcBef>
                <a:spcPts val="480"/>
              </a:spcBef>
              <a:spcAft>
                <a:spcPts val="0"/>
              </a:spcAft>
              <a:buSzPts val="1400"/>
              <a:buNone/>
            </a:pPr>
            <a:r>
              <a:rPr lang="en-US" sz="1600"/>
              <a:t>This will result in an index out of bounds exception.</a:t>
            </a:r>
            <a:endParaRPr/>
          </a:p>
          <a:p>
            <a:pPr indent="0" lvl="0" marL="0" rtl="0" algn="l">
              <a:lnSpc>
                <a:spcPct val="100000"/>
              </a:lnSpc>
              <a:spcBef>
                <a:spcPts val="480"/>
              </a:spcBef>
              <a:spcAft>
                <a:spcPts val="0"/>
              </a:spcAft>
              <a:buSzPts val="1400"/>
              <a:buNone/>
            </a:pPr>
            <a:r>
              <a:t/>
            </a:r>
            <a:endParaRPr sz="16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get(spot) method returns the reference stored at spot.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2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get(spot) method returns the reference stored at spot.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8" name="Google Shape;29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6: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4" name="Google Shape;30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2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size()</a:t>
            </a:r>
            <a:r>
              <a:rPr lang="en-US" sz="1600"/>
              <a:t> method returns the number of items in the ArrayList.  If the ArrayList is storing seven references, </a:t>
            </a:r>
            <a:r>
              <a:rPr lang="en-US" sz="1600">
                <a:latin typeface="Courier New"/>
                <a:ea typeface="Courier New"/>
                <a:cs typeface="Courier New"/>
                <a:sym typeface="Courier New"/>
              </a:rPr>
              <a:t>size()</a:t>
            </a:r>
            <a:r>
              <a:rPr lang="en-US" sz="1600"/>
              <a:t> would return a 7.</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traditional for loop will iterate from 1 to size, failing when i equals size.  Get is used in the traditional loop to access each item /reference in the list.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29: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size()</a:t>
            </a:r>
            <a:r>
              <a:rPr lang="en-US" sz="1600"/>
              <a:t> method returns the number of items in the ArrayList.  If the ArrayList is storing seven references, </a:t>
            </a:r>
            <a:r>
              <a:rPr lang="en-US" sz="1600">
                <a:latin typeface="Courier New"/>
                <a:ea typeface="Courier New"/>
                <a:cs typeface="Courier New"/>
                <a:sym typeface="Courier New"/>
              </a:rPr>
              <a:t>size()</a:t>
            </a:r>
            <a:r>
              <a:rPr lang="en-US" sz="1600"/>
              <a:t> would return a 7.</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6175" y="687388"/>
            <a:ext cx="4567238"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size()</a:t>
            </a:r>
            <a:r>
              <a:rPr lang="en-US" sz="1600"/>
              <a:t> method returns the number of items in the ArrayList.  If the ArrayList is storing seven references, </a:t>
            </a:r>
            <a:r>
              <a:rPr lang="en-US" sz="1600">
                <a:latin typeface="Courier New"/>
                <a:ea typeface="Courier New"/>
                <a:cs typeface="Courier New"/>
                <a:sym typeface="Courier New"/>
              </a:rPr>
              <a:t>size()</a:t>
            </a:r>
            <a:r>
              <a:rPr lang="en-US" sz="1600"/>
              <a:t> would return a 7.</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3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for each loop is great to print out Arrays and Collections.  The for each loop extracts an item from ray each time it iterates.  The for each loop is an iterator based loop.  Once the loop reaches the end of ray, it stops iterating.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3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for each loop is great to print out Arrays and Collections.  The for each loop extracts an item from ray each time it iterates.  The for each loop is an iterator based loop.  Once the loop reaches the end of ray, it stops iterating.</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3: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2" name="Google Shape;36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p:nvPr>
            <p:ph idx="2" type="sldImg"/>
          </p:nvPr>
        </p:nvSpPr>
        <p:spPr>
          <a:xfrm>
            <a:off x="1143000" y="687388"/>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3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Counting the number of occurrences of a particular item requires using a loop and a variable.</a:t>
            </a:r>
            <a:br>
              <a:rPr lang="en-US" sz="1600"/>
            </a:br>
            <a:r>
              <a:rPr lang="en-US" sz="1600"/>
              <a:t>The loop must iterate over all items in the list and the if statement must check each item.</a:t>
            </a:r>
            <a:br>
              <a:rPr lang="en-US" sz="1600"/>
            </a:br>
            <a:r>
              <a:rPr lang="en-US" sz="1600"/>
              <a:t>The variable will be used to count how many of a particular type exist.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6: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3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Counting the number of occurrences of a particular item requires using a loop and a variable.</a:t>
            </a:r>
            <a:br>
              <a:rPr lang="en-US" sz="1600"/>
            </a:br>
            <a:r>
              <a:rPr lang="en-US" sz="1600"/>
              <a:t>The loop must iterate over all items in the list and the if statement must check each item.</a:t>
            </a:r>
            <a:br>
              <a:rPr lang="en-US" sz="1600"/>
            </a:br>
            <a:r>
              <a:rPr lang="en-US" sz="1600"/>
              <a:t>The variable will be used to count how many of a particular type exist.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3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standard for loop will work just fine here.</a:t>
            </a:r>
            <a:endParaRPr/>
          </a:p>
          <a:p>
            <a:pPr indent="0" lvl="0" marL="0" rtl="0" algn="l">
              <a:lnSpc>
                <a:spcPct val="100000"/>
              </a:lnSpc>
              <a:spcBef>
                <a:spcPts val="480"/>
              </a:spcBef>
              <a:spcAft>
                <a:spcPts val="0"/>
              </a:spcAft>
              <a:buSzPts val="1400"/>
              <a:buNone/>
            </a:pPr>
            <a:r>
              <a:rPr lang="en-US" sz="1600">
                <a:solidFill>
                  <a:srgbClr val="000066"/>
                </a:solidFill>
                <a:latin typeface="Courier New"/>
                <a:ea typeface="Courier New"/>
                <a:cs typeface="Courier New"/>
                <a:sym typeface="Courier New"/>
              </a:rPr>
              <a:t>The for each loop requires less code and needs to be mastered as well.</a:t>
            </a:r>
            <a:endParaRPr/>
          </a:p>
          <a:p>
            <a:pPr indent="0" lvl="0" marL="0" rtl="0" algn="l">
              <a:lnSpc>
                <a:spcPct val="100000"/>
              </a:lnSpc>
              <a:spcBef>
                <a:spcPts val="360"/>
              </a:spcBef>
              <a:spcAft>
                <a:spcPts val="0"/>
              </a:spcAft>
              <a:buSzPts val="1400"/>
              <a:buNone/>
            </a:pPr>
            <a:r>
              <a:t/>
            </a:r>
            <a:endParaRPr>
              <a:solidFill>
                <a:srgbClr val="000066"/>
              </a:solidFill>
              <a:latin typeface="Courier New"/>
              <a:ea typeface="Courier New"/>
              <a:cs typeface="Courier New"/>
              <a:sym typeface="Courier New"/>
            </a:endParaRPr>
          </a:p>
          <a:p>
            <a:pPr indent="0" lvl="0" marL="0" rtl="0" algn="l">
              <a:lnSpc>
                <a:spcPct val="100000"/>
              </a:lnSpc>
              <a:spcBef>
                <a:spcPts val="360"/>
              </a:spcBef>
              <a:spcAft>
                <a:spcPts val="0"/>
              </a:spcAft>
              <a:buSzPts val="1400"/>
              <a:buNone/>
            </a:pPr>
            <a:r>
              <a:t/>
            </a:r>
            <a:endParaRPr>
              <a:solidFill>
                <a:srgbClr val="000066"/>
              </a:solidFill>
              <a:latin typeface="Courier New"/>
              <a:ea typeface="Courier New"/>
              <a:cs typeface="Courier New"/>
              <a:sym typeface="Courier New"/>
            </a:endParaRPr>
          </a:p>
          <a:p>
            <a:pPr indent="0" lvl="0" marL="0" rtl="0" algn="l">
              <a:lnSpc>
                <a:spcPct val="100000"/>
              </a:lnSpc>
              <a:spcBef>
                <a:spcPts val="360"/>
              </a:spcBef>
              <a:spcAft>
                <a:spcPts val="0"/>
              </a:spcAft>
              <a:buSzPts val="1400"/>
              <a:buNone/>
            </a:pPr>
            <a:r>
              <a:t/>
            </a:r>
            <a:endParaRPr>
              <a:solidFill>
                <a:srgbClr val="000066"/>
              </a:solidFill>
              <a:latin typeface="Courier New"/>
              <a:ea typeface="Courier New"/>
              <a:cs typeface="Courier New"/>
              <a:sym typeface="Courier New"/>
            </a:endParaRPr>
          </a:p>
          <a:p>
            <a:pPr indent="0" lvl="0" marL="0" rtl="0" algn="l">
              <a:lnSpc>
                <a:spcPct val="100000"/>
              </a:lnSpc>
              <a:spcBef>
                <a:spcPts val="360"/>
              </a:spcBef>
              <a:spcAft>
                <a:spcPts val="0"/>
              </a:spcAft>
              <a:buSzPts val="1400"/>
              <a:buNone/>
            </a:pPr>
            <a:r>
              <a:t/>
            </a:r>
            <a:endParaRPr>
              <a:latin typeface="Courier New"/>
              <a:ea typeface="Courier New"/>
              <a:cs typeface="Courier New"/>
              <a:sym typeface="Courier New"/>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t/>
            </a:r>
            <a:endParaRPr sz="16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8: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3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for each loop is a great tool to use when accessing array values if a spot/index variable is not needed.</a:t>
            </a:r>
            <a:endParaRPr/>
          </a:p>
          <a:p>
            <a:pPr indent="0" lvl="0" marL="0" rtl="0" algn="l">
              <a:lnSpc>
                <a:spcPct val="100000"/>
              </a:lnSpc>
              <a:spcBef>
                <a:spcPts val="480"/>
              </a:spcBef>
              <a:spcAft>
                <a:spcPts val="0"/>
              </a:spcAft>
              <a:buSzPts val="1400"/>
              <a:buNone/>
            </a:pPr>
            <a:r>
              <a:rPr lang="en-US" sz="1600"/>
              <a:t>The for each loop above accesses all values in nums.</a:t>
            </a:r>
            <a:endParaRPr/>
          </a:p>
          <a:p>
            <a:pPr indent="0" lvl="0" marL="0" rtl="0" algn="l">
              <a:lnSpc>
                <a:spcPct val="100000"/>
              </a:lnSpc>
              <a:spcBef>
                <a:spcPts val="480"/>
              </a:spcBef>
              <a:spcAft>
                <a:spcPts val="0"/>
              </a:spcAft>
              <a:buSzPts val="1400"/>
              <a:buNone/>
            </a:pPr>
            <a:r>
              <a:rPr lang="en-US" sz="1600"/>
              <a:t>Each time the loop iterates, the next value from nums is pasted into item.</a:t>
            </a:r>
            <a:endParaRPr/>
          </a:p>
          <a:p>
            <a:pPr indent="0" lvl="0" marL="0" rtl="0" algn="l">
              <a:lnSpc>
                <a:spcPct val="100000"/>
              </a:lnSpc>
              <a:spcBef>
                <a:spcPts val="480"/>
              </a:spcBef>
              <a:spcAft>
                <a:spcPts val="0"/>
              </a:spcAft>
              <a:buSzPts val="1400"/>
              <a:buNone/>
            </a:pPr>
            <a:r>
              <a:rPr lang="en-US" sz="1600"/>
              <a:t>The for each loop will iterate as long as the structure it is connected to has values.</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360"/>
              </a:spcBef>
              <a:spcAft>
                <a:spcPts val="0"/>
              </a:spcAft>
              <a:buSzPts val="1400"/>
              <a:buNone/>
            </a:pPr>
            <a:r>
              <a:rPr lang="en-US">
                <a:solidFill>
                  <a:srgbClr val="000066"/>
                </a:solidFill>
                <a:latin typeface="Courier New"/>
                <a:ea typeface="Courier New"/>
                <a:cs typeface="Courier New"/>
                <a:sym typeface="Courier New"/>
              </a:rPr>
              <a:t>int[] nums = {1,2,3,4,5,6,7};</a:t>
            </a:r>
            <a:r>
              <a:rPr lang="en-US">
                <a:latin typeface="Courier New"/>
                <a:ea typeface="Courier New"/>
                <a:cs typeface="Courier New"/>
                <a:sym typeface="Courier New"/>
              </a:rPr>
              <a:t> </a:t>
            </a:r>
            <a:endParaRPr>
              <a:solidFill>
                <a:srgbClr val="000066"/>
              </a:solidFill>
              <a:latin typeface="Courier New"/>
              <a:ea typeface="Courier New"/>
              <a:cs typeface="Courier New"/>
              <a:sym typeface="Courier New"/>
            </a:endParaRPr>
          </a:p>
          <a:p>
            <a:pPr indent="0" lvl="0" marL="0" rtl="0" algn="l">
              <a:lnSpc>
                <a:spcPct val="100000"/>
              </a:lnSpc>
              <a:spcBef>
                <a:spcPts val="360"/>
              </a:spcBef>
              <a:spcAft>
                <a:spcPts val="0"/>
              </a:spcAft>
              <a:buSzPts val="1400"/>
              <a:buNone/>
            </a:pPr>
            <a:r>
              <a:rPr lang="en-US">
                <a:solidFill>
                  <a:srgbClr val="000066"/>
                </a:solidFill>
                <a:latin typeface="Courier New"/>
                <a:ea typeface="Courier New"/>
                <a:cs typeface="Courier New"/>
                <a:sym typeface="Courier New"/>
              </a:rPr>
              <a:t>for(int  item  :  nums)</a:t>
            </a:r>
            <a:endParaRPr/>
          </a:p>
          <a:p>
            <a:pPr indent="0" lvl="0" marL="0" rtl="0" algn="l">
              <a:lnSpc>
                <a:spcPct val="100000"/>
              </a:lnSpc>
              <a:spcBef>
                <a:spcPts val="360"/>
              </a:spcBef>
              <a:spcAft>
                <a:spcPts val="0"/>
              </a:spcAft>
              <a:buSzPts val="1400"/>
              <a:buNone/>
            </a:pPr>
            <a:r>
              <a:rPr lang="en-US">
                <a:solidFill>
                  <a:srgbClr val="000066"/>
                </a:solidFill>
                <a:latin typeface="Courier New"/>
                <a:ea typeface="Courier New"/>
                <a:cs typeface="Courier New"/>
                <a:sym typeface="Courier New"/>
              </a:rPr>
              <a:t>{</a:t>
            </a:r>
            <a:endParaRPr/>
          </a:p>
          <a:p>
            <a:pPr indent="0" lvl="0" marL="0" rtl="0" algn="l">
              <a:lnSpc>
                <a:spcPct val="100000"/>
              </a:lnSpc>
              <a:spcBef>
                <a:spcPts val="360"/>
              </a:spcBef>
              <a:spcAft>
                <a:spcPts val="0"/>
              </a:spcAft>
              <a:buSzPts val="1400"/>
              <a:buNone/>
            </a:pPr>
            <a:r>
              <a:rPr lang="en-US">
                <a:solidFill>
                  <a:srgbClr val="000066"/>
                </a:solidFill>
                <a:latin typeface="Courier New"/>
                <a:ea typeface="Courier New"/>
                <a:cs typeface="Courier New"/>
                <a:sym typeface="Courier New"/>
              </a:rPr>
              <a:t>     out.print(item + " "); 	</a:t>
            </a:r>
            <a:endParaRPr/>
          </a:p>
          <a:p>
            <a:pPr indent="0" lvl="0" marL="0" rtl="0" algn="l">
              <a:lnSpc>
                <a:spcPct val="100000"/>
              </a:lnSpc>
              <a:spcBef>
                <a:spcPts val="360"/>
              </a:spcBef>
              <a:spcAft>
                <a:spcPts val="0"/>
              </a:spcAft>
              <a:buSzPts val="1400"/>
              <a:buNone/>
            </a:pPr>
            <a:r>
              <a:rPr lang="en-US">
                <a:solidFill>
                  <a:srgbClr val="000066"/>
                </a:solidFill>
                <a:latin typeface="Courier New"/>
                <a:ea typeface="Courier New"/>
                <a:cs typeface="Courier New"/>
                <a:sym typeface="Courier New"/>
              </a:rPr>
              <a:t>}</a:t>
            </a:r>
            <a:endParaRPr/>
          </a:p>
          <a:p>
            <a:pPr indent="0" lvl="0" marL="0" rtl="0" algn="l">
              <a:lnSpc>
                <a:spcPct val="100000"/>
              </a:lnSpc>
              <a:spcBef>
                <a:spcPts val="360"/>
              </a:spcBef>
              <a:spcAft>
                <a:spcPts val="0"/>
              </a:spcAft>
              <a:buSzPts val="1400"/>
              <a:buNone/>
            </a:pPr>
            <a:r>
              <a:rPr lang="en-US">
                <a:solidFill>
                  <a:srgbClr val="000066"/>
                </a:solidFill>
                <a:latin typeface="Courier New"/>
                <a:ea typeface="Courier New"/>
                <a:cs typeface="Courier New"/>
                <a:sym typeface="Courier New"/>
              </a:rPr>
              <a:t>//outs 1 2 3 4 5 6 7</a:t>
            </a:r>
            <a:endParaRPr/>
          </a:p>
          <a:p>
            <a:pPr indent="0" lvl="0" marL="0" rtl="0" algn="l">
              <a:lnSpc>
                <a:spcPct val="100000"/>
              </a:lnSpc>
              <a:spcBef>
                <a:spcPts val="360"/>
              </a:spcBef>
              <a:spcAft>
                <a:spcPts val="0"/>
              </a:spcAft>
              <a:buSzPts val="1400"/>
              <a:buNone/>
            </a:pPr>
            <a:r>
              <a:t/>
            </a:r>
            <a:endParaRPr>
              <a:solidFill>
                <a:srgbClr val="000066"/>
              </a:solidFill>
              <a:latin typeface="Courier New"/>
              <a:ea typeface="Courier New"/>
              <a:cs typeface="Courier New"/>
              <a:sym typeface="Courier New"/>
            </a:endParaRPr>
          </a:p>
          <a:p>
            <a:pPr indent="0" lvl="0" marL="0" rtl="0" algn="l">
              <a:lnSpc>
                <a:spcPct val="100000"/>
              </a:lnSpc>
              <a:spcBef>
                <a:spcPts val="360"/>
              </a:spcBef>
              <a:spcAft>
                <a:spcPts val="0"/>
              </a:spcAft>
              <a:buSzPts val="1400"/>
              <a:buNone/>
            </a:pPr>
            <a:r>
              <a:t/>
            </a:r>
            <a:endParaRPr>
              <a:solidFill>
                <a:srgbClr val="000066"/>
              </a:solidFill>
              <a:latin typeface="Courier New"/>
              <a:ea typeface="Courier New"/>
              <a:cs typeface="Courier New"/>
              <a:sym typeface="Courier New"/>
            </a:endParaRPr>
          </a:p>
          <a:p>
            <a:pPr indent="0" lvl="0" marL="0" rtl="0" algn="l">
              <a:lnSpc>
                <a:spcPct val="100000"/>
              </a:lnSpc>
              <a:spcBef>
                <a:spcPts val="360"/>
              </a:spcBef>
              <a:spcAft>
                <a:spcPts val="0"/>
              </a:spcAft>
              <a:buSzPts val="1400"/>
              <a:buNone/>
            </a:pPr>
            <a:r>
              <a:t/>
            </a:r>
            <a:endParaRPr>
              <a:latin typeface="Courier New"/>
              <a:ea typeface="Courier New"/>
              <a:cs typeface="Courier New"/>
              <a:sym typeface="Courier New"/>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t/>
            </a:r>
            <a:endParaRPr sz="16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9:notes"/>
          <p:cNvSpPr/>
          <p:nvPr>
            <p:ph idx="2" type="sldImg"/>
          </p:nvPr>
        </p:nvSpPr>
        <p:spPr>
          <a:xfrm>
            <a:off x="1144588"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5" name="Google Shape;40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0" name="Google Shape;11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1" name="Google Shape;41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4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remove method will remove the item at the specified spot / location or the specified value.   When an item is removed, all items above the removed item are shifted down toward the front of the ArrayList.  All items are shifted to the left towards zero.</a:t>
            </a:r>
            <a:br>
              <a:rPr lang="en-US" sz="1600"/>
            </a:br>
            <a:r>
              <a:rPr lang="en-US" sz="1600"/>
              <a:t>  </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[a, b]</a:t>
            </a:r>
            <a:r>
              <a:rPr lang="en-US" sz="1600"/>
              <a:t>  becomes </a:t>
            </a:r>
            <a:r>
              <a:rPr lang="en-US" sz="1600">
                <a:latin typeface="Courier New"/>
                <a:ea typeface="Courier New"/>
                <a:cs typeface="Courier New"/>
                <a:sym typeface="Courier New"/>
              </a:rPr>
              <a:t>[b]</a:t>
            </a:r>
            <a:endParaRPr/>
          </a:p>
          <a:p>
            <a:pPr indent="0" lvl="0" marL="0" rtl="0" algn="l">
              <a:lnSpc>
                <a:spcPct val="100000"/>
              </a:lnSpc>
              <a:spcBef>
                <a:spcPts val="480"/>
              </a:spcBef>
              <a:spcAft>
                <a:spcPts val="0"/>
              </a:spcAft>
              <a:buSzPts val="1400"/>
              <a:buNone/>
            </a:pPr>
            <a:r>
              <a:t/>
            </a:r>
            <a:endParaRPr sz="1600">
              <a:latin typeface="Courier New"/>
              <a:ea typeface="Courier New"/>
              <a:cs typeface="Courier New"/>
              <a:sym typeface="Courier New"/>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[b, c, d]</a:t>
            </a:r>
            <a:r>
              <a:rPr lang="en-US" sz="1600"/>
              <a:t> becomes </a:t>
            </a:r>
            <a:r>
              <a:rPr lang="en-US" sz="1600">
                <a:latin typeface="Courier New"/>
                <a:ea typeface="Courier New"/>
                <a:cs typeface="Courier New"/>
                <a:sym typeface="Courier New"/>
              </a:rPr>
              <a:t>[c, 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2: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4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remove method will remove the item at the specified spot / location or the specified value.   </a:t>
            </a:r>
            <a:endParaRPr/>
          </a:p>
          <a:p>
            <a:pPr indent="0" lvl="0" marL="0" rtl="0" algn="l">
              <a:lnSpc>
                <a:spcPct val="100000"/>
              </a:lnSpc>
              <a:spcBef>
                <a:spcPts val="480"/>
              </a:spcBef>
              <a:spcAft>
                <a:spcPts val="0"/>
              </a:spcAft>
              <a:buSzPts val="1400"/>
              <a:buNone/>
            </a:pPr>
            <a:r>
              <a:rPr lang="en-US" sz="1600"/>
              <a:t>When an item is removed, all items above the removed item are shifted down toward the front of the ArrayList.  </a:t>
            </a:r>
            <a:endParaRPr/>
          </a:p>
          <a:p>
            <a:pPr indent="0" lvl="0" marL="0" rtl="0" algn="l">
              <a:lnSpc>
                <a:spcPct val="100000"/>
              </a:lnSpc>
              <a:spcBef>
                <a:spcPts val="480"/>
              </a:spcBef>
              <a:spcAft>
                <a:spcPts val="0"/>
              </a:spcAft>
              <a:buSzPts val="1400"/>
              <a:buNone/>
            </a:pPr>
            <a:r>
              <a:rPr lang="en-US" sz="1600"/>
              <a:t>All items are shifted to the left towards zero.</a:t>
            </a:r>
            <a:br>
              <a:rPr lang="en-US" sz="1600"/>
            </a:br>
            <a:r>
              <a:rPr lang="en-US" sz="1600"/>
              <a:t>  </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[a, b]</a:t>
            </a:r>
            <a:r>
              <a:rPr lang="en-US" sz="1600"/>
              <a:t>  becomes </a:t>
            </a:r>
            <a:r>
              <a:rPr lang="en-US" sz="1600">
                <a:latin typeface="Courier New"/>
                <a:ea typeface="Courier New"/>
                <a:cs typeface="Courier New"/>
                <a:sym typeface="Courier New"/>
              </a:rPr>
              <a:t>[b]</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[b, c, d] becomes [c, d]</a:t>
            </a:r>
            <a:endParaRPr sz="1600">
              <a:latin typeface="Courier New"/>
              <a:ea typeface="Courier New"/>
              <a:cs typeface="Courier New"/>
              <a:sym typeface="Courier New"/>
            </a:endParaRPr>
          </a:p>
          <a:p>
            <a:pPr indent="0" lvl="0" marL="0" rtl="0" algn="l">
              <a:lnSpc>
                <a:spcPct val="100000"/>
              </a:lnSpc>
              <a:spcBef>
                <a:spcPts val="480"/>
              </a:spcBef>
              <a:spcAft>
                <a:spcPts val="0"/>
              </a:spcAft>
              <a:buSzPts val="1400"/>
              <a:buNone/>
            </a:pPr>
            <a:r>
              <a:t/>
            </a:r>
            <a:endParaRPr sz="1600">
              <a:latin typeface="Courier New"/>
              <a:ea typeface="Courier New"/>
              <a:cs typeface="Courier New"/>
              <a:sym typeface="Courier New"/>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The remove method returns the value being removed.</a:t>
            </a:r>
            <a:endParaRPr sz="1600">
              <a:latin typeface="Courier New"/>
              <a:ea typeface="Courier New"/>
              <a:cs typeface="Courier New"/>
              <a:sym typeface="Courier New"/>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3: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7" name="Google Shape;43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4: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3" name="Google Shape;44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5: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4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In order to remove multiple values from an ArrayList, a loop must be used.</a:t>
            </a:r>
            <a:br>
              <a:rPr lang="en-US" sz="1600"/>
            </a:br>
            <a:r>
              <a:rPr lang="en-US" sz="1600"/>
              <a:t>The loop will need an if statement to identify the items to remove.</a:t>
            </a:r>
            <a:br>
              <a:rPr lang="en-US" sz="1600"/>
            </a:br>
            <a:r>
              <a:rPr lang="en-US" sz="1600"/>
              <a:t>Keep in mind that the ArrayList shrinks when items are removed.</a:t>
            </a:r>
            <a:br>
              <a:rPr lang="en-US" sz="1600"/>
            </a:br>
            <a:r>
              <a:rPr lang="en-US" sz="1600"/>
              <a:t>The items in the ArrayList shift down towards spot 0.</a:t>
            </a:r>
            <a:br>
              <a:rPr lang="en-US" sz="1600"/>
            </a:br>
            <a:r>
              <a:rPr lang="en-US" sz="1600"/>
              <a:t>The loop must start at size()-1 and go down in order to account for the shift.</a:t>
            </a:r>
            <a:endParaRPr sz="1600">
              <a:latin typeface="Courier New"/>
              <a:ea typeface="Courier New"/>
              <a:cs typeface="Courier New"/>
              <a:sym typeface="Courier New"/>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6: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4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In order to remove multiple values from an ArrayList, a loop must be used.</a:t>
            </a:r>
            <a:br>
              <a:rPr lang="en-US" sz="1600"/>
            </a:br>
            <a:r>
              <a:rPr lang="en-US" sz="1600"/>
              <a:t>The loop will need an if statement to identify the items to remove.</a:t>
            </a:r>
            <a:br>
              <a:rPr lang="en-US" sz="1600"/>
            </a:br>
            <a:r>
              <a:rPr lang="en-US" sz="1600"/>
              <a:t>Keep in mind that the ArrayList shrinks when items are removed.</a:t>
            </a:r>
            <a:br>
              <a:rPr lang="en-US" sz="1600"/>
            </a:br>
            <a:r>
              <a:rPr lang="en-US" sz="1600"/>
              <a:t>The items in the ArrayList shift down towards spot 0.</a:t>
            </a:r>
            <a:br>
              <a:rPr lang="en-US" sz="1600"/>
            </a:br>
            <a:r>
              <a:rPr lang="en-US" sz="1600"/>
              <a:t>The loop must start at size()-1 and go down in order to account for the shift.</a:t>
            </a:r>
            <a:endParaRPr sz="1600">
              <a:latin typeface="Courier New"/>
              <a:ea typeface="Courier New"/>
              <a:cs typeface="Courier New"/>
              <a:sym typeface="Courier New"/>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7: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7" name="Google Shape;46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8: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4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The </a:t>
            </a:r>
            <a:r>
              <a:rPr lang="en-US" sz="1600">
                <a:latin typeface="Courier New"/>
                <a:ea typeface="Courier New"/>
                <a:cs typeface="Courier New"/>
                <a:sym typeface="Courier New"/>
              </a:rPr>
              <a:t>clear()</a:t>
            </a:r>
            <a:r>
              <a:rPr lang="en-US" sz="1600"/>
              <a:t> method removes all items from the ArrayList.  </a:t>
            </a:r>
            <a:endParaRPr/>
          </a:p>
          <a:p>
            <a:pPr indent="0" lvl="0" marL="0" rtl="0" algn="l">
              <a:lnSpc>
                <a:spcPct val="100000"/>
              </a:lnSpc>
              <a:spcBef>
                <a:spcPts val="480"/>
              </a:spcBef>
              <a:spcAft>
                <a:spcPts val="0"/>
              </a:spcAft>
              <a:buSzPts val="1400"/>
              <a:buNone/>
            </a:pPr>
            <a:r>
              <a:rPr lang="en-US" sz="1600"/>
              <a:t>The ArrayList becomes an </a:t>
            </a:r>
            <a:r>
              <a:rPr lang="en-US" sz="1600">
                <a:latin typeface="Courier New"/>
                <a:ea typeface="Courier New"/>
                <a:cs typeface="Courier New"/>
                <a:sym typeface="Courier New"/>
              </a:rPr>
              <a:t>[]</a:t>
            </a:r>
            <a:r>
              <a:rPr lang="en-US" sz="1600"/>
              <a:t> empty ArrayList with a size() of 0.</a:t>
            </a:r>
            <a:endParaRPr/>
          </a:p>
          <a:p>
            <a:pPr indent="0" lvl="0" marL="0" rtl="0" algn="l">
              <a:lnSpc>
                <a:spcPct val="100000"/>
              </a:lnSpc>
              <a:spcBef>
                <a:spcPts val="480"/>
              </a:spcBef>
              <a:spcAft>
                <a:spcPts val="0"/>
              </a:spcAft>
              <a:buSzPts val="1400"/>
              <a:buNone/>
            </a:pPr>
            <a:r>
              <a:rPr lang="en-US" sz="1600"/>
              <a:t>The clear() method essentially performs the same operation as instantiating a new ArrayList.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9: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1" name="Google Shape;48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5: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ArrayList can store a reference to any type of Object.   ArrayList was built using an array[] of object references.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0: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7" name="Google Shape;48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5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2: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52: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Collections.sort() will put all items in natural ascending order.</a:t>
            </a:r>
            <a:endParaRPr/>
          </a:p>
          <a:p>
            <a:pPr indent="0" lvl="0" marL="0" rtl="0" algn="l">
              <a:lnSpc>
                <a:spcPct val="100000"/>
              </a:lnSpc>
              <a:spcBef>
                <a:spcPts val="480"/>
              </a:spcBef>
              <a:spcAft>
                <a:spcPts val="0"/>
              </a:spcAft>
              <a:buSzPts val="1400"/>
              <a:buNone/>
            </a:pPr>
            <a:r>
              <a:rPr lang="en-US" sz="1600"/>
              <a:t>Collectoins.binarySearch() will locate an item.  If the item does not exist, binarySearch() will return -1+ -(where the value would be if it was there).  </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t>-3 is -1 + -2(2 is the spot where the item would be)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3: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53: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Collections.rotate() rotates items to the right or to the left a specified number of spots / positions.  A negative number rotates to the left and a positive number rotates to the right.</a:t>
            </a:r>
            <a:endParaRPr/>
          </a:p>
          <a:p>
            <a:pPr indent="0" lvl="0" marL="0" rtl="0" algn="l">
              <a:lnSpc>
                <a:spcPct val="100000"/>
              </a:lnSpc>
              <a:spcBef>
                <a:spcPts val="480"/>
              </a:spcBef>
              <a:spcAft>
                <a:spcPts val="0"/>
              </a:spcAft>
              <a:buSzPts val="1400"/>
              <a:buNone/>
            </a:pPr>
            <a:r>
              <a:t/>
            </a:r>
            <a:endParaRPr sz="1600"/>
          </a:p>
          <a:p>
            <a:pPr indent="0" lvl="0" marL="0" rtl="0" algn="l">
              <a:lnSpc>
                <a:spcPct val="100000"/>
              </a:lnSpc>
              <a:spcBef>
                <a:spcPts val="480"/>
              </a:spcBef>
              <a:spcAft>
                <a:spcPts val="0"/>
              </a:spcAft>
              <a:buSzPts val="1400"/>
              <a:buNone/>
            </a:pPr>
            <a:r>
              <a:rPr lang="en-US" sz="1600"/>
              <a:t>Collections. reverse() reverses the order of all items.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4: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0" name="Google Shape;520;p54: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Collections.fill() will fill in all spots with a specified value.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5: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8" name="Google Shape;52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6: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4" name="Google Shape;53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7: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4" name="Google Shape;544;p57: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8: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58: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9:notes"/>
          <p:cNvSpPr/>
          <p:nvPr>
            <p:ph idx="2" type="sldImg"/>
          </p:nvPr>
        </p:nvSpPr>
        <p:spPr>
          <a:xfrm>
            <a:off x="1144588" y="685800"/>
            <a:ext cx="4570412"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7" name="Google Shape;55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6: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0: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3" name="Google Shape;563;p60: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6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©A+ Computer Science     www.apluscompsci.com                 </a:t>
            </a:r>
            <a:fld id="{00000000-1234-1234-1234-123412341234}" type="slidenum">
              <a:rPr b="1" i="0" lang="en-US" sz="2800" u="none" cap="none" strike="noStrike">
                <a:solidFill>
                  <a:schemeClr val="dk1"/>
                </a:solidFill>
                <a:latin typeface="Tahoma"/>
                <a:ea typeface="Tahoma"/>
                <a:cs typeface="Tahoma"/>
                <a:sym typeface="Tahoma"/>
              </a:rPr>
              <a:t>‹#›</a:t>
            </a:fld>
            <a:endParaRPr b="1" i="0" sz="2800" u="none" cap="none" strike="noStrike">
              <a:solidFill>
                <a:schemeClr val="dk1"/>
              </a:solidFill>
              <a:latin typeface="Tahoma"/>
              <a:ea typeface="Tahoma"/>
              <a:cs typeface="Tahoma"/>
              <a:sym typeface="Tahoma"/>
            </a:endParaRPr>
          </a:p>
        </p:txBody>
      </p:sp>
      <p:sp>
        <p:nvSpPr>
          <p:cNvPr id="569" name="Google Shape;569;p61: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61:notes"/>
          <p:cNvSpPr txBox="1"/>
          <p:nvPr>
            <p:ph idx="1" type="body"/>
          </p:nvPr>
        </p:nvSpPr>
        <p:spPr>
          <a:xfrm>
            <a:off x="914400" y="4343400"/>
            <a:ext cx="50292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7:notes"/>
          <p:cNvSpPr txBox="1"/>
          <p:nvPr>
            <p:ph idx="1" type="body"/>
          </p:nvPr>
        </p:nvSpPr>
        <p:spPr>
          <a:xfrm>
            <a:off x="685800" y="4343400"/>
            <a:ext cx="54864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A reference variable is used to store the location of an Object.  </a:t>
            </a:r>
            <a:endParaRPr/>
          </a:p>
          <a:p>
            <a:pPr indent="0" lvl="0" marL="0" rtl="0" algn="l">
              <a:lnSpc>
                <a:spcPct val="100000"/>
              </a:lnSpc>
              <a:spcBef>
                <a:spcPts val="480"/>
              </a:spcBef>
              <a:spcAft>
                <a:spcPts val="0"/>
              </a:spcAft>
              <a:buSzPts val="1400"/>
              <a:buNone/>
            </a:pPr>
            <a:r>
              <a:rPr lang="en-US" sz="1600"/>
              <a:t>In most situations, a reference stores the actual memory address of an Object.</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aplus</a:t>
            </a:r>
            <a:r>
              <a:rPr lang="en-US" sz="1600"/>
              <a:t> stores the location / memory address of an ArrayList.</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rPr lang="en-US" sz="1600"/>
              <a:t>A reference variable is used to store the location of an Object.  </a:t>
            </a:r>
            <a:endParaRPr/>
          </a:p>
          <a:p>
            <a:pPr indent="0" lvl="0" marL="0" rtl="0" algn="l">
              <a:lnSpc>
                <a:spcPct val="100000"/>
              </a:lnSpc>
              <a:spcBef>
                <a:spcPts val="480"/>
              </a:spcBef>
              <a:spcAft>
                <a:spcPts val="0"/>
              </a:spcAft>
              <a:buSzPts val="1400"/>
              <a:buNone/>
            </a:pPr>
            <a:r>
              <a:rPr lang="en-US" sz="1600"/>
              <a:t>In most situations, a reference stores the actual memory address of an Object.</a:t>
            </a:r>
            <a:endParaRPr/>
          </a:p>
          <a:p>
            <a:pPr indent="0" lvl="0" marL="0" rtl="0" algn="l">
              <a:lnSpc>
                <a:spcPct val="100000"/>
              </a:lnSpc>
              <a:spcBef>
                <a:spcPts val="480"/>
              </a:spcBef>
              <a:spcAft>
                <a:spcPts val="0"/>
              </a:spcAft>
              <a:buSzPts val="1400"/>
              <a:buNone/>
            </a:pPr>
            <a:r>
              <a:rPr lang="en-US" sz="1600">
                <a:latin typeface="Courier New"/>
                <a:ea typeface="Courier New"/>
                <a:cs typeface="Courier New"/>
                <a:sym typeface="Courier New"/>
              </a:rPr>
              <a:t>aplus </a:t>
            </a:r>
            <a:r>
              <a:rPr lang="en-US" sz="1600"/>
              <a:t>stores the location / memory address of an ArrayList.</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63"/>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3"/>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6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 name="Google Shape;18;p63"/>
          <p:cNvPicPr preferRelativeResize="0"/>
          <p:nvPr/>
        </p:nvPicPr>
        <p:blipFill rotWithShape="1">
          <a:blip r:embed="rId2">
            <a:alphaModFix/>
          </a:blip>
          <a:srcRect b="0" l="0" r="0" t="0"/>
          <a:stretch/>
        </p:blipFill>
        <p:spPr>
          <a:xfrm>
            <a:off x="8153400" y="6289930"/>
            <a:ext cx="838200" cy="4266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72"/>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72"/>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2"/>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7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73"/>
          <p:cNvSpPr txBox="1"/>
          <p:nvPr>
            <p:ph idx="1" type="body"/>
          </p:nvPr>
        </p:nvSpPr>
        <p:spPr>
          <a:xfrm rot="5400000">
            <a:off x="781050" y="514350"/>
            <a:ext cx="5486400" cy="56769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73"/>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3"/>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7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64"/>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64"/>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640"/>
              </a:spcBef>
              <a:spcAft>
                <a:spcPts val="0"/>
              </a:spcAft>
              <a:buClr>
                <a:schemeClr val="dk1"/>
              </a:buClr>
              <a:buSzPts val="3200"/>
              <a:buFont typeface="Times New Roman"/>
              <a:buNone/>
              <a:defRPr/>
            </a:lvl1pPr>
            <a:lvl2pPr lvl="1" algn="ctr">
              <a:lnSpc>
                <a:spcPct val="100000"/>
              </a:lnSpc>
              <a:spcBef>
                <a:spcPts val="560"/>
              </a:spcBef>
              <a:spcAft>
                <a:spcPts val="0"/>
              </a:spcAft>
              <a:buClr>
                <a:schemeClr val="dk1"/>
              </a:buClr>
              <a:buSzPts val="2800"/>
              <a:buFont typeface="Times New Roman"/>
              <a:buNone/>
              <a:defRPr/>
            </a:lvl2pPr>
            <a:lvl3pPr lvl="2" algn="ctr">
              <a:lnSpc>
                <a:spcPct val="100000"/>
              </a:lnSpc>
              <a:spcBef>
                <a:spcPts val="480"/>
              </a:spcBef>
              <a:spcAft>
                <a:spcPts val="0"/>
              </a:spcAft>
              <a:buClr>
                <a:schemeClr val="dk1"/>
              </a:buClr>
              <a:buSzPts val="2400"/>
              <a:buFont typeface="Times New Roman"/>
              <a:buNone/>
              <a:defRPr/>
            </a:lvl3pPr>
            <a:lvl4pPr lvl="3" algn="ctr">
              <a:lnSpc>
                <a:spcPct val="100000"/>
              </a:lnSpc>
              <a:spcBef>
                <a:spcPts val="400"/>
              </a:spcBef>
              <a:spcAft>
                <a:spcPts val="0"/>
              </a:spcAft>
              <a:buClr>
                <a:schemeClr val="dk1"/>
              </a:buClr>
              <a:buSzPts val="2000"/>
              <a:buFont typeface="Times New Roman"/>
              <a:buNone/>
              <a:defRPr/>
            </a:lvl4pPr>
            <a:lvl5pPr lvl="4" algn="ctr">
              <a:lnSpc>
                <a:spcPct val="100000"/>
              </a:lnSpc>
              <a:spcBef>
                <a:spcPts val="400"/>
              </a:spcBef>
              <a:spcAft>
                <a:spcPts val="0"/>
              </a:spcAft>
              <a:buClr>
                <a:schemeClr val="dk1"/>
              </a:buClr>
              <a:buSzPts val="2000"/>
              <a:buFont typeface="Times New Roman"/>
              <a:buNone/>
              <a:defRPr/>
            </a:lvl5pPr>
            <a:lvl6pPr lvl="5" algn="ctr">
              <a:lnSpc>
                <a:spcPct val="100000"/>
              </a:lnSpc>
              <a:spcBef>
                <a:spcPts val="400"/>
              </a:spcBef>
              <a:spcAft>
                <a:spcPts val="0"/>
              </a:spcAft>
              <a:buClr>
                <a:schemeClr val="dk1"/>
              </a:buClr>
              <a:buSzPts val="2000"/>
              <a:buFont typeface="Times New Roman"/>
              <a:buNone/>
              <a:defRPr/>
            </a:lvl6pPr>
            <a:lvl7pPr lvl="6" algn="ctr">
              <a:lnSpc>
                <a:spcPct val="100000"/>
              </a:lnSpc>
              <a:spcBef>
                <a:spcPts val="400"/>
              </a:spcBef>
              <a:spcAft>
                <a:spcPts val="0"/>
              </a:spcAft>
              <a:buClr>
                <a:schemeClr val="dk1"/>
              </a:buClr>
              <a:buSzPts val="2000"/>
              <a:buFont typeface="Times New Roman"/>
              <a:buNone/>
              <a:defRPr/>
            </a:lvl7pPr>
            <a:lvl8pPr lvl="7" algn="ctr">
              <a:lnSpc>
                <a:spcPct val="100000"/>
              </a:lnSpc>
              <a:spcBef>
                <a:spcPts val="400"/>
              </a:spcBef>
              <a:spcAft>
                <a:spcPts val="0"/>
              </a:spcAft>
              <a:buClr>
                <a:schemeClr val="dk1"/>
              </a:buClr>
              <a:buSzPts val="2000"/>
              <a:buFont typeface="Times New Roman"/>
              <a:buNone/>
              <a:defRPr/>
            </a:lvl8pPr>
            <a:lvl9pPr lvl="8" algn="ctr">
              <a:lnSpc>
                <a:spcPct val="100000"/>
              </a:lnSpc>
              <a:spcBef>
                <a:spcPts val="400"/>
              </a:spcBef>
              <a:spcAft>
                <a:spcPts val="0"/>
              </a:spcAft>
              <a:buClr>
                <a:schemeClr val="dk1"/>
              </a:buClr>
              <a:buSzPts val="2000"/>
              <a:buFont typeface="Times New Roman"/>
              <a:buNone/>
              <a:defRPr/>
            </a:lvl9pPr>
          </a:lstStyle>
          <a:p/>
        </p:txBody>
      </p:sp>
      <p:sp>
        <p:nvSpPr>
          <p:cNvPr id="22" name="Google Shape;22;p64"/>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4"/>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6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6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65"/>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5"/>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6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6"/>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66"/>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00"/>
              </a:spcBef>
              <a:spcAft>
                <a:spcPts val="0"/>
              </a:spcAft>
              <a:buClr>
                <a:schemeClr val="dk1"/>
              </a:buClr>
              <a:buSzPts val="2000"/>
              <a:buFont typeface="Times New Roman"/>
              <a:buNone/>
              <a:defRPr sz="2000"/>
            </a:lvl1pPr>
            <a:lvl2pPr indent="-228600" lvl="1" marL="914400" algn="l">
              <a:lnSpc>
                <a:spcPct val="100000"/>
              </a:lnSpc>
              <a:spcBef>
                <a:spcPts val="360"/>
              </a:spcBef>
              <a:spcAft>
                <a:spcPts val="0"/>
              </a:spcAft>
              <a:buClr>
                <a:schemeClr val="dk1"/>
              </a:buClr>
              <a:buSzPts val="1800"/>
              <a:buFont typeface="Times New Roman"/>
              <a:buNone/>
              <a:defRPr sz="1800"/>
            </a:lvl2pPr>
            <a:lvl3pPr indent="-228600" lvl="2" marL="1371600" algn="l">
              <a:lnSpc>
                <a:spcPct val="100000"/>
              </a:lnSpc>
              <a:spcBef>
                <a:spcPts val="320"/>
              </a:spcBef>
              <a:spcAft>
                <a:spcPts val="0"/>
              </a:spcAft>
              <a:buClr>
                <a:schemeClr val="dk1"/>
              </a:buClr>
              <a:buSzPts val="1600"/>
              <a:buFont typeface="Times New Roman"/>
              <a:buNone/>
              <a:defRPr sz="1600"/>
            </a:lvl3pPr>
            <a:lvl4pPr indent="-228600" lvl="3" marL="1828800" algn="l">
              <a:lnSpc>
                <a:spcPct val="100000"/>
              </a:lnSpc>
              <a:spcBef>
                <a:spcPts val="280"/>
              </a:spcBef>
              <a:spcAft>
                <a:spcPts val="0"/>
              </a:spcAft>
              <a:buClr>
                <a:schemeClr val="dk1"/>
              </a:buClr>
              <a:buSzPts val="1400"/>
              <a:buFont typeface="Times New Roman"/>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34" name="Google Shape;34;p66"/>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6"/>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7"/>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560"/>
              </a:spcBef>
              <a:spcAft>
                <a:spcPts val="0"/>
              </a:spcAft>
              <a:buClr>
                <a:schemeClr val="dk1"/>
              </a:buClr>
              <a:buSzPts val="2800"/>
              <a:buFont typeface="Times New Roman"/>
              <a:buChar char="•"/>
              <a:defRPr sz="2800"/>
            </a:lvl1pPr>
            <a:lvl2pPr indent="-381000" lvl="1" marL="914400" algn="l">
              <a:lnSpc>
                <a:spcPct val="100000"/>
              </a:lnSpc>
              <a:spcBef>
                <a:spcPts val="480"/>
              </a:spcBef>
              <a:spcAft>
                <a:spcPts val="0"/>
              </a:spcAft>
              <a:buClr>
                <a:schemeClr val="dk1"/>
              </a:buClr>
              <a:buSzPts val="2400"/>
              <a:buFont typeface="Times New Roman"/>
              <a:buChar char="–"/>
              <a:defRPr sz="2400"/>
            </a:lvl2pPr>
            <a:lvl3pPr indent="-355600" lvl="2" marL="1371600" algn="l">
              <a:lnSpc>
                <a:spcPct val="100000"/>
              </a:lnSpc>
              <a:spcBef>
                <a:spcPts val="400"/>
              </a:spcBef>
              <a:spcAft>
                <a:spcPts val="0"/>
              </a:spcAft>
              <a:buClr>
                <a:schemeClr val="dk1"/>
              </a:buClr>
              <a:buSzPts val="2000"/>
              <a:buFont typeface="Times New Roman"/>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40" name="Google Shape;40;p67"/>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560"/>
              </a:spcBef>
              <a:spcAft>
                <a:spcPts val="0"/>
              </a:spcAft>
              <a:buClr>
                <a:schemeClr val="dk1"/>
              </a:buClr>
              <a:buSzPts val="2800"/>
              <a:buFont typeface="Times New Roman"/>
              <a:buChar char="•"/>
              <a:defRPr sz="2800"/>
            </a:lvl1pPr>
            <a:lvl2pPr indent="-381000" lvl="1" marL="914400" algn="l">
              <a:lnSpc>
                <a:spcPct val="100000"/>
              </a:lnSpc>
              <a:spcBef>
                <a:spcPts val="480"/>
              </a:spcBef>
              <a:spcAft>
                <a:spcPts val="0"/>
              </a:spcAft>
              <a:buClr>
                <a:schemeClr val="dk1"/>
              </a:buClr>
              <a:buSzPts val="2400"/>
              <a:buFont typeface="Times New Roman"/>
              <a:buChar char="–"/>
              <a:defRPr sz="2400"/>
            </a:lvl2pPr>
            <a:lvl3pPr indent="-355600" lvl="2" marL="1371600" algn="l">
              <a:lnSpc>
                <a:spcPct val="100000"/>
              </a:lnSpc>
              <a:spcBef>
                <a:spcPts val="400"/>
              </a:spcBef>
              <a:spcAft>
                <a:spcPts val="0"/>
              </a:spcAft>
              <a:buClr>
                <a:schemeClr val="dk1"/>
              </a:buClr>
              <a:buSzPts val="2000"/>
              <a:buFont typeface="Times New Roman"/>
              <a:buChar char="•"/>
              <a:defRPr sz="2000"/>
            </a:lvl3pPr>
            <a:lvl4pPr indent="-342900" lvl="3" marL="1828800" algn="l">
              <a:lnSpc>
                <a:spcPct val="100000"/>
              </a:lnSpc>
              <a:spcBef>
                <a:spcPts val="360"/>
              </a:spcBef>
              <a:spcAft>
                <a:spcPts val="0"/>
              </a:spcAft>
              <a:buClr>
                <a:schemeClr val="dk1"/>
              </a:buClr>
              <a:buSzPts val="1800"/>
              <a:buFont typeface="Times New Roman"/>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41" name="Google Shape;41;p67"/>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7"/>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6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8"/>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68"/>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Clr>
                <a:schemeClr val="dk1"/>
              </a:buClr>
              <a:buSzPts val="2400"/>
              <a:buFont typeface="Times New Roman"/>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47" name="Google Shape;47;p68"/>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480"/>
              </a:spcBef>
              <a:spcAft>
                <a:spcPts val="0"/>
              </a:spcAft>
              <a:buClr>
                <a:schemeClr val="dk1"/>
              </a:buClr>
              <a:buSzPts val="2400"/>
              <a:buFont typeface="Times New Roman"/>
              <a:buChar char="•"/>
              <a:defRPr sz="2400"/>
            </a:lvl1pPr>
            <a:lvl2pPr indent="-355600" lvl="1" marL="914400" algn="l">
              <a:lnSpc>
                <a:spcPct val="100000"/>
              </a:lnSpc>
              <a:spcBef>
                <a:spcPts val="400"/>
              </a:spcBef>
              <a:spcAft>
                <a:spcPts val="0"/>
              </a:spcAft>
              <a:buClr>
                <a:schemeClr val="dk1"/>
              </a:buClr>
              <a:buSzPts val="2000"/>
              <a:buFont typeface="Times New Roman"/>
              <a:buChar char="–"/>
              <a:defRPr sz="20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48" name="Google Shape;48;p68"/>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Clr>
                <a:schemeClr val="dk1"/>
              </a:buClr>
              <a:buSzPts val="2400"/>
              <a:buFont typeface="Times New Roman"/>
              <a:buNone/>
              <a:defRPr b="1" sz="2400"/>
            </a:lvl1pPr>
            <a:lvl2pPr indent="-228600" lvl="1" marL="914400" algn="l">
              <a:lnSpc>
                <a:spcPct val="100000"/>
              </a:lnSpc>
              <a:spcBef>
                <a:spcPts val="400"/>
              </a:spcBef>
              <a:spcAft>
                <a:spcPts val="0"/>
              </a:spcAft>
              <a:buClr>
                <a:schemeClr val="dk1"/>
              </a:buClr>
              <a:buSzPts val="2000"/>
              <a:buFont typeface="Times New Roman"/>
              <a:buNone/>
              <a:defRPr b="1" sz="2000"/>
            </a:lvl2pPr>
            <a:lvl3pPr indent="-228600" lvl="2" marL="1371600" algn="l">
              <a:lnSpc>
                <a:spcPct val="100000"/>
              </a:lnSpc>
              <a:spcBef>
                <a:spcPts val="360"/>
              </a:spcBef>
              <a:spcAft>
                <a:spcPts val="0"/>
              </a:spcAft>
              <a:buClr>
                <a:schemeClr val="dk1"/>
              </a:buClr>
              <a:buSzPts val="1800"/>
              <a:buFont typeface="Times New Roman"/>
              <a:buNone/>
              <a:defRPr b="1" sz="1800"/>
            </a:lvl3pPr>
            <a:lvl4pPr indent="-228600" lvl="3" marL="1828800" algn="l">
              <a:lnSpc>
                <a:spcPct val="100000"/>
              </a:lnSpc>
              <a:spcBef>
                <a:spcPts val="320"/>
              </a:spcBef>
              <a:spcAft>
                <a:spcPts val="0"/>
              </a:spcAft>
              <a:buClr>
                <a:schemeClr val="dk1"/>
              </a:buClr>
              <a:buSzPts val="1600"/>
              <a:buFont typeface="Times New Roman"/>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49" name="Google Shape;49;p68"/>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480"/>
              </a:spcBef>
              <a:spcAft>
                <a:spcPts val="0"/>
              </a:spcAft>
              <a:buClr>
                <a:schemeClr val="dk1"/>
              </a:buClr>
              <a:buSzPts val="2400"/>
              <a:buFont typeface="Times New Roman"/>
              <a:buChar char="•"/>
              <a:defRPr sz="2400"/>
            </a:lvl1pPr>
            <a:lvl2pPr indent="-355600" lvl="1" marL="914400" algn="l">
              <a:lnSpc>
                <a:spcPct val="100000"/>
              </a:lnSpc>
              <a:spcBef>
                <a:spcPts val="400"/>
              </a:spcBef>
              <a:spcAft>
                <a:spcPts val="0"/>
              </a:spcAft>
              <a:buClr>
                <a:schemeClr val="dk1"/>
              </a:buClr>
              <a:buSzPts val="2000"/>
              <a:buFont typeface="Times New Roman"/>
              <a:buChar char="–"/>
              <a:defRPr sz="2000"/>
            </a:lvl2pPr>
            <a:lvl3pPr indent="-342900" lvl="2" marL="1371600" algn="l">
              <a:lnSpc>
                <a:spcPct val="100000"/>
              </a:lnSpc>
              <a:spcBef>
                <a:spcPts val="360"/>
              </a:spcBef>
              <a:spcAft>
                <a:spcPts val="0"/>
              </a:spcAft>
              <a:buClr>
                <a:schemeClr val="dk1"/>
              </a:buClr>
              <a:buSzPts val="1800"/>
              <a:buFont typeface="Times New Roman"/>
              <a:buChar char="•"/>
              <a:defRPr sz="1800"/>
            </a:lvl3pPr>
            <a:lvl4pPr indent="-330200" lvl="3" marL="1828800" algn="l">
              <a:lnSpc>
                <a:spcPct val="100000"/>
              </a:lnSpc>
              <a:spcBef>
                <a:spcPts val="320"/>
              </a:spcBef>
              <a:spcAft>
                <a:spcPts val="0"/>
              </a:spcAft>
              <a:buClr>
                <a:schemeClr val="dk1"/>
              </a:buClr>
              <a:buSzPts val="1600"/>
              <a:buFont typeface="Times New Roman"/>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50" name="Google Shape;50;p68"/>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8"/>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6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69"/>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9"/>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57" name="Google Shape;57;p6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0"/>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70"/>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lnSpc>
                <a:spcPct val="100000"/>
              </a:lnSpc>
              <a:spcBef>
                <a:spcPts val="640"/>
              </a:spcBef>
              <a:spcAft>
                <a:spcPts val="0"/>
              </a:spcAft>
              <a:buClr>
                <a:schemeClr val="dk1"/>
              </a:buClr>
              <a:buSzPts val="3200"/>
              <a:buFont typeface="Times New Roman"/>
              <a:buChar char="•"/>
              <a:defRPr sz="3200"/>
            </a:lvl1pPr>
            <a:lvl2pPr indent="-406400" lvl="1" marL="914400" algn="l">
              <a:lnSpc>
                <a:spcPct val="100000"/>
              </a:lnSpc>
              <a:spcBef>
                <a:spcPts val="560"/>
              </a:spcBef>
              <a:spcAft>
                <a:spcPts val="0"/>
              </a:spcAft>
              <a:buClr>
                <a:schemeClr val="dk1"/>
              </a:buClr>
              <a:buSzPts val="2800"/>
              <a:buFont typeface="Times New Roman"/>
              <a:buChar char="–"/>
              <a:defRPr sz="2800"/>
            </a:lvl2pPr>
            <a:lvl3pPr indent="-381000" lvl="2" marL="1371600" algn="l">
              <a:lnSpc>
                <a:spcPct val="100000"/>
              </a:lnSpc>
              <a:spcBef>
                <a:spcPts val="480"/>
              </a:spcBef>
              <a:spcAft>
                <a:spcPts val="0"/>
              </a:spcAft>
              <a:buClr>
                <a:schemeClr val="dk1"/>
              </a:buClr>
              <a:buSzPts val="2400"/>
              <a:buFont typeface="Times New Roman"/>
              <a:buChar char="•"/>
              <a:defRPr sz="2400"/>
            </a:lvl3pPr>
            <a:lvl4pPr indent="-355600" lvl="3" marL="1828800" algn="l">
              <a:lnSpc>
                <a:spcPct val="100000"/>
              </a:lnSpc>
              <a:spcBef>
                <a:spcPts val="400"/>
              </a:spcBef>
              <a:spcAft>
                <a:spcPts val="0"/>
              </a:spcAft>
              <a:buClr>
                <a:schemeClr val="dk1"/>
              </a:buClr>
              <a:buSzPts val="2000"/>
              <a:buFont typeface="Times New Roman"/>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61" name="Google Shape;61;p70"/>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Clr>
                <a:schemeClr val="dk1"/>
              </a:buClr>
              <a:buSzPts val="1400"/>
              <a:buFont typeface="Times New Roman"/>
              <a:buNone/>
              <a:defRPr sz="14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62" name="Google Shape;62;p70"/>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0"/>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7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1"/>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71"/>
          <p:cNvSpPr/>
          <p:nvPr>
            <p:ph idx="2" type="pic"/>
          </p:nvPr>
        </p:nvSpPr>
        <p:spPr>
          <a:xfrm>
            <a:off x="1792288" y="612775"/>
            <a:ext cx="5486400" cy="41148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8" name="Google Shape;68;p71"/>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Clr>
                <a:schemeClr val="dk1"/>
              </a:buClr>
              <a:buSzPts val="1400"/>
              <a:buFont typeface="Times New Roman"/>
              <a:buNone/>
              <a:defRPr sz="14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69" name="Google Shape;69;p71"/>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1"/>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7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b="1">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
        <p:nvSpPr>
          <p:cNvPr id="9" name="Google Shape;9;p6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Times New Roman"/>
                <a:ea typeface="Times New Roman"/>
                <a:cs typeface="Times New Roman"/>
                <a:sym typeface="Times New Roman"/>
              </a:defRPr>
            </a:lvl9pPr>
          </a:lstStyle>
          <a:p/>
        </p:txBody>
      </p:sp>
      <p:sp>
        <p:nvSpPr>
          <p:cNvPr id="10" name="Google Shape;10;p6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lnSpc>
                <a:spcPct val="100000"/>
              </a:lnSpc>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 name="Google Shape;11;p62"/>
          <p:cNvSpPr txBox="1"/>
          <p:nvPr>
            <p:ph idx="10" type="dt"/>
          </p:nvPr>
        </p:nvSpPr>
        <p:spPr>
          <a:xfrm>
            <a:off x="685800" y="6248400"/>
            <a:ext cx="1905000" cy="457200"/>
          </a:xfrm>
          <a:prstGeom prst="rect">
            <a:avLst/>
          </a:prstGeom>
          <a:noFill/>
          <a:ln>
            <a:noFill/>
          </a:ln>
        </p:spPr>
        <p:txBody>
          <a:bodyPr anchorCtr="0" anchor="t"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9pPr>
          </a:lstStyle>
          <a:p/>
        </p:txBody>
      </p:sp>
      <p:sp>
        <p:nvSpPr>
          <p:cNvPr id="12" name="Google Shape;12;p62"/>
          <p:cNvSpPr txBox="1"/>
          <p:nvPr>
            <p:ph idx="12" type="sldNum"/>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6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1" i="0" sz="2800" u="none" cap="none" strike="noStrike">
                <a:solidFill>
                  <a:schemeClr val="dk1"/>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idx="11" type="ftr"/>
          </p:nvPr>
        </p:nvSpPr>
        <p:spPr>
          <a:xfrm>
            <a:off x="6553200" y="6248400"/>
            <a:ext cx="1905000" cy="457200"/>
          </a:xfrm>
          <a:prstGeom prst="rect">
            <a:avLst/>
          </a:prstGeom>
          <a:noFill/>
          <a:ln>
            <a:noFill/>
          </a:ln>
        </p:spPr>
        <p:txBody>
          <a:bodyPr anchorCtr="0" anchor="t" bIns="46025" lIns="92075" spcFirstLastPara="1" rIns="92075" wrap="square" tIns="46025">
            <a:noAutofit/>
          </a:bodyPr>
          <a:lstStyle/>
          <a:p>
            <a:pPr indent="0" lvl="0" marL="0" marR="0" rtl="0" algn="r">
              <a:lnSpc>
                <a:spcPct val="100000"/>
              </a:lnSpc>
              <a:spcBef>
                <a:spcPts val="0"/>
              </a:spcBef>
              <a:spcAft>
                <a:spcPts val="0"/>
              </a:spcAft>
              <a:buSzPts val="1400"/>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SzPts val="1400"/>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SzPts val="1400"/>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SzPts val="1400"/>
              <a:buNone/>
            </a:pPr>
            <a:r>
              <a:rPr b="0" i="0" lang="en-US" sz="1400" u="none" cap="none" strike="noStrike">
                <a:solidFill>
                  <a:schemeClr val="dk1"/>
                </a:solidFill>
                <a:latin typeface="Times New Roman"/>
                <a:ea typeface="Times New Roman"/>
                <a:cs typeface="Times New Roman"/>
                <a:sym typeface="Times New Roman"/>
              </a:rPr>
              <a:t>© A+ Computer Science  -  www.apluscompsci.com</a:t>
            </a:r>
            <a:endParaRPr/>
          </a:p>
        </p:txBody>
      </p:sp>
      <p:sp>
        <p:nvSpPr>
          <p:cNvPr id="90" name="Google Shape;90;p1"/>
          <p:cNvSpPr/>
          <p:nvPr/>
        </p:nvSpPr>
        <p:spPr>
          <a:xfrm>
            <a:off x="533400" y="1219200"/>
            <a:ext cx="8153400" cy="4401205"/>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br>
              <a:rPr b="1" i="0" lang="en-US" sz="8000" u="none" cap="none" strike="noStrike">
                <a:solidFill>
                  <a:srgbClr val="EDF9F4"/>
                </a:solidFill>
                <a:latin typeface="Tahoma"/>
                <a:ea typeface="Tahoma"/>
                <a:cs typeface="Tahoma"/>
                <a:sym typeface="Tahoma"/>
              </a:rPr>
            </a:br>
            <a:r>
              <a:rPr b="1" i="0" lang="en-US" sz="4000" u="none" cap="none" strike="noStrike">
                <a:solidFill>
                  <a:srgbClr val="EDF9F4"/>
                </a:solidFill>
                <a:latin typeface="Arial"/>
                <a:ea typeface="Arial"/>
                <a:cs typeface="Arial"/>
                <a:sym typeface="Arial"/>
              </a:rPr>
              <a:t>A+ Computer Science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EDF9F4"/>
                </a:solidFill>
                <a:latin typeface="Arial"/>
                <a:ea typeface="Arial"/>
                <a:cs typeface="Arial"/>
                <a:sym typeface="Arial"/>
              </a:rPr>
              <a:t>LISTS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0"/>
              <a:buFont typeface="Arial"/>
              <a:buNone/>
            </a:pPr>
            <a:r>
              <a:t/>
            </a:r>
            <a:endParaRPr b="1" i="0" sz="8000" u="none" cap="none" strike="noStrike">
              <a:solidFill>
                <a:srgbClr val="EDF9F4"/>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181" name="Google Shape;181;p10"/>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182" name="Google Shape;182;p10"/>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183" name="Google Shape;183;p10"/>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184" name="Google Shape;184;p10"/>
          <p:cNvSpPr/>
          <p:nvPr/>
        </p:nvSpPr>
        <p:spPr>
          <a:xfrm>
            <a:off x="1676400" y="2133600"/>
            <a:ext cx="5638800" cy="1200329"/>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Generics</a:t>
            </a:r>
            <a:endParaRPr b="1" i="0" sz="7200" u="none" cap="none" strike="noStrike">
              <a:solidFill>
                <a:srgbClr val="0066FF"/>
              </a:solidFill>
              <a:latin typeface="Tahoma"/>
              <a:ea typeface="Tahoma"/>
              <a:cs typeface="Tahoma"/>
              <a:sym typeface="Tahoma"/>
            </a:endParaRPr>
          </a:p>
        </p:txBody>
      </p:sp>
      <p:sp>
        <p:nvSpPr>
          <p:cNvPr id="185" name="Google Shape;185;p10"/>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191" name="Google Shape;191;p11"/>
          <p:cNvSpPr txBox="1"/>
          <p:nvPr/>
        </p:nvSpPr>
        <p:spPr>
          <a:xfrm>
            <a:off x="381000" y="1524000"/>
            <a:ext cx="8458200" cy="30464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2"/>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a:t>
            </a:r>
            <a:r>
              <a:rPr b="1" i="0" lang="en-US" sz="3200" u="none" cap="none" strike="noStrike">
                <a:solidFill>
                  <a:srgbClr val="009900"/>
                </a:solidFill>
                <a:latin typeface="Tahoma"/>
                <a:ea typeface="Tahoma"/>
                <a:cs typeface="Tahoma"/>
                <a:sym typeface="Tahoma"/>
              </a:rPr>
              <a:t>String</a:t>
            </a:r>
            <a:r>
              <a:rPr b="1" i="0" lang="en-US" sz="3200" u="none" cap="none" strike="noStrike">
                <a:solidFill>
                  <a:schemeClr val="dk1"/>
                </a:solidFill>
                <a:latin typeface="Tahoma"/>
                <a:ea typeface="Tahoma"/>
                <a:cs typeface="Tahoma"/>
                <a:sym typeface="Tahoma"/>
              </a:rPr>
              <a:t>&gt; words;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words = new ArrayList&lt;</a:t>
            </a:r>
            <a:r>
              <a:rPr b="1" i="0" lang="en-US" sz="3200" u="none" cap="none" strike="noStrike">
                <a:solidFill>
                  <a:srgbClr val="009900"/>
                </a:solidFill>
                <a:latin typeface="Tahoma"/>
                <a:ea typeface="Tahoma"/>
                <a:cs typeface="Tahoma"/>
                <a:sym typeface="Tahoma"/>
              </a:rPr>
              <a:t>String</a:t>
            </a:r>
            <a:r>
              <a:rPr b="1" i="0" lang="en-US" sz="3200" u="none" cap="none" strike="noStrike">
                <a:solidFill>
                  <a:schemeClr val="dk1"/>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List&lt;</a:t>
            </a:r>
            <a:r>
              <a:rPr b="1" i="0" lang="en-US" sz="3200" u="none" cap="none" strike="noStrike">
                <a:solidFill>
                  <a:srgbClr val="009900"/>
                </a:solidFill>
                <a:latin typeface="Tahoma"/>
                <a:ea typeface="Tahoma"/>
                <a:cs typeface="Tahoma"/>
                <a:sym typeface="Tahoma"/>
              </a:rPr>
              <a:t>Double</a:t>
            </a:r>
            <a:r>
              <a:rPr b="1" i="0" lang="en-US" sz="3200" u="none" cap="none" strike="noStrike">
                <a:solidFill>
                  <a:schemeClr val="dk1"/>
                </a:solidFill>
                <a:latin typeface="Tahoma"/>
                <a:ea typeface="Tahoma"/>
                <a:cs typeface="Tahoma"/>
                <a:sym typeface="Tahoma"/>
              </a:rPr>
              <a:t>&gt; decNums;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decNums = new ArrayList&lt;</a:t>
            </a:r>
            <a:r>
              <a:rPr b="1" i="0" lang="en-US" sz="3200" u="none" cap="none" strike="noStrike">
                <a:solidFill>
                  <a:srgbClr val="009900"/>
                </a:solidFill>
                <a:latin typeface="Tahoma"/>
                <a:ea typeface="Tahoma"/>
                <a:cs typeface="Tahoma"/>
                <a:sym typeface="Tahoma"/>
              </a:rPr>
              <a:t>Double</a:t>
            </a:r>
            <a:r>
              <a:rPr b="1" i="0" lang="en-US" sz="3200" u="none" cap="none" strike="noStrike">
                <a:solidFill>
                  <a:schemeClr val="dk1"/>
                </a:solidFill>
                <a:latin typeface="Tahoma"/>
                <a:ea typeface="Tahoma"/>
                <a:cs typeface="Tahoma"/>
                <a:sym typeface="Tahoma"/>
              </a:rPr>
              <a:t>&gt;();</a:t>
            </a:r>
            <a:endParaRPr b="1" i="0" sz="3200" u="none" cap="none" strike="noStrike">
              <a:solidFill>
                <a:srgbClr val="3333CC"/>
              </a:solidFill>
              <a:latin typeface="Tahoma"/>
              <a:ea typeface="Tahoma"/>
              <a:cs typeface="Tahoma"/>
              <a:sym typeface="Tahoma"/>
            </a:endParaRPr>
          </a:p>
        </p:txBody>
      </p:sp>
      <p:sp>
        <p:nvSpPr>
          <p:cNvPr id="192" name="Google Shape;192;p1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ArrayList</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198" name="Google Shape;198;p12"/>
          <p:cNvSpPr txBox="1"/>
          <p:nvPr/>
        </p:nvSpPr>
        <p:spPr>
          <a:xfrm>
            <a:off x="381000" y="1524000"/>
            <a:ext cx="8458200" cy="30464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2"/>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a:t>
            </a:r>
            <a:r>
              <a:rPr b="1" i="0" lang="en-US" sz="3200" u="none" cap="none" strike="noStrike">
                <a:solidFill>
                  <a:srgbClr val="009900"/>
                </a:solidFill>
                <a:latin typeface="Tahoma"/>
                <a:ea typeface="Tahoma"/>
                <a:cs typeface="Tahoma"/>
                <a:sym typeface="Tahoma"/>
              </a:rPr>
              <a:t>Long</a:t>
            </a:r>
            <a:r>
              <a:rPr b="1" i="0" lang="en-US" sz="3200" u="none" cap="none" strike="noStrike">
                <a:solidFill>
                  <a:schemeClr val="dk1"/>
                </a:solidFill>
                <a:latin typeface="Tahoma"/>
                <a:ea typeface="Tahoma"/>
                <a:cs typeface="Tahoma"/>
                <a:sym typeface="Tahoma"/>
              </a:rPr>
              <a:t>&gt; bigStuff;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bigStuff = new ArrayList&lt;</a:t>
            </a:r>
            <a:r>
              <a:rPr b="1" i="0" lang="en-US" sz="3200" u="none" cap="none" strike="noStrike">
                <a:solidFill>
                  <a:srgbClr val="009900"/>
                </a:solidFill>
                <a:latin typeface="Tahoma"/>
                <a:ea typeface="Tahoma"/>
                <a:cs typeface="Tahoma"/>
                <a:sym typeface="Tahoma"/>
              </a:rPr>
              <a:t>Long</a:t>
            </a:r>
            <a:r>
              <a:rPr b="1" i="0" lang="en-US" sz="3200" u="none" cap="none" strike="noStrike">
                <a:solidFill>
                  <a:schemeClr val="dk1"/>
                </a:solidFill>
                <a:latin typeface="Tahoma"/>
                <a:ea typeface="Tahoma"/>
                <a:cs typeface="Tahoma"/>
                <a:sym typeface="Tahoma"/>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List&lt;</a:t>
            </a:r>
            <a:r>
              <a:rPr b="1" i="0" lang="en-US" sz="3200" u="none" cap="none" strike="noStrike">
                <a:solidFill>
                  <a:srgbClr val="009900"/>
                </a:solidFill>
                <a:latin typeface="Tahoma"/>
                <a:ea typeface="Tahoma"/>
                <a:cs typeface="Tahoma"/>
                <a:sym typeface="Tahoma"/>
              </a:rPr>
              <a:t>It</a:t>
            </a:r>
            <a:r>
              <a:rPr b="1" i="0" lang="en-US" sz="3200" u="none" cap="none" strike="noStrike">
                <a:solidFill>
                  <a:schemeClr val="dk1"/>
                </a:solidFill>
                <a:latin typeface="Tahoma"/>
                <a:ea typeface="Tahoma"/>
                <a:cs typeface="Tahoma"/>
                <a:sym typeface="Tahoma"/>
              </a:rPr>
              <a:t>&gt; itList;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itList = new ArrayList&lt;</a:t>
            </a:r>
            <a:r>
              <a:rPr b="1" i="0" lang="en-US" sz="3200" u="none" cap="none" strike="noStrike">
                <a:solidFill>
                  <a:srgbClr val="009900"/>
                </a:solidFill>
                <a:latin typeface="Tahoma"/>
                <a:ea typeface="Tahoma"/>
                <a:cs typeface="Tahoma"/>
                <a:sym typeface="Tahoma"/>
              </a:rPr>
              <a:t>It</a:t>
            </a:r>
            <a:r>
              <a:rPr b="1" i="0" lang="en-US" sz="3200" u="none" cap="none" strike="noStrike">
                <a:solidFill>
                  <a:schemeClr val="dk1"/>
                </a:solidFill>
                <a:latin typeface="Tahoma"/>
                <a:ea typeface="Tahoma"/>
                <a:cs typeface="Tahoma"/>
                <a:sym typeface="Tahoma"/>
              </a:rPr>
              <a:t>&gt;();</a:t>
            </a:r>
            <a:endParaRPr b="1" i="0" sz="3200" u="none" cap="none" strike="noStrike">
              <a:solidFill>
                <a:srgbClr val="3333CC"/>
              </a:solidFill>
              <a:latin typeface="Tahoma"/>
              <a:ea typeface="Tahoma"/>
              <a:cs typeface="Tahoma"/>
              <a:sym typeface="Tahoma"/>
            </a:endParaRPr>
          </a:p>
        </p:txBody>
      </p:sp>
      <p:sp>
        <p:nvSpPr>
          <p:cNvPr id="199" name="Google Shape;199;p1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ArrayList</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05" name="Google Shape;205;p13"/>
          <p:cNvSpPr txBox="1"/>
          <p:nvPr/>
        </p:nvSpPr>
        <p:spPr>
          <a:xfrm>
            <a:off x="381000" y="1600200"/>
            <a:ext cx="8763000" cy="31085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2"/>
                </a:solidFill>
                <a:latin typeface="Tahoma"/>
                <a:ea typeface="Tahoma"/>
                <a:cs typeface="Tahoma"/>
                <a:sym typeface="Tahoma"/>
              </a:rPr>
              <a:t>List&lt;String&gt; vals;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2"/>
                </a:solidFill>
                <a:latin typeface="Tahoma"/>
                <a:ea typeface="Tahoma"/>
                <a:cs typeface="Tahoma"/>
                <a:sym typeface="Tahoma"/>
              </a:rPr>
              <a:t>vals = new ArrayList&lt;String&gt;();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2"/>
                </a:solidFill>
                <a:latin typeface="Tahoma"/>
                <a:ea typeface="Tahoma"/>
                <a:cs typeface="Tahoma"/>
                <a:sym typeface="Tahoma"/>
              </a:rPr>
              <a:t>vals.add("aplus");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2"/>
                </a:solidFill>
                <a:latin typeface="Tahoma"/>
                <a:ea typeface="Tahoma"/>
                <a:cs typeface="Tahoma"/>
                <a:sym typeface="Tahoma"/>
              </a:rPr>
              <a:t>vals.add("compsci");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2"/>
                </a:solidFill>
                <a:latin typeface="Tahoma"/>
                <a:ea typeface="Tahoma"/>
                <a:cs typeface="Tahoma"/>
                <a:sym typeface="Tahoma"/>
              </a:rPr>
              <a:t>vals.add("contests");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2"/>
                </a:solidFill>
                <a:latin typeface="Tahoma"/>
                <a:ea typeface="Tahoma"/>
                <a:cs typeface="Tahoma"/>
                <a:sym typeface="Tahoma"/>
              </a:rPr>
              <a:t>out.println(vals.get(0).charAt(0));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2"/>
                </a:solidFill>
                <a:latin typeface="Tahoma"/>
                <a:ea typeface="Tahoma"/>
                <a:cs typeface="Tahoma"/>
                <a:sym typeface="Tahoma"/>
              </a:rPr>
              <a:t>out.println(vals.get(2).charAt(0));</a:t>
            </a:r>
            <a:endParaRPr b="0" i="0" sz="1400" u="none" cap="none" strike="noStrike">
              <a:solidFill>
                <a:srgbClr val="000000"/>
              </a:solidFill>
              <a:latin typeface="Arial"/>
              <a:ea typeface="Arial"/>
              <a:cs typeface="Arial"/>
              <a:sym typeface="Arial"/>
            </a:endParaRPr>
          </a:p>
        </p:txBody>
      </p:sp>
      <p:sp>
        <p:nvSpPr>
          <p:cNvPr id="206" name="Google Shape;206;p13"/>
          <p:cNvSpPr txBox="1"/>
          <p:nvPr/>
        </p:nvSpPr>
        <p:spPr>
          <a:xfrm>
            <a:off x="914400" y="5486400"/>
            <a:ext cx="5410200" cy="531813"/>
          </a:xfrm>
          <a:prstGeom prst="rect">
            <a:avLst/>
          </a:prstGeom>
          <a:no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3333CC"/>
                </a:solidFill>
                <a:latin typeface="Tahoma"/>
                <a:ea typeface="Tahoma"/>
                <a:cs typeface="Tahoma"/>
                <a:sym typeface="Tahoma"/>
              </a:rPr>
              <a:t>ray stores String references.</a:t>
            </a:r>
            <a:endParaRPr b="0" i="0" sz="1400" u="none" cap="none" strike="noStrike">
              <a:solidFill>
                <a:srgbClr val="000000"/>
              </a:solidFill>
              <a:latin typeface="Arial"/>
              <a:ea typeface="Arial"/>
              <a:cs typeface="Arial"/>
              <a:sym typeface="Arial"/>
            </a:endParaRPr>
          </a:p>
        </p:txBody>
      </p:sp>
      <p:sp>
        <p:nvSpPr>
          <p:cNvPr id="207" name="Google Shape;207;p13"/>
          <p:cNvSpPr txBox="1"/>
          <p:nvPr/>
        </p:nvSpPr>
        <p:spPr>
          <a:xfrm>
            <a:off x="6858000" y="1752600"/>
            <a:ext cx="1981200" cy="156966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a</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c</a:t>
            </a:r>
            <a:endParaRPr b="1" i="0" sz="3200" u="none" cap="none" strike="noStrike">
              <a:solidFill>
                <a:schemeClr val="dk1"/>
              </a:solidFill>
              <a:latin typeface="Tahoma"/>
              <a:ea typeface="Tahoma"/>
              <a:cs typeface="Tahoma"/>
              <a:sym typeface="Tahoma"/>
            </a:endParaRPr>
          </a:p>
        </p:txBody>
      </p:sp>
      <p:sp>
        <p:nvSpPr>
          <p:cNvPr id="208" name="Google Shape;208;p13"/>
          <p:cNvSpPr/>
          <p:nvPr/>
        </p:nvSpPr>
        <p:spPr>
          <a:xfrm>
            <a:off x="1066800" y="304800"/>
            <a:ext cx="7010400" cy="762000"/>
          </a:xfrm>
          <a:prstGeom prst="rect">
            <a:avLst/>
          </a:prstGeom>
        </p:spPr>
        <p:txBody>
          <a:bodyPr>
            <a:prstTxWarp prst="textPlain"/>
          </a:bodyPr>
          <a:lstStyle/>
          <a:p>
            <a:pPr lvl="0" algn="ctr"/>
            <a:r>
              <a:rPr b="1" i="0">
                <a:ln cap="flat" cmpd="sng" w="25400">
                  <a:solidFill>
                    <a:srgbClr val="FFFF00"/>
                  </a:solidFill>
                  <a:prstDash val="solid"/>
                  <a:round/>
                  <a:headEnd len="sm" w="sm" type="none"/>
                  <a:tailEnd len="sm" w="sm" type="none"/>
                </a:ln>
                <a:solidFill>
                  <a:srgbClr val="0000FF"/>
                </a:solidFill>
                <a:latin typeface="Impact"/>
              </a:rPr>
              <a:t>ArrayList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214" name="Google Shape;214;p14"/>
          <p:cNvSpPr/>
          <p:nvPr/>
        </p:nvSpPr>
        <p:spPr>
          <a:xfrm>
            <a:off x="914400" y="28956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generics.java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220" name="Google Shape;220;p15"/>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221" name="Google Shape;221;p15"/>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222" name="Google Shape;222;p15"/>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223" name="Google Shape;223;p15"/>
          <p:cNvSpPr/>
          <p:nvPr/>
        </p:nvSpPr>
        <p:spPr>
          <a:xfrm>
            <a:off x="1752600" y="16002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ArrayList</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Methods</a:t>
            </a:r>
            <a:endParaRPr b="1" i="0" sz="7200" u="none" cap="none" strike="noStrike">
              <a:solidFill>
                <a:srgbClr val="0066FF"/>
              </a:solidFill>
              <a:latin typeface="Tahoma"/>
              <a:ea typeface="Tahoma"/>
              <a:cs typeface="Tahoma"/>
              <a:sym typeface="Tahoma"/>
            </a:endParaRPr>
          </a:p>
        </p:txBody>
      </p:sp>
      <p:sp>
        <p:nvSpPr>
          <p:cNvPr id="224" name="Google Shape;224;p15"/>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graphicFrame>
        <p:nvGraphicFramePr>
          <p:cNvPr id="230" name="Google Shape;230;p16"/>
          <p:cNvGraphicFramePr/>
          <p:nvPr/>
        </p:nvGraphicFramePr>
        <p:xfrm>
          <a:off x="609600" y="533400"/>
          <a:ext cx="3000000" cy="3000000"/>
        </p:xfrm>
        <a:graphic>
          <a:graphicData uri="http://schemas.openxmlformats.org/drawingml/2006/table">
            <a:tbl>
              <a:tblPr>
                <a:noFill/>
                <a:tableStyleId>{DEE4CA4C-5822-4FFA-9588-9AE3C489DE65}</a:tableStyleId>
              </a:tblPr>
              <a:tblGrid>
                <a:gridCol w="2720975"/>
                <a:gridCol w="5356225"/>
              </a:tblGrid>
              <a:tr h="147637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ArrayList</a:t>
                      </a:r>
                      <a:endParaRPr b="1" i="0" sz="3600" u="none" cap="none" strike="noStrike">
                        <a:solidFill>
                          <a:srgbClr val="FF0000"/>
                        </a:solidFill>
                        <a:latin typeface="Tahoma"/>
                        <a:ea typeface="Tahoma"/>
                        <a:cs typeface="Tahoma"/>
                        <a:sym typeface="Tahoma"/>
                      </a:endParaRPr>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25">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411"/>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411"/>
                      </a:srgbClr>
                    </a:solidFill>
                  </a:tcPr>
                </a:tc>
              </a:tr>
              <a:tr h="46990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add(item)</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adds item to the end of the list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990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add(spot,item)</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adds item at spot – shifts items up-&gt;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set(spot,item)</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put item at spot   </a:t>
                      </a:r>
                      <a:r>
                        <a:rPr b="1" i="0" lang="en-US" sz="1400" u="none" cap="none" strike="noStrike">
                          <a:solidFill>
                            <a:schemeClr val="accent2"/>
                          </a:solidFill>
                          <a:latin typeface="Tahoma"/>
                          <a:ea typeface="Tahoma"/>
                          <a:cs typeface="Tahoma"/>
                          <a:sym typeface="Tahoma"/>
                        </a:rPr>
                        <a:t>z[spot]=item</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9275">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get(spot)</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item at spot   </a:t>
                      </a:r>
                      <a:r>
                        <a:rPr b="1" i="0" lang="en-US" sz="1400" u="none" cap="none" strike="noStrike">
                          <a:solidFill>
                            <a:schemeClr val="accent2"/>
                          </a:solidFill>
                          <a:latin typeface="Tahoma"/>
                          <a:ea typeface="Tahoma"/>
                          <a:cs typeface="Tahoma"/>
                          <a:sym typeface="Tahoma"/>
                        </a:rPr>
                        <a:t>return z[spot]</a:t>
                      </a:r>
                      <a:endParaRPr b="1" i="0" sz="2000" u="none" cap="none" strike="noStrike">
                        <a:solidFill>
                          <a:schemeClr val="accent2"/>
                        </a:solidFill>
                        <a:latin typeface="Tahoma"/>
                        <a:ea typeface="Tahoma"/>
                        <a:cs typeface="Tahoma"/>
                        <a:sym typeface="Tahoma"/>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size()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returns the # of items in the list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81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remove( int spot )</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removes item at spot from the list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1" name="Google Shape;231;p16"/>
          <p:cNvSpPr txBox="1"/>
          <p:nvPr/>
        </p:nvSpPr>
        <p:spPr>
          <a:xfrm>
            <a:off x="2057400" y="6019800"/>
            <a:ext cx="5105400" cy="5318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ahoma"/>
                <a:ea typeface="Tahoma"/>
                <a:cs typeface="Tahoma"/>
                <a:sym typeface="Tahoma"/>
              </a:rPr>
              <a:t>import  java.util.ArrayList;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37" name="Google Shape;237;p17"/>
          <p:cNvSpPr/>
          <p:nvPr/>
        </p:nvSpPr>
        <p:spPr>
          <a:xfrm>
            <a:off x="381000" y="1295400"/>
            <a:ext cx="7848600" cy="35394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ArrayList&lt;String&gt; vals;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vals = new ArrayList&lt;String&gt;();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vals.add("aplus");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vals.add("rocks");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vals.add(0, "comp");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vals.add(1, "sci");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out.println(vals);</a:t>
            </a:r>
            <a:endParaRPr b="1" i="0" sz="3200" u="none" cap="none" strike="noStrike">
              <a:solidFill>
                <a:schemeClr val="lt1"/>
              </a:solidFill>
              <a:latin typeface="Tahoma"/>
              <a:ea typeface="Tahoma"/>
              <a:cs typeface="Tahoma"/>
              <a:sym typeface="Tahoma"/>
            </a:endParaRPr>
          </a:p>
        </p:txBody>
      </p:sp>
      <p:sp>
        <p:nvSpPr>
          <p:cNvPr id="238" name="Google Shape;238;p17"/>
          <p:cNvSpPr txBox="1"/>
          <p:nvPr/>
        </p:nvSpPr>
        <p:spPr>
          <a:xfrm>
            <a:off x="3657600" y="4876800"/>
            <a:ext cx="5257800" cy="1323439"/>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[comp, sci, aplus, rocks]</a:t>
            </a:r>
            <a:endParaRPr b="1" i="0" sz="3200" u="none" cap="none" strike="noStrike">
              <a:solidFill>
                <a:schemeClr val="dk1"/>
              </a:solidFill>
              <a:latin typeface="Tahoma"/>
              <a:ea typeface="Tahoma"/>
              <a:cs typeface="Tahoma"/>
              <a:sym typeface="Tahoma"/>
            </a:endParaRPr>
          </a:p>
        </p:txBody>
      </p:sp>
      <p:sp>
        <p:nvSpPr>
          <p:cNvPr id="239" name="Google Shape;239;p1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add(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45" name="Google Shape;245;p18"/>
          <p:cNvSpPr/>
          <p:nvPr/>
        </p:nvSpPr>
        <p:spPr>
          <a:xfrm>
            <a:off x="381000" y="1524000"/>
            <a:ext cx="7620000" cy="45243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ArrayList&lt;Integer&gt; nums;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nums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nums.add(34);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nums.add(0,99);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nums.add(21);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nums.add(1,7);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nums.add(3);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nums.add(11);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out.println(nums);</a:t>
            </a:r>
            <a:endParaRPr b="1" i="0" sz="3200" u="none" cap="none" strike="noStrike">
              <a:solidFill>
                <a:schemeClr val="dk1"/>
              </a:solidFill>
              <a:latin typeface="Tahoma"/>
              <a:ea typeface="Tahoma"/>
              <a:cs typeface="Tahoma"/>
              <a:sym typeface="Tahoma"/>
            </a:endParaRPr>
          </a:p>
        </p:txBody>
      </p:sp>
      <p:sp>
        <p:nvSpPr>
          <p:cNvPr id="246" name="Google Shape;246;p18"/>
          <p:cNvSpPr txBox="1"/>
          <p:nvPr/>
        </p:nvSpPr>
        <p:spPr>
          <a:xfrm>
            <a:off x="4419600" y="3429000"/>
            <a:ext cx="44958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[99, 7, 34, 21, 3, 11]</a:t>
            </a:r>
            <a:endParaRPr b="1" i="0" sz="3200" u="none" cap="none" strike="noStrike">
              <a:solidFill>
                <a:schemeClr val="dk1"/>
              </a:solidFill>
              <a:latin typeface="Tahoma"/>
              <a:ea typeface="Tahoma"/>
              <a:cs typeface="Tahoma"/>
              <a:sym typeface="Tahoma"/>
            </a:endParaRPr>
          </a:p>
        </p:txBody>
      </p:sp>
      <p:sp>
        <p:nvSpPr>
          <p:cNvPr id="247" name="Google Shape;247;p1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add(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253" name="Google Shape;253;p19"/>
          <p:cNvSpPr/>
          <p:nvPr/>
        </p:nvSpPr>
        <p:spPr>
          <a:xfrm>
            <a:off x="914400" y="2286000"/>
            <a:ext cx="7162800" cy="2123658"/>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addone.java</a:t>
            </a:r>
            <a:br>
              <a:rPr b="1" i="0" lang="en-US" sz="6600" u="none" cap="none" strike="noStrike">
                <a:solidFill>
                  <a:srgbClr val="FF3300"/>
                </a:solidFill>
                <a:latin typeface="Tahoma"/>
                <a:ea typeface="Tahoma"/>
                <a:cs typeface="Tahoma"/>
                <a:sym typeface="Tahoma"/>
              </a:rPr>
            </a:br>
            <a:r>
              <a:rPr b="1" i="0" lang="en-US" sz="6600" u="none" cap="none" strike="noStrike">
                <a:solidFill>
                  <a:srgbClr val="FF3300"/>
                </a:solidFill>
                <a:latin typeface="Tahoma"/>
                <a:ea typeface="Tahoma"/>
                <a:cs typeface="Tahoma"/>
                <a:sym typeface="Tahoma"/>
              </a:rPr>
              <a:t>addtwo.java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96" name="Google Shape;96;p2"/>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97" name="Google Shape;97;p2"/>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98" name="Google Shape;98;p2"/>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99" name="Google Shape;99;p2"/>
          <p:cNvSpPr/>
          <p:nvPr/>
        </p:nvSpPr>
        <p:spPr>
          <a:xfrm>
            <a:off x="1752600" y="16002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What 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a List?</a:t>
            </a:r>
            <a:endParaRPr b="1" i="0" sz="7200" u="none" cap="none" strike="noStrike">
              <a:solidFill>
                <a:srgbClr val="0066FF"/>
              </a:solidFill>
              <a:latin typeface="Tahoma"/>
              <a:ea typeface="Tahoma"/>
              <a:cs typeface="Tahoma"/>
              <a:sym typeface="Tahoma"/>
            </a:endParaRPr>
          </a:p>
        </p:txBody>
      </p:sp>
      <p:sp>
        <p:nvSpPr>
          <p:cNvPr id="100" name="Google Shape;100;p2"/>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59" name="Google Shape;259;p20"/>
          <p:cNvSpPr/>
          <p:nvPr/>
        </p:nvSpPr>
        <p:spPr>
          <a:xfrm>
            <a:off x="609600" y="1524000"/>
            <a:ext cx="7162800" cy="4524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ray.set(1,5);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ray.set(0,7);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out.println(ray);		</a:t>
            </a:r>
            <a:endParaRPr b="1" i="0" sz="3200" u="none" cap="none" strike="noStrike">
              <a:solidFill>
                <a:schemeClr val="dk1"/>
              </a:solidFill>
              <a:latin typeface="Tahoma"/>
              <a:ea typeface="Tahoma"/>
              <a:cs typeface="Tahoma"/>
              <a:sym typeface="Tahoma"/>
            </a:endParaRPr>
          </a:p>
        </p:txBody>
      </p:sp>
      <p:sp>
        <p:nvSpPr>
          <p:cNvPr id="260" name="Google Shape;260;p20"/>
          <p:cNvSpPr txBox="1"/>
          <p:nvPr/>
        </p:nvSpPr>
        <p:spPr>
          <a:xfrm>
            <a:off x="5486400" y="3276600"/>
            <a:ext cx="27432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[7, 5, 4, 53]</a:t>
            </a:r>
            <a:endParaRPr b="1" i="0" sz="3200" u="none" cap="none" strike="noStrike">
              <a:solidFill>
                <a:schemeClr val="dk1"/>
              </a:solidFill>
              <a:latin typeface="Tahoma"/>
              <a:ea typeface="Tahoma"/>
              <a:cs typeface="Tahoma"/>
              <a:sym typeface="Tahoma"/>
            </a:endParaRPr>
          </a:p>
        </p:txBody>
      </p:sp>
      <p:sp>
        <p:nvSpPr>
          <p:cNvPr id="261" name="Google Shape;261;p2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set(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67" name="Google Shape;267;p21"/>
          <p:cNvSpPr/>
          <p:nvPr/>
        </p:nvSpPr>
        <p:spPr>
          <a:xfrm>
            <a:off x="609600" y="1524000"/>
            <a:ext cx="7162800" cy="45243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ray.set(1,5);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ray.set(0,7);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ray.add(53);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out.println(ray.set(1,93) );</a:t>
            </a:r>
            <a:endParaRPr b="1" i="0" sz="3200" u="none" cap="none" strike="noStrike">
              <a:solidFill>
                <a:schemeClr val="dk1"/>
              </a:solidFill>
              <a:latin typeface="Tahoma"/>
              <a:ea typeface="Tahoma"/>
              <a:cs typeface="Tahoma"/>
              <a:sym typeface="Tahoma"/>
            </a:endParaRPr>
          </a:p>
        </p:txBody>
      </p:sp>
      <p:sp>
        <p:nvSpPr>
          <p:cNvPr id="268" name="Google Shape;268;p21"/>
          <p:cNvSpPr txBox="1"/>
          <p:nvPr/>
        </p:nvSpPr>
        <p:spPr>
          <a:xfrm>
            <a:off x="6781800" y="3276600"/>
            <a:ext cx="20574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5</a:t>
            </a:r>
            <a:endParaRPr b="1" i="0" sz="3200" u="none" cap="none" strike="noStrike">
              <a:solidFill>
                <a:schemeClr val="dk1"/>
              </a:solidFill>
              <a:latin typeface="Tahoma"/>
              <a:ea typeface="Tahoma"/>
              <a:cs typeface="Tahoma"/>
              <a:sym typeface="Tahoma"/>
            </a:endParaRPr>
          </a:p>
        </p:txBody>
      </p:sp>
      <p:sp>
        <p:nvSpPr>
          <p:cNvPr id="269" name="Google Shape;269;p2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set(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75" name="Google Shape;275;p22"/>
          <p:cNvSpPr/>
          <p:nvPr/>
        </p:nvSpPr>
        <p:spPr>
          <a:xfrm>
            <a:off x="609600" y="1524000"/>
            <a:ext cx="7162800" cy="30464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ArrayList&lt;Integer&gt;();</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ray.add(0, 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ray.set(5,66);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p:txBody>
      </p:sp>
      <p:sp>
        <p:nvSpPr>
          <p:cNvPr id="276" name="Google Shape;276;p22"/>
          <p:cNvSpPr txBox="1"/>
          <p:nvPr/>
        </p:nvSpPr>
        <p:spPr>
          <a:xfrm>
            <a:off x="4419600" y="3124200"/>
            <a:ext cx="43434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Runtime exception</a:t>
            </a:r>
            <a:endParaRPr b="0" i="0" sz="1400" u="none" cap="none" strike="noStrike">
              <a:solidFill>
                <a:srgbClr val="000000"/>
              </a:solidFill>
              <a:latin typeface="Arial"/>
              <a:ea typeface="Arial"/>
              <a:cs typeface="Arial"/>
              <a:sym typeface="Arial"/>
            </a:endParaRPr>
          </a:p>
        </p:txBody>
      </p:sp>
      <p:sp>
        <p:nvSpPr>
          <p:cNvPr id="277" name="Google Shape;277;p2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set(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83" name="Google Shape;283;p23"/>
          <p:cNvSpPr txBox="1"/>
          <p:nvPr/>
        </p:nvSpPr>
        <p:spPr>
          <a:xfrm>
            <a:off x="685800" y="1371600"/>
            <a:ext cx="6162675" cy="4832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ArrayList&lt;Integer&gt;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ray.add(65);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out.println(ray.get(0));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out.println(ray.get(1));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out.println(ray.get(2));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284" name="Google Shape;284;p23"/>
          <p:cNvSpPr txBox="1"/>
          <p:nvPr/>
        </p:nvSpPr>
        <p:spPr>
          <a:xfrm>
            <a:off x="6934200" y="2514600"/>
            <a:ext cx="1981200" cy="206216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r>
              <a:rPr b="1" i="0" lang="en-US" sz="3200" u="none" cap="none" strike="noStrike">
                <a:solidFill>
                  <a:schemeClr val="dk1"/>
                </a:solidFill>
                <a:latin typeface="Tahoma"/>
                <a:ea typeface="Tahoma"/>
                <a:cs typeface="Tahoma"/>
                <a:sym typeface="Tahoma"/>
              </a:rPr>
              <a:t>23</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11</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12</a:t>
            </a:r>
            <a:endParaRPr b="0" i="0" sz="1400" u="none" cap="none" strike="noStrike">
              <a:solidFill>
                <a:srgbClr val="000000"/>
              </a:solidFill>
              <a:latin typeface="Arial"/>
              <a:ea typeface="Arial"/>
              <a:cs typeface="Arial"/>
              <a:sym typeface="Arial"/>
            </a:endParaRPr>
          </a:p>
        </p:txBody>
      </p:sp>
      <p:sp>
        <p:nvSpPr>
          <p:cNvPr id="285" name="Google Shape;285;p23"/>
          <p:cNvSpPr txBox="1"/>
          <p:nvPr/>
        </p:nvSpPr>
        <p:spPr>
          <a:xfrm>
            <a:off x="457200" y="5867400"/>
            <a:ext cx="8382000" cy="5318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accent2"/>
                </a:solidFill>
                <a:latin typeface="Tahoma"/>
                <a:ea typeface="Tahoma"/>
                <a:cs typeface="Tahoma"/>
                <a:sym typeface="Tahoma"/>
              </a:rPr>
              <a:t>.get(spot) returns the reference stored at spot</a:t>
            </a:r>
            <a:r>
              <a:rPr b="1" i="0" lang="en-US" sz="2800" u="none" cap="none" strike="noStrike">
                <a:solidFill>
                  <a:schemeClr val="accent2"/>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get(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292" name="Google Shape;292;p24"/>
          <p:cNvSpPr txBox="1"/>
          <p:nvPr/>
        </p:nvSpPr>
        <p:spPr>
          <a:xfrm>
            <a:off x="685800" y="1371600"/>
            <a:ext cx="6162675" cy="4400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ray.add(65);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out.println(ray.get(3));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out.println(ray.get(4));</a:t>
            </a:r>
            <a:endParaRPr b="0" i="0" sz="1400" u="none" cap="none" strike="noStrike">
              <a:solidFill>
                <a:srgbClr val="000000"/>
              </a:solidFill>
              <a:latin typeface="Arial"/>
              <a:ea typeface="Arial"/>
              <a:cs typeface="Arial"/>
              <a:sym typeface="Arial"/>
            </a:endParaRPr>
          </a:p>
        </p:txBody>
      </p:sp>
      <p:sp>
        <p:nvSpPr>
          <p:cNvPr id="293" name="Google Shape;293;p24"/>
          <p:cNvSpPr txBox="1"/>
          <p:nvPr/>
        </p:nvSpPr>
        <p:spPr>
          <a:xfrm>
            <a:off x="4114800" y="2667000"/>
            <a:ext cx="4648200" cy="18161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65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Runtime exception</a:t>
            </a:r>
            <a:endParaRPr b="0" i="0" sz="1400" u="none" cap="none" strike="noStrike">
              <a:solidFill>
                <a:srgbClr val="000000"/>
              </a:solidFill>
              <a:latin typeface="Arial"/>
              <a:ea typeface="Arial"/>
              <a:cs typeface="Arial"/>
              <a:sym typeface="Arial"/>
            </a:endParaRPr>
          </a:p>
        </p:txBody>
      </p:sp>
      <p:sp>
        <p:nvSpPr>
          <p:cNvPr id="294" name="Google Shape;294;p24"/>
          <p:cNvSpPr txBox="1"/>
          <p:nvPr/>
        </p:nvSpPr>
        <p:spPr>
          <a:xfrm>
            <a:off x="457200" y="5867400"/>
            <a:ext cx="8382000" cy="5318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accent2"/>
                </a:solidFill>
                <a:latin typeface="Tahoma"/>
                <a:ea typeface="Tahoma"/>
                <a:cs typeface="Tahoma"/>
                <a:sym typeface="Tahoma"/>
              </a:rPr>
              <a:t>.get(spot) returns the reference stored at spot</a:t>
            </a:r>
            <a:r>
              <a:rPr b="1" i="0" lang="en-US" sz="2800" u="none" cap="none" strike="noStrike">
                <a:solidFill>
                  <a:schemeClr val="accent2"/>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295" name="Google Shape;295;p24"/>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get(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301" name="Google Shape;301;p25"/>
          <p:cNvSpPr/>
          <p:nvPr/>
        </p:nvSpPr>
        <p:spPr>
          <a:xfrm>
            <a:off x="838200" y="2209800"/>
            <a:ext cx="7162800" cy="2123658"/>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set.java</a:t>
            </a:r>
            <a:br>
              <a:rPr b="1" i="0" lang="en-US" sz="6600" u="none" cap="none" strike="noStrike">
                <a:solidFill>
                  <a:srgbClr val="FF3300"/>
                </a:solidFill>
                <a:latin typeface="Tahoma"/>
                <a:ea typeface="Tahoma"/>
                <a:cs typeface="Tahoma"/>
                <a:sym typeface="Tahoma"/>
              </a:rPr>
            </a:br>
            <a:r>
              <a:rPr b="1" i="0" lang="en-US" sz="6600" u="none" cap="none" strike="noStrike">
                <a:solidFill>
                  <a:srgbClr val="FF3300"/>
                </a:solidFill>
                <a:latin typeface="Tahoma"/>
                <a:ea typeface="Tahoma"/>
                <a:cs typeface="Tahoma"/>
                <a:sym typeface="Tahoma"/>
              </a:rPr>
              <a:t>get.java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307" name="Google Shape;307;p26"/>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308" name="Google Shape;308;p26"/>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309" name="Google Shape;309;p26"/>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310" name="Google Shape;310;p26"/>
          <p:cNvSpPr/>
          <p:nvPr/>
        </p:nvSpPr>
        <p:spPr>
          <a:xfrm>
            <a:off x="1752600" y="1600200"/>
            <a:ext cx="5638800" cy="3416320"/>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Processing</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Lists with</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Loops</a:t>
            </a:r>
            <a:endParaRPr b="1" i="0" sz="7200" u="none" cap="none" strike="noStrike">
              <a:solidFill>
                <a:srgbClr val="0066FF"/>
              </a:solidFill>
              <a:latin typeface="Tahoma"/>
              <a:ea typeface="Tahoma"/>
              <a:cs typeface="Tahoma"/>
              <a:sym typeface="Tahoma"/>
            </a:endParaRPr>
          </a:p>
        </p:txBody>
      </p:sp>
      <p:sp>
        <p:nvSpPr>
          <p:cNvPr id="311" name="Google Shape;311;p26"/>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17" name="Google Shape;317;p27"/>
          <p:cNvSpPr txBox="1"/>
          <p:nvPr/>
        </p:nvSpPr>
        <p:spPr>
          <a:xfrm>
            <a:off x="1066800" y="2057400"/>
            <a:ext cx="6584950" cy="3016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for (int i=0; i&lt;ray.</a:t>
            </a:r>
            <a:r>
              <a:rPr b="1" i="0" lang="en-US" sz="3200" u="none" cap="none" strike="noStrike">
                <a:solidFill>
                  <a:schemeClr val="accent2"/>
                </a:solidFill>
                <a:latin typeface="Tahoma"/>
                <a:ea typeface="Tahoma"/>
                <a:cs typeface="Tahoma"/>
                <a:sym typeface="Tahoma"/>
              </a:rPr>
              <a:t>size()</a:t>
            </a:r>
            <a:r>
              <a:rPr b="1" i="0" lang="en-US" sz="3200" u="none" cap="none" strike="noStrike">
                <a:solidFill>
                  <a:schemeClr val="dk1"/>
                </a:solidFill>
                <a:latin typeface="Tahoma"/>
                <a:ea typeface="Tahoma"/>
                <a:cs typeface="Tahoma"/>
                <a:sym typeface="Tahoma"/>
              </a:rPr>
              <a: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out.println(ray.get(i));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accent2"/>
              </a:solidFill>
              <a:latin typeface="Tahoma"/>
              <a:ea typeface="Tahoma"/>
              <a:cs typeface="Tahoma"/>
              <a:sym typeface="Tahoma"/>
            </a:endParaRPr>
          </a:p>
        </p:txBody>
      </p:sp>
      <p:sp>
        <p:nvSpPr>
          <p:cNvPr id="318" name="Google Shape;318;p27"/>
          <p:cNvSpPr txBox="1"/>
          <p:nvPr/>
        </p:nvSpPr>
        <p:spPr>
          <a:xfrm>
            <a:off x="1295400" y="4495800"/>
            <a:ext cx="6400800" cy="1385888"/>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ahoma"/>
                <a:ea typeface="Tahoma"/>
                <a:cs typeface="Tahoma"/>
                <a:sym typeface="Tahoma"/>
              </a:rPr>
              <a:t>.size( ) returns the number of elements/items/spots/boxes or whatever you want to call them.</a:t>
            </a:r>
            <a:endParaRPr b="0" i="0" sz="1400" u="none" cap="none" strike="noStrike">
              <a:solidFill>
                <a:srgbClr val="000000"/>
              </a:solidFill>
              <a:latin typeface="Arial"/>
              <a:ea typeface="Arial"/>
              <a:cs typeface="Arial"/>
              <a:sym typeface="Arial"/>
            </a:endParaRPr>
          </a:p>
        </p:txBody>
      </p:sp>
      <p:sp>
        <p:nvSpPr>
          <p:cNvPr id="319" name="Google Shape;319;p2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Standard For Loop</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25" name="Google Shape;325;p28"/>
          <p:cNvSpPr txBox="1"/>
          <p:nvPr/>
        </p:nvSpPr>
        <p:spPr>
          <a:xfrm>
            <a:off x="914400" y="1404938"/>
            <a:ext cx="7150100" cy="501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for( int i = 0; i &lt; ray.size();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out.println( ray.get( i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326" name="Google Shape;326;p28"/>
          <p:cNvSpPr txBox="1"/>
          <p:nvPr/>
        </p:nvSpPr>
        <p:spPr>
          <a:xfrm>
            <a:off x="6324600" y="2667000"/>
            <a:ext cx="1905000" cy="18161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23</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11</a:t>
            </a:r>
            <a:endParaRPr b="0" i="0" sz="1400" u="none" cap="none" strike="noStrike">
              <a:solidFill>
                <a:srgbClr val="000000"/>
              </a:solidFill>
              <a:latin typeface="Arial"/>
              <a:ea typeface="Arial"/>
              <a:cs typeface="Arial"/>
              <a:sym typeface="Arial"/>
            </a:endParaRPr>
          </a:p>
        </p:txBody>
      </p:sp>
      <p:sp>
        <p:nvSpPr>
          <p:cNvPr id="327" name="Google Shape;327;p2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Standard For Loop</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33" name="Google Shape;333;p29"/>
          <p:cNvSpPr txBox="1"/>
          <p:nvPr/>
        </p:nvSpPr>
        <p:spPr>
          <a:xfrm>
            <a:off x="1066800" y="2057400"/>
            <a:ext cx="6418745" cy="30469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for ( int item : bunchOfNums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out.println(  item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accent2"/>
              </a:solidFill>
              <a:latin typeface="Tahoma"/>
              <a:ea typeface="Tahoma"/>
              <a:cs typeface="Tahoma"/>
              <a:sym typeface="Tahoma"/>
            </a:endParaRPr>
          </a:p>
        </p:txBody>
      </p:sp>
      <p:sp>
        <p:nvSpPr>
          <p:cNvPr id="334" name="Google Shape;334;p29"/>
          <p:cNvSpPr txBox="1"/>
          <p:nvPr/>
        </p:nvSpPr>
        <p:spPr>
          <a:xfrm>
            <a:off x="1295400" y="4495800"/>
            <a:ext cx="6400800" cy="1384300"/>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ahoma"/>
                <a:ea typeface="Tahoma"/>
                <a:cs typeface="Tahoma"/>
                <a:sym typeface="Tahoma"/>
              </a:rPr>
              <a:t>The for each loop will access each reference in the list, starting with the first and ending with the last.</a:t>
            </a:r>
            <a:endParaRPr b="0" i="0" sz="1400" u="none" cap="none" strike="noStrike">
              <a:solidFill>
                <a:srgbClr val="000000"/>
              </a:solidFill>
              <a:latin typeface="Arial"/>
              <a:ea typeface="Arial"/>
              <a:cs typeface="Arial"/>
              <a:sym typeface="Arial"/>
            </a:endParaRPr>
          </a:p>
        </p:txBody>
      </p:sp>
      <p:sp>
        <p:nvSpPr>
          <p:cNvPr id="335" name="Google Shape;335;p29"/>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For Each Loop</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pic>
        <p:nvPicPr>
          <p:cNvPr id="106" name="Google Shape;106;p3"/>
          <p:cNvPicPr preferRelativeResize="0"/>
          <p:nvPr/>
        </p:nvPicPr>
        <p:blipFill rotWithShape="1">
          <a:blip r:embed="rId3">
            <a:alphaModFix/>
          </a:blip>
          <a:srcRect b="0" l="0" r="0" t="0"/>
          <a:stretch/>
        </p:blipFill>
        <p:spPr>
          <a:xfrm>
            <a:off x="685800" y="228600"/>
            <a:ext cx="8001000" cy="6011863"/>
          </a:xfrm>
          <a:prstGeom prst="rect">
            <a:avLst/>
          </a:prstGeom>
          <a:noFill/>
          <a:ln>
            <a:noFill/>
          </a:ln>
        </p:spPr>
      </p:pic>
      <p:pic>
        <p:nvPicPr>
          <p:cNvPr id="107" name="Google Shape;107;p3"/>
          <p:cNvPicPr preferRelativeResize="0"/>
          <p:nvPr/>
        </p:nvPicPr>
        <p:blipFill rotWithShape="1">
          <a:blip r:embed="rId4">
            <a:alphaModFix/>
          </a:blip>
          <a:srcRect b="0" l="0" r="0" t="0"/>
          <a:stretch/>
        </p:blipFill>
        <p:spPr>
          <a:xfrm>
            <a:off x="7239000" y="4038600"/>
            <a:ext cx="1609725" cy="25812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41" name="Google Shape;341;p30"/>
          <p:cNvSpPr txBox="1"/>
          <p:nvPr/>
        </p:nvSpPr>
        <p:spPr>
          <a:xfrm>
            <a:off x="1066800" y="2057400"/>
            <a:ext cx="6902852" cy="30469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for ( Integer  num  :  primeList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out.println(  num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accent2"/>
              </a:solidFill>
              <a:latin typeface="Tahoma"/>
              <a:ea typeface="Tahoma"/>
              <a:cs typeface="Tahoma"/>
              <a:sym typeface="Tahoma"/>
            </a:endParaRPr>
          </a:p>
        </p:txBody>
      </p:sp>
      <p:sp>
        <p:nvSpPr>
          <p:cNvPr id="342" name="Google Shape;342;p30"/>
          <p:cNvSpPr txBox="1"/>
          <p:nvPr/>
        </p:nvSpPr>
        <p:spPr>
          <a:xfrm>
            <a:off x="1295400" y="4495800"/>
            <a:ext cx="6400800" cy="1384300"/>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ahoma"/>
                <a:ea typeface="Tahoma"/>
                <a:cs typeface="Tahoma"/>
                <a:sym typeface="Tahoma"/>
              </a:rPr>
              <a:t>The for each loop will access each reference in the list, starting with the first and ending with the last.</a:t>
            </a:r>
            <a:endParaRPr b="0" i="0" sz="1400" u="none" cap="none" strike="noStrike">
              <a:solidFill>
                <a:srgbClr val="000000"/>
              </a:solidFill>
              <a:latin typeface="Arial"/>
              <a:ea typeface="Arial"/>
              <a:cs typeface="Arial"/>
              <a:sym typeface="Arial"/>
            </a:endParaRPr>
          </a:p>
        </p:txBody>
      </p:sp>
      <p:sp>
        <p:nvSpPr>
          <p:cNvPr id="343" name="Google Shape;343;p30"/>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For Each Loop</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49" name="Google Shape;349;p31"/>
          <p:cNvSpPr txBox="1"/>
          <p:nvPr/>
        </p:nvSpPr>
        <p:spPr>
          <a:xfrm>
            <a:off x="914400" y="1404938"/>
            <a:ext cx="7019925" cy="501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for(int num :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out.println(num);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350" name="Google Shape;350;p31"/>
          <p:cNvSpPr txBox="1"/>
          <p:nvPr/>
        </p:nvSpPr>
        <p:spPr>
          <a:xfrm>
            <a:off x="6629400" y="2667000"/>
            <a:ext cx="1905000" cy="22987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23</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11</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53</a:t>
            </a:r>
            <a:endParaRPr b="0" i="0" sz="1400" u="none" cap="none" strike="noStrike">
              <a:solidFill>
                <a:srgbClr val="000000"/>
              </a:solidFill>
              <a:latin typeface="Arial"/>
              <a:ea typeface="Arial"/>
              <a:cs typeface="Arial"/>
              <a:sym typeface="Arial"/>
            </a:endParaRPr>
          </a:p>
        </p:txBody>
      </p:sp>
      <p:sp>
        <p:nvSpPr>
          <p:cNvPr id="351" name="Google Shape;351;p3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For Each Loop</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57" name="Google Shape;357;p32"/>
          <p:cNvSpPr txBox="1"/>
          <p:nvPr/>
        </p:nvSpPr>
        <p:spPr>
          <a:xfrm>
            <a:off x="914400" y="1404938"/>
            <a:ext cx="7019925" cy="501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for(Integer num :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out.println(num);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358" name="Google Shape;358;p32"/>
          <p:cNvSpPr txBox="1"/>
          <p:nvPr/>
        </p:nvSpPr>
        <p:spPr>
          <a:xfrm>
            <a:off x="6553200" y="2667000"/>
            <a:ext cx="1905000" cy="229870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23</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11</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53</a:t>
            </a:r>
            <a:endParaRPr b="0" i="0" sz="1400" u="none" cap="none" strike="noStrike">
              <a:solidFill>
                <a:srgbClr val="000000"/>
              </a:solidFill>
              <a:latin typeface="Arial"/>
              <a:ea typeface="Arial"/>
              <a:cs typeface="Arial"/>
              <a:sym typeface="Arial"/>
            </a:endParaRPr>
          </a:p>
        </p:txBody>
      </p:sp>
      <p:sp>
        <p:nvSpPr>
          <p:cNvPr id="359" name="Google Shape;359;p3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For Each Loop</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365" name="Google Shape;365;p33"/>
          <p:cNvSpPr/>
          <p:nvPr/>
        </p:nvSpPr>
        <p:spPr>
          <a:xfrm>
            <a:off x="0" y="2514600"/>
            <a:ext cx="9144000" cy="2123658"/>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forloopone.java</a:t>
            </a:r>
            <a:br>
              <a:rPr b="1" i="0" lang="en-US" sz="6600" u="none" cap="none" strike="noStrike">
                <a:solidFill>
                  <a:srgbClr val="FF3300"/>
                </a:solidFill>
                <a:latin typeface="Tahoma"/>
                <a:ea typeface="Tahoma"/>
                <a:cs typeface="Tahoma"/>
                <a:sym typeface="Tahoma"/>
              </a:rPr>
            </a:br>
            <a:r>
              <a:rPr b="1" i="0" lang="en-US" sz="6600" u="none" cap="none" strike="noStrike">
                <a:solidFill>
                  <a:srgbClr val="FF3300"/>
                </a:solidFill>
                <a:latin typeface="Tahoma"/>
                <a:ea typeface="Tahoma"/>
                <a:cs typeface="Tahoma"/>
                <a:sym typeface="Tahoma"/>
              </a:rPr>
              <a:t>foreachloopone.java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371" name="Google Shape;371;p34"/>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372" name="Google Shape;372;p34"/>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373" name="Google Shape;373;p34"/>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374" name="Google Shape;374;p34"/>
          <p:cNvSpPr/>
          <p:nvPr/>
        </p:nvSpPr>
        <p:spPr>
          <a:xfrm>
            <a:off x="1752600" y="1600200"/>
            <a:ext cx="5638800" cy="3416320"/>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Counting</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List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 Values</a:t>
            </a:r>
            <a:endParaRPr b="0" i="0" sz="1400" u="none" cap="none" strike="noStrike">
              <a:solidFill>
                <a:srgbClr val="000000"/>
              </a:solidFill>
              <a:latin typeface="Arial"/>
              <a:ea typeface="Arial"/>
              <a:cs typeface="Arial"/>
              <a:sym typeface="Arial"/>
            </a:endParaRPr>
          </a:p>
        </p:txBody>
      </p:sp>
      <p:sp>
        <p:nvSpPr>
          <p:cNvPr id="375" name="Google Shape;375;p34"/>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p:nvPr/>
        </p:nvSpPr>
        <p:spPr>
          <a:xfrm>
            <a:off x="457200" y="1905000"/>
            <a:ext cx="8305800" cy="3540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ahoma"/>
                <a:ea typeface="Tahoma"/>
                <a:cs typeface="Tahoma"/>
                <a:sym typeface="Tahoma"/>
              </a:rPr>
              <a:t>In order to count the number of occurrences of a particular value, you must use a loop to access all items in the list.</a:t>
            </a:r>
            <a:endParaRPr b="1" i="0" sz="2800" u="none" cap="none" strike="noStrike">
              <a:solidFill>
                <a:schemeClr val="accent2"/>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br>
              <a:rPr b="1" i="0" lang="en-US" sz="2800" u="none" cap="none" strike="noStrike">
                <a:solidFill>
                  <a:schemeClr val="accent2"/>
                </a:solidFill>
                <a:latin typeface="Tahoma"/>
                <a:ea typeface="Tahoma"/>
                <a:cs typeface="Tahoma"/>
                <a:sym typeface="Tahoma"/>
              </a:rPr>
            </a:br>
            <a:r>
              <a:rPr b="1" i="0" lang="en-US" sz="2800" u="none" cap="none" strike="noStrike">
                <a:solidFill>
                  <a:schemeClr val="accent2"/>
                </a:solidFill>
                <a:latin typeface="Tahoma"/>
                <a:ea typeface="Tahoma"/>
                <a:cs typeface="Tahoma"/>
                <a:sym typeface="Tahoma"/>
              </a:rPr>
              <a:t>You must also include an if statement to check for the specified value and a variable with which to count each of the variable’s occurrences.</a:t>
            </a:r>
            <a:endParaRPr b="0" i="0" sz="1400" u="none" cap="none" strike="noStrike">
              <a:solidFill>
                <a:srgbClr val="000000"/>
              </a:solidFill>
              <a:latin typeface="Arial"/>
              <a:ea typeface="Arial"/>
              <a:cs typeface="Arial"/>
              <a:sym typeface="Arial"/>
            </a:endParaRPr>
          </a:p>
        </p:txBody>
      </p:sp>
      <p:sp>
        <p:nvSpPr>
          <p:cNvPr id="381" name="Google Shape;381;p3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Counting List Values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87" name="Google Shape;387;p36"/>
          <p:cNvSpPr/>
          <p:nvPr/>
        </p:nvSpPr>
        <p:spPr>
          <a:xfrm>
            <a:off x="457200" y="1981200"/>
            <a:ext cx="8686800" cy="3477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2"/>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accent2"/>
                </a:solidFill>
                <a:latin typeface="Courier New"/>
                <a:ea typeface="Courier New"/>
                <a:cs typeface="Courier New"/>
                <a:sym typeface="Courier New"/>
              </a:rPr>
              <a:t>loop through all list items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accent2"/>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accent2"/>
                </a:solidFill>
                <a:latin typeface="Courier New"/>
                <a:ea typeface="Courier New"/>
                <a:cs typeface="Courier New"/>
                <a:sym typeface="Courier New"/>
              </a:rPr>
              <a:t>  if current item == search 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accent2"/>
                </a:solidFill>
                <a:latin typeface="Courier New"/>
                <a:ea typeface="Courier New"/>
                <a:cs typeface="Courier New"/>
                <a:sym typeface="Courier New"/>
              </a:rPr>
              <a:t>     </a:t>
            </a:r>
            <a:br>
              <a:rPr b="1" i="0" lang="en-US" sz="3200" u="none" cap="none" strike="noStrike">
                <a:solidFill>
                  <a:schemeClr val="accent2"/>
                </a:solidFill>
                <a:latin typeface="Courier New"/>
                <a:ea typeface="Courier New"/>
                <a:cs typeface="Courier New"/>
                <a:sym typeface="Courier New"/>
              </a:rPr>
            </a:br>
            <a:r>
              <a:rPr b="1" i="0" lang="en-US" sz="3200" u="none" cap="none" strike="noStrike">
                <a:solidFill>
                  <a:schemeClr val="accent2"/>
                </a:solidFill>
                <a:latin typeface="Courier New"/>
                <a:ea typeface="Courier New"/>
                <a:cs typeface="Courier New"/>
                <a:sym typeface="Courier New"/>
              </a:rPr>
              <a:t>    increase the count by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Courier New"/>
              <a:ea typeface="Courier New"/>
              <a:cs typeface="Courier New"/>
              <a:sym typeface="Courier New"/>
            </a:endParaRPr>
          </a:p>
        </p:txBody>
      </p:sp>
      <p:sp>
        <p:nvSpPr>
          <p:cNvPr id="388" name="Google Shape;388;p3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Counting List Values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394" name="Google Shape;394;p37"/>
          <p:cNvSpPr/>
          <p:nvPr/>
        </p:nvSpPr>
        <p:spPr>
          <a:xfrm>
            <a:off x="533400" y="1524000"/>
            <a:ext cx="8153400" cy="501675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66"/>
                </a:solidFill>
                <a:latin typeface="Tahoma"/>
                <a:ea typeface="Tahoma"/>
                <a:cs typeface="Tahoma"/>
                <a:sym typeface="Tahoma"/>
              </a:rPr>
              <a:t>//assume nums is an list with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br>
              <a:rPr b="1" i="0" lang="en-US" sz="3200" u="none" cap="none" strike="noStrike">
                <a:solidFill>
                  <a:srgbClr val="000066"/>
                </a:solidFill>
                <a:latin typeface="Tahoma"/>
                <a:ea typeface="Tahoma"/>
                <a:cs typeface="Tahoma"/>
                <a:sym typeface="Tahoma"/>
              </a:rPr>
            </a:br>
            <a:r>
              <a:rPr b="1" i="0" lang="en-US" sz="3200" u="none" cap="none" strike="noStrike">
                <a:solidFill>
                  <a:srgbClr val="000066"/>
                </a:solidFill>
                <a:latin typeface="Tahoma"/>
                <a:ea typeface="Tahoma"/>
                <a:cs typeface="Tahoma"/>
                <a:sym typeface="Tahoma"/>
              </a:rPr>
              <a:t>int count = 0;</a:t>
            </a:r>
            <a:br>
              <a:rPr b="1" i="0" lang="en-US" sz="3200" u="none" cap="none" strike="noStrike">
                <a:solidFill>
                  <a:srgbClr val="000066"/>
                </a:solidFill>
                <a:latin typeface="Tahoma"/>
                <a:ea typeface="Tahoma"/>
                <a:cs typeface="Tahoma"/>
                <a:sym typeface="Tahoma"/>
              </a:rPr>
            </a:br>
            <a:r>
              <a:rPr b="1" i="0" lang="en-US" sz="3200" u="none" cap="none" strike="noStrike">
                <a:solidFill>
                  <a:srgbClr val="000066"/>
                </a:solidFill>
                <a:latin typeface="Tahoma"/>
                <a:ea typeface="Tahoma"/>
                <a:cs typeface="Tahoma"/>
                <a:sym typeface="Tahoma"/>
              </a:rPr>
              <a:t>for( int  i = 0; i &lt; nums.size(); 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     if ( num.get( i )  matches 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        count = count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a:t>
            </a:r>
            <a:br>
              <a:rPr b="1" i="0" lang="en-US" sz="3200" u="none" cap="none" strike="noStrike">
                <a:solidFill>
                  <a:srgbClr val="000066"/>
                </a:solidFill>
                <a:latin typeface="Tahoma"/>
                <a:ea typeface="Tahoma"/>
                <a:cs typeface="Tahoma"/>
                <a:sym typeface="Tahoma"/>
              </a:rPr>
            </a:br>
            <a:endParaRPr b="1" i="0" sz="3200" u="none" cap="none" strike="noStrike">
              <a:solidFill>
                <a:srgbClr val="000066"/>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66"/>
                </a:solidFill>
                <a:latin typeface="Tahoma"/>
                <a:ea typeface="Tahoma"/>
                <a:cs typeface="Tahoma"/>
                <a:sym typeface="Tahoma"/>
              </a:rPr>
              <a:t>//return or print count</a:t>
            </a:r>
            <a:endParaRPr b="0" i="0" sz="4000" u="none" cap="none" strike="noStrike">
              <a:solidFill>
                <a:srgbClr val="000066"/>
              </a:solidFill>
              <a:latin typeface="Tahoma"/>
              <a:ea typeface="Tahoma"/>
              <a:cs typeface="Tahoma"/>
              <a:sym typeface="Tahoma"/>
            </a:endParaRPr>
          </a:p>
        </p:txBody>
      </p:sp>
      <p:sp>
        <p:nvSpPr>
          <p:cNvPr id="395" name="Google Shape;395;p3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Counting List Values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401" name="Google Shape;401;p38"/>
          <p:cNvSpPr/>
          <p:nvPr/>
        </p:nvSpPr>
        <p:spPr>
          <a:xfrm>
            <a:off x="533400" y="1524000"/>
            <a:ext cx="8153400" cy="501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66"/>
                </a:solidFill>
                <a:latin typeface="Tahoma"/>
                <a:ea typeface="Tahoma"/>
                <a:cs typeface="Tahoma"/>
                <a:sym typeface="Tahoma"/>
              </a:rPr>
              <a:t>//assume nums is an list with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br>
              <a:rPr b="1" i="0" lang="en-US" sz="3200" u="none" cap="none" strike="noStrike">
                <a:solidFill>
                  <a:srgbClr val="000066"/>
                </a:solidFill>
                <a:latin typeface="Tahoma"/>
                <a:ea typeface="Tahoma"/>
                <a:cs typeface="Tahoma"/>
                <a:sym typeface="Tahoma"/>
              </a:rPr>
            </a:br>
            <a:r>
              <a:rPr b="1" i="0" lang="en-US" sz="3200" u="none" cap="none" strike="noStrike">
                <a:solidFill>
                  <a:srgbClr val="000066"/>
                </a:solidFill>
                <a:latin typeface="Tahoma"/>
                <a:ea typeface="Tahoma"/>
                <a:cs typeface="Tahoma"/>
                <a:sym typeface="Tahoma"/>
              </a:rPr>
              <a:t>int count = 0;</a:t>
            </a:r>
            <a:br>
              <a:rPr b="1" i="0" lang="en-US" sz="3200" u="none" cap="none" strike="noStrike">
                <a:solidFill>
                  <a:srgbClr val="000066"/>
                </a:solidFill>
                <a:latin typeface="Tahoma"/>
                <a:ea typeface="Tahoma"/>
                <a:cs typeface="Tahoma"/>
                <a:sym typeface="Tahoma"/>
              </a:rPr>
            </a:br>
            <a:r>
              <a:rPr b="1" i="0" lang="en-US" sz="3200" u="none" cap="none" strike="noStrike">
                <a:solidFill>
                  <a:srgbClr val="000066"/>
                </a:solidFill>
                <a:latin typeface="Tahoma"/>
                <a:ea typeface="Tahoma"/>
                <a:cs typeface="Tahoma"/>
                <a:sym typeface="Tahoma"/>
              </a:rPr>
              <a:t>for( int  item  :  nums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     if ( item matches 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        count = count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66"/>
                </a:solidFill>
                <a:latin typeface="Tahoma"/>
                <a:ea typeface="Tahoma"/>
                <a:cs typeface="Tahoma"/>
                <a:sym typeface="Tahoma"/>
              </a:rPr>
              <a:t>}</a:t>
            </a:r>
            <a:br>
              <a:rPr b="1" i="0" lang="en-US" sz="3200" u="none" cap="none" strike="noStrike">
                <a:solidFill>
                  <a:srgbClr val="000066"/>
                </a:solidFill>
                <a:latin typeface="Tahoma"/>
                <a:ea typeface="Tahoma"/>
                <a:cs typeface="Tahoma"/>
                <a:sym typeface="Tahoma"/>
              </a:rPr>
            </a:br>
            <a:endParaRPr b="1" i="0" sz="3200" u="none" cap="none" strike="noStrike">
              <a:solidFill>
                <a:srgbClr val="000066"/>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66"/>
                </a:solidFill>
                <a:latin typeface="Tahoma"/>
                <a:ea typeface="Tahoma"/>
                <a:cs typeface="Tahoma"/>
                <a:sym typeface="Tahoma"/>
              </a:rPr>
              <a:t>//return or print count</a:t>
            </a:r>
            <a:endParaRPr b="0" i="0" sz="4000" u="none" cap="none" strike="noStrike">
              <a:solidFill>
                <a:srgbClr val="000066"/>
              </a:solidFill>
              <a:latin typeface="Tahoma"/>
              <a:ea typeface="Tahoma"/>
              <a:cs typeface="Tahoma"/>
              <a:sym typeface="Tahoma"/>
            </a:endParaRPr>
          </a:p>
        </p:txBody>
      </p:sp>
      <p:sp>
        <p:nvSpPr>
          <p:cNvPr id="402" name="Google Shape;402;p3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Counting List Values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408" name="Google Shape;408;p39"/>
          <p:cNvSpPr/>
          <p:nvPr/>
        </p:nvSpPr>
        <p:spPr>
          <a:xfrm>
            <a:off x="533400" y="2514600"/>
            <a:ext cx="7848600" cy="1143000"/>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0000"/>
                </a:solidFill>
                <a:latin typeface="Tahoma"/>
                <a:ea typeface="Tahoma"/>
                <a:cs typeface="Tahoma"/>
                <a:sym typeface="Tahoma"/>
              </a:rPr>
              <a:t>listcount.java</a:t>
            </a:r>
            <a:endParaRPr b="1" i="0" sz="6000" u="none" cap="none" strike="noStrike">
              <a:solidFill>
                <a:srgbClr val="FF0000"/>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113" name="Google Shape;113;p4"/>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114" name="Google Shape;114;p4"/>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115" name="Google Shape;115;p4"/>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116" name="Google Shape;116;p4"/>
          <p:cNvSpPr/>
          <p:nvPr/>
        </p:nvSpPr>
        <p:spPr>
          <a:xfrm>
            <a:off x="1752600" y="16002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What is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a List?</a:t>
            </a:r>
            <a:endParaRPr b="1" i="0" sz="7200" u="none" cap="none" strike="noStrike">
              <a:solidFill>
                <a:srgbClr val="0066FF"/>
              </a:solidFill>
              <a:latin typeface="Tahoma"/>
              <a:ea typeface="Tahoma"/>
              <a:cs typeface="Tahoma"/>
              <a:sym typeface="Tahoma"/>
            </a:endParaRPr>
          </a:p>
        </p:txBody>
      </p:sp>
      <p:sp>
        <p:nvSpPr>
          <p:cNvPr id="117" name="Google Shape;117;p4"/>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414" name="Google Shape;414;p40"/>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415" name="Google Shape;415;p40"/>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416" name="Google Shape;416;p40"/>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417" name="Google Shape;417;p40"/>
          <p:cNvSpPr/>
          <p:nvPr/>
        </p:nvSpPr>
        <p:spPr>
          <a:xfrm>
            <a:off x="1752600" y="16002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Removing</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Items</a:t>
            </a:r>
            <a:endParaRPr b="1" i="0" sz="7200" u="none" cap="none" strike="noStrike">
              <a:solidFill>
                <a:srgbClr val="0066FF"/>
              </a:solidFill>
              <a:latin typeface="Tahoma"/>
              <a:ea typeface="Tahoma"/>
              <a:cs typeface="Tahoma"/>
              <a:sym typeface="Tahoma"/>
            </a:endParaRPr>
          </a:p>
        </p:txBody>
      </p:sp>
      <p:sp>
        <p:nvSpPr>
          <p:cNvPr id="418" name="Google Shape;418;p40"/>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424" name="Google Shape;424;p41"/>
          <p:cNvSpPr/>
          <p:nvPr/>
        </p:nvSpPr>
        <p:spPr>
          <a:xfrm>
            <a:off x="457200" y="1447800"/>
            <a:ext cx="6934200" cy="496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ArrayList&lt;String&gt;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ray.remove(0);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ray.remove(0);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out.println(ray);</a:t>
            </a:r>
            <a:r>
              <a:rPr b="1" i="0" lang="en-US" sz="3200" u="none" cap="none" strike="noStrike">
                <a:solidFill>
                  <a:srgbClr val="FFFF00"/>
                </a:solidFill>
                <a:latin typeface="Tahoma"/>
                <a:ea typeface="Tahoma"/>
                <a:cs typeface="Tahoma"/>
                <a:sym typeface="Tahoma"/>
              </a:rPr>
              <a:t> </a:t>
            </a:r>
            <a:endParaRPr b="1" i="0" sz="3200" u="none" cap="none" strike="noStrike">
              <a:solidFill>
                <a:schemeClr val="lt1"/>
              </a:solidFill>
              <a:latin typeface="Tahoma"/>
              <a:ea typeface="Tahoma"/>
              <a:cs typeface="Tahoma"/>
              <a:sym typeface="Tahoma"/>
            </a:endParaRPr>
          </a:p>
        </p:txBody>
      </p:sp>
      <p:sp>
        <p:nvSpPr>
          <p:cNvPr id="425" name="Google Shape;425;p41"/>
          <p:cNvSpPr txBox="1"/>
          <p:nvPr/>
        </p:nvSpPr>
        <p:spPr>
          <a:xfrm>
            <a:off x="6096000" y="2971800"/>
            <a:ext cx="19812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[c, d]</a:t>
            </a:r>
            <a:endParaRPr b="0" i="0" sz="1400" u="none" cap="none" strike="noStrike">
              <a:solidFill>
                <a:srgbClr val="000000"/>
              </a:solidFill>
              <a:latin typeface="Arial"/>
              <a:ea typeface="Arial"/>
              <a:cs typeface="Arial"/>
              <a:sym typeface="Arial"/>
            </a:endParaRPr>
          </a:p>
        </p:txBody>
      </p:sp>
      <p:sp>
        <p:nvSpPr>
          <p:cNvPr id="426" name="Google Shape;426;p41"/>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remove(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432" name="Google Shape;432;p42"/>
          <p:cNvSpPr/>
          <p:nvPr/>
        </p:nvSpPr>
        <p:spPr>
          <a:xfrm>
            <a:off x="457200" y="1447800"/>
            <a:ext cx="8153400" cy="452431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ArrayList&lt;String&gt;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System.out.println( ray.remove(0)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ray.remove(0);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System.out.println(ray);</a:t>
            </a:r>
            <a:endParaRPr b="1" i="0" sz="3200" u="none" cap="none" strike="noStrike">
              <a:solidFill>
                <a:schemeClr val="lt1"/>
              </a:solidFill>
              <a:latin typeface="Tahoma"/>
              <a:ea typeface="Tahoma"/>
              <a:cs typeface="Tahoma"/>
              <a:sym typeface="Tahoma"/>
            </a:endParaRPr>
          </a:p>
        </p:txBody>
      </p:sp>
      <p:sp>
        <p:nvSpPr>
          <p:cNvPr id="433" name="Google Shape;433;p42"/>
          <p:cNvSpPr txBox="1"/>
          <p:nvPr/>
        </p:nvSpPr>
        <p:spPr>
          <a:xfrm>
            <a:off x="6629400" y="4186713"/>
            <a:ext cx="1981200" cy="1815882"/>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[c, d]</a:t>
            </a:r>
            <a:endParaRPr b="1" i="0" sz="3200" u="none" cap="none" strike="noStrike">
              <a:solidFill>
                <a:schemeClr val="dk1"/>
              </a:solidFill>
              <a:latin typeface="Tahoma"/>
              <a:ea typeface="Tahoma"/>
              <a:cs typeface="Tahoma"/>
              <a:sym typeface="Tahoma"/>
            </a:endParaRPr>
          </a:p>
        </p:txBody>
      </p:sp>
      <p:sp>
        <p:nvSpPr>
          <p:cNvPr id="434" name="Google Shape;434;p4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remove(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440" name="Google Shape;440;p43"/>
          <p:cNvSpPr/>
          <p:nvPr/>
        </p:nvSpPr>
        <p:spPr>
          <a:xfrm>
            <a:off x="914400" y="25908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removeone.java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446" name="Google Shape;446;p44"/>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447" name="Google Shape;447;p44"/>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448" name="Google Shape;448;p44"/>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449" name="Google Shape;449;p44"/>
          <p:cNvSpPr/>
          <p:nvPr/>
        </p:nvSpPr>
        <p:spPr>
          <a:xfrm>
            <a:off x="1752600" y="1600200"/>
            <a:ext cx="5638800" cy="3416320"/>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Basic</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Java</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Output</a:t>
            </a:r>
            <a:endParaRPr b="1" i="0" sz="7200" u="none" cap="none" strike="noStrike">
              <a:solidFill>
                <a:srgbClr val="0066FF"/>
              </a:solidFill>
              <a:latin typeface="Tahoma"/>
              <a:ea typeface="Tahoma"/>
              <a:cs typeface="Tahoma"/>
              <a:sym typeface="Tahoma"/>
            </a:endParaRPr>
          </a:p>
        </p:txBody>
      </p:sp>
      <p:sp>
        <p:nvSpPr>
          <p:cNvPr id="450" name="Google Shape;450;p44"/>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456" name="Google Shape;456;p45"/>
          <p:cNvSpPr/>
          <p:nvPr/>
        </p:nvSpPr>
        <p:spPr>
          <a:xfrm>
            <a:off x="1143000" y="1828800"/>
            <a:ext cx="6934200" cy="4032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spot = size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while( spot is greater than</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			or equal to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if ( this item is a match )</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     remove this item from the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subtract 1 from spot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457" name="Google Shape;457;p4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removing multiple values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463" name="Google Shape;463;p46"/>
          <p:cNvSpPr/>
          <p:nvPr/>
        </p:nvSpPr>
        <p:spPr>
          <a:xfrm>
            <a:off x="990600" y="1676400"/>
            <a:ext cx="7696200" cy="3540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int spot = list.size()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while( spot &gt;=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if ( list.get(spot).equals( value ) )</a:t>
            </a: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     list.remove( spot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   spot = spot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464" name="Google Shape;464;p4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removing multiple values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470" name="Google Shape;470;p47"/>
          <p:cNvSpPr/>
          <p:nvPr/>
        </p:nvSpPr>
        <p:spPr>
          <a:xfrm>
            <a:off x="914400" y="28956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removeall.java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476" name="Google Shape;476;p48"/>
          <p:cNvSpPr/>
          <p:nvPr/>
        </p:nvSpPr>
        <p:spPr>
          <a:xfrm>
            <a:off x="685800" y="1524000"/>
            <a:ext cx="7848600" cy="44783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ArrayList&lt;String&gt;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 = new ArrayList&lt;String&gt;();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ray.clear();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ray.add("w");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p:txBody>
      </p:sp>
      <p:sp>
        <p:nvSpPr>
          <p:cNvPr id="477" name="Google Shape;477;p48"/>
          <p:cNvSpPr txBox="1"/>
          <p:nvPr/>
        </p:nvSpPr>
        <p:spPr>
          <a:xfrm>
            <a:off x="6096000" y="2971800"/>
            <a:ext cx="1981200" cy="132397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60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[t, w]</a:t>
            </a:r>
            <a:endParaRPr b="0" i="0" sz="1400" u="none" cap="none" strike="noStrike">
              <a:solidFill>
                <a:srgbClr val="000000"/>
              </a:solidFill>
              <a:latin typeface="Arial"/>
              <a:ea typeface="Arial"/>
              <a:cs typeface="Arial"/>
              <a:sym typeface="Arial"/>
            </a:endParaRPr>
          </a:p>
        </p:txBody>
      </p:sp>
      <p:sp>
        <p:nvSpPr>
          <p:cNvPr id="478" name="Google Shape;478;p4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clear( )</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484" name="Google Shape;484;p49"/>
          <p:cNvSpPr/>
          <p:nvPr/>
        </p:nvSpPr>
        <p:spPr>
          <a:xfrm>
            <a:off x="914400" y="28956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clear.java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123" name="Google Shape;123;p5"/>
          <p:cNvSpPr txBox="1"/>
          <p:nvPr/>
        </p:nvSpPr>
        <p:spPr>
          <a:xfrm>
            <a:off x="609600" y="2209800"/>
            <a:ext cx="7847013" cy="3990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Arraylist is a class that houses 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array.  </a:t>
            </a:r>
            <a:br>
              <a:rPr b="1" i="0" lang="en-US" sz="3200" u="none" cap="none" strike="noStrike">
                <a:solidFill>
                  <a:schemeClr val="dk1"/>
                </a:solidFill>
                <a:latin typeface="Tahoma"/>
                <a:ea typeface="Tahoma"/>
                <a:cs typeface="Tahoma"/>
                <a:sym typeface="Tahoma"/>
              </a:rPr>
            </a:br>
            <a:br>
              <a:rPr b="1" i="0" lang="en-US" sz="3200" u="none" cap="none" strike="noStrike">
                <a:solidFill>
                  <a:schemeClr val="dk1"/>
                </a:solidFill>
                <a:latin typeface="Tahoma"/>
                <a:ea typeface="Tahoma"/>
                <a:cs typeface="Tahoma"/>
                <a:sym typeface="Tahoma"/>
              </a:rPr>
            </a:br>
            <a:r>
              <a:rPr b="1" i="0" lang="en-US" sz="3200" u="none" cap="none" strike="noStrike">
                <a:solidFill>
                  <a:schemeClr val="dk1"/>
                </a:solidFill>
                <a:latin typeface="Tahoma"/>
                <a:ea typeface="Tahoma"/>
                <a:cs typeface="Tahoma"/>
                <a:sym typeface="Tahoma"/>
              </a:rPr>
              <a:t>An ArrayList can store any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All ArrayLists store the first reference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at spot / index position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lt1"/>
              </a:solidFill>
              <a:latin typeface="Tahoma"/>
              <a:ea typeface="Tahoma"/>
              <a:cs typeface="Tahoma"/>
              <a:sym typeface="Tahoma"/>
            </a:endParaRPr>
          </a:p>
        </p:txBody>
      </p:sp>
      <p:sp>
        <p:nvSpPr>
          <p:cNvPr id="124" name="Google Shape;124;p5"/>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ArrayList</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490" name="Google Shape;490;p50"/>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491" name="Google Shape;491;p50"/>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492" name="Google Shape;492;p50"/>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493" name="Google Shape;493;p50"/>
          <p:cNvSpPr/>
          <p:nvPr/>
        </p:nvSpPr>
        <p:spPr>
          <a:xfrm>
            <a:off x="1752600" y="16002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Collections</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Class</a:t>
            </a:r>
            <a:endParaRPr b="1" i="0" sz="7200" u="none" cap="none" strike="noStrike">
              <a:solidFill>
                <a:srgbClr val="0066FF"/>
              </a:solidFill>
              <a:latin typeface="Tahoma"/>
              <a:ea typeface="Tahoma"/>
              <a:cs typeface="Tahoma"/>
              <a:sym typeface="Tahoma"/>
            </a:endParaRPr>
          </a:p>
        </p:txBody>
      </p:sp>
      <p:sp>
        <p:nvSpPr>
          <p:cNvPr id="494" name="Google Shape;494;p50"/>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graphicFrame>
        <p:nvGraphicFramePr>
          <p:cNvPr id="500" name="Google Shape;500;p51"/>
          <p:cNvGraphicFramePr/>
          <p:nvPr/>
        </p:nvGraphicFramePr>
        <p:xfrm>
          <a:off x="609600" y="533400"/>
          <a:ext cx="3000000" cy="3000000"/>
        </p:xfrm>
        <a:graphic>
          <a:graphicData uri="http://schemas.openxmlformats.org/drawingml/2006/table">
            <a:tbl>
              <a:tblPr>
                <a:noFill/>
                <a:tableStyleId>{DEE4CA4C-5822-4FFA-9588-9AE3C489DE65}</a:tableStyleId>
              </a:tblPr>
              <a:tblGrid>
                <a:gridCol w="2720975"/>
                <a:gridCol w="5356225"/>
              </a:tblGrid>
              <a:tr h="147637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Collections</a:t>
                      </a:r>
                      <a:endParaRPr sz="1400" u="none" cap="none" strike="noStrike"/>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25">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411"/>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411"/>
                      </a:srgbClr>
                    </a:solidFill>
                  </a:tcPr>
                </a:tc>
              </a:tr>
              <a:tr h="46990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sort(x)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puts all items in x in ascending order</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binarySearch(x,y)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checks x for the location of 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9275">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fill(x,y)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fills all spots in x with value y</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9275">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rotate(x,y)</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shifts items in x left or right y locations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reverse(x)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reverses the order of the items in 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01" name="Google Shape;501;p51"/>
          <p:cNvSpPr txBox="1"/>
          <p:nvPr/>
        </p:nvSpPr>
        <p:spPr>
          <a:xfrm>
            <a:off x="1905000" y="5562600"/>
            <a:ext cx="5257800" cy="531813"/>
          </a:xfrm>
          <a:prstGeom prst="rect">
            <a:avLst/>
          </a:prstGeom>
          <a:noFill/>
          <a:ln cap="flat" cmpd="sng" w="12700">
            <a:solidFill>
              <a:srgbClr val="0000FF"/>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accent2"/>
                </a:solidFill>
                <a:latin typeface="Tahoma"/>
                <a:ea typeface="Tahoma"/>
                <a:cs typeface="Tahoma"/>
                <a:sym typeface="Tahoma"/>
              </a:rPr>
              <a:t>import  java.util.Collections;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507" name="Google Shape;507;p52"/>
          <p:cNvSpPr txBox="1"/>
          <p:nvPr/>
        </p:nvSpPr>
        <p:spPr>
          <a:xfrm>
            <a:off x="228600" y="1447800"/>
            <a:ext cx="8686800" cy="4789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ArrayList&lt;Integer&gt;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ray.add(66);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Collections.sort(ray);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out.println(Collections.binarySearch(ray,677));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out.println(Collections.binarySearch(ray,66));</a:t>
            </a:r>
            <a:endParaRPr b="0" i="0" sz="1400" u="none" cap="none" strike="noStrike">
              <a:solidFill>
                <a:srgbClr val="000000"/>
              </a:solidFill>
              <a:latin typeface="Arial"/>
              <a:ea typeface="Arial"/>
              <a:cs typeface="Arial"/>
              <a:sym typeface="Arial"/>
            </a:endParaRPr>
          </a:p>
        </p:txBody>
      </p:sp>
      <p:sp>
        <p:nvSpPr>
          <p:cNvPr id="508" name="Google Shape;508;p52"/>
          <p:cNvSpPr txBox="1"/>
          <p:nvPr/>
        </p:nvSpPr>
        <p:spPr>
          <a:xfrm>
            <a:off x="5257800" y="2819400"/>
            <a:ext cx="3429000" cy="2054225"/>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[11, 23, 53, 66]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ahoma"/>
                <a:ea typeface="Tahoma"/>
                <a:cs typeface="Tahoma"/>
                <a:sym typeface="Tahoma"/>
              </a:rPr>
              <a:t>3</a:t>
            </a:r>
            <a:endParaRPr b="0" i="0" sz="1400" u="none" cap="none" strike="noStrike">
              <a:solidFill>
                <a:srgbClr val="000000"/>
              </a:solidFill>
              <a:latin typeface="Arial"/>
              <a:ea typeface="Arial"/>
              <a:cs typeface="Arial"/>
              <a:sym typeface="Arial"/>
            </a:endParaRPr>
          </a:p>
        </p:txBody>
      </p:sp>
      <p:sp>
        <p:nvSpPr>
          <p:cNvPr id="509" name="Google Shape;509;p52"/>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Collections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515" name="Google Shape;515;p53"/>
          <p:cNvSpPr txBox="1"/>
          <p:nvPr/>
        </p:nvSpPr>
        <p:spPr>
          <a:xfrm>
            <a:off x="381000" y="1371600"/>
            <a:ext cx="7467600" cy="5216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ArrayList&lt;Integer&gt;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 =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rotate(ray,2);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rotate(ray,2);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reverse(ray);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p:txBody>
      </p:sp>
      <p:sp>
        <p:nvSpPr>
          <p:cNvPr id="516" name="Google Shape;516;p53"/>
          <p:cNvSpPr txBox="1"/>
          <p:nvPr/>
        </p:nvSpPr>
        <p:spPr>
          <a:xfrm>
            <a:off x="5410200" y="2743200"/>
            <a:ext cx="2362200" cy="1873250"/>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[23, 11, 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[11, 53, 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[11, 23, 53]</a:t>
            </a:r>
            <a:endParaRPr b="0" i="0" sz="1400" u="none" cap="none" strike="noStrike">
              <a:solidFill>
                <a:srgbClr val="000000"/>
              </a:solidFill>
              <a:latin typeface="Arial"/>
              <a:ea typeface="Arial"/>
              <a:cs typeface="Arial"/>
              <a:sym typeface="Arial"/>
            </a:endParaRPr>
          </a:p>
        </p:txBody>
      </p:sp>
      <p:sp>
        <p:nvSpPr>
          <p:cNvPr id="517" name="Google Shape;517;p53"/>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Collections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523" name="Google Shape;523;p54"/>
          <p:cNvSpPr txBox="1"/>
          <p:nvPr/>
        </p:nvSpPr>
        <p:spPr>
          <a:xfrm>
            <a:off x="381000" y="1371600"/>
            <a:ext cx="7467600" cy="39354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ArrayList&lt;Integer&gt;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Collections.fill(ray,33);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p:txBody>
      </p:sp>
      <p:sp>
        <p:nvSpPr>
          <p:cNvPr id="524" name="Google Shape;524;p54"/>
          <p:cNvSpPr txBox="1"/>
          <p:nvPr/>
        </p:nvSpPr>
        <p:spPr>
          <a:xfrm>
            <a:off x="5410200" y="2743200"/>
            <a:ext cx="2362200" cy="144621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[0, 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[33, 33, 33]</a:t>
            </a:r>
            <a:endParaRPr b="0" i="0" sz="1400" u="none" cap="none" strike="noStrike">
              <a:solidFill>
                <a:srgbClr val="000000"/>
              </a:solidFill>
              <a:latin typeface="Arial"/>
              <a:ea typeface="Arial"/>
              <a:cs typeface="Arial"/>
              <a:sym typeface="Arial"/>
            </a:endParaRPr>
          </a:p>
        </p:txBody>
      </p:sp>
      <p:sp>
        <p:nvSpPr>
          <p:cNvPr id="525" name="Google Shape;525;p54"/>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Collections</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531" name="Google Shape;531;p55"/>
          <p:cNvSpPr/>
          <p:nvPr/>
        </p:nvSpPr>
        <p:spPr>
          <a:xfrm>
            <a:off x="533400" y="1295400"/>
            <a:ext cx="8153400" cy="3139321"/>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binarysearch.java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rotate.java</a:t>
            </a:r>
            <a:br>
              <a:rPr b="1" i="0" lang="en-US" sz="6600" u="none" cap="none" strike="noStrike">
                <a:solidFill>
                  <a:srgbClr val="FF3300"/>
                </a:solidFill>
                <a:latin typeface="Tahoma"/>
                <a:ea typeface="Tahoma"/>
                <a:cs typeface="Tahoma"/>
                <a:sym typeface="Tahoma"/>
              </a:rPr>
            </a:br>
            <a:r>
              <a:rPr b="1" i="0" lang="en-US" sz="6600" u="none" cap="none" strike="noStrike">
                <a:solidFill>
                  <a:srgbClr val="FF3300"/>
                </a:solidFill>
                <a:latin typeface="Tahoma"/>
                <a:ea typeface="Tahoma"/>
                <a:cs typeface="Tahoma"/>
                <a:sym typeface="Tahoma"/>
              </a:rPr>
              <a:t>fill.java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537" name="Google Shape;537;p56"/>
          <p:cNvSpPr/>
          <p:nvPr/>
        </p:nvSpPr>
        <p:spPr>
          <a:xfrm>
            <a:off x="6446838" y="982663"/>
            <a:ext cx="2697162" cy="960437"/>
          </a:xfrm>
          <a:custGeom>
            <a:rect b="b" l="l" r="r" t="t"/>
            <a:pathLst>
              <a:path extrusionOk="0" h="807" w="1274">
                <a:moveTo>
                  <a:pt x="637" y="806"/>
                </a:moveTo>
                <a:lnTo>
                  <a:pt x="0" y="431"/>
                </a:lnTo>
                <a:lnTo>
                  <a:pt x="0" y="371"/>
                </a:lnTo>
                <a:lnTo>
                  <a:pt x="637" y="0"/>
                </a:lnTo>
                <a:lnTo>
                  <a:pt x="1273" y="371"/>
                </a:lnTo>
                <a:lnTo>
                  <a:pt x="1273" y="431"/>
                </a:lnTo>
                <a:lnTo>
                  <a:pt x="637" y="80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538" name="Google Shape;538;p56"/>
          <p:cNvSpPr/>
          <p:nvPr/>
        </p:nvSpPr>
        <p:spPr>
          <a:xfrm>
            <a:off x="7143750" y="5543550"/>
            <a:ext cx="666750" cy="557213"/>
          </a:xfrm>
          <a:custGeom>
            <a:rect b="b" l="l" r="r" t="t"/>
            <a:pathLst>
              <a:path extrusionOk="0" h="468" w="315">
                <a:moveTo>
                  <a:pt x="314" y="0"/>
                </a:moveTo>
                <a:lnTo>
                  <a:pt x="286" y="16"/>
                </a:lnTo>
                <a:lnTo>
                  <a:pt x="258" y="36"/>
                </a:lnTo>
                <a:lnTo>
                  <a:pt x="234" y="60"/>
                </a:lnTo>
                <a:lnTo>
                  <a:pt x="205" y="81"/>
                </a:lnTo>
                <a:lnTo>
                  <a:pt x="181" y="105"/>
                </a:lnTo>
                <a:lnTo>
                  <a:pt x="157" y="129"/>
                </a:lnTo>
                <a:lnTo>
                  <a:pt x="133" y="157"/>
                </a:lnTo>
                <a:lnTo>
                  <a:pt x="113" y="181"/>
                </a:lnTo>
                <a:lnTo>
                  <a:pt x="93" y="209"/>
                </a:lnTo>
                <a:lnTo>
                  <a:pt x="73" y="238"/>
                </a:lnTo>
                <a:lnTo>
                  <a:pt x="56" y="266"/>
                </a:lnTo>
                <a:lnTo>
                  <a:pt x="40" y="294"/>
                </a:lnTo>
                <a:lnTo>
                  <a:pt x="28" y="322"/>
                </a:lnTo>
                <a:lnTo>
                  <a:pt x="16" y="350"/>
                </a:lnTo>
                <a:lnTo>
                  <a:pt x="8" y="379"/>
                </a:lnTo>
                <a:lnTo>
                  <a:pt x="0" y="407"/>
                </a:lnTo>
                <a:lnTo>
                  <a:pt x="101" y="467"/>
                </a:lnTo>
                <a:lnTo>
                  <a:pt x="121" y="451"/>
                </a:lnTo>
                <a:lnTo>
                  <a:pt x="28" y="399"/>
                </a:lnTo>
                <a:lnTo>
                  <a:pt x="28" y="391"/>
                </a:lnTo>
                <a:lnTo>
                  <a:pt x="32" y="379"/>
                </a:lnTo>
                <a:lnTo>
                  <a:pt x="32" y="367"/>
                </a:lnTo>
                <a:lnTo>
                  <a:pt x="36" y="354"/>
                </a:lnTo>
                <a:lnTo>
                  <a:pt x="40" y="338"/>
                </a:lnTo>
                <a:lnTo>
                  <a:pt x="44" y="326"/>
                </a:lnTo>
                <a:lnTo>
                  <a:pt x="48" y="314"/>
                </a:lnTo>
                <a:lnTo>
                  <a:pt x="56" y="302"/>
                </a:lnTo>
                <a:lnTo>
                  <a:pt x="60" y="290"/>
                </a:lnTo>
                <a:lnTo>
                  <a:pt x="69" y="278"/>
                </a:lnTo>
                <a:lnTo>
                  <a:pt x="77" y="266"/>
                </a:lnTo>
                <a:lnTo>
                  <a:pt x="81" y="254"/>
                </a:lnTo>
                <a:lnTo>
                  <a:pt x="89" y="242"/>
                </a:lnTo>
                <a:lnTo>
                  <a:pt x="97" y="230"/>
                </a:lnTo>
                <a:lnTo>
                  <a:pt x="101" y="222"/>
                </a:lnTo>
                <a:lnTo>
                  <a:pt x="109" y="209"/>
                </a:lnTo>
                <a:lnTo>
                  <a:pt x="121" y="193"/>
                </a:lnTo>
                <a:lnTo>
                  <a:pt x="129" y="181"/>
                </a:lnTo>
                <a:lnTo>
                  <a:pt x="141" y="165"/>
                </a:lnTo>
                <a:lnTo>
                  <a:pt x="153" y="149"/>
                </a:lnTo>
                <a:lnTo>
                  <a:pt x="165" y="137"/>
                </a:lnTo>
                <a:lnTo>
                  <a:pt x="177" y="121"/>
                </a:lnTo>
                <a:lnTo>
                  <a:pt x="189" y="109"/>
                </a:lnTo>
                <a:lnTo>
                  <a:pt x="201" y="97"/>
                </a:lnTo>
                <a:lnTo>
                  <a:pt x="214" y="85"/>
                </a:lnTo>
                <a:lnTo>
                  <a:pt x="226" y="72"/>
                </a:lnTo>
                <a:lnTo>
                  <a:pt x="242" y="60"/>
                </a:lnTo>
                <a:lnTo>
                  <a:pt x="254" y="48"/>
                </a:lnTo>
                <a:lnTo>
                  <a:pt x="270" y="36"/>
                </a:lnTo>
                <a:lnTo>
                  <a:pt x="282" y="24"/>
                </a:lnTo>
                <a:lnTo>
                  <a:pt x="298" y="12"/>
                </a:lnTo>
                <a:lnTo>
                  <a:pt x="314" y="0"/>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539" name="Google Shape;539;p56"/>
          <p:cNvSpPr/>
          <p:nvPr/>
        </p:nvSpPr>
        <p:spPr>
          <a:xfrm>
            <a:off x="1524000" y="914400"/>
            <a:ext cx="427038" cy="7620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chemeClr val="dk1"/>
                </a:solidFill>
                <a:latin typeface="Comic Sans MS"/>
                <a:ea typeface="Comic Sans MS"/>
                <a:cs typeface="Comic Sans MS"/>
                <a:sym typeface="Comic Sans MS"/>
              </a:rPr>
              <a:t> </a:t>
            </a:r>
            <a:endParaRPr b="0" i="0" sz="2800" u="none" cap="none" strike="noStrike">
              <a:solidFill>
                <a:srgbClr val="CC3300"/>
              </a:solidFill>
              <a:latin typeface="Comic Sans MS"/>
              <a:ea typeface="Comic Sans MS"/>
              <a:cs typeface="Comic Sans MS"/>
              <a:sym typeface="Comic Sans MS"/>
            </a:endParaRPr>
          </a:p>
        </p:txBody>
      </p:sp>
      <p:sp>
        <p:nvSpPr>
          <p:cNvPr id="540" name="Google Shape;540;p56"/>
          <p:cNvSpPr/>
          <p:nvPr/>
        </p:nvSpPr>
        <p:spPr>
          <a:xfrm>
            <a:off x="1752600" y="1600200"/>
            <a:ext cx="5638800" cy="2308324"/>
          </a:xfrm>
          <a:prstGeom prst="rect">
            <a:avLst/>
          </a:prstGeom>
          <a:solidFill>
            <a:srgbClr val="FFFFCC"/>
          </a:solid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0066FF"/>
                </a:solidFill>
                <a:latin typeface="Tahoma"/>
                <a:ea typeface="Tahoma"/>
                <a:cs typeface="Tahoma"/>
                <a:sym typeface="Tahoma"/>
              </a:rPr>
              <a:t>Search</a:t>
            </a:r>
            <a:br>
              <a:rPr b="1" i="0" lang="en-US" sz="7200" u="none" cap="none" strike="noStrike">
                <a:solidFill>
                  <a:srgbClr val="0066FF"/>
                </a:solidFill>
                <a:latin typeface="Tahoma"/>
                <a:ea typeface="Tahoma"/>
                <a:cs typeface="Tahoma"/>
                <a:sym typeface="Tahoma"/>
              </a:rPr>
            </a:br>
            <a:r>
              <a:rPr b="1" i="0" lang="en-US" sz="7200" u="none" cap="none" strike="noStrike">
                <a:solidFill>
                  <a:srgbClr val="0066FF"/>
                </a:solidFill>
                <a:latin typeface="Tahoma"/>
                <a:ea typeface="Tahoma"/>
                <a:cs typeface="Tahoma"/>
                <a:sym typeface="Tahoma"/>
              </a:rPr>
              <a:t>Methods</a:t>
            </a:r>
            <a:endParaRPr b="1" i="0" sz="7200" u="none" cap="none" strike="noStrike">
              <a:solidFill>
                <a:srgbClr val="0066FF"/>
              </a:solidFill>
              <a:latin typeface="Tahoma"/>
              <a:ea typeface="Tahoma"/>
              <a:cs typeface="Tahoma"/>
              <a:sym typeface="Tahoma"/>
            </a:endParaRPr>
          </a:p>
        </p:txBody>
      </p:sp>
      <p:sp>
        <p:nvSpPr>
          <p:cNvPr id="541" name="Google Shape;541;p56"/>
          <p:cNvSpPr txBox="1"/>
          <p:nvPr>
            <p:ph idx="4294967295"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graphicFrame>
        <p:nvGraphicFramePr>
          <p:cNvPr id="547" name="Google Shape;547;p57"/>
          <p:cNvGraphicFramePr/>
          <p:nvPr/>
        </p:nvGraphicFramePr>
        <p:xfrm>
          <a:off x="533400" y="914400"/>
          <a:ext cx="3000000" cy="3000000"/>
        </p:xfrm>
        <a:graphic>
          <a:graphicData uri="http://schemas.openxmlformats.org/drawingml/2006/table">
            <a:tbl>
              <a:tblPr>
                <a:noFill/>
                <a:tableStyleId>{DEE4CA4C-5822-4FFA-9588-9AE3C489DE65}</a:tableStyleId>
              </a:tblPr>
              <a:tblGrid>
                <a:gridCol w="2720975"/>
                <a:gridCol w="5356225"/>
              </a:tblGrid>
              <a:tr h="1476375">
                <a:tc gridSpan="2">
                  <a:txBody>
                    <a:bodyPr/>
                    <a:lstStyle/>
                    <a:p>
                      <a:pPr indent="0" lvl="0" marL="0" marR="0" rtl="0" algn="ctr">
                        <a:lnSpc>
                          <a:spcPct val="100000"/>
                        </a:lnSpc>
                        <a:spcBef>
                          <a:spcPts val="0"/>
                        </a:spcBef>
                        <a:spcAft>
                          <a:spcPts val="0"/>
                        </a:spcAft>
                        <a:buClr>
                          <a:srgbClr val="FF0000"/>
                        </a:buClr>
                        <a:buSzPts val="3600"/>
                        <a:buFont typeface="Tahoma"/>
                        <a:buNone/>
                      </a:pPr>
                      <a:r>
                        <a:rPr b="1" i="0" lang="en-US" sz="3600" u="none" cap="none" strike="noStrike">
                          <a:solidFill>
                            <a:srgbClr val="FF0000"/>
                          </a:solidFill>
                          <a:latin typeface="Tahoma"/>
                          <a:ea typeface="Tahoma"/>
                          <a:cs typeface="Tahoma"/>
                          <a:sym typeface="Tahoma"/>
                        </a:rPr>
                        <a:t>ArrayList</a:t>
                      </a:r>
                      <a:endParaRPr sz="1400" u="none" cap="none" strike="noStrike"/>
                    </a:p>
                    <a:p>
                      <a:pPr indent="0" lvl="0" marL="0" marR="0" rtl="0" algn="ctr">
                        <a:lnSpc>
                          <a:spcPct val="100000"/>
                        </a:lnSpc>
                        <a:spcBef>
                          <a:spcPts val="560"/>
                        </a:spcBef>
                        <a:spcAft>
                          <a:spcPts val="0"/>
                        </a:spcAft>
                        <a:buClr>
                          <a:srgbClr val="006600"/>
                        </a:buClr>
                        <a:buSzPts val="2800"/>
                        <a:buFont typeface="Tahoma"/>
                        <a:buNone/>
                      </a:pPr>
                      <a:r>
                        <a:rPr b="1" i="0" lang="en-US" sz="2800" u="none" cap="none" strike="noStrike">
                          <a:solidFill>
                            <a:srgbClr val="006600"/>
                          </a:solidFill>
                          <a:latin typeface="Tahoma"/>
                          <a:ea typeface="Tahoma"/>
                          <a:cs typeface="Tahoma"/>
                          <a:sym typeface="Tahoma"/>
                        </a:rPr>
                        <a:t>frequently used methods</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CC"/>
                    </a:solidFill>
                  </a:tcPr>
                </a:tc>
                <a:tc hMerge="1"/>
              </a:tr>
              <a:tr h="684225">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Name</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411"/>
                      </a:srgbClr>
                    </a:solidFill>
                  </a:tcPr>
                </a:tc>
                <a:tc>
                  <a:txBody>
                    <a:bodyPr/>
                    <a:lstStyle/>
                    <a:p>
                      <a:pPr indent="0" lvl="0" marL="0" marR="0" rtl="0" algn="ctr">
                        <a:lnSpc>
                          <a:spcPct val="100000"/>
                        </a:lnSpc>
                        <a:spcBef>
                          <a:spcPts val="0"/>
                        </a:spcBef>
                        <a:spcAft>
                          <a:spcPts val="0"/>
                        </a:spcAft>
                        <a:buClr>
                          <a:srgbClr val="330099"/>
                        </a:buClr>
                        <a:buSzPts val="2400"/>
                        <a:buFont typeface="Tahoma"/>
                        <a:buNone/>
                      </a:pPr>
                      <a:r>
                        <a:rPr b="1" i="0" lang="en-US" sz="2400" u="none" cap="none" strike="noStrike">
                          <a:solidFill>
                            <a:srgbClr val="330099"/>
                          </a:solidFill>
                          <a:latin typeface="Tahoma"/>
                          <a:ea typeface="Tahoma"/>
                          <a:cs typeface="Tahoma"/>
                          <a:sym typeface="Tahoma"/>
                        </a:rPr>
                        <a:t>Use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1F4FF">
                        <a:alpha val="49411"/>
                      </a:srgbClr>
                    </a:solidFill>
                  </a:tcPr>
                </a:tc>
              </a:tr>
              <a:tr h="46990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contains(x)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checks if the list contains 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0850">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indexOf(x)</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ahoma"/>
                        <a:buNone/>
                      </a:pPr>
                      <a:r>
                        <a:rPr b="1" i="0" lang="en-US" sz="2000" u="none" cap="none" strike="noStrike">
                          <a:solidFill>
                            <a:schemeClr val="accent2"/>
                          </a:solidFill>
                          <a:latin typeface="Tahoma"/>
                          <a:ea typeface="Tahoma"/>
                          <a:cs typeface="Tahoma"/>
                          <a:sym typeface="Tahoma"/>
                        </a:rPr>
                        <a:t>checks the list for the location of 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553" name="Google Shape;553;p58"/>
          <p:cNvSpPr/>
          <p:nvPr/>
        </p:nvSpPr>
        <p:spPr>
          <a:xfrm>
            <a:off x="228600" y="0"/>
            <a:ext cx="6103938" cy="649763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ArrayList&lt;Integer&gt; 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 = new ArrayList&lt;Integer&gt;();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ray.add(23);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ray.add(11);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ray.add(66);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ray.add(53);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out.println(ray.indexOf(21));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out.println(ray.indexOf(66));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out.println(ray.contains(21));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out.println(ray.contains(66));</a:t>
            </a:r>
            <a:endParaRPr b="0" i="0" sz="1400" u="none" cap="none" strike="noStrike">
              <a:solidFill>
                <a:srgbClr val="000000"/>
              </a:solidFill>
              <a:latin typeface="Arial"/>
              <a:ea typeface="Arial"/>
              <a:cs typeface="Arial"/>
              <a:sym typeface="Arial"/>
            </a:endParaRPr>
          </a:p>
        </p:txBody>
      </p:sp>
      <p:sp>
        <p:nvSpPr>
          <p:cNvPr id="554" name="Google Shape;554;p58"/>
          <p:cNvSpPr txBox="1"/>
          <p:nvPr/>
        </p:nvSpPr>
        <p:spPr>
          <a:xfrm>
            <a:off x="5943600" y="1066800"/>
            <a:ext cx="3048000" cy="3154363"/>
          </a:xfrm>
          <a:prstGeom prst="rect">
            <a:avLst/>
          </a:prstGeom>
          <a:noFill/>
          <a:ln cap="flat" cmpd="sng" w="12700">
            <a:solidFill>
              <a:srgbClr val="9933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sng" cap="none" strike="noStrike">
                <a:solidFill>
                  <a:srgbClr val="FF0000"/>
                </a:solidFill>
                <a:latin typeface="Tahoma"/>
                <a:ea typeface="Tahoma"/>
                <a:cs typeface="Tahoma"/>
                <a:sym typeface="Tahoma"/>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[23, 11, 66, 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[23, 11, 66, 53]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false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true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p:txBody>
      </p:sp>
      <p:sp>
        <p:nvSpPr>
          <p:cNvPr id="560" name="Google Shape;560;p59"/>
          <p:cNvSpPr/>
          <p:nvPr/>
        </p:nvSpPr>
        <p:spPr>
          <a:xfrm>
            <a:off x="914400" y="2895600"/>
            <a:ext cx="7162800" cy="1107996"/>
          </a:xfrm>
          <a:prstGeom prst="rect">
            <a:avLst/>
          </a:prstGeom>
          <a:solidFill>
            <a:srgbClr val="FFFFCC"/>
          </a:solidFill>
          <a:ln cap="flat" cmpd="sng" w="2857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rgbClr val="FF3300"/>
                </a:solidFill>
                <a:latin typeface="Tahoma"/>
                <a:ea typeface="Tahoma"/>
                <a:cs typeface="Tahoma"/>
                <a:sym typeface="Tahoma"/>
              </a:rPr>
              <a:t>search.java</a:t>
            </a:r>
            <a:endParaRPr b="1" i="0" sz="6000" u="none" cap="none" strike="noStrike">
              <a:solidFill>
                <a:srgbClr val="FF3300"/>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130" name="Google Shape;130;p6"/>
          <p:cNvSpPr txBox="1"/>
          <p:nvPr/>
        </p:nvSpPr>
        <p:spPr>
          <a:xfrm>
            <a:off x="1584325" y="2895600"/>
            <a:ext cx="6797675" cy="519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0  </a:t>
            </a:r>
            <a:r>
              <a:rPr b="1" i="0" lang="en-US" sz="2800" u="none" cap="none" strike="noStrike">
                <a:solidFill>
                  <a:srgbClr val="0000CC"/>
                </a:solidFill>
                <a:latin typeface="Tahoma"/>
                <a:ea typeface="Tahoma"/>
                <a:cs typeface="Tahoma"/>
                <a:sym typeface="Tahoma"/>
              </a:rPr>
              <a:t>  </a:t>
            </a:r>
            <a:r>
              <a:rPr b="1" i="0" lang="en-US" sz="2800" u="none" cap="none" strike="noStrike">
                <a:solidFill>
                  <a:schemeClr val="dk1"/>
                </a:solidFill>
                <a:latin typeface="Tahoma"/>
                <a:ea typeface="Tahoma"/>
                <a:cs typeface="Tahoma"/>
                <a:sym typeface="Tahoma"/>
              </a:rPr>
              <a:t>1     2    3    4    5	    6	  7    8    9</a:t>
            </a:r>
            <a:endParaRPr b="0" i="0" sz="1400" u="none" cap="none" strike="noStrike">
              <a:solidFill>
                <a:srgbClr val="000000"/>
              </a:solidFill>
              <a:latin typeface="Arial"/>
              <a:ea typeface="Arial"/>
              <a:cs typeface="Arial"/>
              <a:sym typeface="Arial"/>
            </a:endParaRPr>
          </a:p>
        </p:txBody>
      </p:sp>
      <p:sp>
        <p:nvSpPr>
          <p:cNvPr id="131" name="Google Shape;131;p6"/>
          <p:cNvSpPr txBox="1"/>
          <p:nvPr/>
        </p:nvSpPr>
        <p:spPr>
          <a:xfrm>
            <a:off x="228600" y="3581400"/>
            <a:ext cx="1160463" cy="519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nums</a:t>
            </a:r>
            <a:endParaRPr b="0" i="0" sz="1400" u="none" cap="none" strike="noStrike">
              <a:solidFill>
                <a:srgbClr val="000000"/>
              </a:solidFill>
              <a:latin typeface="Arial"/>
              <a:ea typeface="Arial"/>
              <a:cs typeface="Arial"/>
              <a:sym typeface="Arial"/>
            </a:endParaRPr>
          </a:p>
        </p:txBody>
      </p:sp>
      <p:sp>
        <p:nvSpPr>
          <p:cNvPr id="132" name="Google Shape;132;p6"/>
          <p:cNvSpPr txBox="1"/>
          <p:nvPr/>
        </p:nvSpPr>
        <p:spPr>
          <a:xfrm>
            <a:off x="1828800" y="5715000"/>
            <a:ext cx="184150" cy="946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FF0000"/>
              </a:solidFill>
              <a:latin typeface="Tahoma"/>
              <a:ea typeface="Tahoma"/>
              <a:cs typeface="Tahoma"/>
              <a:sym typeface="Tahoma"/>
            </a:endParaRPr>
          </a:p>
        </p:txBody>
      </p:sp>
      <p:graphicFrame>
        <p:nvGraphicFramePr>
          <p:cNvPr id="133" name="Google Shape;133;p6"/>
          <p:cNvGraphicFramePr/>
          <p:nvPr/>
        </p:nvGraphicFramePr>
        <p:xfrm>
          <a:off x="1447800" y="3581400"/>
          <a:ext cx="3000000" cy="3000000"/>
        </p:xfrm>
        <a:graphic>
          <a:graphicData uri="http://schemas.openxmlformats.org/drawingml/2006/table">
            <a:tbl>
              <a:tblPr>
                <a:noFill/>
                <a:tableStyleId>{DEE4CA4C-5822-4FFA-9588-9AE3C489DE65}</a:tableStyleId>
              </a:tblPr>
              <a:tblGrid>
                <a:gridCol w="677875"/>
                <a:gridCol w="677850"/>
                <a:gridCol w="679450"/>
                <a:gridCol w="677875"/>
                <a:gridCol w="677850"/>
                <a:gridCol w="677875"/>
                <a:gridCol w="677850"/>
                <a:gridCol w="679450"/>
                <a:gridCol w="677875"/>
                <a:gridCol w="677850"/>
              </a:tblGrid>
              <a:tr h="584200">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c>
                  <a:txBody>
                    <a:bodyPr/>
                    <a:lstStyle/>
                    <a:p>
                      <a:pPr indent="0" lvl="0" marL="0" marR="0" rtl="0" algn="ctr">
                        <a:lnSpc>
                          <a:spcPct val="100000"/>
                        </a:lnSpc>
                        <a:spcBef>
                          <a:spcPts val="0"/>
                        </a:spcBef>
                        <a:spcAft>
                          <a:spcPts val="0"/>
                        </a:spcAft>
                        <a:buClr>
                          <a:schemeClr val="dk1"/>
                        </a:buClr>
                        <a:buSzPts val="2800"/>
                        <a:buFont typeface="Tahoma"/>
                        <a:buNone/>
                      </a:pPr>
                      <a:r>
                        <a:rPr b="1" i="0" lang="en-US" sz="2800" u="none" cap="none" strike="noStrike">
                          <a:solidFill>
                            <a:schemeClr val="dk1"/>
                          </a:solidFill>
                          <a:latin typeface="Tahoma"/>
                          <a:ea typeface="Tahoma"/>
                          <a:cs typeface="Tahoma"/>
                          <a:sym typeface="Tahoma"/>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FCC">
                        <a:alpha val="49411"/>
                      </a:srgbClr>
                    </a:solidFill>
                  </a:tcPr>
                </a:tc>
              </a:tr>
            </a:tbl>
          </a:graphicData>
        </a:graphic>
      </p:graphicFrame>
      <p:sp>
        <p:nvSpPr>
          <p:cNvPr id="134" name="Google Shape;134;p6"/>
          <p:cNvSpPr txBox="1"/>
          <p:nvPr/>
        </p:nvSpPr>
        <p:spPr>
          <a:xfrm>
            <a:off x="1066800" y="1981200"/>
            <a:ext cx="7704138" cy="5191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int[] nums = new int[10];    	</a:t>
            </a:r>
            <a:r>
              <a:rPr b="1" i="0" lang="en-US" sz="2000" u="none" cap="none" strike="noStrike">
                <a:solidFill>
                  <a:srgbClr val="009900"/>
                </a:solidFill>
                <a:latin typeface="Tahoma"/>
                <a:ea typeface="Tahoma"/>
                <a:cs typeface="Tahoma"/>
                <a:sym typeface="Tahoma"/>
              </a:rPr>
              <a:t>//Java int array</a:t>
            </a:r>
            <a:endParaRPr b="0" i="0" sz="1400" u="none" cap="none" strike="noStrike">
              <a:solidFill>
                <a:srgbClr val="000000"/>
              </a:solidFill>
              <a:latin typeface="Arial"/>
              <a:ea typeface="Arial"/>
              <a:cs typeface="Arial"/>
              <a:sym typeface="Arial"/>
            </a:endParaRPr>
          </a:p>
        </p:txBody>
      </p:sp>
      <p:sp>
        <p:nvSpPr>
          <p:cNvPr id="135" name="Google Shape;135;p6"/>
          <p:cNvSpPr txBox="1"/>
          <p:nvPr/>
        </p:nvSpPr>
        <p:spPr>
          <a:xfrm>
            <a:off x="990600" y="4724400"/>
            <a:ext cx="7391400" cy="1385888"/>
          </a:xfrm>
          <a:prstGeom prst="rect">
            <a:avLst/>
          </a:prstGeom>
          <a:noFill/>
          <a:ln cap="flat" cmpd="sng" w="12700">
            <a:solidFill>
              <a:srgbClr val="00808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6666"/>
                </a:solidFill>
                <a:latin typeface="Tahoma"/>
                <a:ea typeface="Tahoma"/>
                <a:cs typeface="Tahoma"/>
                <a:sym typeface="Tahoma"/>
              </a:rPr>
              <a:t>An array is a group of items all of the same type which are accessed through a single identifier.</a:t>
            </a:r>
            <a:endParaRPr b="1" i="0" sz="2800" u="none" cap="none" strike="noStrike">
              <a:solidFill>
                <a:schemeClr val="dk1"/>
              </a:solidFill>
              <a:latin typeface="Tahoma"/>
              <a:ea typeface="Tahoma"/>
              <a:cs typeface="Tahoma"/>
              <a:sym typeface="Tahoma"/>
            </a:endParaRPr>
          </a:p>
        </p:txBody>
      </p:sp>
      <p:sp>
        <p:nvSpPr>
          <p:cNvPr id="136" name="Google Shape;136;p6"/>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ArrayList</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566" name="Google Shape;566;p60"/>
          <p:cNvSpPr/>
          <p:nvPr/>
        </p:nvSpPr>
        <p:spPr>
          <a:xfrm>
            <a:off x="609600" y="685800"/>
            <a:ext cx="7848600" cy="5632311"/>
          </a:xfrm>
          <a:prstGeom prst="rect">
            <a:avLst/>
          </a:prstGeom>
          <a:solidFill>
            <a:srgbClr val="FFFF61"/>
          </a:solidFill>
          <a:ln>
            <a:noFill/>
          </a:ln>
          <a:effectLst>
            <a:outerShdw blurRad="44450" algn="ctr" dir="5400000" dist="27940">
              <a:srgbClr val="000000">
                <a:alpha val="31372"/>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38A725"/>
                </a:solidFill>
                <a:latin typeface="Arial"/>
                <a:ea typeface="Arial"/>
                <a:cs typeface="Arial"/>
                <a:sym typeface="Arial"/>
              </a:rPr>
              <a:t>Work on Programs!</a:t>
            </a:r>
            <a:br>
              <a:rPr b="1" i="0" lang="en-US" sz="7200" u="none" cap="none" strike="noStrike">
                <a:solidFill>
                  <a:srgbClr val="38A725"/>
                </a:solidFill>
                <a:latin typeface="Arial"/>
                <a:ea typeface="Arial"/>
                <a:cs typeface="Arial"/>
                <a:sym typeface="Arial"/>
              </a:rPr>
            </a:br>
            <a:endParaRPr b="1" i="0" sz="7200" u="none" cap="none" strike="noStrike">
              <a:solidFill>
                <a:srgbClr val="38A72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38A725"/>
                </a:solidFill>
                <a:latin typeface="Arial"/>
                <a:ea typeface="Arial"/>
                <a:cs typeface="Arial"/>
                <a:sym typeface="Arial"/>
              </a:rPr>
              <a:t>Crank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38A725"/>
                </a:solidFill>
                <a:latin typeface="Arial"/>
                <a:ea typeface="Arial"/>
                <a:cs typeface="Arial"/>
                <a:sym typeface="Arial"/>
              </a:rPr>
              <a:t>Some Code!</a:t>
            </a:r>
            <a:endParaRPr b="1" i="0" sz="7200" u="none" cap="none" strike="noStrike">
              <a:solidFill>
                <a:srgbClr val="38A725"/>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p:nvPr/>
        </p:nvSpPr>
        <p:spPr>
          <a:xfrm>
            <a:off x="533400" y="1219200"/>
            <a:ext cx="8153400" cy="4401205"/>
          </a:xfrm>
          <a:prstGeom prst="rect">
            <a:avLst/>
          </a:prstGeom>
          <a:solidFill>
            <a:schemeClr val="accent2"/>
          </a:solidFill>
          <a:ln cap="flat" cmpd="sng" w="25400">
            <a:solidFill>
              <a:srgbClr val="25259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0"/>
              <a:buFont typeface="Arial"/>
              <a:buNone/>
            </a:pPr>
            <a:br>
              <a:rPr b="1" i="0" lang="en-US" sz="8000" u="none" cap="none" strike="noStrike">
                <a:solidFill>
                  <a:srgbClr val="EDF9F4"/>
                </a:solidFill>
                <a:latin typeface="Tahoma"/>
                <a:ea typeface="Tahoma"/>
                <a:cs typeface="Tahoma"/>
                <a:sym typeface="Tahoma"/>
              </a:rPr>
            </a:br>
            <a:r>
              <a:rPr b="1" i="0" lang="en-US" sz="4000" u="none" cap="none" strike="noStrike">
                <a:solidFill>
                  <a:srgbClr val="EDF9F4"/>
                </a:solidFill>
                <a:latin typeface="Arial"/>
                <a:ea typeface="Arial"/>
                <a:cs typeface="Arial"/>
                <a:sym typeface="Arial"/>
              </a:rPr>
              <a:t>A+ Computer Science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rgbClr val="EDF9F4"/>
                </a:solidFill>
                <a:latin typeface="Arial"/>
                <a:ea typeface="Arial"/>
                <a:cs typeface="Arial"/>
                <a:sym typeface="Arial"/>
              </a:rPr>
              <a:t>LISTS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0"/>
              <a:buFont typeface="Arial"/>
              <a:buNone/>
            </a:pPr>
            <a:r>
              <a:t/>
            </a:r>
            <a:endParaRPr b="1" i="0" sz="8000" u="none" cap="none" strike="noStrike">
              <a:solidFill>
                <a:srgbClr val="EDF9F4"/>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142" name="Google Shape;142;p7"/>
          <p:cNvSpPr/>
          <p:nvPr/>
        </p:nvSpPr>
        <p:spPr>
          <a:xfrm>
            <a:off x="385763" y="2673350"/>
            <a:ext cx="244475"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143" name="Google Shape;143;p7"/>
          <p:cNvSpPr/>
          <p:nvPr/>
        </p:nvSpPr>
        <p:spPr>
          <a:xfrm>
            <a:off x="2056012" y="2895600"/>
            <a:ext cx="1107676" cy="831639"/>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urier New"/>
                <a:ea typeface="Courier New"/>
                <a:cs typeface="Courier New"/>
                <a:sym typeface="Courier New"/>
              </a:rPr>
              <a:t>aplus</a:t>
            </a:r>
            <a:endParaRPr b="1" i="0" sz="2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urier New"/>
              <a:ea typeface="Courier New"/>
              <a:cs typeface="Courier New"/>
              <a:sym typeface="Courier New"/>
            </a:endParaRPr>
          </a:p>
        </p:txBody>
      </p:sp>
      <p:sp>
        <p:nvSpPr>
          <p:cNvPr id="144" name="Google Shape;144;p7"/>
          <p:cNvSpPr/>
          <p:nvPr/>
        </p:nvSpPr>
        <p:spPr>
          <a:xfrm>
            <a:off x="4343400" y="4191000"/>
            <a:ext cx="3200400" cy="787400"/>
          </a:xfrm>
          <a:prstGeom prst="rect">
            <a:avLst/>
          </a:prstGeom>
          <a:solidFill>
            <a:srgbClr val="CCFFCC"/>
          </a:solidFill>
          <a:ln cap="flat" cmpd="sng" w="12700">
            <a:solidFill>
              <a:srgbClr val="CCFFCC"/>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ahoma"/>
                <a:ea typeface="Tahoma"/>
                <a:cs typeface="Tahoma"/>
                <a:sym typeface="Tahoma"/>
              </a:rPr>
              <a:t>nothing</a:t>
            </a:r>
            <a:endParaRPr b="0" i="0" sz="1400" u="none" cap="none" strike="noStrike">
              <a:solidFill>
                <a:srgbClr val="000000"/>
              </a:solidFill>
              <a:latin typeface="Arial"/>
              <a:ea typeface="Arial"/>
              <a:cs typeface="Arial"/>
              <a:sym typeface="Arial"/>
            </a:endParaRPr>
          </a:p>
        </p:txBody>
      </p:sp>
      <p:cxnSp>
        <p:nvCxnSpPr>
          <p:cNvPr id="145" name="Google Shape;145;p7"/>
          <p:cNvCxnSpPr/>
          <p:nvPr/>
        </p:nvCxnSpPr>
        <p:spPr>
          <a:xfrm>
            <a:off x="3048000" y="3352800"/>
            <a:ext cx="1219200" cy="990600"/>
          </a:xfrm>
          <a:prstGeom prst="straightConnector1">
            <a:avLst/>
          </a:prstGeom>
          <a:noFill/>
          <a:ln cap="flat" cmpd="sng" w="50800">
            <a:solidFill>
              <a:srgbClr val="FF6600"/>
            </a:solidFill>
            <a:prstDash val="solid"/>
            <a:round/>
            <a:headEnd len="sm" w="sm" type="none"/>
            <a:tailEnd len="sm" w="sm" type="triangle"/>
          </a:ln>
        </p:spPr>
      </p:cxnSp>
      <p:sp>
        <p:nvSpPr>
          <p:cNvPr id="146" name="Google Shape;146;p7"/>
          <p:cNvSpPr txBox="1"/>
          <p:nvPr/>
        </p:nvSpPr>
        <p:spPr>
          <a:xfrm>
            <a:off x="2209800" y="3276600"/>
            <a:ext cx="9144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Tahoma"/>
                <a:ea typeface="Tahoma"/>
                <a:cs typeface="Tahoma"/>
                <a:sym typeface="Tahoma"/>
              </a:rPr>
              <a:t>null</a:t>
            </a:r>
            <a:endParaRPr b="0" i="0" sz="1400" u="none" cap="none" strike="noStrike">
              <a:solidFill>
                <a:srgbClr val="000000"/>
              </a:solidFill>
              <a:latin typeface="Arial"/>
              <a:ea typeface="Arial"/>
              <a:cs typeface="Arial"/>
              <a:sym typeface="Arial"/>
            </a:endParaRPr>
          </a:p>
        </p:txBody>
      </p:sp>
      <p:sp>
        <p:nvSpPr>
          <p:cNvPr id="147" name="Google Shape;147;p7"/>
          <p:cNvSpPr txBox="1"/>
          <p:nvPr/>
        </p:nvSpPr>
        <p:spPr>
          <a:xfrm>
            <a:off x="4876800" y="3733800"/>
            <a:ext cx="1009500" cy="396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Tahoma"/>
                <a:ea typeface="Tahoma"/>
                <a:cs typeface="Tahoma"/>
                <a:sym typeface="Tahoma"/>
              </a:rPr>
              <a:t>null</a:t>
            </a:r>
            <a:endParaRPr b="0" i="0" sz="1400" u="none" cap="none" strike="noStrike">
              <a:solidFill>
                <a:srgbClr val="000000"/>
              </a:solidFill>
              <a:latin typeface="Arial"/>
              <a:ea typeface="Arial"/>
              <a:cs typeface="Arial"/>
              <a:sym typeface="Arial"/>
            </a:endParaRPr>
          </a:p>
        </p:txBody>
      </p:sp>
      <p:sp>
        <p:nvSpPr>
          <p:cNvPr id="148" name="Google Shape;148;p7"/>
          <p:cNvSpPr txBox="1"/>
          <p:nvPr/>
        </p:nvSpPr>
        <p:spPr>
          <a:xfrm>
            <a:off x="1828800" y="1981200"/>
            <a:ext cx="4057521"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ahoma"/>
                <a:ea typeface="Tahoma"/>
                <a:cs typeface="Tahoma"/>
                <a:sym typeface="Tahoma"/>
              </a:rPr>
              <a:t>ArrayList  aplus;</a:t>
            </a:r>
            <a:r>
              <a:rPr b="1" i="0" lang="en-US" sz="2800" u="none" cap="none" strike="noStrike">
                <a:solidFill>
                  <a:schemeClr val="dk1"/>
                </a:solidFill>
                <a:latin typeface="Tahoma"/>
                <a:ea typeface="Tahoma"/>
                <a:cs typeface="Tahoma"/>
                <a:sym typeface="Tahoma"/>
              </a:rPr>
              <a:t> </a:t>
            </a:r>
            <a:endParaRPr b="1" i="0" sz="2000" u="none" cap="none" strike="noStrike">
              <a:solidFill>
                <a:srgbClr val="009900"/>
              </a:solidFill>
              <a:latin typeface="Tahoma"/>
              <a:ea typeface="Tahoma"/>
              <a:cs typeface="Tahoma"/>
              <a:sym typeface="Tahoma"/>
            </a:endParaRPr>
          </a:p>
        </p:txBody>
      </p:sp>
      <p:sp>
        <p:nvSpPr>
          <p:cNvPr id="149" name="Google Shape;149;p7"/>
          <p:cNvSpPr txBox="1"/>
          <p:nvPr/>
        </p:nvSpPr>
        <p:spPr>
          <a:xfrm>
            <a:off x="1524000" y="5562600"/>
            <a:ext cx="656301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CC"/>
                </a:solidFill>
                <a:latin typeface="Tahoma"/>
                <a:ea typeface="Tahoma"/>
                <a:cs typeface="Tahoma"/>
                <a:sym typeface="Tahoma"/>
              </a:rPr>
              <a:t>aplus is a reference to an ArrayList.</a:t>
            </a:r>
            <a:endParaRPr b="0" i="0" sz="1400" u="none" cap="none" strike="noStrike">
              <a:solidFill>
                <a:srgbClr val="000000"/>
              </a:solidFill>
              <a:latin typeface="Arial"/>
              <a:ea typeface="Arial"/>
              <a:cs typeface="Arial"/>
              <a:sym typeface="Arial"/>
            </a:endParaRPr>
          </a:p>
        </p:txBody>
      </p:sp>
      <p:sp>
        <p:nvSpPr>
          <p:cNvPr id="150" name="Google Shape;150;p7"/>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ArrayList</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156" name="Google Shape;156;p8"/>
          <p:cNvSpPr/>
          <p:nvPr/>
        </p:nvSpPr>
        <p:spPr>
          <a:xfrm>
            <a:off x="385763" y="2673350"/>
            <a:ext cx="244475"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157" name="Google Shape;157;p8"/>
          <p:cNvSpPr txBox="1"/>
          <p:nvPr/>
        </p:nvSpPr>
        <p:spPr>
          <a:xfrm>
            <a:off x="3657600" y="3429000"/>
            <a:ext cx="985838"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Tahoma"/>
                <a:ea typeface="Tahoma"/>
                <a:cs typeface="Tahoma"/>
                <a:sym typeface="Tahoma"/>
              </a:rPr>
              <a:t>0x213</a:t>
            </a:r>
            <a:endParaRPr b="0" i="0" sz="1400" u="none" cap="none" strike="noStrike">
              <a:solidFill>
                <a:srgbClr val="000000"/>
              </a:solidFill>
              <a:latin typeface="Arial"/>
              <a:ea typeface="Arial"/>
              <a:cs typeface="Arial"/>
              <a:sym typeface="Arial"/>
            </a:endParaRPr>
          </a:p>
        </p:txBody>
      </p:sp>
      <p:sp>
        <p:nvSpPr>
          <p:cNvPr id="158" name="Google Shape;158;p8"/>
          <p:cNvSpPr txBox="1"/>
          <p:nvPr/>
        </p:nvSpPr>
        <p:spPr>
          <a:xfrm>
            <a:off x="2590800" y="2286000"/>
            <a:ext cx="3941763"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ahoma"/>
                <a:ea typeface="Tahoma"/>
                <a:cs typeface="Tahoma"/>
                <a:sym typeface="Tahoma"/>
              </a:rPr>
              <a:t>new ArrayList();</a:t>
            </a:r>
            <a:endParaRPr b="0" i="0" sz="1400" u="none" cap="none" strike="noStrike">
              <a:solidFill>
                <a:srgbClr val="000000"/>
              </a:solidFill>
              <a:latin typeface="Arial"/>
              <a:ea typeface="Arial"/>
              <a:cs typeface="Arial"/>
              <a:sym typeface="Arial"/>
            </a:endParaRPr>
          </a:p>
        </p:txBody>
      </p:sp>
      <p:sp>
        <p:nvSpPr>
          <p:cNvPr id="159" name="Google Shape;159;p8"/>
          <p:cNvSpPr txBox="1"/>
          <p:nvPr/>
        </p:nvSpPr>
        <p:spPr>
          <a:xfrm>
            <a:off x="2514600" y="5486400"/>
            <a:ext cx="5503800" cy="519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CC"/>
                </a:solidFill>
                <a:latin typeface="Tahoma"/>
                <a:ea typeface="Tahoma"/>
                <a:cs typeface="Tahoma"/>
                <a:sym typeface="Tahoma"/>
              </a:rPr>
              <a:t>ArrayLists are Objects.</a:t>
            </a:r>
            <a:endParaRPr b="0" i="0" sz="1400" u="none" cap="none" strike="noStrike">
              <a:solidFill>
                <a:srgbClr val="000000"/>
              </a:solidFill>
              <a:latin typeface="Arial"/>
              <a:ea typeface="Arial"/>
              <a:cs typeface="Arial"/>
              <a:sym typeface="Arial"/>
            </a:endParaRPr>
          </a:p>
        </p:txBody>
      </p:sp>
      <p:sp>
        <p:nvSpPr>
          <p:cNvPr id="160" name="Google Shape;160;p8"/>
          <p:cNvSpPr txBox="1"/>
          <p:nvPr/>
        </p:nvSpPr>
        <p:spPr>
          <a:xfrm>
            <a:off x="3810000" y="3886200"/>
            <a:ext cx="736600" cy="8239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161" name="Google Shape;161;p8"/>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ArrayList</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14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ts val="1400"/>
              <a:buNone/>
            </a:pPr>
            <a:r>
              <a:t/>
            </a:r>
            <a:endParaRPr b="0"/>
          </a:p>
          <a:p>
            <a:pPr indent="0" lvl="0" marL="0" rtl="0" algn="ctr">
              <a:lnSpc>
                <a:spcPct val="100000"/>
              </a:lnSpc>
              <a:spcBef>
                <a:spcPts val="0"/>
              </a:spcBef>
              <a:spcAft>
                <a:spcPts val="0"/>
              </a:spcAft>
              <a:buSzPts val="1400"/>
              <a:buNone/>
            </a:pPr>
            <a:r>
              <a:t/>
            </a:r>
            <a:endParaRPr/>
          </a:p>
          <a:p>
            <a:pPr indent="0" lvl="0" marL="0" rtl="0" algn="ctr">
              <a:lnSpc>
                <a:spcPct val="100000"/>
              </a:lnSpc>
              <a:spcBef>
                <a:spcPts val="0"/>
              </a:spcBef>
              <a:spcAft>
                <a:spcPts val="0"/>
              </a:spcAft>
              <a:buSzPts val="1400"/>
              <a:buNone/>
            </a:pPr>
            <a:r>
              <a:rPr lang="en-US"/>
              <a:t>© A+ Computer Science  -  www.apluscompsci.com</a:t>
            </a:r>
            <a:endParaRPr/>
          </a:p>
        </p:txBody>
      </p:sp>
      <p:sp>
        <p:nvSpPr>
          <p:cNvPr id="167" name="Google Shape;167;p9"/>
          <p:cNvSpPr/>
          <p:nvPr/>
        </p:nvSpPr>
        <p:spPr>
          <a:xfrm>
            <a:off x="385763" y="2673350"/>
            <a:ext cx="244475"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ahoma"/>
              <a:ea typeface="Tahoma"/>
              <a:cs typeface="Tahoma"/>
              <a:sym typeface="Tahoma"/>
            </a:endParaRPr>
          </a:p>
        </p:txBody>
      </p:sp>
      <p:sp>
        <p:nvSpPr>
          <p:cNvPr id="168" name="Google Shape;168;p9"/>
          <p:cNvSpPr/>
          <p:nvPr/>
        </p:nvSpPr>
        <p:spPr>
          <a:xfrm>
            <a:off x="2056012" y="2895600"/>
            <a:ext cx="1107676" cy="831639"/>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urier New"/>
                <a:ea typeface="Courier New"/>
                <a:cs typeface="Courier New"/>
                <a:sym typeface="Courier New"/>
              </a:rPr>
              <a:t>aplus</a:t>
            </a:r>
            <a:endParaRPr b="1" i="0" sz="2400" u="none" cap="none" strike="noStrike">
              <a:solidFill>
                <a:schemeClr val="dk1"/>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ourier New"/>
              <a:ea typeface="Courier New"/>
              <a:cs typeface="Courier New"/>
              <a:sym typeface="Courier New"/>
            </a:endParaRPr>
          </a:p>
        </p:txBody>
      </p:sp>
      <p:cxnSp>
        <p:nvCxnSpPr>
          <p:cNvPr id="169" name="Google Shape;169;p9"/>
          <p:cNvCxnSpPr/>
          <p:nvPr/>
        </p:nvCxnSpPr>
        <p:spPr>
          <a:xfrm>
            <a:off x="3048000" y="3352800"/>
            <a:ext cx="1219200" cy="990600"/>
          </a:xfrm>
          <a:prstGeom prst="straightConnector1">
            <a:avLst/>
          </a:prstGeom>
          <a:noFill/>
          <a:ln cap="flat" cmpd="sng" w="50800">
            <a:solidFill>
              <a:srgbClr val="FF6600"/>
            </a:solidFill>
            <a:prstDash val="solid"/>
            <a:round/>
            <a:headEnd len="sm" w="sm" type="none"/>
            <a:tailEnd len="sm" w="sm" type="triangle"/>
          </a:ln>
        </p:spPr>
      </p:cxnSp>
      <p:sp>
        <p:nvSpPr>
          <p:cNvPr id="170" name="Google Shape;170;p9"/>
          <p:cNvSpPr txBox="1"/>
          <p:nvPr/>
        </p:nvSpPr>
        <p:spPr>
          <a:xfrm>
            <a:off x="2133600" y="3276600"/>
            <a:ext cx="985838"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Tahoma"/>
                <a:ea typeface="Tahoma"/>
                <a:cs typeface="Tahoma"/>
                <a:sym typeface="Tahoma"/>
              </a:rPr>
              <a:t>0x213</a:t>
            </a:r>
            <a:endParaRPr b="0" i="0" sz="1400" u="none" cap="none" strike="noStrike">
              <a:solidFill>
                <a:srgbClr val="000000"/>
              </a:solidFill>
              <a:latin typeface="Arial"/>
              <a:ea typeface="Arial"/>
              <a:cs typeface="Arial"/>
              <a:sym typeface="Arial"/>
            </a:endParaRPr>
          </a:p>
        </p:txBody>
      </p:sp>
      <p:sp>
        <p:nvSpPr>
          <p:cNvPr id="171" name="Google Shape;171;p9"/>
          <p:cNvSpPr txBox="1"/>
          <p:nvPr/>
        </p:nvSpPr>
        <p:spPr>
          <a:xfrm>
            <a:off x="4876800" y="3733800"/>
            <a:ext cx="985838"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2"/>
                </a:solidFill>
                <a:latin typeface="Tahoma"/>
                <a:ea typeface="Tahoma"/>
                <a:cs typeface="Tahoma"/>
                <a:sym typeface="Tahoma"/>
              </a:rPr>
              <a:t>0x213</a:t>
            </a:r>
            <a:endParaRPr b="0" i="0" sz="1400" u="none" cap="none" strike="noStrike">
              <a:solidFill>
                <a:srgbClr val="000000"/>
              </a:solidFill>
              <a:latin typeface="Arial"/>
              <a:ea typeface="Arial"/>
              <a:cs typeface="Arial"/>
              <a:sym typeface="Arial"/>
            </a:endParaRPr>
          </a:p>
        </p:txBody>
      </p:sp>
      <p:sp>
        <p:nvSpPr>
          <p:cNvPr id="172" name="Google Shape;172;p9"/>
          <p:cNvSpPr txBox="1"/>
          <p:nvPr/>
        </p:nvSpPr>
        <p:spPr>
          <a:xfrm>
            <a:off x="533400" y="1981200"/>
            <a:ext cx="8090676"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2"/>
                </a:solidFill>
                <a:latin typeface="Tahoma"/>
                <a:ea typeface="Tahoma"/>
                <a:cs typeface="Tahoma"/>
                <a:sym typeface="Tahoma"/>
              </a:rPr>
              <a:t>ArrayList</a:t>
            </a:r>
            <a:r>
              <a:rPr b="1" i="0" lang="en-US" sz="3600" u="none" cap="none" strike="noStrike">
                <a:solidFill>
                  <a:schemeClr val="dk1"/>
                </a:solidFill>
                <a:latin typeface="Tahoma"/>
                <a:ea typeface="Tahoma"/>
                <a:cs typeface="Tahoma"/>
                <a:sym typeface="Tahoma"/>
              </a:rPr>
              <a:t> aplus = new </a:t>
            </a:r>
            <a:r>
              <a:rPr b="1" i="0" lang="en-US" sz="3600" u="none" cap="none" strike="noStrike">
                <a:solidFill>
                  <a:schemeClr val="accent2"/>
                </a:solidFill>
                <a:latin typeface="Tahoma"/>
                <a:ea typeface="Tahoma"/>
                <a:cs typeface="Tahoma"/>
                <a:sym typeface="Tahoma"/>
              </a:rPr>
              <a:t>ArrayList()</a:t>
            </a:r>
            <a:r>
              <a:rPr b="1" i="0" lang="en-US" sz="36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173" name="Google Shape;173;p9"/>
          <p:cNvSpPr txBox="1"/>
          <p:nvPr/>
        </p:nvSpPr>
        <p:spPr>
          <a:xfrm>
            <a:off x="1447800" y="5486400"/>
            <a:ext cx="656301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CC"/>
                </a:solidFill>
                <a:latin typeface="Tahoma"/>
                <a:ea typeface="Tahoma"/>
                <a:cs typeface="Tahoma"/>
                <a:sym typeface="Tahoma"/>
              </a:rPr>
              <a:t>aplus is a reference to an ArrayList.</a:t>
            </a:r>
            <a:endParaRPr b="0" i="0" sz="1400" u="none" cap="none" strike="noStrike">
              <a:solidFill>
                <a:srgbClr val="000000"/>
              </a:solidFill>
              <a:latin typeface="Arial"/>
              <a:ea typeface="Arial"/>
              <a:cs typeface="Arial"/>
              <a:sym typeface="Arial"/>
            </a:endParaRPr>
          </a:p>
        </p:txBody>
      </p:sp>
      <p:sp>
        <p:nvSpPr>
          <p:cNvPr id="174" name="Google Shape;174;p9"/>
          <p:cNvSpPr txBox="1"/>
          <p:nvPr/>
        </p:nvSpPr>
        <p:spPr>
          <a:xfrm>
            <a:off x="4953000" y="4191000"/>
            <a:ext cx="736600" cy="8239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ahoma"/>
                <a:ea typeface="Tahoma"/>
                <a:cs typeface="Tahoma"/>
                <a:sym typeface="Tahoma"/>
              </a:rPr>
              <a:t>[]</a:t>
            </a:r>
            <a:endParaRPr b="0" i="0" sz="1400" u="none" cap="none" strike="noStrike">
              <a:solidFill>
                <a:srgbClr val="000000"/>
              </a:solidFill>
              <a:latin typeface="Arial"/>
              <a:ea typeface="Arial"/>
              <a:cs typeface="Arial"/>
              <a:sym typeface="Arial"/>
            </a:endParaRPr>
          </a:p>
        </p:txBody>
      </p:sp>
      <p:sp>
        <p:nvSpPr>
          <p:cNvPr id="175" name="Google Shape;175;p9"/>
          <p:cNvSpPr/>
          <p:nvPr/>
        </p:nvSpPr>
        <p:spPr>
          <a:xfrm>
            <a:off x="0" y="381000"/>
            <a:ext cx="9144000" cy="92333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6F93DB"/>
                </a:solidFill>
                <a:latin typeface="Tahoma"/>
                <a:ea typeface="Tahoma"/>
                <a:cs typeface="Tahoma"/>
                <a:sym typeface="Tahoma"/>
              </a:rPr>
              <a:t>ArrayList</a:t>
            </a:r>
            <a:endParaRPr b="1" i="0" sz="5400" u="none" cap="none" strike="noStrike">
              <a:solidFill>
                <a:srgbClr val="6F93DB"/>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