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79" r:id="rId3"/>
    <p:sldId id="278" r:id="rId4"/>
    <p:sldId id="275" r:id="rId5"/>
    <p:sldId id="277" r:id="rId6"/>
    <p:sldId id="280" r:id="rId7"/>
    <p:sldId id="276" r:id="rId8"/>
    <p:sldId id="274" r:id="rId9"/>
    <p:sldId id="272" r:id="rId10"/>
    <p:sldId id="273" r:id="rId11"/>
    <p:sldId id="271" r:id="rId12"/>
    <p:sldId id="269" r:id="rId13"/>
    <p:sldId id="282" r:id="rId14"/>
    <p:sldId id="270" r:id="rId15"/>
    <p:sldId id="268" r:id="rId16"/>
    <p:sldId id="283" r:id="rId17"/>
    <p:sldId id="267" r:id="rId18"/>
    <p:sldId id="284" r:id="rId19"/>
    <p:sldId id="26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BBB9-0D69-4E93-ABF0-F5AEBF8B087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0C2A-7A06-4C4F-988A-AACF3067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BBB9-0D69-4E93-ABF0-F5AEBF8B087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0C2A-7A06-4C4F-988A-AACF3067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BBB9-0D69-4E93-ABF0-F5AEBF8B087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0C2A-7A06-4C4F-988A-AACF3067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BBB9-0D69-4E93-ABF0-F5AEBF8B087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0C2A-7A06-4C4F-988A-AACF3067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BBB9-0D69-4E93-ABF0-F5AEBF8B087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0C2A-7A06-4C4F-988A-AACF3067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BBB9-0D69-4E93-ABF0-F5AEBF8B087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0C2A-7A06-4C4F-988A-AACF3067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BBB9-0D69-4E93-ABF0-F5AEBF8B087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0C2A-7A06-4C4F-988A-AACF3067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BBB9-0D69-4E93-ABF0-F5AEBF8B087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0C2A-7A06-4C4F-988A-AACF3067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BBB9-0D69-4E93-ABF0-F5AEBF8B087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0C2A-7A06-4C4F-988A-AACF3067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BBB9-0D69-4E93-ABF0-F5AEBF8B087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0C2A-7A06-4C4F-988A-AACF3067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BBB9-0D69-4E93-ABF0-F5AEBF8B087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B0C2A-7A06-4C4F-988A-AACF3067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1BBB9-0D69-4E93-ABF0-F5AEBF8B087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B0C2A-7A06-4C4F-988A-AACF306748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Oromia</a:t>
            </a:r>
            <a:r>
              <a:rPr lang="en-US" dirty="0" smtClean="0"/>
              <a:t> Seed Enterprise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Eliyas</a:t>
            </a:r>
            <a:r>
              <a:rPr lang="en-US" dirty="0" smtClean="0"/>
              <a:t> </a:t>
            </a:r>
            <a:r>
              <a:rPr lang="en-US" dirty="0" err="1" smtClean="0"/>
              <a:t>Siyoum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                                               Supervisor: </a:t>
            </a:r>
            <a:r>
              <a:rPr lang="en-US" dirty="0" err="1" smtClean="0"/>
              <a:t>Mr.Tefera</a:t>
            </a:r>
            <a:endParaRPr lang="en-US" dirty="0"/>
          </a:p>
        </p:txBody>
      </p:sp>
      <p:pic>
        <p:nvPicPr>
          <p:cNvPr id="6" name="image1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14600" y="2286000"/>
            <a:ext cx="3810000" cy="2819400"/>
          </a:xfrm>
          <a:prstGeom prst="rect">
            <a:avLst/>
          </a:prstGeom>
          <a:ln/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Network topology design</a:t>
            </a:r>
            <a:endParaRPr lang="en-US" dirty="0"/>
          </a:p>
        </p:txBody>
      </p:sp>
      <p:pic>
        <p:nvPicPr>
          <p:cNvPr id="4" name="image4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25995" y="1600200"/>
            <a:ext cx="5292009" cy="4525963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Network topology design…</a:t>
            </a:r>
            <a:endParaRPr lang="en-US" dirty="0"/>
          </a:p>
        </p:txBody>
      </p:sp>
      <p:pic>
        <p:nvPicPr>
          <p:cNvPr id="4" name="imag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077021"/>
            <a:ext cx="8229600" cy="3572321"/>
          </a:xfrm>
          <a:prstGeom prst="rect">
            <a:avLst/>
          </a:prstGeom>
          <a:ln/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IP network 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pPr>
              <a:buNone/>
            </a:pPr>
            <a:r>
              <a:rPr lang="en-US" b="1" dirty="0" smtClean="0"/>
              <a:t>  </a:t>
            </a:r>
            <a:r>
              <a:rPr lang="en-US" b="1" dirty="0"/>
              <a:t>DHCP</a:t>
            </a:r>
            <a:endParaRPr lang="en-US" dirty="0"/>
          </a:p>
          <a:p>
            <a:pPr lvl="0"/>
            <a:r>
              <a:rPr lang="en-US" dirty="0"/>
              <a:t> Use DHCP to assign addresses to individual PCs</a:t>
            </a:r>
          </a:p>
          <a:p>
            <a:pPr lvl="0"/>
            <a:r>
              <a:rPr lang="en-US" dirty="0"/>
              <a:t>Use static addressing only for network equipment, printers, and servers DHCP</a:t>
            </a:r>
          </a:p>
          <a:p>
            <a:pPr lvl="0"/>
            <a:r>
              <a:rPr lang="en-US" dirty="0"/>
              <a:t> Dynamic Host Configuration Protocol </a:t>
            </a:r>
          </a:p>
          <a:p>
            <a:pPr lvl="0"/>
            <a:r>
              <a:rPr lang="en-US" dirty="0"/>
              <a:t>Used to assign IP address and provide basic IP configuration to a host. </a:t>
            </a:r>
          </a:p>
          <a:p>
            <a:pPr lvl="0"/>
            <a:r>
              <a:rPr lang="en-US" dirty="0"/>
              <a:t> Simplifies your life greatly </a:t>
            </a:r>
          </a:p>
          <a:p>
            <a:pPr>
              <a:buNone/>
            </a:pPr>
            <a:r>
              <a:rPr lang="en-US" dirty="0"/>
              <a:t>       – Faster</a:t>
            </a:r>
          </a:p>
          <a:p>
            <a:pPr>
              <a:buNone/>
            </a:pPr>
            <a:r>
              <a:rPr lang="en-US" dirty="0"/>
              <a:t>       – Fewer mistakes </a:t>
            </a:r>
          </a:p>
          <a:p>
            <a:pPr>
              <a:buNone/>
            </a:pPr>
            <a:r>
              <a:rPr lang="en-US" dirty="0"/>
              <a:t>       – Easier renumbering</a:t>
            </a:r>
          </a:p>
          <a:p>
            <a:pPr lvl="0"/>
            <a:r>
              <a:rPr lang="en-US" dirty="0"/>
              <a:t>In order to centralize your DHCP service, you need a DHCP relay on each subnet</a:t>
            </a:r>
          </a:p>
          <a:p>
            <a:r>
              <a:rPr lang="en-US" dirty="0"/>
              <a:t>             – Most routers provide this feature </a:t>
            </a:r>
          </a:p>
          <a:p>
            <a:pPr lvl="0"/>
            <a:r>
              <a:rPr lang="en-US" dirty="0"/>
              <a:t>you grow, add another server and run as a failover pair 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IP network 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DNS </a:t>
            </a:r>
            <a:endParaRPr lang="en-US" sz="1800" dirty="0"/>
          </a:p>
          <a:p>
            <a:r>
              <a:rPr lang="en-US" dirty="0"/>
              <a:t> </a:t>
            </a:r>
            <a:endParaRPr lang="en-US" sz="2400" dirty="0"/>
          </a:p>
          <a:p>
            <a:pPr lvl="0"/>
            <a:r>
              <a:rPr lang="en-US" dirty="0"/>
              <a:t> DNS reliability is essential to your network </a:t>
            </a:r>
            <a:endParaRPr lang="en-US" sz="2400" dirty="0"/>
          </a:p>
          <a:p>
            <a:r>
              <a:rPr lang="en-US" dirty="0"/>
              <a:t>       – No DNS == No services</a:t>
            </a:r>
            <a:endParaRPr lang="en-US" sz="2400" dirty="0"/>
          </a:p>
          <a:p>
            <a:pPr lvl="0"/>
            <a:r>
              <a:rPr lang="en-US" dirty="0"/>
              <a:t> Separate duties – Authoritative and recursive on different machines </a:t>
            </a:r>
            <a:endParaRPr lang="en-US" sz="2400" dirty="0"/>
          </a:p>
          <a:p>
            <a:pPr lvl="0"/>
            <a:r>
              <a:rPr lang="en-US" dirty="0"/>
              <a:t>IP Address Class: Use a Class C IP address block.</a:t>
            </a:r>
            <a:endParaRPr lang="en-US" sz="2800" dirty="0"/>
          </a:p>
          <a:p>
            <a:pPr lvl="1"/>
            <a:r>
              <a:rPr lang="en-US" dirty="0"/>
              <a:t>Class C addresses have the network prefix 192.168.0.0/24 to 192.168.255.255/24.</a:t>
            </a:r>
            <a:endParaRPr lang="en-US" sz="2400" dirty="0"/>
          </a:p>
          <a:p>
            <a:pPr lvl="1"/>
            <a:r>
              <a:rPr lang="en-US" dirty="0"/>
              <a:t>This provides a total of 256 IP addresses, with 254 usable addresses (excluding the network and broadcast addresses).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Subnetting</a:t>
            </a:r>
            <a:r>
              <a:rPr lang="en-US" b="1" dirty="0"/>
              <a:t>:</a:t>
            </a:r>
            <a:endParaRPr lang="en-US" dirty="0"/>
          </a:p>
          <a:p>
            <a:pPr lvl="0"/>
            <a:r>
              <a:rPr lang="en-US" sz="2400" dirty="0"/>
              <a:t> is the process of dividing a larger network into smaller, more manageable sub-networks, or subnets. It involves taking a single IP address and splitting it into multiple, smaller IP addresses that can be used to create separate networks.</a:t>
            </a:r>
          </a:p>
          <a:p>
            <a:r>
              <a:rPr lang="en-US" sz="2400" dirty="0"/>
              <a:t>We know that there are a total 32 bits in IP address /24 means that 24 bits are parts of the network portion and the remaining 32-24 = 8 bits are the parts of the host portion</a:t>
            </a:r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Sample configuration command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on multi layer switch</a:t>
            </a:r>
            <a:endParaRPr lang="en-US" dirty="0" smtClean="0"/>
          </a:p>
          <a:p>
            <a:pPr>
              <a:buNone/>
            </a:pPr>
            <a:r>
              <a:rPr lang="en-US" sz="3300" b="1" dirty="0" smtClean="0"/>
              <a:t>to trunk the mode </a:t>
            </a:r>
          </a:p>
          <a:p>
            <a:r>
              <a:rPr lang="en-US" dirty="0" err="1" smtClean="0"/>
              <a:t>switchport</a:t>
            </a:r>
            <a:r>
              <a:rPr lang="en-US" dirty="0" smtClean="0"/>
              <a:t> trunk encapsulation dot1q</a:t>
            </a:r>
          </a:p>
          <a:p>
            <a:r>
              <a:rPr lang="en-US" dirty="0" err="1" smtClean="0"/>
              <a:t>switchport</a:t>
            </a:r>
            <a:r>
              <a:rPr lang="en-US" dirty="0" smtClean="0"/>
              <a:t> mode trunk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on </a:t>
            </a:r>
            <a:r>
              <a:rPr lang="en-US" b="1" dirty="0"/>
              <a:t>each access layer switch </a:t>
            </a:r>
            <a:r>
              <a:rPr lang="en-US" b="1" dirty="0" err="1"/>
              <a:t>switch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range fa0/1-24</a:t>
            </a:r>
          </a:p>
          <a:p>
            <a:r>
              <a:rPr lang="en-US" dirty="0" err="1"/>
              <a:t>switchport</a:t>
            </a:r>
            <a:r>
              <a:rPr lang="en-US" dirty="0"/>
              <a:t> mode access</a:t>
            </a:r>
          </a:p>
          <a:p>
            <a:r>
              <a:rPr lang="en-US" dirty="0" err="1"/>
              <a:t>switchport</a:t>
            </a:r>
            <a:r>
              <a:rPr lang="en-US" dirty="0"/>
              <a:t> access </a:t>
            </a:r>
            <a:r>
              <a:rPr lang="en-US" dirty="0" err="1"/>
              <a:t>vlan</a:t>
            </a:r>
            <a:r>
              <a:rPr lang="en-US" dirty="0"/>
              <a:t> number</a:t>
            </a:r>
          </a:p>
          <a:p>
            <a:r>
              <a:rPr lang="en-US" dirty="0"/>
              <a:t>exit</a:t>
            </a:r>
          </a:p>
          <a:p>
            <a:r>
              <a:rPr lang="en-US" dirty="0"/>
              <a:t>do </a:t>
            </a:r>
            <a:r>
              <a:rPr lang="en-US" dirty="0" err="1" smtClean="0"/>
              <a:t>wr</a:t>
            </a:r>
            <a:endParaRPr lang="en-US" dirty="0" smtClean="0"/>
          </a:p>
          <a:p>
            <a:pPr>
              <a:buNone/>
            </a:pPr>
            <a:r>
              <a:rPr lang="en-US" b="1" dirty="0"/>
              <a:t>on multilayer switch</a:t>
            </a:r>
            <a:endParaRPr lang="en-US" dirty="0"/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int</a:t>
            </a:r>
            <a:r>
              <a:rPr lang="en-US" dirty="0"/>
              <a:t> fa0/4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-if)#</a:t>
            </a:r>
            <a:r>
              <a:rPr lang="en-US" dirty="0" err="1"/>
              <a:t>switchport</a:t>
            </a:r>
            <a:r>
              <a:rPr lang="en-US" dirty="0"/>
              <a:t> mode access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-if)#</a:t>
            </a:r>
            <a:r>
              <a:rPr lang="en-US" dirty="0" err="1"/>
              <a:t>switchport</a:t>
            </a:r>
            <a:r>
              <a:rPr lang="en-US" dirty="0"/>
              <a:t> access </a:t>
            </a:r>
            <a:r>
              <a:rPr lang="en-US" dirty="0" err="1"/>
              <a:t>vlan</a:t>
            </a:r>
            <a:r>
              <a:rPr lang="en-US" dirty="0"/>
              <a:t> 130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Sample configuration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create subclass from class we use the following command</a:t>
            </a:r>
          </a:p>
          <a:p>
            <a:r>
              <a:rPr lang="en-US" sz="2400" dirty="0" smtClean="0"/>
              <a:t>Router&gt;enable</a:t>
            </a:r>
            <a:endParaRPr lang="en-US" sz="2400" dirty="0"/>
          </a:p>
          <a:p>
            <a:r>
              <a:rPr lang="en-US" sz="2400" dirty="0" err="1"/>
              <a:t>Router#config</a:t>
            </a:r>
            <a:r>
              <a:rPr lang="en-US" sz="2400" dirty="0"/>
              <a:t> t</a:t>
            </a:r>
          </a:p>
          <a:p>
            <a:r>
              <a:rPr lang="en-US" sz="2400" dirty="0"/>
              <a:t>Router(</a:t>
            </a:r>
            <a:r>
              <a:rPr lang="en-US" sz="2400" dirty="0" err="1"/>
              <a:t>config</a:t>
            </a:r>
            <a:r>
              <a:rPr lang="en-US" sz="2400" dirty="0"/>
              <a:t>)#</a:t>
            </a:r>
            <a:r>
              <a:rPr lang="en-US" sz="2400" dirty="0" err="1"/>
              <a:t>int</a:t>
            </a:r>
            <a:r>
              <a:rPr lang="en-US" sz="2400" dirty="0"/>
              <a:t> gig0/0.10</a:t>
            </a:r>
          </a:p>
          <a:p>
            <a:r>
              <a:rPr lang="en-US" sz="2400" dirty="0"/>
              <a:t>Router(</a:t>
            </a:r>
            <a:r>
              <a:rPr lang="en-US" sz="2400" dirty="0" err="1"/>
              <a:t>config-subif</a:t>
            </a:r>
            <a:r>
              <a:rPr lang="en-US" sz="2400" dirty="0"/>
              <a:t>)#encapsulation dot1q 10</a:t>
            </a:r>
          </a:p>
          <a:p>
            <a:r>
              <a:rPr lang="en-US" sz="2400" dirty="0"/>
              <a:t>Router(</a:t>
            </a:r>
            <a:r>
              <a:rPr lang="en-US" sz="2400" dirty="0" err="1"/>
              <a:t>config-subif</a:t>
            </a:r>
            <a:r>
              <a:rPr lang="en-US" sz="2400" dirty="0"/>
              <a:t>)#</a:t>
            </a:r>
            <a:r>
              <a:rPr lang="en-US" sz="2400" dirty="0" err="1"/>
              <a:t>ip</a:t>
            </a:r>
            <a:r>
              <a:rPr lang="en-US" sz="2400" dirty="0"/>
              <a:t> add 192.168.1.1 255.255.255.0</a:t>
            </a:r>
          </a:p>
          <a:p>
            <a:r>
              <a:rPr lang="en-US" sz="2400" dirty="0"/>
              <a:t>Router(</a:t>
            </a:r>
            <a:r>
              <a:rPr lang="en-US" sz="2400" dirty="0" err="1"/>
              <a:t>config-subif</a:t>
            </a:r>
            <a:r>
              <a:rPr lang="en-US" sz="2400" dirty="0"/>
              <a:t>)#ex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DHCP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/>
              <a:t>dhcp</a:t>
            </a:r>
            <a:r>
              <a:rPr lang="en-US" b="1" dirty="0"/>
              <a:t> </a:t>
            </a:r>
            <a:r>
              <a:rPr lang="en-US" b="1" dirty="0" err="1"/>
              <a:t>ip</a:t>
            </a:r>
            <a:r>
              <a:rPr lang="en-US" b="1" dirty="0"/>
              <a:t> giving</a:t>
            </a:r>
            <a:endParaRPr lang="en-US" dirty="0"/>
          </a:p>
          <a:p>
            <a:pPr>
              <a:buNone/>
            </a:pPr>
            <a:r>
              <a:rPr lang="en-US" b="1" dirty="0"/>
              <a:t>on </a:t>
            </a:r>
            <a:r>
              <a:rPr lang="en-US" b="1" dirty="0" smtClean="0"/>
              <a:t>router</a:t>
            </a:r>
            <a:endParaRPr lang="en-US" dirty="0"/>
          </a:p>
          <a:p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)#service </a:t>
            </a:r>
            <a:r>
              <a:rPr lang="en-US" dirty="0" err="1"/>
              <a:t>dhcp</a:t>
            </a:r>
            <a:endParaRPr lang="en-US" dirty="0"/>
          </a:p>
          <a:p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dhcp</a:t>
            </a:r>
            <a:r>
              <a:rPr lang="en-US" dirty="0"/>
              <a:t> pool B4office1-pool</a:t>
            </a:r>
          </a:p>
          <a:p>
            <a:r>
              <a:rPr lang="en-US" dirty="0"/>
              <a:t>Router(</a:t>
            </a:r>
            <a:r>
              <a:rPr lang="en-US" dirty="0" err="1"/>
              <a:t>dhcp-config</a:t>
            </a:r>
            <a:r>
              <a:rPr lang="en-US" dirty="0"/>
              <a:t>)#network  192.168.37.0 255.255.255.0</a:t>
            </a:r>
          </a:p>
          <a:p>
            <a:r>
              <a:rPr lang="en-US" dirty="0"/>
              <a:t>Router(</a:t>
            </a:r>
            <a:r>
              <a:rPr lang="en-US" dirty="0" err="1"/>
              <a:t>dhcp-config</a:t>
            </a:r>
            <a:r>
              <a:rPr lang="en-US" dirty="0"/>
              <a:t>)#default-router 192.168.37.1</a:t>
            </a:r>
          </a:p>
          <a:p>
            <a:r>
              <a:rPr lang="en-US" dirty="0"/>
              <a:t>Router(</a:t>
            </a:r>
            <a:r>
              <a:rPr lang="en-US" dirty="0" err="1"/>
              <a:t>dhcp-config</a:t>
            </a:r>
            <a:r>
              <a:rPr lang="en-US" dirty="0"/>
              <a:t>)#</a:t>
            </a:r>
            <a:r>
              <a:rPr lang="en-US" dirty="0" err="1"/>
              <a:t>dns</a:t>
            </a:r>
            <a:r>
              <a:rPr lang="en-US" dirty="0"/>
              <a:t>-server 192.168.37.1</a:t>
            </a:r>
          </a:p>
          <a:p>
            <a:r>
              <a:rPr lang="en-US" dirty="0"/>
              <a:t>Router(</a:t>
            </a:r>
            <a:r>
              <a:rPr lang="en-US" dirty="0" err="1"/>
              <a:t>dhcp-config</a:t>
            </a:r>
            <a:r>
              <a:rPr lang="en-US" dirty="0"/>
              <a:t>)#ex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the project worked almost meet what required to be.</a:t>
            </a:r>
          </a:p>
          <a:p>
            <a:r>
              <a:rPr lang="en-US" dirty="0" smtClean="0"/>
              <a:t>Server gave the </a:t>
            </a:r>
            <a:r>
              <a:rPr lang="en-US" dirty="0" err="1" smtClean="0"/>
              <a:t>ip</a:t>
            </a:r>
            <a:r>
              <a:rPr lang="en-US" dirty="0" smtClean="0"/>
              <a:t> address for each pc using </a:t>
            </a:r>
            <a:r>
              <a:rPr lang="en-US" dirty="0" err="1" smtClean="0"/>
              <a:t>dhcp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Head office and branches can communicate within themselves and to one another.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Reference</a:t>
            </a:r>
            <a:endParaRPr lang="en-US" sz="2400" b="1" dirty="0"/>
          </a:p>
          <a:p>
            <a:r>
              <a:rPr lang="en-US" sz="2400" dirty="0"/>
              <a:t>Network Infrastructure Design – Planning a Campus Network (networkencyclopedia.com)</a:t>
            </a:r>
          </a:p>
          <a:p>
            <a:r>
              <a:rPr lang="en-US" sz="2400" dirty="0"/>
              <a:t>Computer Network Tutorial - </a:t>
            </a:r>
            <a:r>
              <a:rPr lang="en-US" sz="2400" dirty="0" err="1"/>
              <a:t>GeeksforGeeks</a:t>
            </a:r>
            <a:endParaRPr lang="en-US" sz="2400" dirty="0"/>
          </a:p>
          <a:p>
            <a:r>
              <a:rPr lang="en-US" sz="2400" dirty="0"/>
              <a:t>Campus Network Design Guideline - Cisco Community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  <a:endParaRPr lang="en-US" b="1" dirty="0" smtClean="0"/>
          </a:p>
          <a:p>
            <a:r>
              <a:rPr lang="en-US" sz="1800" b="0" dirty="0" smtClean="0"/>
              <a:t/>
            </a:r>
            <a:br>
              <a:rPr lang="en-US" sz="1800" b="0" dirty="0" smtClean="0"/>
            </a:br>
            <a:r>
              <a:rPr lang="en-US" sz="1800" dirty="0" smtClean="0"/>
              <a:t> </a:t>
            </a:r>
            <a:r>
              <a:rPr lang="en-US" sz="1800" dirty="0"/>
              <a:t>a company with a big main office and 6 smaller offices in different locations. The main office has three buildings, all within a kilometer from each other. Each building has 10 floors, and each floor has 60 people working there.  To make things easier, each floor is divided into 3 smaller groups of people. </a:t>
            </a:r>
            <a:endParaRPr lang="en-US" sz="1800" b="0" dirty="0" smtClean="0"/>
          </a:p>
          <a:p>
            <a:r>
              <a:rPr lang="en-US" sz="1800" dirty="0"/>
              <a:t>The company wants to make their main office a super-secure place where they store all their important data (like a data center). They also want to make sure that all their offices, both the main one and the branch ones, are protected and can share information safely</a:t>
            </a:r>
            <a:r>
              <a:rPr lang="en-US" sz="1800" dirty="0" smtClean="0"/>
              <a:t>.</a:t>
            </a:r>
            <a:endParaRPr lang="en-US" sz="1800" b="0" dirty="0" smtClean="0"/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7200" dirty="0" smtClean="0"/>
          </a:p>
          <a:p>
            <a:pPr>
              <a:buNone/>
            </a:pPr>
            <a:endParaRPr lang="en-US" sz="7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page</a:t>
            </a:r>
            <a:endParaRPr lang="en-US" dirty="0"/>
          </a:p>
        </p:txBody>
      </p:sp>
      <p:pic>
        <p:nvPicPr>
          <p:cNvPr id="5" name="Picture 4" descr="thank-you-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4000"/>
            <a:ext cx="7315200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Statement of the Problem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This company needs to design a network that connects all their offices, is secure, and can handle all the data traffic from so many people. They need to figure out how to:</a:t>
            </a:r>
            <a:endParaRPr lang="en-US" b="0" dirty="0" smtClean="0"/>
          </a:p>
          <a:p>
            <a:pPr fontAlgn="base"/>
            <a:r>
              <a:rPr lang="en-US" dirty="0" smtClean="0"/>
              <a:t>Connect the three buildings in the main office:</a:t>
            </a:r>
          </a:p>
          <a:p>
            <a:pPr fontAlgn="base"/>
            <a:r>
              <a:rPr lang="en-US" dirty="0" smtClean="0"/>
              <a:t>  They need a fast and reliable way to share data between these buildings.</a:t>
            </a:r>
          </a:p>
          <a:p>
            <a:pPr fontAlgn="base"/>
            <a:r>
              <a:rPr lang="en-US" dirty="0" smtClean="0"/>
              <a:t>Connect the main office to the branch offices:</a:t>
            </a:r>
          </a:p>
          <a:p>
            <a:pPr fontAlgn="base"/>
            <a:r>
              <a:rPr lang="en-US" dirty="0" smtClean="0"/>
              <a:t> They need a way to securely connect all their offices and share data between them.</a:t>
            </a:r>
          </a:p>
          <a:p>
            <a:pPr fontAlgn="base"/>
            <a:r>
              <a:rPr lang="en-US" dirty="0" smtClean="0"/>
              <a:t>Protect the data:</a:t>
            </a:r>
          </a:p>
          <a:p>
            <a:pPr fontAlgn="base"/>
            <a:r>
              <a:rPr lang="en-US" dirty="0" smtClean="0"/>
              <a:t> They need to make sure that their data is safe from hackers and other threats.</a:t>
            </a:r>
          </a:p>
          <a:p>
            <a:pPr fontAlgn="base"/>
            <a:r>
              <a:rPr lang="en-US" dirty="0" smtClean="0"/>
              <a:t>Manage the network:</a:t>
            </a:r>
          </a:p>
          <a:p>
            <a:pPr fontAlgn="base"/>
            <a:r>
              <a:rPr lang="en-US" dirty="0" smtClean="0"/>
              <a:t>They need a way to easily manage and control the network, especially with so many users and devices.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Objective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General Objective</a:t>
            </a:r>
          </a:p>
          <a:p>
            <a:r>
              <a:rPr lang="en-US" sz="3100" dirty="0"/>
              <a:t>Transform the head office into a secure and efficient data center, capable of centralizing data, distributing network security, and facilitating evidence sharing across the organization, including its six branches</a:t>
            </a:r>
            <a:r>
              <a:rPr lang="en-US" sz="2000" dirty="0"/>
              <a:t>.</a:t>
            </a:r>
          </a:p>
          <a:p>
            <a:r>
              <a:rPr lang="en-US" b="1" dirty="0" smtClean="0"/>
              <a:t>Specific objectives</a:t>
            </a:r>
          </a:p>
          <a:p>
            <a:pPr lvl="0">
              <a:buFont typeface="Wingdings" pitchFamily="2" charset="2"/>
              <a:buChar char="v"/>
            </a:pPr>
            <a:r>
              <a:rPr lang="en-US" dirty="0"/>
              <a:t>Centralize Data Storage: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    Consolidate </a:t>
            </a:r>
            <a:r>
              <a:rPr lang="en-US" dirty="0"/>
              <a:t>all critical data from the head office's three buildings and six branches into a central data center within the head </a:t>
            </a:r>
            <a:r>
              <a:rPr lang="en-US" dirty="0" smtClean="0"/>
              <a:t>office.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Distribute </a:t>
            </a:r>
            <a:r>
              <a:rPr lang="en-US" dirty="0"/>
              <a:t>Network Security: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    Implement </a:t>
            </a:r>
            <a:r>
              <a:rPr lang="en-US" dirty="0"/>
              <a:t>a layered security approach across the entire network, including the head office buildings and branches.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Objective continues..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 smtClean="0"/>
              <a:t>   Design and deploy a secure network infrastructure that effectively isolates "workgroup links" (VLANs or other logical groupings) for enhanced security.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smtClean="0"/>
              <a:t>Facilitate Evidence Sharing: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Implement tools and procedures for collecting, analyzing, and sharing evidence of security incidents.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Addressing  and Secure "Workgroup Links":  Implement security measures for each "workgroup link" to isolate traffic and control access within specific groups by using </a:t>
            </a:r>
            <a:r>
              <a:rPr lang="en-US" dirty="0" err="1" smtClean="0"/>
              <a:t>vlans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1. Network Infrastructure</a:t>
            </a:r>
            <a:r>
              <a:rPr lang="en-US" dirty="0"/>
              <a:t>:</a:t>
            </a:r>
          </a:p>
          <a:p>
            <a:pPr lvl="0"/>
            <a:r>
              <a:rPr lang="en-US" b="1" dirty="0"/>
              <a:t>Head Office: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Upgrade and secure the network infrastructure within the three head office buildings, including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Configuring VLANs to isolate traffic and enhance security.</a:t>
            </a:r>
          </a:p>
          <a:p>
            <a:pPr lvl="0"/>
            <a:r>
              <a:rPr lang="en-US" b="1" dirty="0" smtClean="0"/>
              <a:t>Branches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Upgrade </a:t>
            </a:r>
            <a:r>
              <a:rPr lang="en-US" dirty="0"/>
              <a:t>and secure the network infrastructure at each of the six branches</a:t>
            </a:r>
          </a:p>
        </p:txBody>
      </p:sp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Network requirement analysis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Hardware </a:t>
            </a:r>
            <a:r>
              <a:rPr lang="en-US" b="1" dirty="0"/>
              <a:t>requirement</a:t>
            </a:r>
          </a:p>
          <a:p>
            <a:r>
              <a:rPr lang="en-US" b="1" dirty="0"/>
              <a:t>Network Devices: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Server </a:t>
            </a:r>
            <a:endParaRPr lang="en-US" b="1" dirty="0"/>
          </a:p>
          <a:p>
            <a:pPr lvl="1"/>
            <a:r>
              <a:rPr lang="en-US" dirty="0"/>
              <a:t>in this project I used one server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Distribution </a:t>
            </a:r>
            <a:r>
              <a:rPr lang="en-US" b="1" dirty="0"/>
              <a:t>Switches:</a:t>
            </a:r>
          </a:p>
          <a:p>
            <a:pPr lvl="1"/>
            <a:r>
              <a:rPr lang="en-US" dirty="0"/>
              <a:t> distribution switches to connect the access layer to the core </a:t>
            </a:r>
          </a:p>
          <a:p>
            <a:pPr lvl="1"/>
            <a:r>
              <a:rPr lang="en-US" dirty="0"/>
              <a:t>3nmultilayer  for the head office and 1 per each branches  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Access </a:t>
            </a:r>
            <a:r>
              <a:rPr lang="en-US" b="1" dirty="0"/>
              <a:t>Switches:</a:t>
            </a:r>
          </a:p>
          <a:p>
            <a:pPr lvl="1"/>
            <a:r>
              <a:rPr lang="en-US" dirty="0"/>
              <a:t>30 access switches (10 per building) for head office to provide connectivity to end-users and wireless access points and 2 access switches per branches with one multilayer switches.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Internet Router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4 routers. </a:t>
            </a:r>
            <a:endParaRPr lang="en-US" sz="2800" dirty="0"/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Cables :</a:t>
            </a:r>
            <a:r>
              <a:rPr lang="en-US" dirty="0"/>
              <a:t>Serial DCE </a:t>
            </a:r>
            <a:r>
              <a:rPr lang="en-US" dirty="0" err="1" smtClean="0"/>
              <a:t>cables</a:t>
            </a:r>
            <a:r>
              <a:rPr lang="en-US" sz="2400" dirty="0" err="1" smtClean="0"/>
              <a:t>,</a:t>
            </a:r>
            <a:r>
              <a:rPr lang="en-US" dirty="0" err="1" smtClean="0"/>
              <a:t>Straight</a:t>
            </a:r>
            <a:r>
              <a:rPr lang="en-US" dirty="0" smtClean="0"/>
              <a:t> </a:t>
            </a:r>
            <a:r>
              <a:rPr lang="en-US" dirty="0"/>
              <a:t>through cable </a:t>
            </a:r>
            <a:r>
              <a:rPr lang="en-US" sz="2400" dirty="0" smtClean="0"/>
              <a:t>,</a:t>
            </a:r>
            <a:r>
              <a:rPr lang="en-US" dirty="0" smtClean="0"/>
              <a:t>Fiber </a:t>
            </a:r>
            <a:r>
              <a:rPr lang="en-US" dirty="0"/>
              <a:t>optic cabling for the core and distribution layer links</a:t>
            </a:r>
            <a:endParaRPr lang="en-US" sz="2400" dirty="0"/>
          </a:p>
          <a:p>
            <a:pPr lvl="2">
              <a:buFont typeface="Wingdings" pitchFamily="2" charset="2"/>
              <a:buChar char="Ø"/>
            </a:pPr>
            <a:endParaRPr lang="en-US" sz="2000" b="1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Network requirement analysis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b="1" dirty="0"/>
              <a:t>End devices </a:t>
            </a:r>
          </a:p>
          <a:p>
            <a:pPr lvl="1"/>
            <a:r>
              <a:rPr lang="en-US" dirty="0"/>
              <a:t>PC </a:t>
            </a:r>
          </a:p>
          <a:p>
            <a:pPr lvl="1"/>
            <a:r>
              <a:rPr lang="en-US" dirty="0"/>
              <a:t>printer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Core </a:t>
            </a:r>
            <a:r>
              <a:rPr lang="en-US" dirty="0"/>
              <a:t>Switches</a:t>
            </a:r>
          </a:p>
          <a:p>
            <a:pPr lvl="1"/>
            <a:r>
              <a:rPr lang="en-US" sz="2000" dirty="0"/>
              <a:t>high-performance core switches to provide the backbone connectivity and redundancy</a:t>
            </a:r>
          </a:p>
          <a:p>
            <a:pPr lvl="1"/>
            <a:r>
              <a:rPr lang="en-US" sz="2000" dirty="0"/>
              <a:t>We  use also power and cooling tools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Topology design</a:t>
            </a:r>
            <a:endParaRPr lang="en-US" b="1" dirty="0"/>
          </a:p>
        </p:txBody>
      </p:sp>
      <p:pic>
        <p:nvPicPr>
          <p:cNvPr id="4" name="Content Placeholder 3" descr="OSEnewpic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813" y="1600200"/>
            <a:ext cx="4326374" cy="452596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746</Words>
  <Application>Microsoft Office PowerPoint</Application>
  <PresentationFormat>On-screen Show (4:3)</PresentationFormat>
  <Paragraphs>136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Oromia Seed Enterprise</vt:lpstr>
      <vt:lpstr>Background</vt:lpstr>
      <vt:lpstr>Statement of the Problem:</vt:lpstr>
      <vt:lpstr>Objective of the project</vt:lpstr>
      <vt:lpstr>Objective continues..</vt:lpstr>
      <vt:lpstr>Scope</vt:lpstr>
      <vt:lpstr>Network requirement analysis  </vt:lpstr>
      <vt:lpstr>Network requirement analysis  </vt:lpstr>
      <vt:lpstr>Topology design</vt:lpstr>
      <vt:lpstr>Network topology design</vt:lpstr>
      <vt:lpstr>Network topology design…</vt:lpstr>
      <vt:lpstr>IP network design guidelines</vt:lpstr>
      <vt:lpstr>IP network design guidelines</vt:lpstr>
      <vt:lpstr>Subnetting</vt:lpstr>
      <vt:lpstr>Sample configuration command</vt:lpstr>
      <vt:lpstr>Sample configuration command</vt:lpstr>
      <vt:lpstr>DHCP configuration</vt:lpstr>
      <vt:lpstr>Conclusion</vt:lpstr>
      <vt:lpstr>Reference</vt:lpstr>
      <vt:lpstr>Last page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Oromia Seed Enterprise</dc:title>
  <dc:creator>Toshiba</dc:creator>
  <cp:lastModifiedBy>Toshiba</cp:lastModifiedBy>
  <cp:revision>2</cp:revision>
  <dcterms:created xsi:type="dcterms:W3CDTF">2024-08-29T18:55:46Z</dcterms:created>
  <dcterms:modified xsi:type="dcterms:W3CDTF">2024-08-29T20:46:19Z</dcterms:modified>
</cp:coreProperties>
</file>