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10769600"/>
  <p:notesSz cx="12192000" cy="1076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75734" y="2028189"/>
            <a:ext cx="4240530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109" y="2082800"/>
            <a:ext cx="11447780" cy="343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4" name="object 4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xfrm>
            <a:off x="3668971" y="2266125"/>
            <a:ext cx="4854058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2437765" algn="r">
              <a:lnSpc>
                <a:spcPct val="100000"/>
              </a:lnSpc>
              <a:spcBef>
                <a:spcPts val="130"/>
              </a:spcBef>
            </a:pPr>
            <a:r>
              <a:rPr lang="en-US" spc="-15" dirty="0" err="1"/>
              <a:t>Elizabeth.G</a:t>
            </a:r>
            <a:endParaRPr spc="2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4169367"/>
            <a:ext cx="2237197" cy="24092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700" y="1739900"/>
            <a:ext cx="11964670" cy="2219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901700" indent="84455">
              <a:lnSpc>
                <a:spcPts val="24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However,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if the original image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contained artifacts such as shadows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or other </a:t>
            </a:r>
            <a:r>
              <a:rPr sz="2400" b="1" spc="-6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markings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12700" marR="2442210">
              <a:lnSpc>
                <a:spcPts val="2400"/>
              </a:lnSpc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 paper, then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cropping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them out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can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be helpful prior to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creating </a:t>
            </a:r>
            <a:r>
              <a:rPr sz="2400" b="1" spc="-6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alpha mask.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</a:pP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Removing excess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whitespace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around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 also makes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it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more convenient </a:t>
            </a:r>
            <a:r>
              <a:rPr sz="2400" b="1" spc="-6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transform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once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brought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into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PDF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editor.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20000" cy="1076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latin typeface="Trebuchet MS"/>
                <a:cs typeface="Trebuchet MS"/>
              </a:rPr>
              <a:t>PROJECT</a:t>
            </a:r>
            <a:r>
              <a:rPr sz="4250" b="1" spc="-80" dirty="0">
                <a:latin typeface="Trebuchet MS"/>
                <a:cs typeface="Trebuchet MS"/>
              </a:rPr>
              <a:t> </a:t>
            </a:r>
            <a:r>
              <a:rPr sz="4250" b="1" spc="25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810000" y="3276600"/>
            <a:ext cx="4291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Handwritten</a:t>
            </a:r>
            <a:r>
              <a:rPr sz="2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Digital</a:t>
            </a:r>
            <a:r>
              <a:rPr sz="2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Signature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2" name="object 22"/>
          <p:cNvSpPr txBox="1"/>
          <p:nvPr/>
        </p:nvSpPr>
        <p:spPr>
          <a:xfrm>
            <a:off x="3441700" y="1689100"/>
            <a:ext cx="425894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9090">
              <a:lnSpc>
                <a:spcPts val="264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Problem</a:t>
            </a:r>
            <a:r>
              <a:rPr sz="2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ts val="2400"/>
              </a:lnSpc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2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ts val="2400"/>
              </a:lnSpc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Who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end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user?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240"/>
              </a:spcBef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Your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solution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its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value </a:t>
            </a:r>
            <a:r>
              <a:rPr sz="2400" b="1" spc="-6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Proposition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ts val="2160"/>
              </a:lnSpc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wow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your</a:t>
            </a:r>
            <a:r>
              <a:rPr sz="2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ts val="2400"/>
              </a:lnSpc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Modelling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ts val="2640"/>
              </a:lnSpc>
              <a:buAutoNum type="arabicPeriod"/>
              <a:tabLst>
                <a:tab pos="351790" algn="l"/>
              </a:tabLst>
            </a:pP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latin typeface="Trebuchet MS"/>
                <a:cs typeface="Trebuchet MS"/>
              </a:rPr>
              <a:t>P</a:t>
            </a:r>
            <a:r>
              <a:rPr sz="4250" b="1" spc="15" dirty="0">
                <a:latin typeface="Trebuchet MS"/>
                <a:cs typeface="Trebuchet MS"/>
              </a:rPr>
              <a:t>ROB</a:t>
            </a:r>
            <a:r>
              <a:rPr sz="4250" b="1" spc="55" dirty="0">
                <a:latin typeface="Trebuchet MS"/>
                <a:cs typeface="Trebuchet MS"/>
              </a:rPr>
              <a:t>L</a:t>
            </a:r>
            <a:r>
              <a:rPr sz="4250" b="1" spc="-20" dirty="0">
                <a:latin typeface="Trebuchet MS"/>
                <a:cs typeface="Trebuchet MS"/>
              </a:rPr>
              <a:t>E</a:t>
            </a:r>
            <a:r>
              <a:rPr sz="4250" b="1" spc="20" dirty="0">
                <a:latin typeface="Trebuchet MS"/>
                <a:cs typeface="Trebuchet MS"/>
              </a:rPr>
              <a:t>M</a:t>
            </a:r>
            <a:r>
              <a:rPr sz="4250" b="1" dirty="0">
                <a:latin typeface="Trebuchet MS"/>
                <a:cs typeface="Trebuchet MS"/>
              </a:rPr>
              <a:t>	</a:t>
            </a:r>
            <a:r>
              <a:rPr sz="4250" b="1" spc="10" dirty="0">
                <a:latin typeface="Trebuchet MS"/>
                <a:cs typeface="Trebuchet MS"/>
              </a:rPr>
              <a:t>S</a:t>
            </a:r>
            <a:r>
              <a:rPr sz="4250" b="1" spc="-370" dirty="0">
                <a:latin typeface="Trebuchet MS"/>
                <a:cs typeface="Trebuchet MS"/>
              </a:rPr>
              <a:t>T</a:t>
            </a:r>
            <a:r>
              <a:rPr sz="4250" b="1" spc="-375" dirty="0">
                <a:latin typeface="Trebuchet MS"/>
                <a:cs typeface="Trebuchet MS"/>
              </a:rPr>
              <a:t>A</a:t>
            </a:r>
            <a:r>
              <a:rPr sz="4250" b="1" spc="15" dirty="0">
                <a:latin typeface="Trebuchet MS"/>
                <a:cs typeface="Trebuchet MS"/>
              </a:rPr>
              <a:t>T</a:t>
            </a:r>
            <a:r>
              <a:rPr sz="4250" b="1" spc="-10" dirty="0">
                <a:latin typeface="Trebuchet MS"/>
                <a:cs typeface="Trebuchet MS"/>
              </a:rPr>
              <a:t>E</a:t>
            </a:r>
            <a:r>
              <a:rPr sz="4250" b="1" spc="-20" dirty="0">
                <a:latin typeface="Trebuchet MS"/>
                <a:cs typeface="Trebuchet MS"/>
              </a:rPr>
              <a:t>ME</a:t>
            </a:r>
            <a:r>
              <a:rPr sz="4250" b="1" spc="10" dirty="0">
                <a:latin typeface="Trebuchet MS"/>
                <a:cs typeface="Trebuchet MS"/>
              </a:rPr>
              <a:t>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84300" y="2159000"/>
            <a:ext cx="7306945" cy="1000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just">
              <a:lnSpc>
                <a:spcPts val="24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Develop an AI system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authenticate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handwritten </a:t>
            </a:r>
            <a:r>
              <a:rPr sz="2400" b="1" spc="-6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digital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signatures, ensuring accuracy, robustness, </a:t>
            </a:r>
            <a:r>
              <a:rPr sz="2400" b="1" spc="-6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efficiency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secure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digital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transactions.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3500" y="2095500"/>
            <a:ext cx="7833359" cy="2524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84455">
              <a:lnSpc>
                <a:spcPts val="2400"/>
              </a:lnSpc>
              <a:spcBef>
                <a:spcPts val="580"/>
              </a:spcBef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This project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aims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 develop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 AI-based system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2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authenticating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handwritten digital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signatures,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leveraging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machine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learning techniques to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ensure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secure and reliable verification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 digital transactions </a:t>
            </a:r>
            <a:r>
              <a:rPr sz="2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document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authentication.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system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will involve </a:t>
            </a:r>
            <a:r>
              <a:rPr sz="2400" b="1" spc="-6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data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collection,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preprocessing, feature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extraction,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model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training,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deployment phases to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achieve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high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accuracy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efficiency</a:t>
            </a: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</a:t>
            </a:r>
            <a:r>
              <a:rPr sz="2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verification.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62100" y="1803400"/>
            <a:ext cx="9051925" cy="3439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105410">
              <a:lnSpc>
                <a:spcPts val="2400"/>
              </a:lnSpc>
              <a:spcBef>
                <a:spcPts val="580"/>
              </a:spcBef>
              <a:buSzPct val="95833"/>
              <a:buAutoNum type="arabicPeriod"/>
              <a:tabLst>
                <a:tab pos="267970" algn="l"/>
              </a:tabLst>
            </a:pP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Financial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institutions: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Banks,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insurance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companies, and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other financial organizations often use digital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detection for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verifying signatures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on documents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such as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loan </a:t>
            </a:r>
            <a:r>
              <a:rPr sz="2400" b="1" spc="-6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agreements,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contracts,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financial transactions.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buSzPct val="95833"/>
              <a:buAutoNum type="arabicPeriod"/>
              <a:tabLst>
                <a:tab pos="267970" algn="l"/>
              </a:tabLst>
            </a:pP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Legal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firms: Law firms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legal departments within </a:t>
            </a:r>
            <a:r>
              <a:rPr sz="2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companies may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use digital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detection for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verifying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on legal documents,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contracts, and agreements.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3.Government agencies: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Government organizations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may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utilize digital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detection for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authenticating signatures </a:t>
            </a:r>
            <a:r>
              <a:rPr sz="2400" b="1" spc="-6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2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various</a:t>
            </a:r>
            <a:r>
              <a:rPr sz="2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official</a:t>
            </a:r>
            <a:r>
              <a:rPr sz="24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documents,</a:t>
            </a:r>
            <a:r>
              <a:rPr sz="24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24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permits,</a:t>
            </a:r>
            <a:r>
              <a:rPr sz="24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licenses, </a:t>
            </a:r>
            <a:r>
              <a:rPr sz="2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legal forms.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49600" y="1828800"/>
            <a:ext cx="896874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Value</a:t>
            </a:r>
            <a:r>
              <a:rPr sz="2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Proposition: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240"/>
              </a:spcBef>
            </a:pP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1.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Legality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 Compliance: Handwritten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digital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often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comply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with legal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requirements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electronic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signatures, making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them legally binding in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many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jurisdictions </a:t>
            </a:r>
            <a:r>
              <a:rPr sz="2400" b="1" spc="-6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2.Cost and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Time Savings: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By reducing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 need for printing, </a:t>
            </a:r>
            <a:r>
              <a:rPr sz="2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mailing, and storing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physical documents, handwritten digital </a:t>
            </a:r>
            <a:r>
              <a:rPr sz="2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signatures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save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businesses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time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money.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12700" marR="243204">
              <a:lnSpc>
                <a:spcPts val="2400"/>
              </a:lnSpc>
              <a:spcBef>
                <a:spcPts val="240"/>
              </a:spcBef>
            </a:pP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2400" b="1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Apps:</a:t>
            </a:r>
            <a:r>
              <a:rPr sz="2400" b="1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2400" b="1" spc="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400" b="1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2400" b="1" spc="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2400" b="1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that</a:t>
            </a:r>
            <a:r>
              <a:rPr sz="2400" b="1" spc="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allows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users to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capture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their handwritten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using their </a:t>
            </a:r>
            <a:r>
              <a:rPr sz="2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smartphone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or tablet touchscreens. The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app should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2400" b="1" spc="-6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tools for users to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customize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their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signatures and ensure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clarity</a:t>
            </a:r>
            <a:r>
              <a:rPr sz="2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/>
                <a:cs typeface="Arial"/>
              </a:rPr>
              <a:t>and consistency.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167890" marR="544195">
              <a:lnSpc>
                <a:spcPts val="2400"/>
              </a:lnSpc>
              <a:spcBef>
                <a:spcPts val="580"/>
              </a:spcBef>
              <a:buSzPct val="95833"/>
              <a:buAutoNum type="arabicPeriod"/>
              <a:tabLst>
                <a:tab pos="2423160" algn="l"/>
              </a:tabLst>
            </a:pPr>
            <a:r>
              <a:rPr spc="-5" dirty="0"/>
              <a:t>Augmented Reality </a:t>
            </a:r>
            <a:r>
              <a:rPr dirty="0"/>
              <a:t>Signature </a:t>
            </a:r>
            <a:r>
              <a:rPr spc="-5" dirty="0"/>
              <a:t>Capture: Utilize augmented </a:t>
            </a:r>
            <a:r>
              <a:rPr dirty="0"/>
              <a:t> </a:t>
            </a:r>
            <a:r>
              <a:rPr spc="-5" dirty="0"/>
              <a:t>reality </a:t>
            </a:r>
            <a:r>
              <a:rPr dirty="0"/>
              <a:t>(AR) technology to </a:t>
            </a:r>
            <a:r>
              <a:rPr spc="-5" dirty="0"/>
              <a:t>create an </a:t>
            </a:r>
            <a:r>
              <a:rPr dirty="0"/>
              <a:t>immersive </a:t>
            </a:r>
            <a:r>
              <a:rPr spc="-5" dirty="0"/>
              <a:t>experience </a:t>
            </a:r>
            <a:r>
              <a:rPr dirty="0"/>
              <a:t> where users </a:t>
            </a:r>
            <a:r>
              <a:rPr spc="-5" dirty="0"/>
              <a:t>can </a:t>
            </a:r>
            <a:r>
              <a:rPr dirty="0"/>
              <a:t>physically write their </a:t>
            </a:r>
            <a:r>
              <a:rPr spc="-5" dirty="0"/>
              <a:t>signature </a:t>
            </a:r>
            <a:r>
              <a:rPr dirty="0"/>
              <a:t>in the </a:t>
            </a:r>
            <a:r>
              <a:rPr spc="-5" dirty="0"/>
              <a:t>air </a:t>
            </a:r>
            <a:r>
              <a:rPr dirty="0"/>
              <a:t> using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device's</a:t>
            </a:r>
            <a:r>
              <a:rPr spc="-10" dirty="0"/>
              <a:t> </a:t>
            </a:r>
            <a:r>
              <a:rPr spc="-5" dirty="0"/>
              <a:t>camera.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signature</a:t>
            </a:r>
            <a:r>
              <a:rPr spc="-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then</a:t>
            </a:r>
            <a:r>
              <a:rPr spc="-10" dirty="0"/>
              <a:t> </a:t>
            </a:r>
            <a:r>
              <a:rPr spc="-5" dirty="0"/>
              <a:t>captured</a:t>
            </a:r>
            <a:r>
              <a:rPr spc="-15" dirty="0"/>
              <a:t> </a:t>
            </a:r>
            <a:r>
              <a:rPr spc="-5" dirty="0"/>
              <a:t>and</a:t>
            </a:r>
          </a:p>
          <a:p>
            <a:pPr marL="2252345" marR="5080" indent="-85090">
              <a:lnSpc>
                <a:spcPts val="2400"/>
              </a:lnSpc>
            </a:pPr>
            <a:r>
              <a:rPr dirty="0"/>
              <a:t>integrated</a:t>
            </a:r>
            <a:r>
              <a:rPr spc="-15" dirty="0"/>
              <a:t> </a:t>
            </a:r>
            <a:r>
              <a:rPr dirty="0"/>
              <a:t>into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document</a:t>
            </a:r>
            <a:r>
              <a:rPr spc="-10" dirty="0"/>
              <a:t> </a:t>
            </a:r>
            <a:r>
              <a:rPr dirty="0"/>
              <a:t>digitally,</a:t>
            </a:r>
            <a:r>
              <a:rPr spc="-15" dirty="0"/>
              <a:t> </a:t>
            </a:r>
            <a:r>
              <a:rPr dirty="0"/>
              <a:t>providing</a:t>
            </a:r>
            <a:r>
              <a:rPr spc="-1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futuristic</a:t>
            </a:r>
            <a:r>
              <a:rPr spc="-10" dirty="0"/>
              <a:t> </a:t>
            </a:r>
            <a:r>
              <a:rPr spc="-5" dirty="0"/>
              <a:t>and </a:t>
            </a:r>
            <a:r>
              <a:rPr spc="-655" dirty="0"/>
              <a:t> </a:t>
            </a:r>
            <a:r>
              <a:rPr spc="-5" dirty="0"/>
              <a:t>engaging</a:t>
            </a:r>
            <a:r>
              <a:rPr spc="-10" dirty="0"/>
              <a:t> </a:t>
            </a:r>
            <a:r>
              <a:rPr spc="-5" dirty="0"/>
              <a:t>signing experience.</a:t>
            </a:r>
          </a:p>
          <a:p>
            <a:pPr marL="2167890" marR="59055">
              <a:lnSpc>
                <a:spcPts val="2400"/>
              </a:lnSpc>
              <a:buSzPct val="95833"/>
              <a:buAutoNum type="arabicPeriod" startAt="2"/>
              <a:tabLst>
                <a:tab pos="2423160" algn="l"/>
              </a:tabLst>
            </a:pPr>
            <a:r>
              <a:rPr spc="-5" dirty="0"/>
              <a:t>Handwriting Recognition AI: </a:t>
            </a:r>
            <a:r>
              <a:rPr dirty="0"/>
              <a:t>Implement </a:t>
            </a:r>
            <a:r>
              <a:rPr spc="-5" dirty="0"/>
              <a:t>advanced artificial </a:t>
            </a:r>
            <a:r>
              <a:rPr dirty="0"/>
              <a:t> intelligence (AI) </a:t>
            </a:r>
            <a:r>
              <a:rPr spc="-5" dirty="0"/>
              <a:t>algorithms </a:t>
            </a:r>
            <a:r>
              <a:rPr dirty="0"/>
              <a:t>for handwriting </a:t>
            </a:r>
            <a:r>
              <a:rPr spc="-5" dirty="0"/>
              <a:t>recognition </a:t>
            </a:r>
            <a:r>
              <a:rPr dirty="0"/>
              <a:t>that </a:t>
            </a:r>
            <a:r>
              <a:rPr spc="-5" dirty="0"/>
              <a:t>can </a:t>
            </a:r>
            <a:r>
              <a:rPr spc="-655" dirty="0"/>
              <a:t> </a:t>
            </a:r>
            <a:r>
              <a:rPr spc="-5" dirty="0"/>
              <a:t>accurately </a:t>
            </a:r>
            <a:r>
              <a:rPr dirty="0"/>
              <a:t>interpret </a:t>
            </a:r>
            <a:r>
              <a:rPr spc="-5" dirty="0"/>
              <a:t>and convert </a:t>
            </a:r>
            <a:r>
              <a:rPr dirty="0"/>
              <a:t>handwritten </a:t>
            </a:r>
            <a:r>
              <a:rPr spc="-5" dirty="0"/>
              <a:t>signatures </a:t>
            </a:r>
            <a:r>
              <a:rPr dirty="0"/>
              <a:t>into </a:t>
            </a:r>
            <a:r>
              <a:rPr spc="5" dirty="0"/>
              <a:t> </a:t>
            </a:r>
            <a:r>
              <a:rPr dirty="0"/>
              <a:t>digital format. This </a:t>
            </a:r>
            <a:r>
              <a:rPr spc="-5" dirty="0"/>
              <a:t>AI-driven solution ensures </a:t>
            </a:r>
            <a:r>
              <a:rPr dirty="0"/>
              <a:t>high </a:t>
            </a:r>
            <a:r>
              <a:rPr spc="-5" dirty="0"/>
              <a:t>accuracy </a:t>
            </a:r>
            <a:r>
              <a:rPr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reduces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need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manual</a:t>
            </a:r>
            <a:r>
              <a:rPr spc="-10" dirty="0"/>
              <a:t> </a:t>
            </a:r>
            <a:r>
              <a:rPr spc="-5" dirty="0"/>
              <a:t>adjustments</a:t>
            </a:r>
            <a:r>
              <a:rPr spc="-15" dirty="0"/>
              <a:t> </a:t>
            </a:r>
            <a:r>
              <a:rPr dirty="0"/>
              <a:t>or</a:t>
            </a:r>
            <a:r>
              <a:rPr spc="-5" dirty="0"/>
              <a:t> corrections.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M</a:t>
            </a:r>
            <a:r>
              <a:rPr dirty="0"/>
              <a:t>O</a:t>
            </a:r>
            <a:r>
              <a:rPr spc="-15" dirty="0"/>
              <a:t>D</a:t>
            </a:r>
            <a:r>
              <a:rPr spc="-35" dirty="0"/>
              <a:t>E</a:t>
            </a:r>
            <a:r>
              <a:rPr spc="-30" dirty="0"/>
              <a:t>LL</a:t>
            </a:r>
            <a:r>
              <a:rPr spc="-5" dirty="0"/>
              <a:t>I</a:t>
            </a:r>
            <a:r>
              <a:rPr spc="30" dirty="0"/>
              <a:t>N</a:t>
            </a:r>
            <a:r>
              <a:rPr spc="5" dirty="0"/>
              <a:t>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622300" y="1739519"/>
            <a:ext cx="8767445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70180">
              <a:lnSpc>
                <a:spcPts val="2030"/>
              </a:lnSpc>
              <a:spcBef>
                <a:spcPts val="100"/>
              </a:spcBef>
              <a:buSzPct val="94444"/>
              <a:buAutoNum type="arabicPeriod"/>
              <a:tabLst>
                <a:tab pos="182880" algn="l"/>
              </a:tabLst>
            </a:pPr>
            <a:r>
              <a:rPr sz="1800" spc="-15" dirty="0">
                <a:latin typeface="Trebuchet MS"/>
                <a:cs typeface="Trebuchet MS"/>
              </a:rPr>
              <a:t>Signature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Verification:</a:t>
            </a:r>
            <a:endParaRPr sz="1800">
              <a:latin typeface="Trebuchet MS"/>
              <a:cs typeface="Trebuchet MS"/>
            </a:endParaRPr>
          </a:p>
          <a:p>
            <a:pPr marL="12700" marR="353695" indent="63500">
              <a:lnSpc>
                <a:spcPts val="1800"/>
              </a:lnSpc>
              <a:spcBef>
                <a:spcPts val="229"/>
              </a:spcBef>
            </a:pPr>
            <a:r>
              <a:rPr sz="1800" spc="-25" dirty="0">
                <a:latin typeface="Trebuchet MS"/>
                <a:cs typeface="Trebuchet MS"/>
              </a:rPr>
              <a:t>Verify 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authenticity </a:t>
            </a:r>
            <a:r>
              <a:rPr sz="1800" dirty="0">
                <a:latin typeface="Trebuchet MS"/>
                <a:cs typeface="Trebuchet MS"/>
              </a:rPr>
              <a:t>of </a:t>
            </a:r>
            <a:r>
              <a:rPr sz="1800" spc="-30" dirty="0">
                <a:latin typeface="Trebuchet MS"/>
                <a:cs typeface="Trebuchet MS"/>
              </a:rPr>
              <a:t>the </a:t>
            </a:r>
            <a:r>
              <a:rPr sz="1800" spc="-15" dirty="0">
                <a:latin typeface="Trebuchet MS"/>
                <a:cs typeface="Trebuchet MS"/>
              </a:rPr>
              <a:t>captured </a:t>
            </a:r>
            <a:r>
              <a:rPr sz="1800" spc="-10" dirty="0">
                <a:latin typeface="Trebuchet MS"/>
                <a:cs typeface="Trebuchet MS"/>
              </a:rPr>
              <a:t>signature </a:t>
            </a:r>
            <a:r>
              <a:rPr sz="1800" spc="-5" dirty="0">
                <a:latin typeface="Trebuchet MS"/>
                <a:cs typeface="Trebuchet MS"/>
              </a:rPr>
              <a:t>to </a:t>
            </a:r>
            <a:r>
              <a:rPr sz="1800" spc="-30" dirty="0">
                <a:latin typeface="Trebuchet MS"/>
                <a:cs typeface="Trebuchet MS"/>
              </a:rPr>
              <a:t>prevent </a:t>
            </a:r>
            <a:r>
              <a:rPr sz="1800" dirty="0">
                <a:latin typeface="Trebuchet MS"/>
                <a:cs typeface="Trebuchet MS"/>
              </a:rPr>
              <a:t>fraud or </a:t>
            </a:r>
            <a:r>
              <a:rPr sz="1800" spc="-30" dirty="0">
                <a:latin typeface="Trebuchet MS"/>
                <a:cs typeface="Trebuchet MS"/>
              </a:rPr>
              <a:t>unauthorized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access.</a:t>
            </a:r>
            <a:endParaRPr sz="1800">
              <a:latin typeface="Trebuchet MS"/>
              <a:cs typeface="Trebuchet MS"/>
            </a:endParaRPr>
          </a:p>
          <a:p>
            <a:pPr marL="182245" indent="-170180">
              <a:lnSpc>
                <a:spcPts val="1980"/>
              </a:lnSpc>
              <a:spcBef>
                <a:spcPts val="1440"/>
              </a:spcBef>
              <a:buSzPct val="94444"/>
              <a:buAutoNum type="arabicPeriod" startAt="2"/>
              <a:tabLst>
                <a:tab pos="182880" algn="l"/>
              </a:tabLst>
            </a:pPr>
            <a:r>
              <a:rPr sz="1800" spc="-5" dirty="0">
                <a:latin typeface="Trebuchet MS"/>
                <a:cs typeface="Trebuchet MS"/>
              </a:rPr>
              <a:t>Document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Integration:</a:t>
            </a:r>
            <a:endParaRPr sz="1800">
              <a:latin typeface="Trebuchet MS"/>
              <a:cs typeface="Trebuchet MS"/>
            </a:endParaRPr>
          </a:p>
          <a:p>
            <a:pPr marL="76200">
              <a:lnSpc>
                <a:spcPts val="1980"/>
              </a:lnSpc>
            </a:pPr>
            <a:r>
              <a:rPr sz="1800" spc="-15" dirty="0">
                <a:latin typeface="Trebuchet MS"/>
                <a:cs typeface="Trebuchet MS"/>
              </a:rPr>
              <a:t>Integrate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signature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functionality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seamlessly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document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management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systems.</a:t>
            </a:r>
            <a:endParaRPr sz="1800">
              <a:latin typeface="Trebuchet MS"/>
              <a:cs typeface="Trebuchet MS"/>
            </a:endParaRPr>
          </a:p>
          <a:p>
            <a:pPr marL="182245" indent="-170180">
              <a:lnSpc>
                <a:spcPts val="1980"/>
              </a:lnSpc>
              <a:spcBef>
                <a:spcPts val="1440"/>
              </a:spcBef>
              <a:buSzPct val="94444"/>
              <a:buAutoNum type="arabicPeriod" startAt="3"/>
              <a:tabLst>
                <a:tab pos="182880" algn="l"/>
              </a:tabLst>
            </a:pPr>
            <a:r>
              <a:rPr sz="1800" spc="-20" dirty="0">
                <a:latin typeface="Trebuchet MS"/>
                <a:cs typeface="Trebuchet MS"/>
              </a:rPr>
              <a:t>Encryption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Security:</a:t>
            </a:r>
            <a:endParaRPr sz="1800">
              <a:latin typeface="Trebuchet MS"/>
              <a:cs typeface="Trebuchet MS"/>
            </a:endParaRPr>
          </a:p>
          <a:p>
            <a:pPr marL="12700" marR="734695" indent="63500">
              <a:lnSpc>
                <a:spcPts val="1800"/>
              </a:lnSpc>
              <a:spcBef>
                <a:spcPts val="180"/>
              </a:spcBef>
            </a:pPr>
            <a:r>
              <a:rPr sz="1800" spc="-15" dirty="0">
                <a:latin typeface="Trebuchet MS"/>
                <a:cs typeface="Trebuchet MS"/>
              </a:rPr>
              <a:t>Ensure </a:t>
            </a:r>
            <a:r>
              <a:rPr sz="1800" spc="-10" dirty="0">
                <a:latin typeface="Trebuchet MS"/>
                <a:cs typeface="Trebuchet MS"/>
              </a:rPr>
              <a:t>that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spc="-25" dirty="0">
                <a:latin typeface="Trebuchet MS"/>
                <a:cs typeface="Trebuchet MS"/>
              </a:rPr>
              <a:t>digital </a:t>
            </a:r>
            <a:r>
              <a:rPr sz="1800" spc="-10" dirty="0">
                <a:latin typeface="Trebuchet MS"/>
                <a:cs typeface="Trebuchet MS"/>
              </a:rPr>
              <a:t>signatures </a:t>
            </a:r>
            <a:r>
              <a:rPr sz="1800" spc="-5" dirty="0">
                <a:latin typeface="Trebuchet MS"/>
                <a:cs typeface="Trebuchet MS"/>
              </a:rPr>
              <a:t>are encrypted and </a:t>
            </a:r>
            <a:r>
              <a:rPr sz="1800" dirty="0">
                <a:latin typeface="Trebuchet MS"/>
                <a:cs typeface="Trebuchet MS"/>
              </a:rPr>
              <a:t>secure </a:t>
            </a:r>
            <a:r>
              <a:rPr sz="1800" spc="-5" dirty="0">
                <a:latin typeface="Trebuchet MS"/>
                <a:cs typeface="Trebuchet MS"/>
              </a:rPr>
              <a:t>to </a:t>
            </a:r>
            <a:r>
              <a:rPr sz="1800" dirty="0">
                <a:latin typeface="Trebuchet MS"/>
                <a:cs typeface="Trebuchet MS"/>
              </a:rPr>
              <a:t>protect </a:t>
            </a:r>
            <a:r>
              <a:rPr sz="1800" spc="-15" dirty="0">
                <a:latin typeface="Trebuchet MS"/>
                <a:cs typeface="Trebuchet MS"/>
              </a:rPr>
              <a:t>against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unauthorized</a:t>
            </a:r>
            <a:r>
              <a:rPr sz="1800" spc="-5" dirty="0">
                <a:latin typeface="Trebuchet MS"/>
                <a:cs typeface="Trebuchet MS"/>
              </a:rPr>
              <a:t> access </a:t>
            </a:r>
            <a:r>
              <a:rPr sz="1800" dirty="0">
                <a:latin typeface="Trebuchet MS"/>
                <a:cs typeface="Trebuchet MS"/>
              </a:rPr>
              <a:t>or </a:t>
            </a:r>
            <a:r>
              <a:rPr sz="1800" spc="-35" dirty="0">
                <a:latin typeface="Trebuchet MS"/>
                <a:cs typeface="Trebuchet MS"/>
              </a:rPr>
              <a:t>tampering.</a:t>
            </a:r>
            <a:endParaRPr sz="1800">
              <a:latin typeface="Trebuchet MS"/>
              <a:cs typeface="Trebuchet MS"/>
            </a:endParaRPr>
          </a:p>
          <a:p>
            <a:pPr marL="182245" indent="-170180">
              <a:lnSpc>
                <a:spcPts val="1980"/>
              </a:lnSpc>
              <a:spcBef>
                <a:spcPts val="1440"/>
              </a:spcBef>
              <a:buSzPct val="94444"/>
              <a:buAutoNum type="arabicPeriod" startAt="4"/>
              <a:tabLst>
                <a:tab pos="182880" algn="l"/>
              </a:tabLst>
            </a:pPr>
            <a:r>
              <a:rPr sz="1800" spc="-25" dirty="0">
                <a:latin typeface="Trebuchet MS"/>
                <a:cs typeface="Trebuchet MS"/>
              </a:rPr>
              <a:t>Compliance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20" dirty="0">
                <a:latin typeface="Trebuchet MS"/>
                <a:cs typeface="Trebuchet MS"/>
              </a:rPr>
              <a:t> Legal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Support:</a:t>
            </a:r>
            <a:endParaRPr sz="1800">
              <a:latin typeface="Trebuchet MS"/>
              <a:cs typeface="Trebuchet MS"/>
            </a:endParaRPr>
          </a:p>
          <a:p>
            <a:pPr marL="12700" marR="769620" indent="63500">
              <a:lnSpc>
                <a:spcPts val="1800"/>
              </a:lnSpc>
              <a:spcBef>
                <a:spcPts val="180"/>
              </a:spcBef>
            </a:pPr>
            <a:r>
              <a:rPr sz="1800" spc="-15" dirty="0">
                <a:latin typeface="Trebuchet MS"/>
                <a:cs typeface="Trebuchet MS"/>
              </a:rPr>
              <a:t>Ensure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that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signature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solution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complies</a:t>
            </a:r>
            <a:r>
              <a:rPr sz="1800" spc="5" dirty="0">
                <a:latin typeface="Trebuchet MS"/>
                <a:cs typeface="Trebuchet MS"/>
              </a:rPr>
              <a:t> with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relevant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electronic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signature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regulations</a:t>
            </a:r>
            <a:r>
              <a:rPr sz="1800" spc="-5" dirty="0">
                <a:latin typeface="Trebuchet MS"/>
                <a:cs typeface="Trebuchet MS"/>
              </a:rPr>
              <a:t> and </a:t>
            </a:r>
            <a:r>
              <a:rPr sz="1800" spc="-30" dirty="0">
                <a:latin typeface="Trebuchet MS"/>
                <a:cs typeface="Trebuchet MS"/>
              </a:rPr>
              <a:t>standards.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Elizabeth.G</vt:lpstr>
      <vt:lpstr>PowerPoint Presentation</vt:lpstr>
      <vt:lpstr>AGENDA</vt:lpstr>
      <vt:lpstr>PowerPoint Presentation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Elizabeth.G</dc:title>
  <cp:lastModifiedBy>maruthamanivelponraj724@gmail.com</cp:lastModifiedBy>
  <cp:revision>1</cp:revision>
  <dcterms:created xsi:type="dcterms:W3CDTF">2024-04-03T16:09:34Z</dcterms:created>
  <dcterms:modified xsi:type="dcterms:W3CDTF">2024-04-03T16:14:17Z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Samsung Electronics</vt:lpwstr>
  </property>
  <property fmtid="{D5CDD505-2E9C-101B-9397-08002B2CF9AE}" pid="4" name="LastSaved">
    <vt:filetime>2024-04-03T00:00:00Z</vt:filetime>
  </property>
</Properties>
</file>