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01" r:id="rId1"/>
  </p:sldMasterIdLst>
  <p:notesMasterIdLst>
    <p:notesMasterId r:id="rId41"/>
  </p:notesMasterIdLst>
  <p:sldIdLst>
    <p:sldId id="256" r:id="rId2"/>
    <p:sldId id="274" r:id="rId3"/>
    <p:sldId id="276" r:id="rId4"/>
    <p:sldId id="275" r:id="rId5"/>
    <p:sldId id="278" r:id="rId6"/>
    <p:sldId id="289" r:id="rId7"/>
    <p:sldId id="330" r:id="rId8"/>
    <p:sldId id="284" r:id="rId9"/>
    <p:sldId id="285" r:id="rId10"/>
    <p:sldId id="287" r:id="rId11"/>
    <p:sldId id="290" r:id="rId12"/>
    <p:sldId id="291" r:id="rId13"/>
    <p:sldId id="331" r:id="rId14"/>
    <p:sldId id="292" r:id="rId15"/>
    <p:sldId id="332" r:id="rId16"/>
    <p:sldId id="327" r:id="rId17"/>
    <p:sldId id="334" r:id="rId18"/>
    <p:sldId id="336" r:id="rId19"/>
    <p:sldId id="339" r:id="rId20"/>
    <p:sldId id="340" r:id="rId21"/>
    <p:sldId id="293" r:id="rId22"/>
    <p:sldId id="296" r:id="rId23"/>
    <p:sldId id="263" r:id="rId24"/>
    <p:sldId id="302" r:id="rId25"/>
    <p:sldId id="301" r:id="rId26"/>
    <p:sldId id="341" r:id="rId27"/>
    <p:sldId id="345" r:id="rId28"/>
    <p:sldId id="347" r:id="rId29"/>
    <p:sldId id="348" r:id="rId30"/>
    <p:sldId id="351" r:id="rId31"/>
    <p:sldId id="355" r:id="rId32"/>
    <p:sldId id="354" r:id="rId33"/>
    <p:sldId id="350" r:id="rId34"/>
    <p:sldId id="297" r:id="rId35"/>
    <p:sldId id="303" r:id="rId36"/>
    <p:sldId id="356" r:id="rId37"/>
    <p:sldId id="361" r:id="rId38"/>
    <p:sldId id="358" r:id="rId39"/>
    <p:sldId id="359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000"/>
    <a:srgbClr val="E1B9B5"/>
    <a:srgbClr val="D7C4BF"/>
    <a:srgbClr val="DFCFCB"/>
    <a:srgbClr val="EDC7BD"/>
    <a:srgbClr val="6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3F058-B9DA-45CA-8B18-E02BE9515AEB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111D7-6A88-43D8-A3A4-5217C41232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25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770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087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517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138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669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702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73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85ED-1BC4-49F0-82B1-C9C89478EC16}" type="datetime1">
              <a:rPr lang="en-US" smtClean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318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DC0B-91F0-4299-A7BC-FA130E62CC12}" type="datetime1">
              <a:rPr lang="en-US" smtClean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0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FF39-7F2E-4EA3-974F-0A07DF60CA97}" type="datetime1">
              <a:rPr lang="en-US" smtClean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77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CAC2-EABA-4F5A-B4A7-0237FA05F8A3}" type="datetime1">
              <a:rPr lang="en-US" smtClean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7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159B-9D75-4902-8644-DA09B430462B}" type="datetime1">
              <a:rPr lang="en-US" smtClean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10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EB8F-7E6A-478A-92B7-7DC66EB7EA4B}" type="datetime1">
              <a:rPr lang="en-US" smtClean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4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7529-3A53-47AF-8E1F-9C0F03CB388E}" type="datetime1">
              <a:rPr lang="en-US" smtClean="0"/>
              <a:t>6/6/2018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6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C1E02-6C9C-431C-9D73-C8F363B4D478}" type="datetime1">
              <a:rPr lang="en-US" smtClean="0"/>
              <a:t>6/6/2018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7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FBE2-7E1B-4783-87A5-5458EA7426D3}" type="datetime1">
              <a:rPr lang="en-US" smtClean="0"/>
              <a:t>6/6/2018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7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7887-BC0C-4903-BF59-F17C24009D5F}" type="datetime1">
              <a:rPr lang="en-US" smtClean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21B4-4F4E-4D36-8A92-F4DDD18E409A}" type="datetime1">
              <a:rPr lang="en-US" smtClean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19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AD0B1-C18F-41B7-8AB7-69C119DCF16C}" type="datetime1">
              <a:rPr lang="en-US" smtClean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5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2389" y="399517"/>
            <a:ext cx="10887342" cy="3959352"/>
          </a:xfrm>
        </p:spPr>
        <p:txBody>
          <a:bodyPr>
            <a:normAutofit/>
          </a:bodyPr>
          <a:lstStyle/>
          <a:p>
            <a:r>
              <a:rPr lang="ru-RU" sz="2800" b="1" dirty="0"/>
              <a:t>МАГИСТЕРСКАЯ </a:t>
            </a:r>
            <a:r>
              <a:rPr lang="ru-RU" sz="2800" b="1" dirty="0" smtClean="0"/>
              <a:t>ДИССЕРТАЦИЯ</a:t>
            </a:r>
            <a:br>
              <a:rPr lang="ru-RU" sz="2800" b="1" dirty="0" smtClean="0"/>
            </a:br>
            <a:r>
              <a:rPr lang="ru-RU" sz="2800" dirty="0"/>
              <a:t/>
            </a:r>
            <a:br>
              <a:rPr lang="ru-RU" sz="2800" dirty="0"/>
            </a:br>
            <a:r>
              <a:rPr lang="ru-RU" sz="2700" dirty="0" smtClean="0">
                <a:solidFill>
                  <a:schemeClr val="tx1"/>
                </a:solidFill>
              </a:rPr>
              <a:t/>
            </a:r>
            <a:br>
              <a:rPr lang="ru-RU" sz="2700" dirty="0" smtClean="0">
                <a:solidFill>
                  <a:schemeClr val="tx1"/>
                </a:solidFill>
              </a:rPr>
            </a:br>
            <a:r>
              <a:rPr lang="ru-RU" sz="4000" b="1" dirty="0" smtClean="0"/>
              <a:t>Исследование </a:t>
            </a:r>
            <a:r>
              <a:rPr lang="ru-RU" sz="4000" b="1" dirty="0"/>
              <a:t>подходов </a:t>
            </a:r>
            <a:r>
              <a:rPr lang="ru-RU" sz="4000" b="1" dirty="0" smtClean="0"/>
              <a:t>к решению </a:t>
            </a:r>
            <a:r>
              <a:rPr lang="ru-RU" sz="4000" b="1" dirty="0"/>
              <a:t>задачи о 0-1 рюкзаке и задачи о неограниченном рюкзаке</a:t>
            </a:r>
            <a:r>
              <a:rPr lang="ru-RU" sz="4000" dirty="0"/>
              <a:t/>
            </a:r>
            <a:br>
              <a:rPr lang="ru-RU" sz="4000" dirty="0"/>
            </a:b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2849" y="4453128"/>
            <a:ext cx="9720070" cy="1450534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ru-RU" sz="5600" dirty="0">
                <a:solidFill>
                  <a:schemeClr val="tx1"/>
                </a:solidFill>
              </a:rPr>
              <a:t>Выполнила: </a:t>
            </a:r>
          </a:p>
          <a:p>
            <a:pPr algn="r"/>
            <a:r>
              <a:rPr lang="ru-RU" sz="5600" dirty="0" smtClean="0">
                <a:solidFill>
                  <a:schemeClr val="tx1"/>
                </a:solidFill>
              </a:rPr>
              <a:t>студентка группы</a:t>
            </a:r>
            <a:r>
              <a:rPr lang="en-US" sz="5600" dirty="0" smtClean="0">
                <a:solidFill>
                  <a:schemeClr val="tx1"/>
                </a:solidFill>
              </a:rPr>
              <a:t> </a:t>
            </a:r>
            <a:r>
              <a:rPr lang="ru-RU" sz="5600" dirty="0" smtClean="0">
                <a:solidFill>
                  <a:schemeClr val="tx1"/>
                </a:solidFill>
              </a:rPr>
              <a:t>3816</a:t>
            </a:r>
            <a:r>
              <a:rPr lang="en-US" sz="5600" dirty="0" smtClean="0">
                <a:solidFill>
                  <a:schemeClr val="tx1"/>
                </a:solidFill>
              </a:rPr>
              <a:t>0</a:t>
            </a:r>
            <a:r>
              <a:rPr lang="ru-RU" sz="5600" dirty="0" smtClean="0">
                <a:solidFill>
                  <a:schemeClr val="tx1"/>
                </a:solidFill>
              </a:rPr>
              <a:t>7М </a:t>
            </a:r>
          </a:p>
          <a:p>
            <a:pPr algn="r"/>
            <a:r>
              <a:rPr lang="ru-RU" sz="5600" dirty="0" smtClean="0">
                <a:solidFill>
                  <a:schemeClr val="tx1"/>
                </a:solidFill>
              </a:rPr>
              <a:t>Шуланкина Елизавета Валерьевна</a:t>
            </a:r>
          </a:p>
          <a:p>
            <a:pPr algn="r"/>
            <a:r>
              <a:rPr lang="ru-RU" sz="5600" dirty="0" smtClean="0">
                <a:solidFill>
                  <a:schemeClr val="tx1"/>
                </a:solidFill>
              </a:rPr>
              <a:t>                                                                         </a:t>
            </a:r>
            <a:endParaRPr lang="ru-RU" sz="5600" dirty="0">
              <a:solidFill>
                <a:schemeClr val="tx1"/>
              </a:solidFill>
            </a:endParaRPr>
          </a:p>
          <a:p>
            <a:pPr algn="r"/>
            <a:r>
              <a:rPr lang="ru-RU" sz="5600" dirty="0">
                <a:solidFill>
                  <a:schemeClr val="tx1"/>
                </a:solidFill>
              </a:rPr>
              <a:t>Научный руководитель: </a:t>
            </a:r>
          </a:p>
          <a:p>
            <a:pPr algn="r"/>
            <a:r>
              <a:rPr lang="ru-RU" sz="5600" dirty="0">
                <a:solidFill>
                  <a:schemeClr val="tx1"/>
                </a:solidFill>
              </a:rPr>
              <a:t>кандидат технических наук, доцент</a:t>
            </a:r>
          </a:p>
          <a:p>
            <a:pPr algn="r"/>
            <a:r>
              <a:rPr lang="ru-RU" sz="5600" dirty="0">
                <a:solidFill>
                  <a:schemeClr val="tx1"/>
                </a:solidFill>
              </a:rPr>
              <a:t>Неймарк Елена Александровна</a:t>
            </a:r>
          </a:p>
          <a:p>
            <a:r>
              <a:rPr lang="ru-RU" dirty="0"/>
              <a:t>                                            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826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Свойства задачи о неограниченном рюкзаке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508125"/>
                <a:ext cx="10515600" cy="466883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Периодичность</a:t>
                </a:r>
                <a:r>
                  <a:rPr lang="ru-RU" dirty="0" smtClean="0"/>
                  <a:t> </a:t>
                </a:r>
                <a:r>
                  <a:rPr lang="ru-RU" dirty="0"/>
                  <a:t>– это свойство ЗОНР, которое устанавливает, что емкость, большая чем некоторая емкость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ru-RU" dirty="0" smtClean="0"/>
                  <a:t>,</a:t>
                </a:r>
                <a:r>
                  <a:rPr lang="ru-RU" dirty="0" smtClean="0"/>
                  <a:t> </a:t>
                </a:r>
                <a:r>
                  <a:rPr lang="ru-RU" dirty="0"/>
                  <a:t>будет использовать только лучший </a:t>
                </a:r>
                <a:r>
                  <a:rPr lang="ru-RU" dirty="0" smtClean="0"/>
                  <a:t>предмет для заполнения. Когда такая </a:t>
                </a:r>
                <a:r>
                  <a:rPr lang="ru-RU" dirty="0"/>
                  <a:t>емкость </a:t>
                </a:r>
                <a:r>
                  <a:rPr lang="ru-RU" dirty="0" smtClean="0"/>
                  <a:t>достигнута, оптимальное </a:t>
                </a:r>
                <a:r>
                  <a:rPr lang="ru-RU" dirty="0"/>
                  <a:t>решение может быть вычислено по следующей </a:t>
                </a:r>
                <a:r>
                  <a:rPr lang="ru-RU" dirty="0" smtClean="0"/>
                  <a:t>формуле: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⌈"/>
                          <m:endChr m:val="⌉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𝑏𝑒𝑠𝑡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𝑏𝑒𝑠𝑡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508125"/>
                <a:ext cx="10515600" cy="4668838"/>
              </a:xfrm>
              <a:blipFill rotWithShape="0">
                <a:blip r:embed="rId2"/>
                <a:stretch>
                  <a:fillRect l="-1217" t="-2089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40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Исследуемые подходы к решению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973" y="4127618"/>
            <a:ext cx="2971641" cy="222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5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Рассматриваемые алгоритмы для решения задачи о 0-1 рюкзаке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Табличный и рекуррентный методы </a:t>
            </a:r>
            <a:r>
              <a:rPr lang="ru-RU" dirty="0"/>
              <a:t>динамического программирования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Метод </a:t>
            </a:r>
            <a:r>
              <a:rPr lang="ru-RU" dirty="0"/>
              <a:t>ветвей и </a:t>
            </a:r>
            <a:r>
              <a:rPr lang="ru-RU" dirty="0" smtClean="0"/>
              <a:t>границ с обходами </a:t>
            </a:r>
            <a:r>
              <a:rPr lang="ru-RU" dirty="0"/>
              <a:t>в </a:t>
            </a:r>
            <a:r>
              <a:rPr lang="ru-RU" dirty="0" smtClean="0"/>
              <a:t>глубину</a:t>
            </a:r>
            <a:r>
              <a:rPr lang="en-US" dirty="0" smtClean="0"/>
              <a:t>/</a:t>
            </a:r>
            <a:r>
              <a:rPr lang="ru-RU" dirty="0" smtClean="0"/>
              <a:t>ширину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Генетический </a:t>
            </a:r>
            <a:r>
              <a:rPr lang="ru-RU" dirty="0"/>
              <a:t>алгоритм</a:t>
            </a:r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1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Алгоритм динамического программирования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ru-RU" sz="2400" dirty="0" smtClean="0"/>
              <a:t>Для того </a:t>
            </a:r>
            <a:r>
              <a:rPr lang="ru-RU" sz="2400" dirty="0"/>
              <a:t>чтобы найти оптимальное решение на последнем шаге надо сначала найти оптимальное решения для первого, затем для второго и так далее пока не пройдем все шаги до </a:t>
            </a:r>
            <a:r>
              <a:rPr lang="ru-RU" sz="2400" dirty="0" smtClean="0"/>
              <a:t>последнего.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922236" y="1825625"/>
                <a:ext cx="5811140" cy="4351338"/>
              </a:xfrm>
            </p:spPr>
            <p:txBody>
              <a:bodyPr>
                <a:normAutofit/>
              </a:bodyPr>
              <a:lstStyle/>
              <a:p>
                <a:pPr marL="0" indent="0" algn="ctr" fontAlgn="ctr">
                  <a:buNone/>
                </a:pPr>
                <a14:m>
                  <m:oMath xmlns:m="http://schemas.openxmlformats.org/officeDocument/2006/math">
                    <m:r>
                      <a:rPr lang="ru-RU" sz="240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ru-RU" sz="240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2000" dirty="0"/>
                  <a:t>оптимальное решение для </a:t>
                </a:r>
                <a:r>
                  <a:rPr lang="ru-RU" sz="2000" dirty="0" smtClean="0"/>
                  <a:t>ЗОР с объемом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2400" dirty="0"/>
              </a:p>
              <a:p>
                <a:pPr marL="0" indent="0" algn="ctr" fontAlgn="ctr">
                  <a:buNone/>
                </a:pP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ru-RU" sz="24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вычисляется по </a:t>
                </a:r>
                <a:r>
                  <a:rPr lang="ru-RU" sz="2000" dirty="0" smtClean="0"/>
                  <a:t>формуле:</a:t>
                </a:r>
                <a:endParaRPr lang="ru-RU" sz="2000" dirty="0"/>
              </a:p>
              <a:p>
                <a:pPr marL="0" indent="0" font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1,   если 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0,   иначе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400" i="1" dirty="0"/>
              </a:p>
              <a:p>
                <a:pPr marL="0" indent="0" font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,   если 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0,   иначе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400" i="1" dirty="0"/>
              </a:p>
              <a:p>
                <a:pPr marL="0" indent="0" algn="ctr" fontAlgn="t">
                  <a:buNone/>
                </a:pP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ru-RU" sz="2000" dirty="0"/>
                  <a:t> </a:t>
                </a:r>
                <a:r>
                  <a:rPr lang="ru-RU" sz="2000" dirty="0" smtClean="0"/>
                  <a:t> вычисляется по формуле:</a:t>
                </a:r>
                <a:endParaRPr lang="ru-RU" sz="2000" dirty="0"/>
              </a:p>
              <a:p>
                <a:pPr marL="0" indent="0" fontAlgn="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d>
                        <m:dPr>
                          <m:ctrlPr>
                            <a:rPr lang="ru-RU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ru-RU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ru-RU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ru-RU" sz="20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RU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𝒎𝒂𝒙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RU" sz="20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d>
                                <m:dPr>
                                  <m:ctrlP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  <m:r>
                                <a:rPr lang="ru-RU" sz="20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sz="20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d>
                                <m:dPr>
                                  <m:ctrlP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0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ru-RU" sz="20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  <m:r>
                                        <a:rPr lang="ru-RU" sz="20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ru-RU" sz="20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0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ru-RU" sz="20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0" indent="0" fontAlgn="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∀</m:t>
                      </m:r>
                      <m:r>
                        <a:rPr lang="ru-RU" sz="20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ru-RU" sz="20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0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ru-RU" sz="20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922236" y="1825625"/>
                <a:ext cx="5811140" cy="4351338"/>
              </a:xfrm>
              <a:blipFill rotWithShape="0">
                <a:blip r:embed="rId2"/>
                <a:stretch>
                  <a:fillRect t="-7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0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Метод ветвей и границ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7203831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 algn="just">
                  <a:buNone/>
                </a:pPr>
                <a:r>
                  <a:rPr lang="ru-RU" dirty="0" smtClean="0"/>
                  <a:t>Метод ветвей и границ является </a:t>
                </a:r>
                <a:r>
                  <a:rPr lang="ru-RU" dirty="0"/>
                  <a:t>вариацией метода полного перебора с исключением заведомо неоптимальных решений.</a:t>
                </a:r>
              </a:p>
              <a:p>
                <a:pPr marL="0" indent="0" algn="just">
                  <a:buNone/>
                </a:pPr>
                <a:r>
                  <a:rPr lang="ru-RU" dirty="0" smtClean="0"/>
                  <a:t>В </a:t>
                </a:r>
                <a:r>
                  <a:rPr lang="ru-RU" dirty="0"/>
                  <a:t>качестве алгоритма нахождения нижней оценки выбрана </a:t>
                </a:r>
                <a:r>
                  <a:rPr lang="ru-RU" b="1" dirty="0">
                    <a:solidFill>
                      <a:schemeClr val="accent5">
                        <a:lumMod val="75000"/>
                      </a:schemeClr>
                    </a:solidFill>
                  </a:rPr>
                  <a:t>жадная нижняя </a:t>
                </a:r>
                <a:r>
                  <a:rPr lang="ru-RU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оценка:</a:t>
                </a:r>
                <a:endParaRPr lang="ru-RU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ru-RU" dirty="0"/>
                  <a:t>Предметы, нерассмотренные в текущем решении, сортируются по невозрастанию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dirty="0" smtClean="0"/>
                  <a:t> и </a:t>
                </a:r>
                <a:r>
                  <a:rPr lang="ru-RU" dirty="0"/>
                  <a:t>заполняют рюкзак, если не превышают его объем. Если не все предметы поместились в ранец, то берем последний </a:t>
                </a:r>
                <a:r>
                  <a:rPr lang="ru-RU" dirty="0" err="1"/>
                  <a:t>непоместившийся</a:t>
                </a:r>
                <a:r>
                  <a:rPr lang="ru-RU" dirty="0"/>
                  <a:t> i-</a:t>
                </a:r>
                <a:r>
                  <a:rPr lang="ru-RU" dirty="0" err="1"/>
                  <a:t>ый</a:t>
                </a:r>
                <a:r>
                  <a:rPr lang="ru-RU" dirty="0"/>
                  <a:t> предмет и увеличиваем нижнюю оценку по следующей формуле</a:t>
                </a:r>
                <a:r>
                  <a:rPr lang="ru-RU" dirty="0" smtClean="0"/>
                  <a:t>:</a:t>
                </a:r>
              </a:p>
              <a:p>
                <a:pPr marL="0" indent="0" algn="just">
                  <a:buNone/>
                </a:pPr>
                <a:endParaRPr lang="ru-RU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𝑙𝑏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𝑙𝑏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∗ 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𝑙𝑏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нижняя оценка</a:t>
                </a:r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7203831" cy="4351338"/>
              </a:xfrm>
              <a:blipFill rotWithShape="0">
                <a:blip r:embed="rId2"/>
                <a:stretch>
                  <a:fillRect l="-846" t="-2521" r="-9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030" y="1690688"/>
            <a:ext cx="4145573" cy="414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0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Рассматриваемые алгоритмы для решения задачи о неограниченном рюкзаке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lvl="0" indent="-514350">
                  <a:buFont typeface="+mj-lt"/>
                  <a:buAutoNum type="arabicPeriod"/>
                </a:pPr>
                <a:r>
                  <a:rPr lang="ru-RU" dirty="0" smtClean="0"/>
                  <a:t>Классический метод динамического программирования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dirty="0" smtClean="0"/>
                  <a:t>Метод эффективного динамического программирования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dirty="0" smtClean="0"/>
                  <a:t>Метод ветвей и границ с обходами в глубину</a:t>
                </a:r>
                <a:r>
                  <a:rPr lang="en-US" dirty="0" smtClean="0"/>
                  <a:t>/</a:t>
                </a:r>
                <a:r>
                  <a:rPr lang="ru-RU" dirty="0" smtClean="0"/>
                  <a:t>ширину, использующий верхнюю </a:t>
                </a:r>
                <a:r>
                  <a:rPr lang="ru-RU" dirty="0" smtClean="0"/>
                  <a:t>оценку по </a:t>
                </a:r>
                <a:r>
                  <a:rPr lang="ru-RU" dirty="0" smtClean="0"/>
                  <a:t>трем предметам с лучшим соотношением цены и веса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dirty="0" smtClean="0"/>
                  <a:t>)</a:t>
                </a:r>
                <a:endParaRPr lang="ru-RU" dirty="0" smtClean="0"/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dirty="0" smtClean="0"/>
                  <a:t>Генетический алгоритм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0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Классический метод динамического программирования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80077" cy="2168037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Динамическое программирование (ДП) — это метод, использующий для решения больших задач решения меньших задач. Большие задачи, решаемые ДП, имеют перекрывающиеся подзадачи, которые используются для построения их оптимального решения.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5266932"/>
                  </p:ext>
                </p:extLst>
              </p:nvPr>
            </p:nvGraphicFramePr>
            <p:xfrm>
              <a:off x="2050560" y="3748576"/>
              <a:ext cx="8155354" cy="214422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155354"/>
                  </a:tblGrid>
                  <a:tr h="214422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ru-RU" sz="2800" b="0" i="1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  <m:d>
                                  <m:dPr>
                                    <m:ctrlPr>
                                      <a:rPr lang="ru-RU" sz="2800" b="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800" b="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ru-RU" sz="2800" b="0" i="1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sz="2800" b="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sz="2800" b="0" i="1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𝑚𝑎𝑥</m:t>
                                            </m:r>
                                          </m:e>
                                          <m:sub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∈</m:t>
                                            </m:r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≤</m:t>
                                            </m:r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  <m: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− 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ru-RU" sz="2800" b="0" i="1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ru-RU" sz="2800" b="0" i="1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𝑤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ru-RU" sz="2800" b="0" i="1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+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ru-RU" sz="2800" b="0" i="1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 если </m:t>
                                        </m:r>
                                        <m:sSup>
                                          <m:sSupPr>
                                            <m:ctrlP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p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ru-RU" sz="2800" b="0" i="1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&gt;0</m:t>
                                        </m:r>
                                      </m:e>
                                      <m:e>
                                        <m:r>
                                          <a:rPr lang="ru-RU" sz="2800" b="0" i="1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sz="2000" b="0" i="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5266932"/>
                  </p:ext>
                </p:extLst>
              </p:nvPr>
            </p:nvGraphicFramePr>
            <p:xfrm>
              <a:off x="2050560" y="3748576"/>
              <a:ext cx="8155354" cy="214422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155354"/>
                  </a:tblGrid>
                  <a:tr h="214422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75" t="-283" r="-299" b="-11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1774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Алгоритм эффективного динамического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программирования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160" y="1701496"/>
            <a:ext cx="10580077" cy="831605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ru-RU" sz="3100" dirty="0" smtClean="0"/>
              <a:t>Данный алгоритм состоит </a:t>
            </a:r>
            <a:r>
              <a:rPr lang="ru-RU" sz="3100" dirty="0"/>
              <a:t>из двух основных фаз</a:t>
            </a:r>
            <a:r>
              <a:rPr lang="ru-RU" sz="3100" dirty="0" smtClean="0"/>
              <a:t>:</a:t>
            </a:r>
          </a:p>
          <a:p>
            <a:pPr marL="0" indent="0" algn="ctr">
              <a:buNone/>
            </a:pPr>
            <a:r>
              <a:rPr lang="ru-RU" sz="3800" dirty="0" smtClean="0"/>
              <a:t> </a:t>
            </a:r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фаза сокращения</a:t>
            </a:r>
            <a:r>
              <a:rPr lang="ru-RU" sz="3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sz="3100" dirty="0"/>
              <a:t>и </a:t>
            </a:r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стандартная </a:t>
            </a:r>
            <a:r>
              <a:rPr lang="ru-RU" sz="3600" b="1" dirty="0" smtClean="0">
                <a:solidFill>
                  <a:schemeClr val="accent5">
                    <a:lumMod val="75000"/>
                  </a:schemeClr>
                </a:solidFill>
              </a:rPr>
              <a:t>фаза</a:t>
            </a:r>
            <a:r>
              <a:rPr lang="ru-RU" sz="3100" dirty="0" smtClean="0"/>
              <a:t>. </a:t>
            </a:r>
            <a:endParaRPr lang="ru-RU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487110" y="2484698"/>
                <a:ext cx="5705030" cy="3871652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:r>
                  <a:rPr lang="ru-RU" dirty="0" smtClean="0"/>
                  <a:t>На </a:t>
                </a:r>
                <a:r>
                  <a:rPr lang="ru-RU" dirty="0"/>
                  <a:t>этом этапе предметы обрабатываются в </a:t>
                </a:r>
                <a:endParaRPr lang="ru-RU" dirty="0" smtClean="0"/>
              </a:p>
              <a:p>
                <a:pPr algn="just"/>
                <a:r>
                  <a:rPr lang="ru-RU" dirty="0" smtClean="0"/>
                  <a:t>срезах </a:t>
                </a:r>
                <a:r>
                  <a:rPr lang="ru-RU" dirty="0"/>
                  <a:t>по t, отсортированные по увеличению веса. </a:t>
                </a:r>
                <a:r>
                  <a:rPr lang="ru-RU" dirty="0" smtClean="0"/>
                  <a:t>Заполняется список </a:t>
                </a:r>
                <a:r>
                  <a:rPr lang="ru-RU" dirty="0"/>
                  <a:t>недоминируемых </a:t>
                </a:r>
                <a:r>
                  <a:rPr lang="ru-RU" dirty="0" smtClean="0"/>
                  <a:t>предметов F</a:t>
                </a:r>
                <a:r>
                  <a:rPr lang="ru-RU" dirty="0"/>
                  <a:t>, упорядоченных по невозрастанию удельной </a:t>
                </a:r>
                <a:r>
                  <a:rPr lang="ru-RU" dirty="0" smtClean="0"/>
                  <a:t>стоимости. </a:t>
                </a:r>
              </a:p>
              <a:p>
                <a:pPr algn="just"/>
                <a:r>
                  <a:rPr lang="ru-RU" dirty="0" smtClean="0"/>
                  <a:t>Для </a:t>
                </a:r>
                <a:r>
                  <a:rPr lang="ru-RU" dirty="0"/>
                  <a:t>каждого </a:t>
                </a:r>
                <a:r>
                  <a:rPr lang="ru-RU" dirty="0" smtClean="0"/>
                  <a:t>предмета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 для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вычисляется по формуле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ctrlPr>
                            <a:rPr lang="ru-RU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ru-RU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, если </m:t>
                              </m:r>
                              <m:sSup>
                                <m:sSupPr>
                                  <m:ctrlP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ru-RU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ru-RU" sz="2000" dirty="0" smtClean="0"/>
                  <a:t>В </a:t>
                </a:r>
                <a:r>
                  <a:rPr lang="ru-RU" sz="2000" dirty="0"/>
                  <a:t>конце каждого среза проверяется </a:t>
                </a:r>
                <a:r>
                  <a:rPr lang="ru-RU" sz="2000" b="1" dirty="0">
                    <a:solidFill>
                      <a:schemeClr val="accent5">
                        <a:lumMod val="75000"/>
                      </a:schemeClr>
                    </a:solidFill>
                  </a:rPr>
                  <a:t>пороговое доминирование</a:t>
                </a:r>
                <a:r>
                  <a:rPr lang="ru-RU" sz="2000" dirty="0"/>
                  <a:t>.</a:t>
                </a:r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10" y="2484698"/>
                <a:ext cx="5705030" cy="3871652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le 6"/>
              <p:cNvSpPr/>
              <p:nvPr/>
            </p:nvSpPr>
            <p:spPr>
              <a:xfrm>
                <a:off x="6333190" y="2484698"/>
                <a:ext cx="5323274" cy="3871651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:r>
                  <a:rPr lang="ru-RU" dirty="0" smtClean="0"/>
                  <a:t>На этом шаге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ru-RU" dirty="0"/>
                  <a:t> высчитывается в срезах по </a:t>
                </a:r>
                <a:r>
                  <a:rPr lang="ru-RU" dirty="0" smtClean="0"/>
                  <a:t>q. </a:t>
                </a:r>
                <a:r>
                  <a:rPr lang="ru-RU" dirty="0"/>
                  <a:t>В конце каждого среза проверяется </a:t>
                </a:r>
                <a:r>
                  <a:rPr lang="ru-RU" b="1" dirty="0">
                    <a:solidFill>
                      <a:schemeClr val="accent5">
                        <a:lumMod val="75000"/>
                      </a:schemeClr>
                    </a:solidFill>
                  </a:rPr>
                  <a:t>пороговое </a:t>
                </a:r>
                <a:r>
                  <a:rPr lang="ru-RU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доминирование</a:t>
                </a:r>
                <a:r>
                  <a:rPr lang="ru-RU" dirty="0" smtClean="0"/>
                  <a:t>. </a:t>
                </a:r>
                <a:r>
                  <a:rPr lang="ru-RU" dirty="0"/>
                  <a:t>Если мощность F достигает единицы, алгоритм останавливается и использует формулу </a:t>
                </a:r>
                <a:r>
                  <a:rPr lang="ru-RU" b="1" dirty="0">
                    <a:solidFill>
                      <a:schemeClr val="accent5">
                        <a:lumMod val="75000"/>
                      </a:schemeClr>
                    </a:solidFill>
                  </a:rPr>
                  <a:t>периодичности</a:t>
                </a:r>
                <a:r>
                  <a:rPr lang="ru-RU" b="1" dirty="0"/>
                  <a:t> </a:t>
                </a:r>
                <a:r>
                  <a:rPr lang="ru-RU" dirty="0"/>
                  <a:t>для вычисления оптимального решения. Если этого не происходит, алгоритм останавливается, когда емкость достигает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190" y="2484698"/>
                <a:ext cx="5323274" cy="3871651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3717421" y="2305538"/>
            <a:ext cx="752979" cy="16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180126" y="2305538"/>
            <a:ext cx="759070" cy="162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90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Определение порогового доминирования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r>
                  <a:rPr lang="ru-RU" sz="2200" dirty="0" smtClean="0"/>
                  <a:t>Предмет является </a:t>
                </a:r>
                <a:r>
                  <a:rPr lang="ru-RU" sz="2200" b="1" dirty="0" err="1">
                    <a:solidFill>
                      <a:schemeClr val="accent5">
                        <a:lumMod val="75000"/>
                      </a:schemeClr>
                    </a:solidFill>
                  </a:rPr>
                  <a:t>порогово</a:t>
                </a:r>
                <a:r>
                  <a:rPr lang="ru-RU" sz="22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ru-RU" sz="2200" b="1" dirty="0" err="1">
                    <a:solidFill>
                      <a:schemeClr val="accent5">
                        <a:lumMod val="75000"/>
                      </a:schemeClr>
                    </a:solidFill>
                  </a:rPr>
                  <a:t>доминируемым</a:t>
                </a:r>
                <a:r>
                  <a:rPr lang="ru-RU" sz="2200" dirty="0"/>
                  <a:t> для емкостей, больших чем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20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ru-RU" sz="2200" dirty="0"/>
                  <a:t>, если он неэффективный для какого-нибудь </a:t>
                </a:r>
                <a:r>
                  <a:rPr lang="ru-RU" sz="2200" dirty="0" smtClean="0"/>
                  <a:t>рюкзака с емкостью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ru-RU" sz="22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ru-RU" sz="22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ru-RU" sz="22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ru-RU" sz="22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ru-RU" sz="22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ru-RU" sz="22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2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ru-RU" sz="22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200" dirty="0" smtClean="0"/>
                  <a:t>.</a:t>
                </a:r>
                <a:endParaRPr lang="en-US" sz="2200" dirty="0" smtClean="0"/>
              </a:p>
              <a:p>
                <a:pPr marL="0" indent="0" algn="just">
                  <a:buNone/>
                </a:pPr>
                <a:endParaRPr lang="en-US" sz="2200" dirty="0"/>
              </a:p>
              <a:p>
                <a:pPr marL="0" indent="0" algn="just">
                  <a:buNone/>
                </a:pPr>
                <a:r>
                  <a:rPr lang="ru-RU" sz="2200" dirty="0"/>
                  <a:t>Чтобы эффективно определить это, </a:t>
                </a:r>
                <a:r>
                  <a:rPr lang="ru-RU" sz="2200" dirty="0" smtClean="0"/>
                  <a:t>создается вектор L, который </a:t>
                </a:r>
                <a:r>
                  <a:rPr lang="ru-RU" sz="2200" dirty="0"/>
                  <a:t>сохраняет последнюю посчитанную емкость для каждого i-ого предмета</a:t>
                </a:r>
                <a:r>
                  <a:rPr lang="ru-RU" sz="2200" b="1" i="1" dirty="0"/>
                  <a:t>, </a:t>
                </a:r>
                <a:r>
                  <a:rPr lang="ru-RU" sz="2200" dirty="0"/>
                  <a:t>где i-й</a:t>
                </a:r>
                <a:r>
                  <a:rPr lang="ru-RU" sz="2200" i="1" dirty="0"/>
                  <a:t> </a:t>
                </a:r>
                <a:r>
                  <a:rPr lang="ru-RU" sz="2200" dirty="0"/>
                  <a:t>был наиболее эффективным, используемым в оптимальном решении. Для поддержания данного вектора действительным, F сортируется по невозрастанию удельной стоимости, </a:t>
                </a:r>
              </a:p>
              <a:p>
                <a:pPr marL="0" indent="0" algn="ctr">
                  <a:buNone/>
                </a:pPr>
                <a:r>
                  <a:rPr lang="ru-RU" sz="2200" dirty="0"/>
                  <a:t>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200" dirty="0" smtClean="0"/>
                  <a:t> </a:t>
                </a:r>
                <a:r>
                  <a:rPr lang="ru-RU" sz="2200" dirty="0" smtClean="0"/>
                  <a:t>устанавливается </a:t>
                </a:r>
                <a:r>
                  <a:rPr lang="ru-RU" sz="2200" dirty="0"/>
                  <a:t>равным </a:t>
                </a:r>
                <a14:m>
                  <m:oMath xmlns:m="http://schemas.openxmlformats.org/officeDocument/2006/math">
                    <m:r>
                      <a:rPr lang="ru-RU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ru-RU" sz="2200" dirty="0"/>
                  <a:t>, если </a:t>
                </a:r>
                <a:endParaRPr lang="en-US" sz="2200" i="1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sz="26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𝒛</m:t>
                    </m:r>
                    <m:d>
                      <m:dPr>
                        <m:ctrlP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ru-RU" sz="26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6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ru-RU" sz="26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ru-RU" sz="26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ru-RU" sz="26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ru-RU" sz="26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𝒛</m:t>
                    </m:r>
                    <m:d>
                      <m:dPr>
                        <m:ctrlP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ru-RU" sz="2200" dirty="0" smtClean="0"/>
                  <a:t>.</a:t>
                </a:r>
                <a:endParaRPr lang="en-US" sz="2200" dirty="0" smtClean="0"/>
              </a:p>
              <a:p>
                <a:pPr marL="0" indent="0" algn="just">
                  <a:buNone/>
                </a:pPr>
                <a:endParaRPr lang="en-US" sz="2200" dirty="0" smtClean="0"/>
              </a:p>
              <a:p>
                <a:pPr marL="0" indent="0" algn="ctr">
                  <a:buNone/>
                </a:pPr>
                <a:r>
                  <a:rPr lang="ru-RU" sz="2200" dirty="0"/>
                  <a:t>Итак, если </a:t>
                </a:r>
                <a14:m>
                  <m:oMath xmlns:m="http://schemas.openxmlformats.org/officeDocument/2006/math">
                    <m:r>
                      <a:rPr lang="ru-RU" sz="22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ru-RU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200" dirty="0"/>
                  <a:t>полностью посчитана, любой предмет, для которого </a:t>
                </a:r>
                <a:endParaRPr lang="en-US" sz="2200" b="1" i="1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sz="32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ru-RU" sz="32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ru-RU" sz="32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ru-RU" sz="32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ru-RU" sz="32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′− </m:t>
                    </m:r>
                    <m:sSub>
                      <m:sSubPr>
                        <m:ctrlPr>
                          <a:rPr lang="ru-RU" sz="32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2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ru-RU" sz="32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2200" i="1" dirty="0"/>
                  <a:t>,</a:t>
                </a:r>
                <a:r>
                  <a:rPr lang="ru-RU" sz="2200" dirty="0"/>
                  <a:t> </a:t>
                </a:r>
                <a:endParaRPr lang="en-US" sz="2200" dirty="0" smtClean="0"/>
              </a:p>
              <a:p>
                <a:pPr marL="0" indent="0" algn="ctr">
                  <a:buNone/>
                </a:pPr>
                <a:r>
                  <a:rPr lang="ru-RU" sz="2200" dirty="0" smtClean="0"/>
                  <a:t>может </a:t>
                </a:r>
                <a:r>
                  <a:rPr lang="ru-RU" sz="2200" dirty="0"/>
                  <a:t>быть удален.</a:t>
                </a:r>
                <a:endParaRPr lang="en-US" sz="2200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2"/>
                <a:stretch>
                  <a:fillRect l="-638" t="-252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9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Параметры и сложность ЭДП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sz="2000" dirty="0" smtClean="0"/>
                  <a:t>Данный </a:t>
                </a:r>
                <a:r>
                  <a:rPr lang="ru-RU" sz="2000" dirty="0"/>
                  <a:t>алгоритм можно рассматривать как вычисление </a:t>
                </a:r>
                <a14:m>
                  <m:oMath xmlns:m="http://schemas.openxmlformats.org/officeDocument/2006/math">
                    <m:r>
                      <a:rPr lang="ru-RU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ru-RU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ru-RU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ru-RU" sz="20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ru-RU" sz="2000" dirty="0"/>
                  <a:t>таблицы. </a:t>
                </a:r>
                <a:endParaRPr lang="ru-RU" sz="2000" dirty="0" smtClean="0"/>
              </a:p>
              <a:p>
                <a:pPr marL="0" indent="0" algn="just">
                  <a:buNone/>
                </a:pPr>
                <a:r>
                  <a:rPr lang="ru-RU" sz="2000" dirty="0" smtClean="0"/>
                  <a:t>Хотя </a:t>
                </a:r>
                <a:r>
                  <a:rPr lang="ru-RU" sz="2000" dirty="0"/>
                  <a:t>в большинстве реальных случаев периодичность достигается до вычисления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ru-RU" sz="2000" dirty="0"/>
                  <a:t>, худший случай все еще может произойти. </a:t>
                </a:r>
                <a:endParaRPr lang="ru-RU" sz="2000" dirty="0" smtClean="0"/>
              </a:p>
              <a:p>
                <a:pPr marL="0" indent="0" algn="just">
                  <a:buNone/>
                </a:pPr>
                <a:endParaRPr lang="ru-RU" sz="2000" dirty="0" smtClean="0"/>
              </a:p>
              <a:p>
                <a:pPr marL="0" indent="0" algn="just">
                  <a:buNone/>
                </a:pPr>
                <a:r>
                  <a:rPr lang="ru-RU" sz="2000" dirty="0" smtClean="0"/>
                  <a:t>Алгоритм требует два параметра:</a:t>
                </a:r>
              </a:p>
              <a:p>
                <a:pPr marL="0" indent="0" algn="just">
                  <a:buNone/>
                </a:pPr>
                <a:r>
                  <a:rPr lang="ru-RU" sz="2000" b="1" dirty="0">
                    <a:solidFill>
                      <a:schemeClr val="accent5">
                        <a:lumMod val="75000"/>
                      </a:schemeClr>
                    </a:solidFill>
                  </a:rPr>
                  <a:t>t</a:t>
                </a:r>
                <a:r>
                  <a:rPr lang="ru-RU" sz="2000" b="1" i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ru-RU" sz="2000" b="1" dirty="0">
                    <a:solidFill>
                      <a:schemeClr val="accent5">
                        <a:lumMod val="75000"/>
                      </a:schemeClr>
                    </a:solidFill>
                  </a:rPr>
                  <a:t>– размер срезов предметов в фазе сокращения</a:t>
                </a:r>
                <a:r>
                  <a:rPr lang="ru-RU" sz="2000" dirty="0" smtClean="0"/>
                  <a:t>;</a:t>
                </a:r>
              </a:p>
              <a:p>
                <a:pPr marL="0" indent="0" algn="just">
                  <a:buNone/>
                </a:pPr>
                <a:r>
                  <a:rPr lang="ru-RU" sz="2000" b="1" dirty="0">
                    <a:solidFill>
                      <a:schemeClr val="accent5">
                        <a:lumMod val="75000"/>
                      </a:schemeClr>
                    </a:solidFill>
                  </a:rPr>
                  <a:t>q – размер срезов емкости в стандартной </a:t>
                </a:r>
                <a:r>
                  <a:rPr lang="ru-RU" sz="20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фазе</a:t>
                </a:r>
                <a:r>
                  <a:rPr lang="ru-RU" sz="2000" dirty="0" smtClean="0"/>
                  <a:t>.</a:t>
                </a:r>
              </a:p>
              <a:p>
                <a:pPr marL="0" indent="0" algn="just">
                  <a:buNone/>
                </a:pPr>
                <a:endParaRPr lang="ru-RU" sz="2000" dirty="0" smtClean="0"/>
              </a:p>
              <a:p>
                <a:pPr marL="0" indent="0" algn="just">
                  <a:buNone/>
                </a:pPr>
                <a:r>
                  <a:rPr lang="ru-RU" sz="2000" dirty="0" smtClean="0"/>
                  <a:t>Поскольку сложность </a:t>
                </a:r>
                <a:r>
                  <a:rPr lang="ru-RU" sz="2000" dirty="0"/>
                  <a:t>алгоритма ограничена не размером задачи, а числовым значением ввода, его временная сложность называется </a:t>
                </a:r>
                <a:r>
                  <a:rPr lang="ru-RU" sz="2000" b="1" dirty="0">
                    <a:solidFill>
                      <a:schemeClr val="accent5">
                        <a:lumMod val="75000"/>
                      </a:schemeClr>
                    </a:solidFill>
                  </a:rPr>
                  <a:t>псевдо-полиномиальной</a:t>
                </a:r>
                <a:r>
                  <a:rPr lang="ru-RU" sz="2000" dirty="0"/>
                  <a:t>.</a:t>
                </a:r>
              </a:p>
              <a:p>
                <a:pPr marL="0" indent="0" algn="just">
                  <a:buNone/>
                </a:pPr>
                <a:endParaRPr lang="ru-RU" sz="20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2"/>
                <a:stretch>
                  <a:fillRect l="-638" t="-140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6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Объект исследования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В качестве</a:t>
            </a:r>
            <a:r>
              <a:rPr lang="ru-RU" i="1" dirty="0" smtClean="0"/>
              <a:t> </a:t>
            </a:r>
            <a:r>
              <a:rPr lang="ru-RU" dirty="0" smtClean="0"/>
              <a:t>объекта исследования</a:t>
            </a:r>
            <a:r>
              <a:rPr lang="ru-RU" i="1" dirty="0" smtClean="0"/>
              <a:t> </a:t>
            </a:r>
            <a:r>
              <a:rPr lang="ru-RU" dirty="0" smtClean="0"/>
              <a:t>в данной работе выступает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задача о рюкзаке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В качестве</a:t>
            </a:r>
            <a:r>
              <a:rPr lang="ru-RU" i="1" dirty="0" smtClean="0"/>
              <a:t> </a:t>
            </a:r>
            <a:r>
              <a:rPr lang="ru-RU" dirty="0" smtClean="0"/>
              <a:t>предметов исследования в работе выступают </a:t>
            </a:r>
            <a:r>
              <a:rPr lang="en-US" dirty="0" smtClean="0"/>
              <a:t>NP</a:t>
            </a:r>
            <a:r>
              <a:rPr lang="ru-RU" dirty="0" smtClean="0"/>
              <a:t>-трудные задачи о рюкзаке двух типов:</a:t>
            </a:r>
          </a:p>
          <a:p>
            <a:pPr marL="0" indent="0" algn="just">
              <a:buNone/>
            </a:pPr>
            <a:r>
              <a:rPr lang="ru-RU" dirty="0" smtClean="0"/>
              <a:t>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задача о 0-1 рюкзаке (ЗОР) </a:t>
            </a:r>
            <a:r>
              <a:rPr lang="ru-RU" dirty="0" smtClean="0"/>
              <a:t>и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задача о неограниченном рюкзаке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(ЗОНР)</a:t>
            </a:r>
            <a:r>
              <a:rPr lang="ru-RU" b="1" dirty="0" smtClean="0"/>
              <a:t>.</a:t>
            </a:r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</a:t>
            </a:r>
            <a:r>
              <a:rPr lang="ru-RU" dirty="0"/>
              <a:t> Исследование подходов к решению задачи о 0-1 рюкзаке и задачи о неограниченном </a:t>
            </a:r>
            <a:r>
              <a:rPr lang="ru-RU" dirty="0" smtClean="0"/>
              <a:t>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99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515601" cy="1325563"/>
              </a:xfrm>
            </p:spPr>
            <p:txBody>
              <a:bodyPr/>
              <a:lstStyle/>
              <a:p>
                <a:r>
                  <a:rPr lang="ru-RU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Метод ветвей и границ с </a:t>
                </a:r>
                <a:r>
                  <a:rPr lang="ru-RU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верхней </a:t>
                </a:r>
                <a:r>
                  <a:rPr lang="ru-RU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оценкой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ru-RU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ru-RU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ru-RU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515601" cy="1325563"/>
              </a:xfrm>
              <a:blipFill rotWithShape="0">
                <a:blip r:embed="rId2"/>
                <a:stretch>
                  <a:fillRect l="-2317" t="-133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 algn="just">
                  <a:buNone/>
                </a:pPr>
                <a:endParaRPr lang="en-US" sz="2600" dirty="0" smtClean="0"/>
              </a:p>
              <a:p>
                <a:pPr marL="0" indent="0" algn="just">
                  <a:buNone/>
                </a:pPr>
                <a:r>
                  <a:rPr lang="ru-RU" sz="2600" dirty="0" smtClean="0"/>
                  <a:t>Метод </a:t>
                </a:r>
                <a:r>
                  <a:rPr lang="ru-RU" sz="2600" dirty="0"/>
                  <a:t>ветвей и </a:t>
                </a:r>
                <a:r>
                  <a:rPr lang="ru-RU" sz="2600" dirty="0" smtClean="0"/>
                  <a:t>границ является модификацией полного перебора с исключением заведомо неоптимальных решений. </a:t>
                </a:r>
                <a:r>
                  <a:rPr lang="ru-RU" sz="2600" dirty="0"/>
                  <a:t>Нижняя граница вычисляется для каждой текущей ветки набора предметов, используя жадную нижнюю оценку. </a:t>
                </a:r>
                <a:endParaRPr lang="en-US" sz="2600" dirty="0" smtClean="0"/>
              </a:p>
              <a:p>
                <a:pPr marL="0" indent="0" algn="just">
                  <a:buNone/>
                </a:pPr>
                <a:endParaRPr lang="en-US" sz="2600" dirty="0" smtClean="0"/>
              </a:p>
              <a:p>
                <a:pPr marL="0" indent="0" algn="just">
                  <a:buNone/>
                </a:pPr>
                <a:r>
                  <a:rPr lang="ru-RU" sz="2600" dirty="0" smtClean="0"/>
                  <a:t>Верхняя </a:t>
                </a:r>
                <a:r>
                  <a:rPr lang="ru-RU" sz="2600" dirty="0"/>
                  <a:t>граница вычисляется для всей задачи по следующей формуле: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ru-RU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ru-RU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</m:acc>
                        </m:e>
                        <m:sub>
                          <m: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3"/>
                <a:stretch>
                  <a:fillRect l="-1529" r="-14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956419" y="1027906"/>
                <a:ext cx="6067514" cy="5456697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endParaRPr lang="ru-RU" sz="22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ru-RU" sz="1700" dirty="0"/>
                  <a:t> </a:t>
                </a:r>
                <a:r>
                  <a:rPr lang="ru-RU" sz="1900" dirty="0"/>
                  <a:t>Предположим, </a:t>
                </a:r>
                <a:r>
                  <a:rPr lang="ru-RU" sz="2100" dirty="0"/>
                  <a:t>что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endParaRPr lang="ru-RU" sz="19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24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ru-RU" sz="2400" b="1" i="1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1900" dirty="0"/>
                        <m:t>– остаток емкости от использования </m:t>
                      </m:r>
                      <m:r>
                        <m:rPr>
                          <m:nor/>
                        </m:rPr>
                        <a:rPr lang="en-US" sz="1900" dirty="0"/>
                        <m:t>max</m:t>
                      </m:r>
                      <m:r>
                        <m:rPr>
                          <m:nor/>
                        </m:rPr>
                        <a:rPr lang="ru-RU" sz="1900" dirty="0"/>
                        <m:t> предметов</m:t>
                      </m:r>
                      <m:r>
                        <m:rPr>
                          <m:nor/>
                        </m:rPr>
                        <a:rPr lang="ru-RU" sz="1900" b="0" i="0" dirty="0" smtClean="0"/>
                        <m:t>, </m:t>
                      </m:r>
                      <m:r>
                        <m:rPr>
                          <m:nor/>
                        </m:rPr>
                        <a:rPr lang="en-US" sz="1900" dirty="0" smtClean="0"/>
                        <m:t>1</m:t>
                      </m:r>
                      <m:r>
                        <m:rPr>
                          <m:nor/>
                        </m:rPr>
                        <a:rPr lang="ru-RU" sz="1900" b="0" i="0" dirty="0" smtClean="0"/>
                        <m:t>х по порядку</m:t>
                      </m:r>
                    </m:oMath>
                  </m:oMathPara>
                </a14:m>
                <a:endParaRPr lang="ru-RU" sz="1900" dirty="0"/>
              </a:p>
              <a:p>
                <a:pPr marL="0" indent="0" algn="ctr">
                  <a:buNone/>
                </a:pPr>
                <a:r>
                  <a:rPr lang="ru-RU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ru-RU" sz="24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ru-RU" sz="24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ru-RU" sz="24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4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ru-RU" sz="24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ru-RU" sz="24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sz="24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ru-RU" sz="24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ru-RU" sz="1900" b="1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ru-RU" sz="1900" dirty="0" smtClean="0"/>
                  <a:t>– остаток </a:t>
                </a:r>
                <a:r>
                  <a:rPr lang="ru-RU" sz="1900" dirty="0"/>
                  <a:t>емкости от </a:t>
                </a:r>
                <a:r>
                  <a:rPr lang="ru-RU" sz="1900" dirty="0" smtClean="0"/>
                  <a:t>использования </a:t>
                </a:r>
                <a:r>
                  <a:rPr lang="en-US" sz="1900" dirty="0" smtClean="0"/>
                  <a:t>max</a:t>
                </a:r>
                <a:r>
                  <a:rPr lang="ru-RU" sz="1900" dirty="0" smtClean="0"/>
                  <a:t> </a:t>
                </a:r>
                <a:r>
                  <a:rPr lang="ru-RU" sz="1900" dirty="0" smtClean="0"/>
                  <a:t>предметов, 2х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1900" dirty="0"/>
                      <m:t>по порядку</m:t>
                    </m:r>
                  </m:oMath>
                </a14:m>
                <a:endParaRPr lang="ru-RU" sz="1900" dirty="0"/>
              </a:p>
              <a:p>
                <a:pPr marL="0" indent="0" algn="ctr">
                  <a:buNone/>
                </a:pPr>
                <a:r>
                  <a:rPr lang="ru-RU" sz="1900" dirty="0" smtClean="0"/>
                  <a:t>в </a:t>
                </a:r>
                <a:r>
                  <a:rPr lang="ru-RU" sz="1900" dirty="0" smtClean="0"/>
                  <a:t>рюкзаке с емкостью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1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19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ru-RU" sz="19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⌊"/>
                          <m:endChr m:val="⌋"/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ru-RU" sz="1900" b="1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ru-RU" sz="1900" dirty="0" smtClean="0"/>
                  <a:t>– это прибыль при решении, использовавшем </a:t>
                </a:r>
                <a:r>
                  <a:rPr lang="en-US" sz="1900" dirty="0" smtClean="0"/>
                  <a:t>max </a:t>
                </a:r>
                <a:r>
                  <a:rPr lang="ru-RU" sz="1900" dirty="0" smtClean="0"/>
                  <a:t>предметов, 1х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1900" dirty="0"/>
                      <m:t>по порядку</m:t>
                    </m:r>
                  </m:oMath>
                </a14:m>
                <a:r>
                  <a:rPr lang="ru-RU" sz="1900" dirty="0" smtClean="0"/>
                  <a:t> </a:t>
                </a:r>
                <a:r>
                  <a:rPr lang="ru-RU" sz="1900" dirty="0"/>
                  <a:t>и оставшуюся емкость с </a:t>
                </a:r>
                <a:r>
                  <a:rPr lang="ru-RU" sz="1900" dirty="0" smtClean="0"/>
                  <a:t>предметами, 2ми по порядку</a:t>
                </a:r>
                <a:endParaRPr lang="en-US" sz="19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⌊"/>
                          <m:endChr m:val="⌋"/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ru-RU" sz="24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ru-RU" sz="1900" dirty="0" smtClean="0"/>
                  <a:t>– </a:t>
                </a:r>
                <a:r>
                  <a:rPr lang="ru-RU" sz="1900" dirty="0"/>
                  <a:t>это прибыль, полученная использованием оставшейся емкости с </a:t>
                </a:r>
                <a:r>
                  <a:rPr lang="ru-RU" sz="1900" dirty="0" smtClean="0"/>
                  <a:t>предметом, 3м по порядку</a:t>
                </a:r>
                <a:endParaRPr lang="ru-RU" sz="21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</m:acc>
                        </m:e>
                        <m:sub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⌊"/>
                          <m:endChr m:val="⌋"/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⌈"/>
                              <m:endChr m:val="⌉"/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sSup>
                                    <m:sSupPr>
                                      <m:ctrlP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)∗</m:t>
                          </m:r>
                          <m:f>
                            <m:fPr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den>
                          </m:f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900" b="1" dirty="0" smtClean="0"/>
              </a:p>
              <a:p>
                <a:pPr marL="0" indent="0" algn="ctr">
                  <a:buNone/>
                </a:pPr>
                <a:r>
                  <a:rPr lang="ru-RU" sz="1900" dirty="0"/>
                  <a:t>– </a:t>
                </a:r>
                <a:r>
                  <a:rPr lang="ru-RU" sz="1900" dirty="0" smtClean="0"/>
                  <a:t>это </a:t>
                </a:r>
                <a:r>
                  <a:rPr lang="ru-RU" sz="1900" dirty="0"/>
                  <a:t>значение удаления некоторых </a:t>
                </a:r>
                <a:r>
                  <a:rPr lang="ru-RU" sz="1900" dirty="0" smtClean="0"/>
                  <a:t>1х предметов из </a:t>
                </a:r>
                <a:r>
                  <a:rPr lang="ru-RU" sz="1900" dirty="0"/>
                  <a:t>решения полученного из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9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ru-RU" sz="19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sz="1900" dirty="0"/>
                  <a:t> и замены </a:t>
                </a:r>
                <a:r>
                  <a:rPr lang="ru-RU" sz="1900" dirty="0" smtClean="0"/>
                  <a:t>их 2ми предметами</a:t>
                </a:r>
                <a:endParaRPr lang="ru-RU" sz="1900" b="1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956419" y="1027906"/>
                <a:ext cx="6067514" cy="5456697"/>
              </a:xfrm>
              <a:blipFill rotWithShape="0">
                <a:blip r:embed="rId4"/>
                <a:stretch>
                  <a:fillRect l="-101" r="-402" b="-11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0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Генетический алгоритм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14477" cy="435133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Идея — составление алгоритмов поиска на основе биологической модели механизмов естественного отбора. Базовыми понятиями являются: 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начальная популяция</a:t>
            </a:r>
            <a:r>
              <a:rPr lang="ru-RU" dirty="0" smtClean="0"/>
              <a:t>,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 кроссовер</a:t>
            </a:r>
            <a:r>
              <a:rPr lang="ru-RU" dirty="0" smtClean="0"/>
              <a:t>,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 мутация</a:t>
            </a:r>
            <a:r>
              <a:rPr lang="ru-RU" dirty="0" smtClean="0"/>
              <a:t>,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 скрещивание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tx1"/>
                </a:solidFill>
              </a:rPr>
              <a:t>Плюсы ГА:</a:t>
            </a:r>
          </a:p>
          <a:p>
            <a:pPr lvl="0">
              <a:buFont typeface="+mj-lt"/>
              <a:buAutoNum type="arabicPeriod"/>
            </a:pPr>
            <a:r>
              <a:rPr lang="ru-RU" dirty="0" smtClean="0"/>
              <a:t>Высокая скорость для больших задач.</a:t>
            </a:r>
          </a:p>
          <a:p>
            <a:pPr lvl="0">
              <a:buFont typeface="+mj-lt"/>
              <a:buAutoNum type="arabicPeriod"/>
            </a:pPr>
            <a:r>
              <a:rPr lang="ru-RU" dirty="0" smtClean="0"/>
              <a:t>Независимость от класса  исходной задачи.</a:t>
            </a:r>
          </a:p>
          <a:p>
            <a:pPr marL="0" lvl="0" indent="0">
              <a:buNone/>
            </a:pPr>
            <a:r>
              <a:rPr lang="ru-RU" b="1" dirty="0" smtClean="0"/>
              <a:t>Минусы:</a:t>
            </a:r>
          </a:p>
          <a:p>
            <a:pPr lvl="0">
              <a:buFont typeface="+mj-lt"/>
              <a:buAutoNum type="arabicPeriod"/>
            </a:pPr>
            <a:r>
              <a:rPr lang="ru-RU" dirty="0" smtClean="0"/>
              <a:t>Не гарантирует нахождение точного решения.</a:t>
            </a:r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939254" y="825856"/>
            <a:ext cx="2746300" cy="864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chemeClr val="tx1"/>
                </a:solidFill>
              </a:rPr>
              <a:t>Начальная популяция: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алгоритм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Данцига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случайный алгоритм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926828" y="1942108"/>
            <a:ext cx="2768104" cy="1091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Операторы </a:t>
            </a:r>
            <a:r>
              <a:rPr lang="ru-RU" sz="1600" dirty="0">
                <a:solidFill>
                  <a:schemeClr val="tx1"/>
                </a:solidFill>
              </a:rPr>
              <a:t>кроссовера: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одноточечный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двухточечный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о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днородный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915245" y="3285119"/>
            <a:ext cx="2768103" cy="13622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Операторы мутации: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точечная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мутация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сальтация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инверсия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транслокация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15245" y="4908759"/>
            <a:ext cx="2768101" cy="880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Операторы </a:t>
            </a:r>
            <a:r>
              <a:rPr lang="ru-RU" sz="1600" dirty="0">
                <a:solidFill>
                  <a:schemeClr val="tx1"/>
                </a:solidFill>
              </a:rPr>
              <a:t>селекции: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линейная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ранговая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б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ета-турнир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9" name="Elbow Connector 18"/>
          <p:cNvCxnSpPr>
            <a:stCxn id="18" idx="1"/>
          </p:cNvCxnSpPr>
          <p:nvPr/>
        </p:nvCxnSpPr>
        <p:spPr>
          <a:xfrm rot="10800000" flipH="1">
            <a:off x="7915244" y="1816429"/>
            <a:ext cx="1392629" cy="3532685"/>
          </a:xfrm>
          <a:prstGeom prst="bentConnector4">
            <a:avLst>
              <a:gd name="adj1" fmla="val -16415"/>
              <a:gd name="adj2" fmla="val 1002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9307873" y="3038291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9308410" y="1690688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9287265" y="4647376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28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Классы тестовых задач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35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8610" y="392854"/>
                <a:ext cx="10515600" cy="6066214"/>
              </a:xfrm>
            </p:spPr>
            <p:txBody>
              <a:bodyPr>
                <a:normAutofit lnSpcReduction="10000"/>
              </a:bodyPr>
              <a:lstStyle/>
              <a:p>
                <a:pPr marL="457200" lvl="0" indent="-457200" algn="just">
                  <a:buFont typeface="+mj-lt"/>
                  <a:buAutoNum type="arabicPeriod"/>
                </a:pPr>
                <a:r>
                  <a:rPr lang="ru-RU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Задачи </a:t>
                </a:r>
                <a:r>
                  <a:rPr lang="ru-RU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без </a:t>
                </a:r>
                <a:r>
                  <a:rPr lang="ru-RU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корреляции </a:t>
                </a:r>
                <a:r>
                  <a:rPr lang="ru-RU" sz="1600" dirty="0" smtClean="0"/>
                  <a:t>(иллюстрируют примеры, когда вес и стоимость независимы).</a:t>
                </a:r>
              </a:p>
              <a:p>
                <a:pPr marL="0" lvl="0" indent="0" algn="just">
                  <a:buNone/>
                </a:pPr>
                <a:r>
                  <a:rPr lang="ru-RU" sz="16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ru-RU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ru-RU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 2,..,</m:t>
                    </m:r>
                    <m:r>
                      <a:rPr lang="ru-RU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900" i="1" dirty="0">
                    <a:solidFill>
                      <a:schemeClr val="tx1"/>
                    </a:solidFill>
                  </a:rPr>
                  <a:t> </a:t>
                </a:r>
                <a:r>
                  <a:rPr lang="ru-RU" sz="1900" dirty="0">
                    <a:solidFill>
                      <a:schemeClr val="tx1"/>
                    </a:solidFill>
                  </a:rPr>
                  <a:t>случайно выбираются из диапазона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10,…,9999</m:t>
                        </m:r>
                      </m:e>
                    </m:d>
                  </m:oMath>
                </a14:m>
                <a:endParaRPr lang="ru-RU" sz="1900" dirty="0" smtClean="0">
                  <a:solidFill>
                    <a:schemeClr val="tx1"/>
                  </a:solidFill>
                </a:endParaRPr>
              </a:p>
              <a:p>
                <a:pPr marL="457200" lvl="0" indent="-457200" algn="just">
                  <a:buFont typeface="+mj-lt"/>
                  <a:buAutoNum type="arabicPeriod" startAt="2"/>
                </a:pPr>
                <a:r>
                  <a:rPr lang="ru-RU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Задачи с</a:t>
                </a:r>
                <a:r>
                  <a:rPr lang="ru-RU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о</a:t>
                </a:r>
                <a:r>
                  <a:rPr lang="ru-RU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ru-RU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слабой корреляцией </a:t>
                </a:r>
                <a:r>
                  <a:rPr lang="ru-RU" sz="1600" dirty="0" smtClean="0"/>
                  <a:t>(одни </a:t>
                </a:r>
                <a:r>
                  <a:rPr lang="ru-RU" sz="1600" dirty="0"/>
                  <a:t>из наиболее реалистичных в </a:t>
                </a:r>
                <a:r>
                  <a:rPr lang="ru-RU" sz="1600" dirty="0" smtClean="0"/>
                  <a:t>управлении, когда возврат инвестиций пропорционален </a:t>
                </a:r>
                <a:r>
                  <a:rPr lang="ru-RU" sz="1600" dirty="0"/>
                  <a:t>вложенной сумме в некоторых небольших </a:t>
                </a:r>
                <a:r>
                  <a:rPr lang="ru-RU" sz="1600" dirty="0" smtClean="0"/>
                  <a:t>вариациях).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ru-RU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∈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9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10,…, 9999</m:t>
                              </m:r>
                            </m:e>
                          </m:d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19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∈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9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19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−100, </m:t>
                          </m:r>
                          <m:sSub>
                            <m:sSubPr>
                              <m:ctrlPr>
                                <a:rPr lang="ru-RU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9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ru-RU" sz="19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19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+100</m:t>
                          </m:r>
                        </m:e>
                      </m:d>
                      <m:r>
                        <a:rPr lang="ru-RU" sz="19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19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19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≥1, </m:t>
                      </m:r>
                      <m:r>
                        <a:rPr lang="ru-RU" sz="19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19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=1,2,..,</m:t>
                      </m:r>
                      <m:r>
                        <a:rPr lang="ru-RU" sz="19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sz="19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1900" dirty="0">
                  <a:solidFill>
                    <a:schemeClr val="tx1"/>
                  </a:solidFill>
                </a:endParaRPr>
              </a:p>
              <a:p>
                <a:pPr marL="457200" lvl="0" indent="-457200" algn="just">
                  <a:buFont typeface="+mj-lt"/>
                  <a:buAutoNum type="arabicPeriod" startAt="3"/>
                </a:pPr>
                <a:r>
                  <a:rPr lang="ru-RU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Задачи с сильной корреляцией </a:t>
                </a:r>
                <a:r>
                  <a:rPr lang="ru-RU" sz="1600" dirty="0" smtClean="0"/>
                  <a:t>(соответствуют </a:t>
                </a:r>
                <a:r>
                  <a:rPr lang="ru-RU" sz="1600" dirty="0"/>
                  <a:t>реальной ситуации, где возвращается линейная функция от инвестиций</a:t>
                </a:r>
                <a:r>
                  <a:rPr lang="ru-RU" sz="1600" dirty="0" smtClean="0"/>
                  <a:t>).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ru-RU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∈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1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10,…,9999</m:t>
                              </m:r>
                            </m:e>
                          </m:d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ru-RU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+100, </m:t>
                      </m:r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=1,2,..,</m:t>
                      </m:r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sz="21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1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457200" lvl="0" indent="-457200" algn="just">
                  <a:buFont typeface="+mj-lt"/>
                  <a:buAutoNum type="arabicPeriod" startAt="4"/>
                </a:pPr>
                <a:r>
                  <a:rPr lang="ru-RU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Задачи </a:t>
                </a:r>
                <a:r>
                  <a:rPr lang="ru-RU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с </a:t>
                </a:r>
                <a:r>
                  <a:rPr lang="ru-RU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подсуммами </a:t>
                </a:r>
                <a:r>
                  <a:rPr lang="ru-RU" sz="1600" dirty="0" smtClean="0"/>
                  <a:t>(</a:t>
                </a:r>
                <a:r>
                  <a:rPr lang="ru-RU" sz="1600" dirty="0"/>
                  <a:t>отражают ситуацию, когда прибыль каждого элемента является линейной функцией веса</a:t>
                </a:r>
                <a:r>
                  <a:rPr lang="ru-RU" sz="1600" dirty="0" smtClean="0"/>
                  <a:t>).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ru-RU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∈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1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1,…, 9999</m:t>
                              </m:r>
                            </m:e>
                          </m:d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ru-RU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=1,2,..,</m:t>
                      </m:r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sz="21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100" b="1" dirty="0">
                  <a:solidFill>
                    <a:schemeClr val="tx1"/>
                  </a:solidFill>
                </a:endParaRPr>
              </a:p>
              <a:p>
                <a:pPr lvl="0" algn="just">
                  <a:buFont typeface="+mj-lt"/>
                  <a:buAutoNum type="arabicPeriod"/>
                </a:pPr>
                <a:endParaRPr lang="ru-RU" sz="1600" dirty="0"/>
              </a:p>
              <a:p>
                <a:pPr marL="0" indent="0">
                  <a:buNone/>
                </a:pPr>
                <a:r>
                  <a:rPr lang="ru-RU" b="1" dirty="0" smtClean="0">
                    <a:solidFill>
                      <a:srgbClr val="C00000"/>
                    </a:solidFill>
                  </a:rPr>
                  <a:t>  </a:t>
                </a:r>
                <a:r>
                  <a:rPr lang="ru-RU" b="1" dirty="0" smtClean="0">
                    <a:solidFill>
                      <a:srgbClr val="960000"/>
                    </a:solidFill>
                  </a:rPr>
                  <a:t>           1.                        2.                          3.                             4.   				</a:t>
                </a:r>
                <a:r>
                  <a:rPr lang="ru-RU" b="1" dirty="0">
                    <a:solidFill>
                      <a:srgbClr val="960000"/>
                    </a:solidFill>
                  </a:rPr>
                  <a:t> </a:t>
                </a:r>
                <a:r>
                  <a:rPr lang="ru-RU" b="1" dirty="0" smtClean="0">
                    <a:solidFill>
                      <a:srgbClr val="960000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ru-RU" b="1" dirty="0">
                  <a:solidFill>
                    <a:srgbClr val="960000"/>
                  </a:solidFill>
                </a:endParaRPr>
              </a:p>
              <a:p>
                <a:pPr marL="0" indent="0" algn="ctr">
                  <a:buNone/>
                </a:pPr>
                <a:r>
                  <a:rPr lang="ru-RU" sz="1600" dirty="0" smtClean="0">
                    <a:solidFill>
                      <a:schemeClr val="tx1"/>
                    </a:solidFill>
                    <a:latin typeface="Century Gothic (Body)"/>
                  </a:rPr>
                  <a:t> </a:t>
                </a:r>
                <a:endParaRPr lang="ru-RU" sz="16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ru-R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цена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−того предмета, </m:t>
                      </m:r>
                      <m:sSub>
                        <m:sSubPr>
                          <m:ctrlPr>
                            <a:rPr lang="ru-R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ru-RU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вес</m:t>
                      </m:r>
                      <m:r>
                        <a:rPr lang="ru-RU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−того предмета</m:t>
                      </m:r>
                    </m:oMath>
                  </m:oMathPara>
                </a14:m>
                <a:endParaRPr lang="ru-RU" sz="1600" dirty="0">
                  <a:solidFill>
                    <a:schemeClr val="tx1"/>
                  </a:solidFill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8610" y="392854"/>
                <a:ext cx="10515600" cy="6066214"/>
              </a:xfrm>
              <a:blipFill rotWithShape="0">
                <a:blip r:embed="rId2"/>
                <a:stretch>
                  <a:fillRect l="-928" t="-2008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" name="Picture 3" descr="C:\Users\epronina\AppData\Local\Microsoft\Windows\INetCache\Content.Word\uncorrele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261" y="4333724"/>
            <a:ext cx="1571621" cy="1470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epronina\AppData\Local\Microsoft\Windows\INetCache\Content.Word\weak_corr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483" y="4318917"/>
            <a:ext cx="156210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epronina\AppData\Local\Microsoft\Windows\INetCache\Content.Word\strong_corr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154" y="4290740"/>
            <a:ext cx="1665515" cy="1513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epronina\AppData\Local\Microsoft\Windows\INetCache\Content.Word\subset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240" y="4353945"/>
            <a:ext cx="1758040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1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Эксперименты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718" y="4253119"/>
            <a:ext cx="2783258" cy="198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6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200" b="1" dirty="0" smtClean="0">
                <a:solidFill>
                  <a:schemeClr val="accent5">
                    <a:lumMod val="75000"/>
                  </a:schemeClr>
                </a:solidFill>
              </a:rPr>
              <a:t>Э1</a:t>
            </a:r>
            <a:r>
              <a:rPr lang="ru-RU" dirty="0"/>
              <a:t>. Поиск </a:t>
            </a:r>
            <a:r>
              <a:rPr lang="ru-RU" dirty="0" smtClean="0"/>
              <a:t>эффективных </a:t>
            </a:r>
            <a:r>
              <a:rPr lang="ru-RU" dirty="0"/>
              <a:t>комбинаций параметров ГА, дающих наиболее выгодное решение для каждого типа задачи о рюкзаке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Э2</a:t>
            </a:r>
            <a:r>
              <a:rPr lang="ru-RU" dirty="0" smtClean="0"/>
              <a:t>. </a:t>
            </a:r>
            <a:r>
              <a:rPr lang="ru-RU" dirty="0"/>
              <a:t>Исследование производительности и качества рассмотренных точных и приближенных </a:t>
            </a:r>
            <a:r>
              <a:rPr lang="ru-RU" dirty="0" smtClean="0"/>
              <a:t>алгоритмов.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06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Эксперимент по поиску эффективных комбинаций параметров ГА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 algn="ctr">
                  <a:buNone/>
                </a:pPr>
                <a:r>
                  <a:rPr lang="ru-RU" sz="51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Параметры</a:t>
                </a:r>
                <a:r>
                  <a:rPr lang="ru-RU" sz="4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endParaRPr lang="ru-RU" sz="3300" b="1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 algn="just">
                  <a:buNone/>
                </a:pPr>
                <a:r>
                  <a:rPr lang="ru-RU" sz="29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Для </a:t>
                </a:r>
                <a:r>
                  <a:rPr lang="ru-RU" sz="2900" b="1" dirty="0">
                    <a:solidFill>
                      <a:schemeClr val="accent5">
                        <a:lumMod val="75000"/>
                      </a:schemeClr>
                    </a:solidFill>
                  </a:rPr>
                  <a:t>каждого типа задачи о рюкзаке было проведено 28800 запусков ГА, среди которых</a:t>
                </a:r>
                <a:r>
                  <a:rPr lang="ru-RU" sz="2900" dirty="0">
                    <a:solidFill>
                      <a:schemeClr val="accent5">
                        <a:lumMod val="75000"/>
                      </a:schemeClr>
                    </a:solidFill>
                  </a:rPr>
                  <a:t>:</a:t>
                </a:r>
              </a:p>
              <a:p>
                <a:pPr lvl="0" algn="just"/>
                <a:r>
                  <a:rPr lang="ru-RU" sz="2900" dirty="0"/>
                  <a:t>По 30 экспериментов на 1 экземпляр задачи, где эксперимент - запуск программы с различными комбинациями операторов генетического алгоритма (всего 48 комбинаций = 48 запусков ГА для одного эксперимента)</a:t>
                </a:r>
              </a:p>
              <a:p>
                <a:pPr lvl="0" algn="just"/>
                <a:r>
                  <a:rPr lang="ru-RU" sz="2900" dirty="0"/>
                  <a:t>По 5 экземпляров задач на конкретный класс тестовых задач</a:t>
                </a:r>
              </a:p>
              <a:p>
                <a:pPr lvl="0" algn="just"/>
                <a:r>
                  <a:rPr lang="ru-RU" sz="2900" dirty="0"/>
                  <a:t>Рассмотрено 4 класса тестовых задач</a:t>
                </a:r>
              </a:p>
              <a:p>
                <a:pPr algn="just"/>
                <a:r>
                  <a:rPr lang="ru-RU" sz="2900" dirty="0"/>
                  <a:t>Размерность задач составляет 15 предметов</a:t>
                </a:r>
              </a:p>
              <a:p>
                <a:pPr marL="0" indent="0" algn="just">
                  <a:buNone/>
                </a:pPr>
                <a:r>
                  <a:rPr lang="ru-RU" sz="2900" b="1" dirty="0">
                    <a:solidFill>
                      <a:schemeClr val="accent5">
                        <a:lumMod val="75000"/>
                      </a:schemeClr>
                    </a:solidFill>
                  </a:rPr>
                  <a:t>Для одного запуска генетического алгоритма взяты следующие параметры:</a:t>
                </a:r>
                <a:endParaRPr lang="ru-RU" sz="290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lvl="0" algn="just"/>
                <a:r>
                  <a:rPr lang="ru-RU" sz="2900" dirty="0"/>
                  <a:t>40 особей</a:t>
                </a:r>
              </a:p>
              <a:p>
                <a:pPr lvl="0" algn="just"/>
                <a:r>
                  <a:rPr lang="ru-RU" sz="2900" dirty="0"/>
                  <a:t>30 поколений</a:t>
                </a:r>
              </a:p>
              <a:p>
                <a:pPr lvl="0"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90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ru-RU" sz="2900" dirty="0"/>
                  <a:t> = 14 (для бета-турнирной селекции)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706" t="-3782" r="-588" b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9800" y="1851269"/>
            <a:ext cx="5181600" cy="4351338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ru-RU" sz="5100" b="1" dirty="0" smtClean="0">
                <a:solidFill>
                  <a:schemeClr val="accent6">
                    <a:lumMod val="75000"/>
                  </a:schemeClr>
                </a:solidFill>
              </a:rPr>
              <a:t>Характеристики </a:t>
            </a:r>
          </a:p>
          <a:p>
            <a:pPr marL="0" indent="0">
              <a:buNone/>
            </a:pPr>
            <a:r>
              <a:rPr lang="ru-RU" sz="2900" dirty="0" smtClean="0"/>
              <a:t>Пять </a:t>
            </a:r>
            <a:r>
              <a:rPr lang="ru-RU" sz="2900" dirty="0"/>
              <a:t>эффективных комбинаций </a:t>
            </a:r>
            <a:r>
              <a:rPr lang="ru-RU" sz="2900" dirty="0" smtClean="0"/>
              <a:t>отбираются </a:t>
            </a:r>
            <a:r>
              <a:rPr lang="ru-RU" sz="2900" dirty="0"/>
              <a:t>по:</a:t>
            </a:r>
          </a:p>
          <a:p>
            <a:pPr algn="just"/>
            <a:r>
              <a:rPr lang="ru-RU" sz="2900" b="1" dirty="0">
                <a:solidFill>
                  <a:schemeClr val="accent5">
                    <a:lumMod val="75000"/>
                  </a:schemeClr>
                </a:solidFill>
              </a:rPr>
              <a:t>минимальному </a:t>
            </a:r>
            <a:r>
              <a:rPr lang="ru-RU" sz="2900" b="1" dirty="0" smtClean="0">
                <a:solidFill>
                  <a:schemeClr val="accent5">
                    <a:lumMod val="75000"/>
                  </a:schemeClr>
                </a:solidFill>
              </a:rPr>
              <a:t>отклонению от </a:t>
            </a:r>
            <a:r>
              <a:rPr lang="ru-RU" sz="2900" b="1" dirty="0">
                <a:solidFill>
                  <a:schemeClr val="accent5">
                    <a:lumMod val="75000"/>
                  </a:schemeClr>
                </a:solidFill>
              </a:rPr>
              <a:t>глобального </a:t>
            </a:r>
            <a:r>
              <a:rPr lang="ru-RU" sz="2900" b="1" dirty="0" smtClean="0">
                <a:solidFill>
                  <a:schemeClr val="accent5">
                    <a:lumMod val="75000"/>
                  </a:schemeClr>
                </a:solidFill>
              </a:rPr>
              <a:t>оптимума, </a:t>
            </a:r>
            <a:endParaRPr lang="ru-RU" sz="29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r>
              <a:rPr lang="ru-RU" sz="2900" b="1" dirty="0">
                <a:solidFill>
                  <a:schemeClr val="accent5">
                    <a:lumMod val="75000"/>
                  </a:schemeClr>
                </a:solidFill>
              </a:rPr>
              <a:t>максимальной средней вероятности получения лучшей особи,</a:t>
            </a:r>
          </a:p>
          <a:p>
            <a:pPr algn="just"/>
            <a:r>
              <a:rPr lang="ru-RU" sz="2900" b="1" dirty="0">
                <a:solidFill>
                  <a:schemeClr val="accent5">
                    <a:lumMod val="75000"/>
                  </a:schemeClr>
                </a:solidFill>
              </a:rPr>
              <a:t>минимальному среднему количеству итераций</a:t>
            </a:r>
            <a:r>
              <a:rPr lang="ru-RU" sz="2900" dirty="0"/>
              <a:t>. </a:t>
            </a:r>
          </a:p>
          <a:p>
            <a:pPr marL="0" indent="0" algn="just">
              <a:buNone/>
            </a:pPr>
            <a:r>
              <a:rPr lang="ru-RU" sz="2900" dirty="0"/>
              <a:t>Среди всех пятерок выбирается тройка эффективных комбинаций по </a:t>
            </a:r>
            <a:r>
              <a:rPr lang="ru-RU" sz="2900" b="1" dirty="0">
                <a:solidFill>
                  <a:schemeClr val="accent5">
                    <a:lumMod val="75000"/>
                  </a:schemeClr>
                </a:solidFill>
              </a:rPr>
              <a:t>максимальному количеству классов, содержащих комбинацию</a:t>
            </a:r>
            <a:r>
              <a:rPr lang="ru-RU" sz="2900" dirty="0"/>
              <a:t>.</a:t>
            </a:r>
          </a:p>
          <a:p>
            <a:pPr marL="0" indent="0" algn="just">
              <a:buNone/>
            </a:pPr>
            <a:r>
              <a:rPr lang="ru-RU" sz="2900" i="1" dirty="0"/>
              <a:t>Эффективные (лучшие) </a:t>
            </a:r>
            <a:r>
              <a:rPr lang="ru-RU" sz="2900" dirty="0"/>
              <a:t>комбинации – комбинации операторов, влияющих на наиболее эффективный поиск решения.</a:t>
            </a:r>
          </a:p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39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ontent Placeholder 3"/>
          <p:cNvSpPr>
            <a:spLocks noGrp="1"/>
          </p:cNvSpPr>
          <p:nvPr>
            <p:ph sz="half" idx="2"/>
          </p:nvPr>
        </p:nvSpPr>
        <p:spPr>
          <a:xfrm>
            <a:off x="171128" y="1127935"/>
            <a:ext cx="5895058" cy="4780586"/>
          </a:xfrm>
        </p:spPr>
        <p:txBody>
          <a:bodyPr/>
          <a:lstStyle/>
          <a:p>
            <a:pPr marL="0" indent="0" algn="ctr">
              <a:buNone/>
            </a:pP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Параметры операторов ГА</a:t>
            </a:r>
          </a:p>
          <a:p>
            <a:pPr marL="0" indent="0" algn="just">
              <a:buNone/>
            </a:pPr>
            <a:r>
              <a:rPr lang="ru-RU" sz="1800" dirty="0" smtClean="0"/>
              <a:t>Следующие операторы встречаются наиболее часто среди эффективных комбинаций (% от количества эффективных комбинаций):</a:t>
            </a:r>
            <a:r>
              <a:rPr lang="en-US" sz="1800" dirty="0" smtClean="0"/>
              <a:t> </a:t>
            </a:r>
            <a:r>
              <a:rPr lang="ru-RU" sz="1600" dirty="0" smtClean="0"/>
              <a:t>			</a:t>
            </a: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952" y="262918"/>
            <a:ext cx="10515600" cy="913602"/>
          </a:xfrm>
        </p:spPr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Анализ результатов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264066" y="1105233"/>
                <a:ext cx="5603905" cy="500680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ctr">
                  <a:buNone/>
                </a:pPr>
                <a:r>
                  <a:rPr lang="ru-RU" sz="3000" b="1" dirty="0">
                    <a:solidFill>
                      <a:schemeClr val="accent6">
                        <a:lumMod val="75000"/>
                      </a:schemeClr>
                    </a:solidFill>
                  </a:rPr>
                  <a:t>Классы тестовых задач</a:t>
                </a:r>
              </a:p>
              <a:p>
                <a:pPr marL="0" indent="0" algn="just">
                  <a:buNone/>
                </a:pPr>
                <a:r>
                  <a:rPr lang="ru-RU" sz="1900" dirty="0" smtClean="0"/>
                  <a:t>Относительно </a:t>
                </a:r>
                <a:r>
                  <a:rPr lang="ru-RU" sz="1900" dirty="0"/>
                  <a:t>классов тестовых задач для ЗОР, вероятность нахождения глобального оптимума для </a:t>
                </a:r>
                <a:r>
                  <a:rPr lang="ru-RU" sz="1900" dirty="0" smtClean="0"/>
                  <a:t>задач</a:t>
                </a:r>
                <a:endParaRPr lang="en-US" sz="1900" dirty="0" smtClean="0"/>
              </a:p>
              <a:p>
                <a:pPr marL="0" indent="0" algn="ctr">
                  <a:buNone/>
                </a:pPr>
                <a:r>
                  <a:rPr lang="ru-RU" sz="22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с </a:t>
                </a:r>
                <a:r>
                  <a:rPr lang="ru-RU" sz="2200" b="1" dirty="0">
                    <a:solidFill>
                      <a:schemeClr val="accent5">
                        <a:lumMod val="75000"/>
                      </a:schemeClr>
                    </a:solidFill>
                  </a:rPr>
                  <a:t>сильной корреляцией </a:t>
                </a:r>
                <a14:m>
                  <m:oMath xmlns:m="http://schemas.openxmlformats.org/officeDocument/2006/math">
                    <m:r>
                      <a:rPr lang="ru-RU" sz="22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ru-RU" sz="22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29,9</a:t>
                </a:r>
                <a:r>
                  <a:rPr lang="ru-RU" sz="2200" b="1" dirty="0">
                    <a:solidFill>
                      <a:schemeClr val="accent6">
                        <a:lumMod val="75000"/>
                      </a:schemeClr>
                    </a:solidFill>
                  </a:rPr>
                  <a:t>%</a:t>
                </a:r>
                <a:r>
                  <a:rPr lang="ru-RU" sz="1800" dirty="0"/>
                  <a:t>, </a:t>
                </a:r>
                <a:endParaRPr lang="en-US" sz="1800" dirty="0" smtClean="0"/>
              </a:p>
              <a:p>
                <a:pPr marL="0" indent="0" algn="just">
                  <a:buNone/>
                </a:pPr>
                <a:r>
                  <a:rPr lang="ru-RU" sz="1900" dirty="0" smtClean="0"/>
                  <a:t>что </a:t>
                </a:r>
                <a:r>
                  <a:rPr lang="ru-RU" sz="1900" dirty="0"/>
                  <a:t>подтверждает теорию о труднорешаемости таких задач, напротив, вероятность нахождения глобального </a:t>
                </a:r>
                <a:r>
                  <a:rPr lang="ru-RU" sz="1900" dirty="0" smtClean="0"/>
                  <a:t>оптимума </a:t>
                </a:r>
                <a:r>
                  <a:rPr lang="ru-RU" sz="1900" dirty="0"/>
                  <a:t>для </a:t>
                </a:r>
                <a:r>
                  <a:rPr lang="ru-RU" sz="1900" dirty="0" smtClean="0"/>
                  <a:t>задач</a:t>
                </a:r>
              </a:p>
              <a:p>
                <a:pPr marL="0" indent="0" algn="just">
                  <a:buNone/>
                </a:pPr>
                <a:endParaRPr lang="ru-RU" sz="1800" dirty="0"/>
              </a:p>
              <a:p>
                <a:pPr marL="0" indent="0" algn="just">
                  <a:buNone/>
                </a:pPr>
                <a:endParaRPr lang="ru-RU" sz="1800" dirty="0" smtClean="0"/>
              </a:p>
              <a:p>
                <a:pPr marL="0" indent="0" algn="just">
                  <a:buNone/>
                </a:pPr>
                <a:endParaRPr lang="ru-RU" sz="1800" dirty="0" smtClean="0"/>
              </a:p>
              <a:p>
                <a:pPr marL="0" indent="0" algn="just">
                  <a:buNone/>
                </a:pPr>
                <a:r>
                  <a:rPr lang="ru-RU" sz="1900" dirty="0" smtClean="0"/>
                  <a:t> что </a:t>
                </a:r>
                <a:r>
                  <a:rPr lang="ru-RU" sz="1900" dirty="0"/>
                  <a:t>говорит </a:t>
                </a:r>
                <a:r>
                  <a:rPr lang="ru-RU" sz="1900" dirty="0" smtClean="0"/>
                  <a:t>о </a:t>
                </a:r>
                <a:r>
                  <a:rPr lang="ru-RU" sz="1900" dirty="0"/>
                  <a:t>менее трудном нахождении их решения. </a:t>
                </a:r>
                <a:endParaRPr lang="ru-RU" sz="1900" dirty="0" smtClean="0"/>
              </a:p>
              <a:p>
                <a:pPr marL="0" indent="0" algn="just">
                  <a:buNone/>
                </a:pPr>
                <a:endParaRPr lang="ru-RU" sz="1900" dirty="0"/>
              </a:p>
              <a:p>
                <a:pPr marL="0" indent="0" algn="just">
                  <a:buNone/>
                </a:pPr>
                <a:r>
                  <a:rPr lang="ru-RU" sz="1900" dirty="0" smtClean="0"/>
                  <a:t>Что </a:t>
                </a:r>
                <a:r>
                  <a:rPr lang="ru-RU" sz="1900" dirty="0"/>
                  <a:t>касается ЗОНР, генетический алгоритм показывает хорошие результаты – для всех классов задач вероятность нахождения глобального оптимума превышает </a:t>
                </a:r>
                <a:r>
                  <a:rPr lang="ru-RU" sz="2200" b="1" dirty="0">
                    <a:solidFill>
                      <a:schemeClr val="accent6">
                        <a:lumMod val="75000"/>
                      </a:schemeClr>
                    </a:solidFill>
                  </a:rPr>
                  <a:t>72</a:t>
                </a:r>
                <a:r>
                  <a:rPr lang="ru-RU" sz="22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%</a:t>
                </a:r>
                <a:r>
                  <a:rPr lang="ru-RU" sz="1900" dirty="0"/>
                  <a:t>.</a:t>
                </a:r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9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64066" y="1105233"/>
                <a:ext cx="5603905" cy="5006809"/>
              </a:xfrm>
              <a:blipFill rotWithShape="0">
                <a:blip r:embed="rId3"/>
                <a:stretch>
                  <a:fillRect l="-979" t="-3285" r="-8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/>
          <p:cNvSpPr/>
          <p:nvPr/>
        </p:nvSpPr>
        <p:spPr>
          <a:xfrm>
            <a:off x="3276814" y="2453498"/>
            <a:ext cx="2746300" cy="699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Начальная популяция: </a:t>
            </a:r>
          </a:p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алгоритм Данцига – 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85%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270619" y="3393297"/>
            <a:ext cx="2768104" cy="50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Оператор </a:t>
            </a:r>
            <a:r>
              <a:rPr lang="ru-RU" sz="1600" dirty="0">
                <a:solidFill>
                  <a:schemeClr val="tx1"/>
                </a:solidFill>
              </a:rPr>
              <a:t>кроссовера</a:t>
            </a:r>
            <a:r>
              <a:rPr lang="ru-RU" sz="1600" dirty="0" smtClean="0">
                <a:solidFill>
                  <a:schemeClr val="tx1"/>
                </a:solidFill>
              </a:rPr>
              <a:t>:</a:t>
            </a:r>
          </a:p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однородный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0%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70619" y="4158984"/>
            <a:ext cx="2768103" cy="5236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Оператор мутации</a:t>
            </a:r>
            <a:r>
              <a:rPr lang="ru-RU" sz="1600" dirty="0">
                <a:solidFill>
                  <a:schemeClr val="tx1"/>
                </a:solidFill>
              </a:rPr>
              <a:t>: </a:t>
            </a:r>
          </a:p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точечная –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0%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255012" y="4936247"/>
            <a:ext cx="2768101" cy="585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Оператор </a:t>
            </a:r>
            <a:r>
              <a:rPr lang="ru-RU" sz="1600" dirty="0">
                <a:solidFill>
                  <a:schemeClr val="tx1"/>
                </a:solidFill>
              </a:rPr>
              <a:t>селекции: </a:t>
            </a:r>
            <a:endParaRPr lang="ru-RU" sz="1600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линейная ранговая – 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85%</a:t>
            </a:r>
          </a:p>
        </p:txBody>
      </p:sp>
      <p:cxnSp>
        <p:nvCxnSpPr>
          <p:cNvPr id="114" name="Elbow Connector 113"/>
          <p:cNvCxnSpPr>
            <a:stCxn id="73" idx="1"/>
          </p:cNvCxnSpPr>
          <p:nvPr/>
        </p:nvCxnSpPr>
        <p:spPr>
          <a:xfrm rot="10800000" flipH="1">
            <a:off x="3255011" y="3254794"/>
            <a:ext cx="1396137" cy="1974269"/>
          </a:xfrm>
          <a:prstGeom prst="bentConnector4">
            <a:avLst>
              <a:gd name="adj1" fmla="val -7805"/>
              <a:gd name="adj2" fmla="val 1002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4657343" y="3876724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>
            <a:off x="4653890" y="3161489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>
            <a:off x="4650530" y="4696719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171127" y="2453498"/>
            <a:ext cx="2746300" cy="699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chemeClr val="tx1"/>
                </a:solidFill>
              </a:rPr>
              <a:t>Начальная популяция: </a:t>
            </a:r>
          </a:p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алгоритм Данцига –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70%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177018" y="3392514"/>
            <a:ext cx="2768104" cy="50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chemeClr val="tx1"/>
                </a:solidFill>
              </a:rPr>
              <a:t>Оператор кроссовера:</a:t>
            </a:r>
          </a:p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одноточечный –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50%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164932" y="4158984"/>
            <a:ext cx="2768103" cy="5236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chemeClr val="tx1"/>
                </a:solidFill>
              </a:rPr>
              <a:t>Оператор мутации: </a:t>
            </a:r>
          </a:p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инверсия –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40%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149325" y="4936247"/>
            <a:ext cx="2768101" cy="585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chemeClr val="tx1"/>
                </a:solidFill>
              </a:rPr>
              <a:t>Оператор селекции: </a:t>
            </a:r>
          </a:p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линейная ранговая –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90%</a:t>
            </a:r>
          </a:p>
        </p:txBody>
      </p:sp>
      <p:cxnSp>
        <p:nvCxnSpPr>
          <p:cNvPr id="148" name="Elbow Connector 147"/>
          <p:cNvCxnSpPr>
            <a:stCxn id="147" idx="1"/>
          </p:cNvCxnSpPr>
          <p:nvPr/>
        </p:nvCxnSpPr>
        <p:spPr>
          <a:xfrm rot="10800000" flipH="1">
            <a:off x="149324" y="3254794"/>
            <a:ext cx="1396137" cy="1974269"/>
          </a:xfrm>
          <a:prstGeom prst="bentConnector4">
            <a:avLst>
              <a:gd name="adj1" fmla="val -7805"/>
              <a:gd name="adj2" fmla="val 1002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>
            <a:off x="1540278" y="3901313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H="1">
            <a:off x="1540283" y="3153182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1538551" y="4687282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405697" y="5693191"/>
            <a:ext cx="54567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	 </a:t>
            </a:r>
            <a:r>
              <a:rPr lang="ru-RU" sz="1400" i="1" dirty="0" smtClean="0"/>
              <a:t>Это </a:t>
            </a:r>
            <a:r>
              <a:rPr lang="ru-RU" sz="1400" i="1" dirty="0"/>
              <a:t>подтверждает теорию о том, что данная схема предотвращает преждевременную сходимость и приводит к наиболее эффективному решению</a:t>
            </a:r>
          </a:p>
        </p:txBody>
      </p:sp>
      <p:sp>
        <p:nvSpPr>
          <p:cNvPr id="154" name="Action Button: Information 153">
            <a:hlinkClick r:id="" action="ppaction://noaction" highlightClick="1"/>
          </p:cNvPr>
          <p:cNvSpPr/>
          <p:nvPr/>
        </p:nvSpPr>
        <p:spPr>
          <a:xfrm>
            <a:off x="455670" y="5711159"/>
            <a:ext cx="474520" cy="251492"/>
          </a:xfrm>
          <a:prstGeom prst="actionButtonInformati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6" name="Down Arrow 165"/>
          <p:cNvSpPr/>
          <p:nvPr/>
        </p:nvSpPr>
        <p:spPr>
          <a:xfrm>
            <a:off x="4560369" y="5553018"/>
            <a:ext cx="157385" cy="2604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7" name="Down Arrow 166"/>
          <p:cNvSpPr/>
          <p:nvPr/>
        </p:nvSpPr>
        <p:spPr>
          <a:xfrm>
            <a:off x="1454682" y="5535452"/>
            <a:ext cx="157385" cy="2604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5576201"/>
                  </p:ext>
                </p:extLst>
              </p:nvPr>
            </p:nvGraphicFramePr>
            <p:xfrm>
              <a:off x="6264066" y="3219450"/>
              <a:ext cx="5603905" cy="100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63711"/>
                    <a:gridCol w="2140194"/>
                  </a:tblGrid>
                  <a:tr h="939572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ru-RU" sz="20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без корреляции</a:t>
                          </a:r>
                          <a:r>
                            <a:rPr lang="ru-RU" sz="20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, </a:t>
                          </a:r>
                        </a:p>
                        <a:p>
                          <a:pPr marL="0" indent="0" algn="r">
                            <a:buNone/>
                          </a:pPr>
                          <a:r>
                            <a:rPr lang="ru-RU" sz="20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со</a:t>
                          </a:r>
                          <a:r>
                            <a:rPr lang="ru-RU" sz="2000" b="1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ru-RU" sz="20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слабой корреляцией</a:t>
                          </a:r>
                          <a:r>
                            <a:rPr lang="ru-RU" sz="20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,</a:t>
                          </a:r>
                        </a:p>
                        <a:p>
                          <a:pPr marL="0" indent="0" algn="r">
                            <a:buNone/>
                          </a:pPr>
                          <a:r>
                            <a:rPr lang="ru-RU" sz="20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с подсуммами</a:t>
                          </a:r>
                          <a:r>
                            <a:rPr lang="ru-RU" sz="20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  <a:endParaRPr lang="ru-RU" sz="20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ru-RU" sz="20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ru-RU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ru-RU" sz="20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72%</a:t>
                          </a:r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5576201"/>
                  </p:ext>
                </p:extLst>
              </p:nvPr>
            </p:nvGraphicFramePr>
            <p:xfrm>
              <a:off x="6264066" y="3219450"/>
              <a:ext cx="5603905" cy="100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63711"/>
                    <a:gridCol w="2140194"/>
                  </a:tblGrid>
                  <a:tr h="1005840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ru-RU" sz="20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без корреляции</a:t>
                          </a:r>
                          <a:r>
                            <a:rPr lang="ru-RU" sz="20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, </a:t>
                          </a:r>
                        </a:p>
                        <a:p>
                          <a:pPr marL="0" indent="0" algn="r">
                            <a:buNone/>
                          </a:pPr>
                          <a:r>
                            <a:rPr lang="ru-RU" sz="20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со</a:t>
                          </a:r>
                          <a:r>
                            <a:rPr lang="ru-RU" sz="2000" b="1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ru-RU" sz="20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слабой корреляцией</a:t>
                          </a:r>
                          <a:r>
                            <a:rPr lang="ru-RU" sz="20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,</a:t>
                          </a:r>
                        </a:p>
                        <a:p>
                          <a:pPr marL="0" indent="0" algn="r">
                            <a:buNone/>
                          </a:pPr>
                          <a:r>
                            <a:rPr lang="ru-RU" sz="20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с подсуммами</a:t>
                          </a:r>
                          <a:r>
                            <a:rPr lang="ru-RU" sz="20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  <a:endParaRPr lang="ru-RU" sz="20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2393" t="-3012" r="-1425" b="-1024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2247361" y="2379173"/>
            <a:ext cx="691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</a:rPr>
              <a:t>ЗОР</a:t>
            </a:r>
            <a:endParaRPr lang="ru-RU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84325" y="2379173"/>
            <a:ext cx="881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</a:rPr>
              <a:t>ЗОНР</a:t>
            </a:r>
            <a:endParaRPr lang="ru-RU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14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Эксперимент по исследованию производительности и качества алгоритмов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 algn="ctr">
                  <a:buNone/>
                </a:pPr>
                <a:r>
                  <a:rPr lang="ru-RU" sz="4000" b="1" dirty="0">
                    <a:solidFill>
                      <a:schemeClr val="accent2">
                        <a:lumMod val="75000"/>
                      </a:schemeClr>
                    </a:solidFill>
                  </a:rPr>
                  <a:t>Параметры </a:t>
                </a:r>
              </a:p>
              <a:p>
                <a:pPr marL="0" indent="0" algn="just">
                  <a:buNone/>
                </a:pPr>
                <a:r>
                  <a:rPr lang="ru-RU" dirty="0">
                    <a:solidFill>
                      <a:schemeClr val="accent5">
                        <a:lumMod val="75000"/>
                      </a:schemeClr>
                    </a:solidFill>
                  </a:rPr>
                  <a:t>Для каждого типа задачи о рюкзаке были проанализированы наборы алгоритмов на следующих параметрах:</a:t>
                </a:r>
              </a:p>
              <a:p>
                <a:pPr lvl="0"/>
                <a:r>
                  <a:rPr lang="ru-RU" dirty="0"/>
                  <a:t>Размеры задачи: 50, 500 предметов</a:t>
                </a:r>
              </a:p>
              <a:p>
                <a:pPr lvl="0"/>
                <a:r>
                  <a:rPr lang="ru-RU" dirty="0"/>
                  <a:t>По 30 запусков каждого алгоритма для решения одного экземпляра задачи</a:t>
                </a:r>
              </a:p>
              <a:p>
                <a:pPr lvl="0"/>
                <a:r>
                  <a:rPr lang="ru-RU" dirty="0"/>
                  <a:t>По 30 экземпляров на конкретный класс тестовых задач</a:t>
                </a:r>
              </a:p>
              <a:p>
                <a:r>
                  <a:rPr lang="ru-RU" dirty="0"/>
                  <a:t>Рассмотрено 4 класса тестовых </a:t>
                </a:r>
                <a:r>
                  <a:rPr lang="ru-RU" dirty="0" smtClean="0"/>
                  <a:t>задач</a:t>
                </a:r>
              </a:p>
              <a:p>
                <a:endParaRPr lang="ru-RU" dirty="0"/>
              </a:p>
              <a:p>
                <a:pPr marL="0" indent="0" algn="just">
                  <a:buNone/>
                </a:pPr>
                <a:r>
                  <a:rPr lang="ru-RU" dirty="0">
                    <a:solidFill>
                      <a:schemeClr val="accent5">
                        <a:lumMod val="75000"/>
                      </a:schemeClr>
                    </a:solidFill>
                  </a:rPr>
                  <a:t>Для одного запуска генетического алгоритма взяты следующие параметры:</a:t>
                </a:r>
              </a:p>
              <a:p>
                <a:pPr lvl="0" algn="just"/>
                <a:r>
                  <a:rPr lang="ru-RU" dirty="0"/>
                  <a:t>40 особей</a:t>
                </a:r>
              </a:p>
              <a:p>
                <a:pPr lvl="0" algn="just"/>
                <a:r>
                  <a:rPr lang="ru-RU" dirty="0"/>
                  <a:t>30 поколений</a:t>
                </a:r>
              </a:p>
              <a:p>
                <a:pPr lvl="0"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ru-RU" dirty="0"/>
                  <a:t> = 14 (для бета-турнирной селекции</a:t>
                </a:r>
                <a:r>
                  <a:rPr lang="ru-RU" dirty="0" smtClean="0"/>
                  <a:t>)</a:t>
                </a:r>
              </a:p>
              <a:p>
                <a:pPr lvl="0" algn="just"/>
                <a:r>
                  <a:rPr lang="ru-RU" dirty="0" smtClean="0"/>
                  <a:t>В качестве набора операторов выбраны значения из Э1 для каждого класса тестовых задач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8" t="-3782" r="-580" b="-2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26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Эксперимент по исследованию производительности и качества алгоритмов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0" indent="0" algn="ctr">
                  <a:buNone/>
                </a:pPr>
                <a:r>
                  <a:rPr lang="ru-RU" sz="5100" b="1" dirty="0">
                    <a:solidFill>
                      <a:schemeClr val="accent6">
                        <a:lumMod val="75000"/>
                      </a:schemeClr>
                    </a:solidFill>
                  </a:rPr>
                  <a:t>Характеристики </a:t>
                </a:r>
              </a:p>
              <a:p>
                <a:pPr marL="0" indent="0">
                  <a:buNone/>
                </a:pPr>
                <a:r>
                  <a:rPr lang="ru-RU" sz="3800" dirty="0"/>
                  <a:t>Среди всех алгоритмов для каждого экземпляра </a:t>
                </a:r>
                <a:r>
                  <a:rPr lang="ru-RU" sz="3800" dirty="0" smtClean="0"/>
                  <a:t>задачи </a:t>
                </a:r>
                <a:r>
                  <a:rPr lang="ru-RU" sz="3800" dirty="0" smtClean="0"/>
                  <a:t>класса </a:t>
                </a:r>
                <a:r>
                  <a:rPr lang="ru-RU" sz="3800" dirty="0"/>
                  <a:t>находятся:</a:t>
                </a:r>
              </a:p>
              <a:p>
                <a:pPr lvl="0"/>
                <a:r>
                  <a:rPr lang="ru-RU" sz="3800" dirty="0">
                    <a:solidFill>
                      <a:schemeClr val="accent5">
                        <a:lumMod val="75000"/>
                      </a:schemeClr>
                    </a:solidFill>
                  </a:rPr>
                  <a:t>Минимальная медиана времени </a:t>
                </a:r>
                <a:r>
                  <a:rPr lang="ru-RU" sz="38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выполнения</a:t>
                </a:r>
                <a:endParaRPr lang="ru-RU" sz="380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lvl="0"/>
                <a:r>
                  <a:rPr lang="ru-RU" sz="3800" dirty="0">
                    <a:solidFill>
                      <a:schemeClr val="accent5">
                        <a:lumMod val="75000"/>
                      </a:schemeClr>
                    </a:solidFill>
                  </a:rPr>
                  <a:t>Минимальное среднее отклонение от оптимума </a:t>
                </a:r>
                <a:r>
                  <a:rPr lang="ru-RU" sz="38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%</a:t>
                </a:r>
              </a:p>
              <a:p>
                <a:pPr marL="0" indent="0" algn="just">
                  <a:buNone/>
                </a:pPr>
                <a:r>
                  <a:rPr lang="ru-RU" sz="3800" dirty="0" smtClean="0"/>
                  <a:t>Среди </a:t>
                </a:r>
                <a:r>
                  <a:rPr lang="ru-RU" sz="3800" dirty="0"/>
                  <a:t>всех лучших алгоритмов для </a:t>
                </a:r>
                <a:r>
                  <a:rPr lang="ru-RU" sz="3800" dirty="0" smtClean="0"/>
                  <a:t>экземпляров задач класса </a:t>
                </a:r>
                <a:r>
                  <a:rPr lang="ru-RU" sz="3800" dirty="0"/>
                  <a:t>выбираются лучшие алгоритмы для </a:t>
                </a:r>
                <a:r>
                  <a:rPr lang="ru-RU" sz="3800" dirty="0" smtClean="0"/>
                  <a:t>всего </a:t>
                </a:r>
                <a:r>
                  <a:rPr lang="ru-RU" sz="3800" dirty="0"/>
                  <a:t>класса </a:t>
                </a:r>
                <a:r>
                  <a:rPr lang="ru-RU" sz="3800" dirty="0" smtClean="0"/>
                  <a:t>по </a:t>
                </a:r>
                <a:r>
                  <a:rPr lang="ru-RU" sz="3800" dirty="0"/>
                  <a:t>максимальному количеству минимальных медиан времени выполнения и максимальному количеству минимальных средний отклонений</a:t>
                </a:r>
                <a:r>
                  <a:rPr lang="ru-RU" sz="3800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sz="3800" dirty="0" smtClean="0"/>
                  <a:t>В </a:t>
                </a:r>
                <a:r>
                  <a:rPr lang="ru-RU" sz="3800" dirty="0"/>
                  <a:t>дополнение, для ГА выводятся следующие характеристики:</a:t>
                </a:r>
              </a:p>
              <a:p>
                <a:pPr lvl="0"/>
                <a:r>
                  <a:rPr lang="ru-RU" sz="3800" dirty="0">
                    <a:solidFill>
                      <a:schemeClr val="accent5">
                        <a:lumMod val="75000"/>
                      </a:schemeClr>
                    </a:solidFill>
                  </a:rPr>
                  <a:t>Информация о количестве задач в %, в котором алгоритм дает приближенное решение</a:t>
                </a:r>
              </a:p>
              <a:p>
                <a:pPr lvl="0"/>
                <a:r>
                  <a:rPr lang="ru-RU" sz="3800" dirty="0">
                    <a:solidFill>
                      <a:schemeClr val="accent5">
                        <a:lumMod val="75000"/>
                      </a:schemeClr>
                    </a:solidFill>
                  </a:rPr>
                  <a:t>Информация о максимальном и среднем отклонениях решения ГА от глобального оптимума по средним отклонениям каждого экземпляра задачи (в %)</a:t>
                </a:r>
              </a:p>
              <a:p>
                <a:pPr marL="0" indent="0">
                  <a:buNone/>
                </a:pPr>
                <a:r>
                  <a:rPr lang="ru-RU" sz="3800" dirty="0"/>
                  <a:t>Для задачи о неограниченном рюкзаке дополнительно выводятся следующие характеристики:</a:t>
                </a:r>
              </a:p>
              <a:p>
                <a:pPr lvl="0"/>
                <a:r>
                  <a:rPr lang="ru-RU" sz="3800" dirty="0">
                    <a:solidFill>
                      <a:schemeClr val="accent5">
                        <a:lumMod val="75000"/>
                      </a:schemeClr>
                    </a:solidFill>
                  </a:rPr>
                  <a:t>Количество задач в %, для решения которых применилось свойство периодичности</a:t>
                </a:r>
              </a:p>
              <a:p>
                <a:pPr lvl="0"/>
                <a:r>
                  <a:rPr lang="ru-RU" sz="3800" dirty="0">
                    <a:solidFill>
                      <a:schemeClr val="accent5">
                        <a:lumMod val="75000"/>
                      </a:schemeClr>
                    </a:solidFill>
                  </a:rPr>
                  <a:t>Количество задач в %, решения которых достигли верхней оценки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sz="3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ru-RU" sz="4000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2" t="-3221" r="-4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C00000"/>
                </a:solidFill>
              </a:rPr>
              <a:t>Проблематика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Задача о рюкзаке имеет множество алгоритмов решения, имеющих свои преимущества и недостатки.</a:t>
            </a:r>
          </a:p>
          <a:p>
            <a:pPr marL="0" indent="0" algn="just">
              <a:buNone/>
            </a:pPr>
            <a:endParaRPr lang="ru-RU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rgbClr val="C00000"/>
                </a:solidFill>
              </a:rPr>
              <a:t>Как выбрать подходящий алгоритм для задачи о рюкзаке, применимой в конкретной области?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90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29027" y="5140008"/>
            <a:ext cx="5806626" cy="12163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Анализ результатов для ЗОР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27" y="1690689"/>
            <a:ext cx="5853723" cy="4843462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ru-RU" sz="8000" b="1" dirty="0" smtClean="0">
                <a:solidFill>
                  <a:schemeClr val="accent5">
                    <a:lumMod val="75000"/>
                  </a:schemeClr>
                </a:solidFill>
              </a:rPr>
              <a:t>Относительно задач в 50 предметов:</a:t>
            </a:r>
          </a:p>
          <a:p>
            <a:pPr marL="0" indent="0" algn="just">
              <a:buNone/>
            </a:pPr>
            <a:r>
              <a:rPr lang="ru-RU" sz="8000" dirty="0" smtClean="0"/>
              <a:t>Для задач </a:t>
            </a:r>
            <a:r>
              <a:rPr lang="ru-RU" sz="8000" b="1" dirty="0" smtClean="0">
                <a:solidFill>
                  <a:schemeClr val="accent5">
                    <a:lumMod val="75000"/>
                  </a:schemeClr>
                </a:solidFill>
              </a:rPr>
              <a:t>без корреляции</a:t>
            </a:r>
            <a:r>
              <a:rPr lang="en-US" sz="8000" b="1" dirty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ru-RU" sz="8000" dirty="0" smtClean="0"/>
              <a:t> </a:t>
            </a:r>
            <a:r>
              <a:rPr lang="ru-RU" sz="8000" b="1" dirty="0" smtClean="0">
                <a:solidFill>
                  <a:schemeClr val="accent5">
                    <a:lumMod val="75000"/>
                  </a:schemeClr>
                </a:solidFill>
              </a:rPr>
              <a:t>с </a:t>
            </a:r>
            <a:r>
              <a:rPr lang="ru-RU" sz="8000" b="1" dirty="0">
                <a:solidFill>
                  <a:schemeClr val="accent5">
                    <a:lumMod val="75000"/>
                  </a:schemeClr>
                </a:solidFill>
              </a:rPr>
              <a:t>подсуммами и </a:t>
            </a:r>
            <a:r>
              <a:rPr lang="ru-RU" sz="8000" b="1" dirty="0" smtClean="0">
                <a:solidFill>
                  <a:schemeClr val="accent5">
                    <a:lumMod val="75000"/>
                  </a:schemeClr>
                </a:solidFill>
              </a:rPr>
              <a:t>со </a:t>
            </a:r>
            <a:r>
              <a:rPr lang="ru-RU" sz="8000" b="1" dirty="0">
                <a:solidFill>
                  <a:schemeClr val="accent5">
                    <a:lumMod val="75000"/>
                  </a:schemeClr>
                </a:solidFill>
              </a:rPr>
              <a:t>слабой корреляцией </a:t>
            </a:r>
            <a:r>
              <a:rPr lang="ru-RU" sz="8000" b="1" dirty="0" smtClean="0">
                <a:solidFill>
                  <a:schemeClr val="accent6">
                    <a:lumMod val="75000"/>
                  </a:schemeClr>
                </a:solidFill>
              </a:rPr>
              <a:t>МВИГ </a:t>
            </a:r>
            <a:r>
              <a:rPr lang="ru-RU" sz="8000" dirty="0" smtClean="0"/>
              <a:t>показывает лучший результат по скорости решения (минимальное время выполнения в миллисекундах) среди прочих рассмотренных алгоритмов.</a:t>
            </a:r>
          </a:p>
          <a:p>
            <a:pPr marL="0" indent="0" algn="just">
              <a:buNone/>
            </a:pPr>
            <a:r>
              <a:rPr lang="ru-RU" sz="8000" dirty="0" smtClean="0"/>
              <a:t>Для задач </a:t>
            </a:r>
            <a:r>
              <a:rPr lang="ru-RU" sz="8000" b="1" dirty="0" smtClean="0">
                <a:solidFill>
                  <a:schemeClr val="accent5">
                    <a:lumMod val="75000"/>
                  </a:schemeClr>
                </a:solidFill>
              </a:rPr>
              <a:t>с сильной корреляцией </a:t>
            </a:r>
            <a:r>
              <a:rPr lang="ru-RU" sz="8000" dirty="0" smtClean="0"/>
              <a:t>– </a:t>
            </a:r>
            <a:r>
              <a:rPr lang="ru-RU" sz="8000" b="1" dirty="0">
                <a:solidFill>
                  <a:schemeClr val="accent6">
                    <a:lumMod val="75000"/>
                  </a:schemeClr>
                </a:solidFill>
              </a:rPr>
              <a:t>табличный </a:t>
            </a:r>
            <a:r>
              <a:rPr lang="ru-RU" sz="8000" b="1" dirty="0" smtClean="0">
                <a:solidFill>
                  <a:schemeClr val="accent6">
                    <a:lumMod val="75000"/>
                  </a:schemeClr>
                </a:solidFill>
              </a:rPr>
              <a:t>ДП</a:t>
            </a:r>
            <a:r>
              <a:rPr lang="ru-RU" sz="8000" b="1" dirty="0" smtClean="0"/>
              <a:t>.</a:t>
            </a:r>
            <a:endParaRPr lang="en-US" sz="8000" b="1" dirty="0" smtClean="0"/>
          </a:p>
          <a:p>
            <a:pPr marL="0" indent="0">
              <a:buNone/>
            </a:pPr>
            <a:r>
              <a:rPr lang="ru-RU" sz="8000" b="1" dirty="0" smtClean="0">
                <a:solidFill>
                  <a:schemeClr val="accent5">
                    <a:lumMod val="75000"/>
                  </a:schemeClr>
                </a:solidFill>
              </a:rPr>
              <a:t>Относительно </a:t>
            </a:r>
            <a:r>
              <a:rPr lang="ru-RU" sz="8000" b="1" dirty="0">
                <a:solidFill>
                  <a:schemeClr val="accent5">
                    <a:lumMod val="75000"/>
                  </a:schemeClr>
                </a:solidFill>
              </a:rPr>
              <a:t>задач в </a:t>
            </a:r>
            <a:r>
              <a:rPr lang="ru-RU" sz="8000" b="1" dirty="0" smtClean="0">
                <a:solidFill>
                  <a:schemeClr val="accent5">
                    <a:lumMod val="75000"/>
                  </a:schemeClr>
                </a:solidFill>
              </a:rPr>
              <a:t>500 </a:t>
            </a:r>
            <a:r>
              <a:rPr lang="ru-RU" sz="8000" b="1" dirty="0">
                <a:solidFill>
                  <a:schemeClr val="accent5">
                    <a:lumMod val="75000"/>
                  </a:schemeClr>
                </a:solidFill>
              </a:rPr>
              <a:t>предметов:</a:t>
            </a:r>
          </a:p>
          <a:p>
            <a:pPr marL="0" indent="0" algn="just">
              <a:buNone/>
            </a:pPr>
            <a:r>
              <a:rPr lang="ru-RU" sz="8000" dirty="0" smtClean="0"/>
              <a:t>Для всех </a:t>
            </a:r>
            <a:r>
              <a:rPr lang="ru-RU" sz="8000" dirty="0"/>
              <a:t>классов тестовых задач лучшим по скорости решения среди прочих рассмотренных алгоритмов является </a:t>
            </a:r>
            <a:r>
              <a:rPr lang="ru-RU" sz="8000" b="1" dirty="0">
                <a:solidFill>
                  <a:schemeClr val="accent6">
                    <a:lumMod val="75000"/>
                  </a:schemeClr>
                </a:solidFill>
              </a:rPr>
              <a:t>табличный </a:t>
            </a:r>
            <a:r>
              <a:rPr lang="ru-RU" sz="8000" b="1" dirty="0" smtClean="0">
                <a:solidFill>
                  <a:schemeClr val="accent6">
                    <a:lumMod val="75000"/>
                  </a:schemeClr>
                </a:solidFill>
              </a:rPr>
              <a:t>ДП</a:t>
            </a:r>
            <a:r>
              <a:rPr lang="ru-RU" sz="8000" dirty="0" smtClean="0"/>
              <a:t>.</a:t>
            </a:r>
            <a:endParaRPr lang="en-US" sz="8000" dirty="0" smtClean="0"/>
          </a:p>
          <a:p>
            <a:pPr marL="0" indent="0" algn="just">
              <a:buNone/>
            </a:pPr>
            <a:endParaRPr lang="ru-RU" sz="6400" dirty="0" smtClean="0"/>
          </a:p>
          <a:p>
            <a:pPr marL="0" indent="0" algn="just">
              <a:buNone/>
            </a:pPr>
            <a:r>
              <a:rPr lang="ru-RU" sz="6400" dirty="0" smtClean="0"/>
              <a:t>         </a:t>
            </a:r>
          </a:p>
          <a:p>
            <a:pPr marL="0" indent="0" algn="just">
              <a:buNone/>
            </a:pPr>
            <a:r>
              <a:rPr lang="ru-RU" sz="6400" dirty="0"/>
              <a:t> </a:t>
            </a:r>
            <a:r>
              <a:rPr lang="ru-RU" sz="6400" dirty="0" smtClean="0"/>
              <a:t>        При использовании </a:t>
            </a:r>
            <a:r>
              <a:rPr lang="ru-RU" sz="6400" dirty="0"/>
              <a:t>МВИГ в больших задачах можно столкнуться с проблемой недостатка памяти, заложенной под хранение </a:t>
            </a:r>
            <a:r>
              <a:rPr lang="ru-RU" sz="6400" dirty="0" smtClean="0"/>
              <a:t>узлов. </a:t>
            </a:r>
            <a:r>
              <a:rPr lang="ru-RU" sz="6400" dirty="0"/>
              <a:t>Для сильно коррелированных задач и задач с подсуммами в 500 предметов МВИГ с обходом в ширину ни разу не выполнился успешно.</a:t>
            </a:r>
          </a:p>
          <a:p>
            <a:pPr marL="0" indent="0" algn="just">
              <a:buNone/>
            </a:pPr>
            <a:endParaRPr lang="ru-RU" sz="1600" dirty="0" smtClean="0"/>
          </a:p>
          <a:p>
            <a:pPr marL="0" indent="0" algn="just">
              <a:buNone/>
            </a:pPr>
            <a:endParaRPr lang="ru-RU" sz="2600" dirty="0" smtClean="0"/>
          </a:p>
          <a:p>
            <a:pPr marL="0" indent="0" algn="just">
              <a:buNone/>
            </a:pPr>
            <a:r>
              <a:rPr lang="ru-RU" sz="2600" dirty="0" smtClean="0"/>
              <a:t>	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305050"/>
              </p:ext>
            </p:extLst>
          </p:nvPr>
        </p:nvGraphicFramePr>
        <p:xfrm>
          <a:off x="6345360" y="1690688"/>
          <a:ext cx="5791200" cy="22642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1662"/>
                <a:gridCol w="1922584"/>
                <a:gridCol w="1906954"/>
              </a:tblGrid>
              <a:tr h="7119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i="0" dirty="0">
                          <a:solidFill>
                            <a:schemeClr val="tx1"/>
                          </a:solidFill>
                          <a:effectLst/>
                        </a:rPr>
                        <a:t>Класс задач</a:t>
                      </a:r>
                      <a:endParaRPr lang="ru-RU" sz="14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i="0" dirty="0">
                          <a:solidFill>
                            <a:schemeClr val="tx1"/>
                          </a:solidFill>
                          <a:effectLst/>
                        </a:rPr>
                        <a:t>Алгоритм решения</a:t>
                      </a:r>
                      <a:endParaRPr lang="ru-RU" sz="14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i="0" dirty="0">
                          <a:solidFill>
                            <a:schemeClr val="tx1"/>
                          </a:solidFill>
                          <a:effectLst/>
                        </a:rPr>
                        <a:t>Количество задач, при котором алгоритм эффективнее других по </a:t>
                      </a:r>
                      <a:r>
                        <a:rPr lang="ru-RU" sz="1400" b="0" i="0" dirty="0" smtClean="0">
                          <a:solidFill>
                            <a:schemeClr val="tx1"/>
                          </a:solidFill>
                          <a:effectLst/>
                        </a:rPr>
                        <a:t>скорости, </a:t>
                      </a:r>
                      <a:r>
                        <a:rPr lang="ru-RU" sz="1400" b="0" i="0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ru-RU" sz="14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903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</a:rPr>
                        <a:t>без 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корреляции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</a:rPr>
                        <a:t>МВИГ,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обход в глубину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93,33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90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</a:rPr>
                        <a:t>МВИГ,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обход в ширину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16,67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903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</a:rPr>
                        <a:t>со 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слабой корреляцией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</a:rPr>
                        <a:t>МВИГ,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обход в ширину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90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</a:rPr>
                        <a:t>МВИГ,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обход в глубину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39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</a:rPr>
                        <a:t>с 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сильной корреляцией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Табличный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</a:rPr>
                        <a:t>ДП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9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 подсуммами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</a:rPr>
                        <a:t>МВИГ,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обход в глубину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620127"/>
              </p:ext>
            </p:extLst>
          </p:nvPr>
        </p:nvGraphicFramePr>
        <p:xfrm>
          <a:off x="6337545" y="4248110"/>
          <a:ext cx="5806830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9476"/>
                <a:gridCol w="1906954"/>
                <a:gridCol w="1930400"/>
              </a:tblGrid>
              <a:tr h="7803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i="0" dirty="0">
                          <a:solidFill>
                            <a:schemeClr val="tx1"/>
                          </a:solidFill>
                          <a:effectLst/>
                        </a:rPr>
                        <a:t>Класс задач</a:t>
                      </a:r>
                      <a:endParaRPr lang="ru-RU" sz="18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i="0" dirty="0">
                          <a:solidFill>
                            <a:schemeClr val="tx1"/>
                          </a:solidFill>
                          <a:effectLst/>
                        </a:rPr>
                        <a:t>Алгоритм решения</a:t>
                      </a:r>
                      <a:endParaRPr lang="ru-RU" sz="18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i="0" dirty="0">
                          <a:solidFill>
                            <a:schemeClr val="tx1"/>
                          </a:solidFill>
                          <a:effectLst/>
                        </a:rPr>
                        <a:t>Количество задач, при котором алгоритм эффективнее других по </a:t>
                      </a:r>
                      <a:r>
                        <a:rPr lang="ru-RU" sz="1400" b="0" i="0" dirty="0" smtClean="0">
                          <a:solidFill>
                            <a:schemeClr val="tx1"/>
                          </a:solidFill>
                          <a:effectLst/>
                        </a:rPr>
                        <a:t>скорости, </a:t>
                      </a:r>
                      <a:r>
                        <a:rPr lang="ru-RU" sz="1400" b="0" i="0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ru-RU" sz="18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485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без 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корреляции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Табличный</a:t>
                      </a:r>
                      <a:r>
                        <a:rPr lang="ru-RU" sz="1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ДП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48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МВИГ, 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обход в глубину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4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со 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слабой корреляцией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Табличный 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ДП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4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 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сильной корреляцией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Табличный ДП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4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 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подсуммами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Табличный 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ДП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621698" y="1397484"/>
            <a:ext cx="157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50 предметов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10139" y="3943762"/>
            <a:ext cx="168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500 предметов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97" y="5140008"/>
            <a:ext cx="349803" cy="34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4113"/>
            <a:ext cx="10515600" cy="1325563"/>
          </a:xfrm>
        </p:spPr>
        <p:txBody>
          <a:bodyPr/>
          <a:lstStyle/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826369147"/>
                  </p:ext>
                </p:extLst>
              </p:nvPr>
            </p:nvGraphicFramePr>
            <p:xfrm>
              <a:off x="5909856" y="2326133"/>
              <a:ext cx="6282144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229919"/>
                    <a:gridCol w="939800"/>
                    <a:gridCol w="1016000"/>
                    <a:gridCol w="1073150"/>
                    <a:gridCol w="1023275"/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без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со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слабой </a:t>
                          </a: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корреляцией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сильной корреляцией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подсуммами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задач, для решения которых применилось свойство периодичности, %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86,67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15938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задач, решения которых достигли верхней оценки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2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%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826369147"/>
                  </p:ext>
                </p:extLst>
              </p:nvPr>
            </p:nvGraphicFramePr>
            <p:xfrm>
              <a:off x="5909856" y="2326133"/>
              <a:ext cx="6282144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229919"/>
                    <a:gridCol w="939800"/>
                    <a:gridCol w="1016000"/>
                    <a:gridCol w="1073150"/>
                    <a:gridCol w="1023275"/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без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со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слабой </a:t>
                          </a: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корреляцией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сильной корреляцией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подсуммами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задач, для решения которых применилось свойство периодичности, %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86,67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73" t="-175556" r="-182514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57849" y="1843087"/>
                <a:ext cx="5470383" cy="4600575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 algn="just">
                  <a:buNone/>
                </a:pPr>
                <a:r>
                  <a:rPr lang="ru-RU" sz="2900" dirty="0" smtClean="0"/>
                  <a:t>Для задач </a:t>
                </a:r>
                <a:r>
                  <a:rPr lang="ru-RU" sz="2900" b="1" dirty="0">
                    <a:solidFill>
                      <a:schemeClr val="accent5">
                        <a:lumMod val="75000"/>
                      </a:schemeClr>
                    </a:solidFill>
                  </a:rPr>
                  <a:t>без корреляции </a:t>
                </a:r>
                <a:r>
                  <a:rPr lang="ru-RU" sz="2900" dirty="0"/>
                  <a:t>свойство периодичности достигается </a:t>
                </a:r>
                <a:r>
                  <a:rPr lang="ru-RU" sz="2900" dirty="0" smtClean="0"/>
                  <a:t>в</a:t>
                </a:r>
                <a:r>
                  <a:rPr lang="en-US" sz="2900" dirty="0" smtClean="0"/>
                  <a:t> </a:t>
                </a:r>
                <a14:m>
                  <m:oMath xmlns:m="http://schemas.openxmlformats.org/officeDocument/2006/math">
                    <m:r>
                      <a:rPr lang="en-US" sz="2900" b="1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9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𝟓𝟎</m:t>
                    </m:r>
                  </m:oMath>
                </a14:m>
                <a:r>
                  <a:rPr lang="ru-RU" sz="2900" b="1" dirty="0">
                    <a:solidFill>
                      <a:schemeClr val="accent6">
                        <a:lumMod val="75000"/>
                      </a:schemeClr>
                    </a:solidFill>
                  </a:rPr>
                  <a:t>% </a:t>
                </a:r>
                <a:r>
                  <a:rPr lang="ru-RU" sz="2900" dirty="0" smtClean="0"/>
                  <a:t>экземпляров задач, </a:t>
                </a:r>
                <a:r>
                  <a:rPr lang="ru-RU" sz="2900" dirty="0"/>
                  <a:t>вследствие чего </a:t>
                </a:r>
                <a:r>
                  <a:rPr lang="ru-RU" sz="29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ЭДП</a:t>
                </a:r>
                <a:r>
                  <a:rPr lang="ru-RU" sz="29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ru-RU" sz="2900" dirty="0" smtClean="0"/>
                  <a:t>показывает </a:t>
                </a:r>
                <a:r>
                  <a:rPr lang="ru-RU" sz="2900" dirty="0"/>
                  <a:t>лучший результат по времени выполнения</a:t>
                </a:r>
                <a:r>
                  <a:rPr lang="ru-RU" sz="2900" dirty="0" smtClean="0"/>
                  <a:t>.</a:t>
                </a:r>
                <a:endParaRPr lang="en-US" sz="2900" dirty="0" smtClean="0"/>
              </a:p>
              <a:p>
                <a:pPr marL="0" indent="0" algn="just">
                  <a:buNone/>
                </a:pPr>
                <a:r>
                  <a:rPr lang="ru-RU" sz="2900" dirty="0" smtClean="0"/>
                  <a:t> </a:t>
                </a:r>
                <a:r>
                  <a:rPr lang="ru-RU" sz="2900" dirty="0"/>
                  <a:t>Для </a:t>
                </a:r>
                <a:r>
                  <a:rPr lang="ru-RU" sz="2900" dirty="0" smtClean="0"/>
                  <a:t>задач </a:t>
                </a:r>
                <a:r>
                  <a:rPr lang="ru-RU" sz="2900" dirty="0" smtClean="0"/>
                  <a:t>со </a:t>
                </a:r>
                <a:r>
                  <a:rPr lang="ru-RU" sz="2900" b="1" dirty="0">
                    <a:solidFill>
                      <a:schemeClr val="accent5">
                        <a:lumMod val="75000"/>
                      </a:schemeClr>
                    </a:solidFill>
                  </a:rPr>
                  <a:t>слабой корреляцией</a:t>
                </a:r>
                <a:r>
                  <a:rPr lang="ru-RU" sz="2900" dirty="0"/>
                  <a:t> и </a:t>
                </a:r>
                <a:r>
                  <a:rPr lang="ru-RU" sz="2900" b="1" dirty="0">
                    <a:solidFill>
                      <a:schemeClr val="accent5">
                        <a:lumMod val="75000"/>
                      </a:schemeClr>
                    </a:solidFill>
                  </a:rPr>
                  <a:t>сильной корреляцией </a:t>
                </a:r>
                <a:r>
                  <a:rPr lang="ru-RU" sz="2900" dirty="0"/>
                  <a:t>показатель достижения свойства периодичности снижается, поэтому «в лидеры вырываются»</a:t>
                </a:r>
                <a:r>
                  <a:rPr lang="ru-RU" sz="2900" b="1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ru-RU" sz="29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МВИГ </a:t>
                </a:r>
                <a:r>
                  <a:rPr lang="ru-RU" sz="2900" b="1" dirty="0">
                    <a:solidFill>
                      <a:schemeClr val="accent6">
                        <a:lumMod val="75000"/>
                      </a:schemeClr>
                    </a:solidFill>
                  </a:rPr>
                  <a:t>с обходом в ширину и в глубину</a:t>
                </a:r>
                <a:r>
                  <a:rPr lang="ru-RU" sz="2900" dirty="0"/>
                  <a:t>. </a:t>
                </a:r>
              </a:p>
              <a:p>
                <a:pPr marL="0" indent="0" algn="just">
                  <a:buNone/>
                </a:pPr>
                <a:r>
                  <a:rPr lang="ru-RU" sz="2900" dirty="0"/>
                  <a:t>Для задач </a:t>
                </a:r>
                <a:r>
                  <a:rPr lang="ru-RU" sz="2900" b="1" dirty="0">
                    <a:solidFill>
                      <a:schemeClr val="accent5">
                        <a:lumMod val="75000"/>
                      </a:schemeClr>
                    </a:solidFill>
                  </a:rPr>
                  <a:t>с подсуммами </a:t>
                </a:r>
                <a:r>
                  <a:rPr lang="ru-RU" sz="2900" dirty="0"/>
                  <a:t>достигается общая верхняя граница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9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sz="29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2900" dirty="0"/>
                  <a:t> в </a:t>
                </a:r>
                <a:r>
                  <a:rPr lang="ru-RU" sz="2900" b="1" dirty="0">
                    <a:solidFill>
                      <a:schemeClr val="accent6">
                        <a:lumMod val="75000"/>
                      </a:schemeClr>
                    </a:solidFill>
                  </a:rPr>
                  <a:t>36,67%</a:t>
                </a:r>
                <a:r>
                  <a:rPr lang="ru-RU" sz="2900" dirty="0"/>
                  <a:t> </a:t>
                </a:r>
                <a:r>
                  <a:rPr lang="ru-RU" sz="2900" dirty="0" smtClean="0"/>
                  <a:t>экземпляров </a:t>
                </a:r>
                <a:r>
                  <a:rPr lang="ru-RU" sz="2900" dirty="0"/>
                  <a:t>задач из 50 предметов, </a:t>
                </a:r>
                <a:r>
                  <a:rPr lang="ru-RU" sz="2900" dirty="0" smtClean="0"/>
                  <a:t>что позволяет </a:t>
                </a:r>
                <a:r>
                  <a:rPr lang="ru-RU" sz="29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МВИГ</a:t>
                </a:r>
                <a:r>
                  <a:rPr lang="ru-RU" sz="2900" dirty="0" smtClean="0"/>
                  <a:t> </a:t>
                </a:r>
                <a:r>
                  <a:rPr lang="ru-RU" sz="2900" dirty="0"/>
                  <a:t>удерживать преимущество по сравнению с остальными алгоритмами. </a:t>
                </a:r>
                <a:endParaRPr lang="ru-RU" sz="2900" dirty="0" smtClean="0"/>
              </a:p>
              <a:p>
                <a:pPr marL="0" indent="0" algn="just">
                  <a:buNone/>
                </a:pPr>
                <a:r>
                  <a:rPr lang="ru-RU" sz="2900" dirty="0" smtClean="0"/>
                  <a:t>Для </a:t>
                </a:r>
                <a:r>
                  <a:rPr lang="ru-RU" sz="2900" dirty="0"/>
                  <a:t>умеренных задач </a:t>
                </a:r>
                <a:r>
                  <a:rPr lang="ru-RU" sz="2900" b="1" dirty="0">
                    <a:solidFill>
                      <a:schemeClr val="accent5">
                        <a:lumMod val="75000"/>
                      </a:schemeClr>
                    </a:solidFill>
                  </a:rPr>
                  <a:t>с подсуммами </a:t>
                </a:r>
                <a:r>
                  <a:rPr lang="ru-RU" sz="2900" dirty="0"/>
                  <a:t>размером в 500 предметов </a:t>
                </a:r>
                <a:r>
                  <a:rPr lang="ru-RU" sz="2900" dirty="0" smtClean="0"/>
                  <a:t>самым </a:t>
                </a:r>
                <a:r>
                  <a:rPr lang="ru-RU" sz="2900" dirty="0"/>
                  <a:t>быстрым алгоритмом </a:t>
                </a:r>
                <a:r>
                  <a:rPr lang="ru-RU" sz="2900" dirty="0" smtClean="0"/>
                  <a:t>является </a:t>
                </a:r>
                <a:r>
                  <a:rPr lang="ru-RU" sz="2900" dirty="0"/>
                  <a:t>классический </a:t>
                </a:r>
                <a:r>
                  <a:rPr lang="ru-RU" sz="29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ДП</a:t>
                </a:r>
                <a:r>
                  <a:rPr lang="ru-RU" sz="2900" dirty="0" smtClean="0"/>
                  <a:t>.</a:t>
                </a:r>
                <a:endParaRPr lang="ru-RU" sz="2900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1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57849" y="1843087"/>
                <a:ext cx="5470383" cy="4600575"/>
              </a:xfrm>
              <a:blipFill rotWithShape="0">
                <a:blip r:embed="rId4"/>
                <a:stretch>
                  <a:fillRect l="-1226" t="-2384" r="-1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0621698" y="1966650"/>
            <a:ext cx="1570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50 предметов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mtClean="0">
                <a:solidFill>
                  <a:schemeClr val="accent5">
                    <a:lumMod val="75000"/>
                  </a:schemeClr>
                </a:solidFill>
              </a:rPr>
              <a:t>Анализ результатов для ЗОНР</a:t>
            </a:r>
            <a:endParaRPr lang="ru-RU" dirty="0"/>
          </a:p>
        </p:txBody>
      </p:sp>
      <p:sp>
        <p:nvSpPr>
          <p:cNvPr id="16" name="Rectangle 15"/>
          <p:cNvSpPr/>
          <p:nvPr/>
        </p:nvSpPr>
        <p:spPr>
          <a:xfrm>
            <a:off x="10509665" y="3907521"/>
            <a:ext cx="1687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500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предметов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5585692"/>
                  </p:ext>
                </p:extLst>
              </p:nvPr>
            </p:nvGraphicFramePr>
            <p:xfrm>
              <a:off x="5914841" y="4276853"/>
              <a:ext cx="6282145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236270"/>
                    <a:gridCol w="939800"/>
                    <a:gridCol w="1022350"/>
                    <a:gridCol w="1047750"/>
                    <a:gridCol w="1035975"/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без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со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слабой </a:t>
                          </a: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корреляцией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сильной корреляцией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подсуммами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задач, для решения которых применилось свойство периодичности, %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15938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задач, решения которых достигли верхней оценки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2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%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23,33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5585692"/>
                  </p:ext>
                </p:extLst>
              </p:nvPr>
            </p:nvGraphicFramePr>
            <p:xfrm>
              <a:off x="5914841" y="4276853"/>
              <a:ext cx="6282145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236270"/>
                    <a:gridCol w="939800"/>
                    <a:gridCol w="1022350"/>
                    <a:gridCol w="1047750"/>
                    <a:gridCol w="1035975"/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без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со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слабой </a:t>
                          </a: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корреляцией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сильной корреляцией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подсуммами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задач, для решения которых применилось свойство периодичности, %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72" t="-175556" r="-181471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23,33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8619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8497711"/>
                  </p:ext>
                </p:extLst>
              </p:nvPr>
            </p:nvGraphicFramePr>
            <p:xfrm>
              <a:off x="2305052" y="245696"/>
              <a:ext cx="7772400" cy="2987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59553"/>
                    <a:gridCol w="2308831"/>
                    <a:gridCol w="3304016"/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Класс задач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Алгоритм решения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i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Количество задач, при котором алгоритм эффективнее других по скорости, %</a:t>
                          </a:r>
                          <a:endParaRPr lang="ru-RU" sz="1400" b="0" i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159385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без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корреляции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86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МВИГ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обход в глубину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обход в ширину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со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слабой корреляцией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обход в ширину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обход в глубину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66,67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43,33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сильной корреляцией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обход в ширину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96,67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обход в глубину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30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подсуммами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обход в ширину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обход в глубину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23,33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8497711"/>
                  </p:ext>
                </p:extLst>
              </p:nvPr>
            </p:nvGraphicFramePr>
            <p:xfrm>
              <a:off x="2305052" y="245696"/>
              <a:ext cx="7772400" cy="2987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59553"/>
                    <a:gridCol w="2308831"/>
                    <a:gridCol w="3304016"/>
                  </a:tblGrid>
                  <a:tr h="42672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Класс задач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Алгоритм решения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i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Количество задач, при котором алгоритм эффективнее других по скорости, %</a:t>
                          </a:r>
                          <a:endParaRPr lang="ru-RU" sz="1400" b="0" i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без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корреляции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86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3931" t="-325714" r="-143799" b="-10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3931" t="-425714" r="-143799" b="-9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со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слабой корреляцией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3931" t="-525714" r="-143799" b="-8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3931" t="-608333" r="-143799" b="-7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66,67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43,33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сильной корреляцией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3931" t="-828571" r="-143799" b="-5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96,67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3931" t="-928571" r="-143799" b="-4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30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подсуммами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3931" t="-1128571" r="-143799" b="-2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3931" t="-1228571" r="-143799" b="-1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23,33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7078839"/>
                  </p:ext>
                </p:extLst>
              </p:nvPr>
            </p:nvGraphicFramePr>
            <p:xfrm>
              <a:off x="2295527" y="3369310"/>
              <a:ext cx="7781924" cy="2987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36721"/>
                    <a:gridCol w="2335976"/>
                    <a:gridCol w="3309227"/>
                  </a:tblGrid>
                  <a:tr h="39052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Класс задач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решения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i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Количество задач, при котором алгоритм эффективнее других по скорости, %</a:t>
                          </a:r>
                          <a:endParaRPr lang="ru-RU" sz="1400" b="0" i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без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66,</a:t>
                          </a: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обход в глубину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63,</a:t>
                          </a: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обход в ширину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со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слабой корреляцией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обход в ширину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обход в глубину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сильной корреляцией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обход в ширину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обход в глубину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подсуммами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73,33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обход в ширину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обход в глубину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7078839"/>
                  </p:ext>
                </p:extLst>
              </p:nvPr>
            </p:nvGraphicFramePr>
            <p:xfrm>
              <a:off x="2295527" y="3369310"/>
              <a:ext cx="7781924" cy="2987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36721"/>
                    <a:gridCol w="2335976"/>
                    <a:gridCol w="3309227"/>
                  </a:tblGrid>
                  <a:tr h="42672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Класс задач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решения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i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Количество задач, при котором алгоритм эффективнее других по скорости, %</a:t>
                          </a:r>
                          <a:endParaRPr lang="ru-RU" sz="1400" b="0" i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без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66,</a:t>
                          </a: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91667" t="-325714" r="-142188" b="-10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63,</a:t>
                          </a: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91667" t="-425714" r="-142188" b="-9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со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слабой корреляцией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91667" t="-525714" r="-142188" b="-8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91667" t="-608333" r="-142188" b="-730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сильной корреляцией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91667" t="-828571" r="-142188" b="-5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91667" t="-928571" r="-142188" b="-4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подсуммами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73,33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91667" t="-1228571" r="-142188" b="-1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91667" t="-1328571" r="-142188" b="-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TextBox 11"/>
          <p:cNvSpPr txBox="1"/>
          <p:nvPr/>
        </p:nvSpPr>
        <p:spPr>
          <a:xfrm>
            <a:off x="617731" y="3369310"/>
            <a:ext cx="168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500 предметов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4750" y="245696"/>
            <a:ext cx="1570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50 предметов</a:t>
            </a:r>
          </a:p>
        </p:txBody>
      </p:sp>
    </p:spTree>
    <p:extLst>
      <p:ext uri="{BB962C8B-B14F-4D97-AF65-F5344CB8AC3E}">
        <p14:creationId xmlns:p14="http://schemas.microsoft.com/office/powerpoint/2010/main" val="347976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Анализ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результатов относительно ГА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5893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ru-RU" dirty="0" smtClean="0"/>
                  <a:t>Генетический </a:t>
                </a:r>
                <a:r>
                  <a:rPr lang="ru-RU" dirty="0"/>
                  <a:t>алгоритм нашел точное </a:t>
                </a:r>
                <a:r>
                  <a:rPr lang="ru-RU" dirty="0" smtClean="0"/>
                  <a:t>решение для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:r>
                  <a:rPr lang="ru-RU" sz="32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ЗОР</a:t>
                </a:r>
                <a14:m>
                  <m:oMath xmlns:m="http://schemas.openxmlformats.org/officeDocument/2006/math">
                    <m:r>
                      <a:rPr lang="ru-RU" sz="3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u-RU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ru-RU" sz="3200" dirty="0" smtClean="0"/>
                  <a:t> </a:t>
                </a:r>
                <a:r>
                  <a:rPr lang="ru-RU" sz="32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60</a:t>
                </a:r>
                <a:r>
                  <a:rPr lang="ru-RU" sz="3200" b="1" dirty="0">
                    <a:solidFill>
                      <a:schemeClr val="accent6">
                        <a:lumMod val="75000"/>
                      </a:schemeClr>
                    </a:solidFill>
                  </a:rPr>
                  <a:t>%</a:t>
                </a:r>
                <a:r>
                  <a:rPr lang="ru-RU" dirty="0"/>
                  <a:t> </a:t>
                </a:r>
                <a:endParaRPr lang="ru-RU" dirty="0" smtClean="0"/>
              </a:p>
              <a:p>
                <a:pPr marL="0" indent="0" algn="ctr">
                  <a:buNone/>
                </a:pPr>
                <a:r>
                  <a:rPr lang="ru-RU" dirty="0" smtClean="0"/>
                  <a:t>решенных </a:t>
                </a:r>
                <a:r>
                  <a:rPr lang="ru-RU" dirty="0"/>
                  <a:t>экземпляров задач для каждого класса тестовых задач, исключая задачи с подсуммами в 500 предметов; </a:t>
                </a:r>
                <a:endParaRPr lang="ru-RU" dirty="0" smtClean="0"/>
              </a:p>
              <a:p>
                <a:pPr marL="0" indent="0" algn="ctr">
                  <a:buNone/>
                </a:pPr>
                <a:r>
                  <a:rPr lang="ru-RU" dirty="0" smtClean="0"/>
                  <a:t>напротив</a:t>
                </a:r>
                <a:r>
                  <a:rPr lang="ru-RU" dirty="0"/>
                  <a:t>, </a:t>
                </a:r>
                <a:r>
                  <a:rPr lang="ru-RU" dirty="0" smtClean="0"/>
                  <a:t>глобальный оптимум был достигнут для </a:t>
                </a:r>
              </a:p>
              <a:p>
                <a:pPr marL="0" indent="0" algn="ctr">
                  <a:buNone/>
                </a:pPr>
                <a:r>
                  <a:rPr lang="ru-RU" sz="32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ЗОНР </a:t>
                </a:r>
                <a14:m>
                  <m:oMath xmlns:m="http://schemas.openxmlformats.org/officeDocument/2006/math">
                    <m:r>
                      <a:rPr lang="ru-RU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ru-RU" sz="32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63%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:r>
                  <a:rPr lang="ru-RU" dirty="0"/>
                  <a:t>от числа решенных экземпляров для каждого класса тестовых задач.</a:t>
                </a:r>
                <a:br>
                  <a:rPr lang="ru-RU" dirty="0"/>
                </a:br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58938"/>
                <a:ext cx="10515600" cy="4351338"/>
              </a:xfrm>
              <a:blipFill rotWithShape="0">
                <a:blip r:embed="rId2"/>
                <a:stretch>
                  <a:fillRect t="-224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84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Программный модуль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700" y="4879975"/>
            <a:ext cx="30861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1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9389"/>
            <a:ext cx="10515600" cy="5647574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/>
              <a:t>В рамках данной исследовательской работы был реализован программный модуль (ПМ) «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Knapsack-Problems</a:t>
            </a:r>
            <a:r>
              <a:rPr lang="ru-RU" dirty="0"/>
              <a:t>», предоставляющий:</a:t>
            </a:r>
          </a:p>
          <a:p>
            <a:pPr lvl="0" algn="just"/>
            <a:r>
              <a:rPr lang="ru-RU" dirty="0"/>
              <a:t>алгоритмы для решения задач о 0-1 рюкзаке и </a:t>
            </a:r>
            <a:r>
              <a:rPr lang="ru-RU" dirty="0" smtClean="0"/>
              <a:t>неограниченном </a:t>
            </a:r>
            <a:r>
              <a:rPr lang="ru-RU" dirty="0"/>
              <a:t>рюкзаке,</a:t>
            </a:r>
          </a:p>
          <a:p>
            <a:pPr lvl="0" algn="just"/>
            <a:r>
              <a:rPr lang="ru-RU" dirty="0"/>
              <a:t>проведение </a:t>
            </a:r>
            <a:r>
              <a:rPr lang="ru-RU" dirty="0" smtClean="0"/>
              <a:t>экспериментов по исследованию алгоритмов с </a:t>
            </a:r>
            <a:r>
              <a:rPr lang="ru-RU" dirty="0"/>
              <a:t>генерацией отчетов по ним.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Структура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программного модуля</a:t>
            </a:r>
          </a:p>
          <a:p>
            <a:pPr algn="just"/>
            <a:r>
              <a:rPr lang="ru-RU" dirty="0"/>
              <a:t>Основными элементами, обеспечивающими функционирование ПО, являются:</a:t>
            </a:r>
          </a:p>
          <a:p>
            <a:pPr lvl="0" algn="just"/>
            <a:r>
              <a:rPr lang="ru-RU" dirty="0"/>
              <a:t>KnapsackProblem.dll;</a:t>
            </a:r>
          </a:p>
          <a:p>
            <a:pPr lvl="0" algn="just"/>
            <a:r>
              <a:rPr lang="ru-RU" dirty="0"/>
              <a:t>GenetiAlgorithm.dll;</a:t>
            </a:r>
          </a:p>
          <a:p>
            <a:pPr lvl="0" algn="just"/>
            <a:r>
              <a:rPr lang="ru-RU" dirty="0"/>
              <a:t>ExactAlgorithms.dll;</a:t>
            </a:r>
          </a:p>
          <a:p>
            <a:pPr lvl="0" algn="just"/>
            <a:r>
              <a:rPr lang="ru-RU" dirty="0"/>
              <a:t>ExcelReport.dll;</a:t>
            </a:r>
          </a:p>
          <a:p>
            <a:pPr lvl="0" algn="just"/>
            <a:r>
              <a:rPr lang="ru-RU" dirty="0"/>
              <a:t>CLI.exe.</a:t>
            </a:r>
          </a:p>
          <a:p>
            <a:pPr algn="just"/>
            <a:r>
              <a:rPr lang="ru-RU" dirty="0"/>
              <a:t>Также модуль имеет две компоненты тестирования: UnitTests.dll, CorrectnessTests.dll.</a:t>
            </a:r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92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04"/>
            <a:ext cx="12192000" cy="681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6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Заключение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В рамках данной работы: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accent5">
                  <a:lumMod val="75000"/>
                </a:schemeClr>
              </a:buClr>
              <a:buSzPct val="103000"/>
              <a:buFont typeface="+mj-lt"/>
              <a:buAutoNum type="arabicPeriod"/>
            </a:pPr>
            <a:r>
              <a:rPr lang="ru-RU" sz="2000" dirty="0"/>
              <a:t>Изучен теоретический материал о задаче о 0-1 рюкзаке, о задаче о неограниченном рюкзаке и её свойствах. Произведен разбор статей с предлагаемыми методами решения рассмотренных типов задачи о </a:t>
            </a:r>
            <a:r>
              <a:rPr lang="ru-RU" sz="2000" dirty="0" smtClean="0"/>
              <a:t>рюкзаке</a:t>
            </a:r>
            <a:r>
              <a:rPr lang="en-US" sz="2000" dirty="0" smtClean="0"/>
              <a:t>.</a:t>
            </a:r>
          </a:p>
          <a:p>
            <a:pPr marL="514350" indent="-514350">
              <a:buClr>
                <a:schemeClr val="accent5">
                  <a:lumMod val="75000"/>
                </a:schemeClr>
              </a:buClr>
              <a:buSzPct val="103000"/>
              <a:buFont typeface="+mj-lt"/>
              <a:buAutoNum type="arabicPeriod"/>
            </a:pPr>
            <a:r>
              <a:rPr lang="ru-RU" sz="2000" dirty="0" smtClean="0"/>
              <a:t>Разработан программный модуль «Knapsack-Problems».</a:t>
            </a:r>
            <a:endParaRPr lang="en-US" sz="2000" dirty="0" smtClean="0"/>
          </a:p>
          <a:p>
            <a:pPr marL="514350" indent="-514350">
              <a:buClr>
                <a:schemeClr val="accent5">
                  <a:lumMod val="75000"/>
                </a:schemeClr>
              </a:buClr>
              <a:buSzPct val="103000"/>
              <a:buFont typeface="+mj-lt"/>
              <a:buAutoNum type="arabicPeriod"/>
            </a:pPr>
            <a:r>
              <a:rPr lang="ru-RU" sz="2000" smtClean="0"/>
              <a:t>Проведены эксперименты по </a:t>
            </a:r>
            <a:r>
              <a:rPr lang="ru-RU" sz="2000" dirty="0" smtClean="0"/>
              <a:t>исследованию алгоритмов.</a:t>
            </a:r>
          </a:p>
          <a:p>
            <a:pPr marL="514350" indent="-514350">
              <a:buClr>
                <a:schemeClr val="accent5">
                  <a:lumMod val="75000"/>
                </a:schemeClr>
              </a:buClr>
              <a:buSzPct val="103000"/>
              <a:buFont typeface="+mj-lt"/>
              <a:buAutoNum type="arabicPeriod"/>
            </a:pPr>
            <a:r>
              <a:rPr lang="ru-RU" sz="2000" dirty="0" smtClean="0"/>
              <a:t>Написаны 2 статьи:</a:t>
            </a:r>
          </a:p>
          <a:p>
            <a:pPr lvl="1">
              <a:buClr>
                <a:schemeClr val="accent5">
                  <a:lumMod val="75000"/>
                </a:schemeClr>
              </a:buClr>
              <a:buSzPct val="103000"/>
            </a:pPr>
            <a:r>
              <a:rPr lang="ru-RU" sz="1800" b="1" dirty="0" smtClean="0"/>
              <a:t>Неймарк Е.А., Пронина Е.В.</a:t>
            </a:r>
            <a:r>
              <a:rPr lang="ru-RU" sz="1800" dirty="0" smtClean="0"/>
              <a:t> Применение генетического алгоритма к задаче формирования инвестиционного портфеля // ИНФОРМАЦИОННЫЕ СИСТЕМЫ И ТЕХНОЛОГИИ ИСТ-2017 МАТЕРИАЛЫ </a:t>
            </a:r>
            <a:r>
              <a:rPr lang="en-US" sz="1800" dirty="0" smtClean="0"/>
              <a:t>XXIII</a:t>
            </a:r>
            <a:r>
              <a:rPr lang="ru-RU" sz="1800" dirty="0" smtClean="0"/>
              <a:t> МЕЖДУНАРОДНОЙ НАУЧНО-ТЕХНИЧЕСКОЙ КОНФЕРЕНЦИИ. Электронное издание. НИЖНИЙ НОВГОРОД 2017. 2017. С. 712-718.</a:t>
            </a:r>
            <a:endParaRPr lang="en-US" sz="1800" dirty="0" smtClean="0"/>
          </a:p>
          <a:p>
            <a:pPr lvl="1">
              <a:buClr>
                <a:schemeClr val="accent5">
                  <a:lumMod val="75000"/>
                </a:schemeClr>
              </a:buClr>
              <a:buSzPct val="103000"/>
            </a:pPr>
            <a:r>
              <a:rPr lang="ru-RU" sz="1800" b="1" dirty="0" smtClean="0"/>
              <a:t>Неймарк Е. А., Шуланкина Е. В. </a:t>
            </a:r>
            <a:r>
              <a:rPr lang="ru-RU" sz="1800" dirty="0"/>
              <a:t>Исследование </a:t>
            </a:r>
            <a:r>
              <a:rPr lang="ru-RU" sz="1800" dirty="0" smtClean="0"/>
              <a:t>подходов к решению </a:t>
            </a:r>
            <a:r>
              <a:rPr lang="ru-RU" sz="1800" dirty="0"/>
              <a:t>задачи о 0-1 рюкзаке и задачи о неограниченном </a:t>
            </a:r>
            <a:r>
              <a:rPr lang="ru-RU" sz="1800" dirty="0" smtClean="0"/>
              <a:t>рюкзаке. </a:t>
            </a:r>
            <a:r>
              <a:rPr lang="ru-RU" sz="1800" i="1" dirty="0" smtClean="0"/>
              <a:t>(на стадии рассмотрения в научно-технический журнал «</a:t>
            </a:r>
            <a:r>
              <a:rPr lang="ru-RU" sz="1800" i="1" dirty="0"/>
              <a:t>Системы управления и информационные технологии</a:t>
            </a:r>
            <a:r>
              <a:rPr lang="ru-RU" sz="1800" i="1" dirty="0" smtClean="0"/>
              <a:t>»)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pPr marL="457200" lvl="1" indent="0">
              <a:buClr>
                <a:schemeClr val="accent5">
                  <a:lumMod val="75000"/>
                </a:schemeClr>
              </a:buClr>
              <a:buSzPct val="103000"/>
              <a:buNone/>
            </a:pPr>
            <a:endParaRPr lang="ru-RU" sz="1800" dirty="0"/>
          </a:p>
          <a:p>
            <a:pPr marL="457200" lvl="1" indent="0">
              <a:buClr>
                <a:schemeClr val="accent2">
                  <a:lumMod val="75000"/>
                </a:schemeClr>
              </a:buClr>
              <a:buNone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8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8183" y="1575290"/>
            <a:ext cx="9144000" cy="5141704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Спасибо за внимание!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ru-RU" sz="3600" dirty="0" smtClean="0"/>
              <a:t>Ссылка на </a:t>
            </a:r>
            <a:r>
              <a:rPr lang="en-US" sz="3600" dirty="0" smtClean="0"/>
              <a:t>GitHub</a:t>
            </a:r>
            <a:r>
              <a:rPr lang="ru-RU" sz="3600" dirty="0" smtClean="0"/>
              <a:t>-</a:t>
            </a:r>
            <a:r>
              <a:rPr lang="ru-RU" sz="3600" dirty="0" err="1" smtClean="0"/>
              <a:t>репозиторий</a:t>
            </a:r>
            <a:r>
              <a:rPr lang="ru-RU" sz="3600" dirty="0" smtClean="0"/>
              <a:t>:</a:t>
            </a:r>
            <a:br>
              <a:rPr lang="ru-RU" sz="3600" dirty="0" smtClean="0"/>
            </a:br>
            <a:r>
              <a:rPr lang="ru-RU" altLang="ru-RU" sz="2800" u="sng" dirty="0">
                <a:solidFill>
                  <a:schemeClr val="accent1">
                    <a:lumMod val="75000"/>
                  </a:schemeClr>
                </a:solidFill>
                <a:latin typeface="SFMono-Regular"/>
              </a:rPr>
              <a:t>https://github.com/ElizJogar/Knapsack-Problems.git</a:t>
            </a:r>
            <a:r>
              <a:rPr lang="ru-RU" altLang="ru-RU" sz="2800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altLang="ru-RU" sz="9600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/>
            </a:r>
            <a:br>
              <a:rPr lang="ru-RU" altLang="ru-RU" sz="9600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</a:br>
            <a:r>
              <a:rPr lang="ru-RU" b="1" u="sng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ru-RU" b="1" u="sng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ru-RU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26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21009"/>
            <a:ext cx="10515600" cy="3655954"/>
          </a:xfrm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Целью работы  </a:t>
            </a:r>
            <a:r>
              <a:rPr lang="ru-RU" dirty="0" smtClean="0"/>
              <a:t>является </a:t>
            </a:r>
            <a:r>
              <a:rPr lang="ru-RU" dirty="0"/>
              <a:t>подбор лучшего </a:t>
            </a:r>
            <a:r>
              <a:rPr lang="ru-RU" dirty="0" smtClean="0"/>
              <a:t>(среди исследуемых) алгоритма решения </a:t>
            </a:r>
            <a:r>
              <a:rPr lang="ru-RU" dirty="0"/>
              <a:t>для каждого класса </a:t>
            </a:r>
            <a:r>
              <a:rPr lang="ru-RU" dirty="0" smtClean="0"/>
              <a:t>рассматриваемых </a:t>
            </a:r>
            <a:r>
              <a:rPr lang="ru-RU" dirty="0"/>
              <a:t>типов задач о </a:t>
            </a:r>
            <a:r>
              <a:rPr lang="ru-RU" dirty="0" smtClean="0"/>
              <a:t>рюкзаке. 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u-RU" dirty="0" smtClean="0"/>
              <a:t>Шуланкина Е. В. "</a:t>
            </a:r>
            <a:r>
              <a:rPr lang="ru-RU" dirty="0"/>
              <a:t> Исследование подходов к решению задачи о 0-1 рюкзаке и задачи о неограниченном </a:t>
            </a:r>
            <a:r>
              <a:rPr lang="ru-RU" dirty="0" smtClean="0"/>
              <a:t>рюкзаке"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8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Методы исследования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ru-RU" dirty="0"/>
              <a:t>Разработка точных алгоритмов для решения </a:t>
            </a:r>
            <a:r>
              <a:rPr lang="ru-RU" dirty="0" smtClean="0"/>
              <a:t>ЗОР и ЗОНР, а </a:t>
            </a:r>
            <a:r>
              <a:rPr lang="ru-RU" dirty="0"/>
              <a:t>также исследование специфичных свойств </a:t>
            </a:r>
            <a:r>
              <a:rPr lang="ru-RU" dirty="0" smtClean="0"/>
              <a:t>ЗОНР, </a:t>
            </a:r>
            <a:r>
              <a:rPr lang="ru-RU" dirty="0"/>
              <a:t>позволяющих сократить пространство </a:t>
            </a:r>
            <a:r>
              <a:rPr lang="ru-RU" dirty="0" smtClean="0"/>
              <a:t>поиска. </a:t>
            </a:r>
            <a:endParaRPr lang="ru-RU" dirty="0"/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ru-RU" dirty="0"/>
              <a:t>Разработка генетического алгоритма с различными наборами параметров.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ru-RU" dirty="0"/>
              <a:t>Анализ поведения ГА при различных комбинациях параметров применительно к каждому классу рассматриваемых типов задач для выявления комбинаций, дающих наиболее выгодное решение.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ru-RU" dirty="0"/>
              <a:t>Анализ производительности и качества описанных алгоритмов, чтобы подобрать к каждому классу рассматриваемых типов задач о рюкзаке наилучший подход к решению.</a:t>
            </a:r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8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8284"/>
            <a:ext cx="10515600" cy="2852737"/>
          </a:xfrm>
        </p:spPr>
        <p:txBody>
          <a:bodyPr anchor="ctr"/>
          <a:lstStyle/>
          <a:p>
            <a:pPr algn="ctr"/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Постановка задачи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098" y="4067798"/>
            <a:ext cx="2288552" cy="228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5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Постановка задачи о 0-1 рюкзаке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6111241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i="1" dirty="0"/>
                  <a:t>– </a:t>
                </a:r>
                <a:r>
                  <a:rPr lang="ru-RU" dirty="0"/>
                  <a:t>вес </a:t>
                </a:r>
                <a:r>
                  <a:rPr lang="en-US" dirty="0" err="1"/>
                  <a:t>i</a:t>
                </a:r>
                <a:r>
                  <a:rPr lang="ru-RU" dirty="0"/>
                  <a:t>-го предмета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i="1" dirty="0"/>
                  <a:t>–  </a:t>
                </a:r>
                <a:r>
                  <a:rPr lang="ru-RU" dirty="0"/>
                  <a:t>стоимость </a:t>
                </a:r>
                <a:r>
                  <a:rPr lang="en-US" dirty="0" err="1"/>
                  <a:t>i</a:t>
                </a:r>
                <a:r>
                  <a:rPr lang="ru-RU" dirty="0"/>
                  <a:t>-го предмета</a:t>
                </a:r>
                <a:endParaRPr lang="en-US" dirty="0"/>
              </a:p>
              <a:p>
                <a:pPr algn="just"/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ограничение на максимальный вес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/>
                  <a:t>, если i</a:t>
                </a:r>
                <a:r>
                  <a:rPr lang="ru-RU" i="1" dirty="0"/>
                  <a:t>-</a:t>
                </a:r>
                <a:r>
                  <a:rPr lang="ru-RU" dirty="0"/>
                  <a:t>й предмет попадает в рюкзак, или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i="1" dirty="0"/>
                  <a:t>,</a:t>
                </a:r>
                <a:r>
                  <a:rPr lang="ru-RU" dirty="0"/>
                  <a:t> в противном случае.</a:t>
                </a:r>
              </a:p>
              <a:p>
                <a:pPr marL="0" indent="0" algn="just">
                  <a:buNone/>
                </a:pPr>
                <a:r>
                  <a:rPr lang="ru-RU" dirty="0"/>
                  <a:t>Требуется выбрать из заданного множества предметов набор с максимальной суммарной ценностью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при одновременном соблюдении ограничения на суммарный вес найденного набора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𝑊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nary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6111241" cy="4351338"/>
              </a:xfrm>
              <a:blipFill rotWithShape="0">
                <a:blip r:embed="rId2"/>
                <a:stretch>
                  <a:fillRect l="-7677" t="-2661" r="-1496" b="-96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949440" y="1825625"/>
                <a:ext cx="4632960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≤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begChr m:val="{"/>
                          <m:endChr m:val="}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&gt;0, 0&lt;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&gt;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949440" y="1825625"/>
                <a:ext cx="4632960" cy="435133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2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Постановка задачи о неограниченном рюкзаке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6284496" cy="4351338"/>
              </a:xfrm>
            </p:spPr>
            <p:txBody>
              <a:bodyPr>
                <a:normAutofit fontScale="77500" lnSpcReduction="20000"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sz="3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31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100" i="1" dirty="0" smtClean="0"/>
                  <a:t> </a:t>
                </a:r>
                <a:r>
                  <a:rPr lang="ru-RU" sz="3100" i="1" dirty="0" smtClean="0"/>
                  <a:t>– </a:t>
                </a:r>
                <a:r>
                  <a:rPr lang="ru-RU" sz="3100" dirty="0" smtClean="0"/>
                  <a:t>вес </a:t>
                </a:r>
                <a:r>
                  <a:rPr lang="en-US" sz="3100" dirty="0" err="1" smtClean="0"/>
                  <a:t>i</a:t>
                </a:r>
                <a:r>
                  <a:rPr lang="ru-RU" sz="3100" dirty="0" smtClean="0"/>
                  <a:t>-го предмета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sz="3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31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100" i="1" dirty="0" smtClean="0"/>
                  <a:t> </a:t>
                </a:r>
                <a:r>
                  <a:rPr lang="ru-RU" sz="3100" i="1" dirty="0" smtClean="0"/>
                  <a:t>–  </a:t>
                </a:r>
                <a:r>
                  <a:rPr lang="ru-RU" sz="3100" dirty="0" smtClean="0"/>
                  <a:t>стоимость </a:t>
                </a:r>
                <a:r>
                  <a:rPr lang="en-US" sz="3100" dirty="0" err="1" smtClean="0"/>
                  <a:t>i</a:t>
                </a:r>
                <a:r>
                  <a:rPr lang="ru-RU" sz="3100" dirty="0" smtClean="0"/>
                  <a:t>-го предмета</a:t>
                </a:r>
                <a:endParaRPr lang="en-US" sz="3100" dirty="0" smtClean="0"/>
              </a:p>
              <a:p>
                <a:pPr algn="just"/>
                <a14:m>
                  <m:oMath xmlns:m="http://schemas.openxmlformats.org/officeDocument/2006/math">
                    <m:r>
                      <a:rPr lang="ru-RU" sz="310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100" dirty="0" smtClean="0"/>
                  <a:t> – </a:t>
                </a:r>
                <a:r>
                  <a:rPr lang="ru-RU" sz="3100" dirty="0" smtClean="0"/>
                  <a:t>ограничение на максимальный вес</a:t>
                </a:r>
              </a:p>
              <a:p>
                <a:pPr algn="just"/>
                <a:r>
                  <a:rPr lang="ru-RU" sz="3100" dirty="0" smtClean="0"/>
                  <a:t>Каждый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3100" dirty="0"/>
                  <a:t>  может принимать значение в диапазоне</a:t>
                </a:r>
                <a14:m>
                  <m:oMath xmlns:m="http://schemas.openxmlformats.org/officeDocument/2006/math">
                    <m:r>
                      <a:rPr lang="ru-RU" sz="3100" i="1">
                        <a:latin typeface="Cambria Math" panose="02040503050406030204" pitchFamily="18" charset="0"/>
                      </a:rPr>
                      <m:t> [0,…,</m:t>
                    </m:r>
                    <m:sSub>
                      <m:sSubPr>
                        <m:ctrlPr>
                          <a:rPr lang="ru-RU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ru-RU" sz="3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31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ru-RU" sz="31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</m:e>
                      <m:sub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31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3100" dirty="0" smtClean="0"/>
                  <a:t>.</a:t>
                </a:r>
              </a:p>
              <a:p>
                <a:pPr marL="0" indent="0" algn="just">
                  <a:buNone/>
                </a:pPr>
                <a:r>
                  <a:rPr lang="ru-RU" sz="3100" dirty="0" smtClean="0"/>
                  <a:t>Требуется </a:t>
                </a:r>
                <a:r>
                  <a:rPr lang="ru-RU" sz="3100" dirty="0"/>
                  <a:t>выбрать из заданного множества предметов набор с максимальной суммарной ценностью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ru-RU" sz="31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sz="3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31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ru-RU" sz="31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sz="3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31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ru-RU" sz="3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3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e>
                      <m:sub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3100" dirty="0"/>
                  <a:t> при одновременном соблюдении ограничения на суммарный вес найденного набора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sz="3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𝑊</m:t>
                        </m:r>
                        <m:sSub>
                          <m:sSubPr>
                            <m:ctrlPr>
                              <a:rPr lang="ru-RU" sz="3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3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3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nary>
                  </m:oMath>
                </a14:m>
                <a:r>
                  <a:rPr lang="ru-RU" sz="3100" dirty="0"/>
                  <a:t>.</a:t>
                </a:r>
                <a14:m>
                  <m:oMath xmlns:m="http://schemas.openxmlformats.org/officeDocument/2006/math">
                    <m:r>
                      <a:rPr lang="ru-RU" sz="31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31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6284496" cy="4351338"/>
              </a:xfrm>
              <a:blipFill rotWithShape="0">
                <a:blip r:embed="rId2"/>
                <a:stretch>
                  <a:fillRect l="-1455" t="-3221" r="-15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949440" y="1825625"/>
                <a:ext cx="4404360" cy="435133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≤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nary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∈</m:t>
                      </m:r>
                      <m:acc>
                        <m:accPr>
                          <m:chr m:val="̅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0,[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den>
                              </m:f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acc>
                      <m:r>
                        <a:rPr lang="ru-RU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&gt;0, 0&lt;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&gt;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949440" y="1825625"/>
                <a:ext cx="4404360" cy="435133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9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Свойства задачи о неограниченном </a:t>
            </a:r>
            <a:b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рюкзаке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8125"/>
            <a:ext cx="5181600" cy="46688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endParaRPr lang="ru-RU" sz="31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ru-RU" sz="3100" b="1" dirty="0" smtClean="0">
                <a:solidFill>
                  <a:schemeClr val="accent5">
                    <a:lumMod val="75000"/>
                  </a:schemeClr>
                </a:solidFill>
              </a:rPr>
              <a:t>Доминирование</a:t>
            </a:r>
          </a:p>
          <a:p>
            <a:pPr marL="0" indent="0" algn="just">
              <a:buNone/>
            </a:pPr>
            <a:r>
              <a:rPr lang="en-US" dirty="0" err="1" smtClean="0"/>
              <a:t>i</a:t>
            </a:r>
            <a:r>
              <a:rPr lang="en-US" dirty="0" smtClean="0"/>
              <a:t>-</a:t>
            </a:r>
            <a:r>
              <a:rPr lang="ru-RU" dirty="0" err="1" smtClean="0"/>
              <a:t>ый</a:t>
            </a:r>
            <a:r>
              <a:rPr lang="ru-RU" dirty="0" smtClean="0"/>
              <a:t> предмет доминируем </a:t>
            </a:r>
            <a:r>
              <a:rPr lang="en-US" dirty="0" smtClean="0"/>
              <a:t>j</a:t>
            </a:r>
            <a:r>
              <a:rPr lang="ru-RU" dirty="0" smtClean="0"/>
              <a:t>-ым предметом,</a:t>
            </a:r>
            <a:r>
              <a:rPr lang="en-US" dirty="0" smtClean="0"/>
              <a:t> </a:t>
            </a:r>
            <a:r>
              <a:rPr lang="ru-RU" dirty="0" smtClean="0"/>
              <a:t>когда </a:t>
            </a:r>
            <a:r>
              <a:rPr lang="en-US" dirty="0" err="1" smtClean="0"/>
              <a:t>i</a:t>
            </a:r>
            <a:r>
              <a:rPr lang="en-US" dirty="0" smtClean="0"/>
              <a:t>-</a:t>
            </a:r>
            <a:r>
              <a:rPr lang="ru-RU" dirty="0" err="1" smtClean="0"/>
              <a:t>ый</a:t>
            </a:r>
            <a:r>
              <a:rPr lang="ru-RU" dirty="0" smtClean="0"/>
              <a:t> предмет тяжелее и менее выгоден, чем предмет </a:t>
            </a:r>
            <a:r>
              <a:rPr lang="en-US" dirty="0" smtClean="0"/>
              <a:t>j.</a:t>
            </a:r>
            <a:endParaRPr lang="ru-RU" dirty="0" smtClean="0"/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	Для </a:t>
            </a:r>
            <a:r>
              <a:rPr lang="ru-RU" dirty="0"/>
              <a:t>каждой ЗОНР всегда существует оптимальное решение, которое не содержит любые просто, множественно или коллективно </a:t>
            </a:r>
            <a:r>
              <a:rPr lang="ru-RU" dirty="0" err="1"/>
              <a:t>доминируемые</a:t>
            </a:r>
            <a:r>
              <a:rPr lang="ru-RU" dirty="0"/>
              <a:t> типы предметов.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ru-RU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027906"/>
            <a:ext cx="5885204" cy="528389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ction Button: Information 3">
            <a:hlinkClick r:id="" action="ppaction://noaction" highlightClick="1"/>
          </p:cNvPr>
          <p:cNvSpPr/>
          <p:nvPr/>
        </p:nvSpPr>
        <p:spPr>
          <a:xfrm>
            <a:off x="982766" y="4042161"/>
            <a:ext cx="615297" cy="290557"/>
          </a:xfrm>
          <a:prstGeom prst="actionButtonInformation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8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2939</TotalTime>
  <Words>2857</Words>
  <Application>Microsoft Office PowerPoint</Application>
  <PresentationFormat>Widescreen</PresentationFormat>
  <Paragraphs>527</Paragraphs>
  <Slides>39</Slides>
  <Notes>7</Notes>
  <HiddenSlides>11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Century Gothic (Body)</vt:lpstr>
      <vt:lpstr>SFMono-Regular</vt:lpstr>
      <vt:lpstr>Times New Roman</vt:lpstr>
      <vt:lpstr>Wingdings</vt:lpstr>
      <vt:lpstr>Office Theme</vt:lpstr>
      <vt:lpstr>МАГИСТЕРСКАЯ ДИССЕРТАЦИЯ   Исследование подходов к решению задачи о 0-1 рюкзаке и задачи о неограниченном рюкзаке </vt:lpstr>
      <vt:lpstr>Объект исследования</vt:lpstr>
      <vt:lpstr>Проблематика</vt:lpstr>
      <vt:lpstr>PowerPoint Presentation</vt:lpstr>
      <vt:lpstr>Методы исследования</vt:lpstr>
      <vt:lpstr>Постановка задачи</vt:lpstr>
      <vt:lpstr>Постановка задачи о 0-1 рюкзаке</vt:lpstr>
      <vt:lpstr>Постановка задачи о неограниченном рюкзаке</vt:lpstr>
      <vt:lpstr>Свойства задачи о неограниченном  рюкзаке</vt:lpstr>
      <vt:lpstr>Свойства задачи о неограниченном рюкзаке</vt:lpstr>
      <vt:lpstr>Исследуемые подходы к решению</vt:lpstr>
      <vt:lpstr>Рассматриваемые алгоритмы для решения задачи о 0-1 рюкзаке</vt:lpstr>
      <vt:lpstr>Алгоритм динамического программирования</vt:lpstr>
      <vt:lpstr>Метод ветвей и границ</vt:lpstr>
      <vt:lpstr>Рассматриваемые алгоритмы для решения задачи о неограниченном рюкзаке</vt:lpstr>
      <vt:lpstr>Классический метод динамического программирования</vt:lpstr>
      <vt:lpstr>Алгоритм эффективного динамического программирования</vt:lpstr>
      <vt:lpstr>Определение порогового доминирования</vt:lpstr>
      <vt:lpstr>Параметры и сложность ЭДП</vt:lpstr>
      <vt:lpstr>Метод ветвей и границ с верхней оценкой U_(3 )</vt:lpstr>
      <vt:lpstr>Генетический алгоритм</vt:lpstr>
      <vt:lpstr>Классы тестовых задач</vt:lpstr>
      <vt:lpstr>PowerPoint Presentation</vt:lpstr>
      <vt:lpstr>Эксперименты</vt:lpstr>
      <vt:lpstr>PowerPoint Presentation</vt:lpstr>
      <vt:lpstr>Эксперимент по поиску эффективных комбинаций параметров ГА</vt:lpstr>
      <vt:lpstr>Анализ результатов</vt:lpstr>
      <vt:lpstr>Эксперимент по исследованию производительности и качества алгоритмов</vt:lpstr>
      <vt:lpstr>Эксперимент по исследованию производительности и качества алгоритмов</vt:lpstr>
      <vt:lpstr>Анализ результатов для ЗОР</vt:lpstr>
      <vt:lpstr> </vt:lpstr>
      <vt:lpstr>PowerPoint Presentation</vt:lpstr>
      <vt:lpstr>Анализ результатов относительно ГА</vt:lpstr>
      <vt:lpstr>Программный модуль</vt:lpstr>
      <vt:lpstr>PowerPoint Presentation</vt:lpstr>
      <vt:lpstr>PowerPoint Presentation</vt:lpstr>
      <vt:lpstr>Заключение</vt:lpstr>
      <vt:lpstr>В рамках данной работы:</vt:lpstr>
      <vt:lpstr>Спасибо за внимание!  Ссылка на GitHub-репозиторий: https://github.com/ElizJogar/Knapsack-Problems.git   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Pronina, Elizaveta</dc:creator>
  <cp:keywords>CTPClassification=CTP_IC:VisualMarkings=, CTPClassification=CTP_IC</cp:keywords>
  <cp:lastModifiedBy>Shulankina, Elizaveta</cp:lastModifiedBy>
  <cp:revision>648</cp:revision>
  <dcterms:created xsi:type="dcterms:W3CDTF">2016-06-07T16:49:20Z</dcterms:created>
  <dcterms:modified xsi:type="dcterms:W3CDTF">2018-06-06T00:20:08Z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b9710dd9-9631-4842-accd-b6acec012b74</vt:lpwstr>
  </property>
  <property fmtid="{D5CDD505-2E9C-101B-9397-08002B2CF9AE}" pid="3" name="CTP_BU">
    <vt:lpwstr>DEVELOPER PRODUCTS GROUP</vt:lpwstr>
  </property>
  <property fmtid="{D5CDD505-2E9C-101B-9397-08002B2CF9AE}" pid="4" name="CTP_TimeStamp">
    <vt:lpwstr>2018-06-06 00:20:04Z</vt:lpwstr>
  </property>
  <property fmtid="{D5CDD505-2E9C-101B-9397-08002B2CF9AE}" pid="5" name="CTPClassification">
    <vt:lpwstr>CTP_IC</vt:lpwstr>
  </property>
</Properties>
</file>