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12" r:id="rId1"/>
  </p:sldMasterIdLst>
  <p:notesMasterIdLst>
    <p:notesMasterId r:id="rId19"/>
  </p:notesMasterIdLst>
  <p:sldIdLst>
    <p:sldId id="256" r:id="rId2"/>
    <p:sldId id="261" r:id="rId3"/>
    <p:sldId id="259" r:id="rId4"/>
    <p:sldId id="260" r:id="rId5"/>
    <p:sldId id="257" r:id="rId6"/>
    <p:sldId id="258" r:id="rId7"/>
    <p:sldId id="262" r:id="rId8"/>
    <p:sldId id="263" r:id="rId9"/>
    <p:sldId id="264" r:id="rId10"/>
    <p:sldId id="265" r:id="rId11"/>
    <p:sldId id="273" r:id="rId12"/>
    <p:sldId id="266" r:id="rId13"/>
    <p:sldId id="267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B9B5"/>
    <a:srgbClr val="D7C4BF"/>
    <a:srgbClr val="DFCFCB"/>
    <a:srgbClr val="EDC7BD"/>
    <a:srgbClr val="960000"/>
    <a:srgbClr val="6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601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3F058-B9DA-45CA-8B18-E02BE9515AEB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111D7-6A88-43D8-A3A4-5217C41232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252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369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04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586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435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80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086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6A50-AFDD-4F5C-9042-7BAF3AFB72FB}" type="datetime1">
              <a:rPr lang="en-US" smtClean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21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0449-CCFC-45F9-AEED-D6FEA15909B9}" type="datetime1">
              <a:rPr lang="en-US" smtClean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87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298CD-2CF6-4C83-B8A9-CB3A6EAE7137}" type="datetime1">
              <a:rPr lang="en-US" smtClean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7643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1E1A-C291-4E66-965F-69BD32475423}" type="datetime1">
              <a:rPr lang="en-US" smtClean="0"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05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80B9E-945E-4C74-8A0F-7F45112141A7}" type="datetime1">
              <a:rPr lang="en-US" smtClean="0"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8419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35328-AF28-4023-8816-D56B2388F5F6}" type="datetime1">
              <a:rPr lang="en-US" smtClean="0"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79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8C83-1A97-4104-9CF3-E7763DA3B5CF}" type="datetime1">
              <a:rPr lang="en-US" smtClean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471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23C66-80B1-4CE4-81FD-84AAE00AABD1}" type="datetime1">
              <a:rPr lang="en-US" smtClean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84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E391-C711-4058-B939-830592645758}" type="datetime1">
              <a:rPr lang="en-US" smtClean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8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3A46-6B73-45F2-9E5B-365E0BE7FEFB}" type="datetime1">
              <a:rPr lang="en-US" smtClean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69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7EE2-E6B9-44E3-8372-088B0242306E}" type="datetime1">
              <a:rPr lang="en-US" smtClean="0"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9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6B93-4CBD-4825-8778-2DBAD2B325C3}" type="datetime1">
              <a:rPr lang="en-US" smtClean="0"/>
              <a:t>6/9/2016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190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16FE-B9DA-41F1-BEAE-28C9FAD59D35}" type="datetime1">
              <a:rPr lang="en-US" smtClean="0"/>
              <a:t>6/9/2016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315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C9E0-7013-4CD5-866F-21849A157D55}" type="datetime1">
              <a:rPr lang="en-US" smtClean="0"/>
              <a:t>6/9/2016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2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7FF6-27A1-4FC5-B185-2FC2D382B105}" type="datetime1">
              <a:rPr lang="en-US" smtClean="0"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4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A68E-7F26-4DA1-9E49-250B7BA50707}" type="datetime1">
              <a:rPr lang="en-US" smtClean="0"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64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87C26-B2C8-4F21-8989-CC40153B1602}" type="datetime1">
              <a:rPr lang="en-US" smtClean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52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918643" cy="80741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5633" y="228601"/>
            <a:ext cx="8387286" cy="395935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700" dirty="0">
                <a:solidFill>
                  <a:schemeClr val="tx1"/>
                </a:solidFill>
              </a:rPr>
              <a:t>ВЫПУСКНАЯ КВАЛИФИКАЦИОННАЯ РАБОТА БАКАЛАВРА </a:t>
            </a:r>
            <a:r>
              <a:rPr lang="en-US" sz="2700" dirty="0" smtClean="0">
                <a:solidFill>
                  <a:schemeClr val="tx1"/>
                </a:solidFill>
              </a:rPr>
              <a:t/>
            </a:r>
            <a:br>
              <a:rPr lang="en-US" sz="2700" dirty="0" smtClean="0">
                <a:solidFill>
                  <a:schemeClr val="tx1"/>
                </a:solidFill>
              </a:rPr>
            </a:br>
            <a:r>
              <a:rPr lang="ru-RU" sz="2700" dirty="0" smtClean="0">
                <a:solidFill>
                  <a:schemeClr val="tx1"/>
                </a:solidFill>
              </a:rPr>
              <a:t/>
            </a:r>
            <a:br>
              <a:rPr lang="ru-RU" sz="2700" dirty="0" smtClean="0">
                <a:solidFill>
                  <a:schemeClr val="tx1"/>
                </a:solidFill>
              </a:rPr>
            </a:br>
            <a:r>
              <a:rPr lang="ru-RU" sz="2700" dirty="0" smtClean="0">
                <a:solidFill>
                  <a:schemeClr val="tx1"/>
                </a:solidFill>
              </a:rPr>
              <a:t>Тема:</a:t>
            </a:r>
            <a:r>
              <a:rPr lang="ru-RU" dirty="0">
                <a:solidFill>
                  <a:schemeClr val="tx1"/>
                </a:solidFill>
              </a:rPr>
              <a:t/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sz="5300" dirty="0" smtClean="0">
                <a:solidFill>
                  <a:schemeClr val="tx1"/>
                </a:solidFill>
              </a:rPr>
              <a:t>«</a:t>
            </a:r>
            <a:r>
              <a:rPr lang="ru-RU" sz="4000" dirty="0" smtClean="0">
                <a:solidFill>
                  <a:schemeClr val="tx1"/>
                </a:solidFill>
              </a:rPr>
              <a:t>Применение генетического алгоритма к задаче формирования инвестиционного портфеля»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2849" y="4453128"/>
            <a:ext cx="9720070" cy="1450534"/>
          </a:xfrm>
        </p:spPr>
        <p:txBody>
          <a:bodyPr>
            <a:normAutofit fontScale="25000" lnSpcReduction="20000"/>
          </a:bodyPr>
          <a:lstStyle/>
          <a:p>
            <a:pPr algn="r"/>
            <a:r>
              <a:rPr lang="ru-RU" sz="5600" dirty="0">
                <a:solidFill>
                  <a:schemeClr val="tx1"/>
                </a:solidFill>
              </a:rPr>
              <a:t>Выполнила: </a:t>
            </a:r>
          </a:p>
          <a:p>
            <a:pPr algn="r"/>
            <a:r>
              <a:rPr lang="ru-RU" sz="5600" dirty="0" smtClean="0">
                <a:solidFill>
                  <a:schemeClr val="tx1"/>
                </a:solidFill>
              </a:rPr>
              <a:t>студентка группы</a:t>
            </a:r>
            <a:r>
              <a:rPr lang="en-US" sz="5600" dirty="0" smtClean="0">
                <a:solidFill>
                  <a:schemeClr val="tx1"/>
                </a:solidFill>
              </a:rPr>
              <a:t> </a:t>
            </a:r>
            <a:r>
              <a:rPr lang="ru-RU" sz="5600" dirty="0" smtClean="0">
                <a:solidFill>
                  <a:schemeClr val="tx1"/>
                </a:solidFill>
              </a:rPr>
              <a:t>3812</a:t>
            </a:r>
            <a:r>
              <a:rPr lang="en-US" sz="5600" dirty="0" smtClean="0">
                <a:solidFill>
                  <a:schemeClr val="tx1"/>
                </a:solidFill>
              </a:rPr>
              <a:t>0</a:t>
            </a:r>
            <a:r>
              <a:rPr lang="ru-RU" sz="5600" dirty="0" smtClean="0">
                <a:solidFill>
                  <a:schemeClr val="tx1"/>
                </a:solidFill>
              </a:rPr>
              <a:t>7</a:t>
            </a:r>
            <a:r>
              <a:rPr lang="en-US" sz="5600" dirty="0" smtClean="0">
                <a:solidFill>
                  <a:schemeClr val="tx1"/>
                </a:solidFill>
              </a:rPr>
              <a:t> - 1</a:t>
            </a:r>
            <a:r>
              <a:rPr lang="ru-RU" sz="5600" dirty="0" smtClean="0">
                <a:solidFill>
                  <a:schemeClr val="tx1"/>
                </a:solidFill>
              </a:rPr>
              <a:t> </a:t>
            </a:r>
            <a:endParaRPr lang="ru-RU" sz="5600" dirty="0">
              <a:solidFill>
                <a:schemeClr val="tx1"/>
              </a:solidFill>
            </a:endParaRPr>
          </a:p>
          <a:p>
            <a:pPr algn="r"/>
            <a:r>
              <a:rPr lang="ru-RU" sz="5600" dirty="0" smtClean="0">
                <a:solidFill>
                  <a:schemeClr val="tx1"/>
                </a:solidFill>
              </a:rPr>
              <a:t>Пронина </a:t>
            </a:r>
            <a:r>
              <a:rPr lang="ru-RU" sz="5600" dirty="0">
                <a:solidFill>
                  <a:schemeClr val="tx1"/>
                </a:solidFill>
              </a:rPr>
              <a:t>Елизавета Валерьевна</a:t>
            </a:r>
          </a:p>
          <a:p>
            <a:pPr algn="r"/>
            <a:r>
              <a:rPr lang="ru-RU" sz="5600" dirty="0" smtClean="0">
                <a:solidFill>
                  <a:schemeClr val="tx1"/>
                </a:solidFill>
              </a:rPr>
              <a:t>                                                                         </a:t>
            </a:r>
            <a:endParaRPr lang="ru-RU" sz="5600" dirty="0">
              <a:solidFill>
                <a:schemeClr val="tx1"/>
              </a:solidFill>
            </a:endParaRPr>
          </a:p>
          <a:p>
            <a:pPr algn="r"/>
            <a:r>
              <a:rPr lang="ru-RU" sz="5600" dirty="0">
                <a:solidFill>
                  <a:schemeClr val="tx1"/>
                </a:solidFill>
              </a:rPr>
              <a:t>Научный руководитель: </a:t>
            </a:r>
          </a:p>
          <a:p>
            <a:pPr algn="r"/>
            <a:r>
              <a:rPr lang="ru-RU" sz="5600" dirty="0">
                <a:solidFill>
                  <a:schemeClr val="tx1"/>
                </a:solidFill>
              </a:rPr>
              <a:t>кандидат технических наук, доцент</a:t>
            </a:r>
          </a:p>
          <a:p>
            <a:pPr algn="r"/>
            <a:r>
              <a:rPr lang="ru-RU" sz="5600" dirty="0">
                <a:solidFill>
                  <a:schemeClr val="tx1"/>
                </a:solidFill>
              </a:rPr>
              <a:t>Неймарк Елена Александровна</a:t>
            </a:r>
          </a:p>
          <a:p>
            <a:r>
              <a:rPr lang="ru-RU" dirty="0"/>
              <a:t>                                            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826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5887" y="624110"/>
            <a:ext cx="9588726" cy="1280890"/>
          </a:xfrm>
        </p:spPr>
        <p:txBody>
          <a:bodyPr/>
          <a:lstStyle/>
          <a:p>
            <a:pPr algn="ctr"/>
            <a:r>
              <a:rPr lang="ru-RU" dirty="0" smtClean="0"/>
              <a:t>Эксперимент: количество запусков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71614" y="1514955"/>
                <a:ext cx="6015036" cy="49577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just">
                  <a:buNone/>
                </a:pPr>
                <a:r>
                  <a:rPr lang="ru-RU" b="1" dirty="0"/>
                  <a:t>Для  одного запуска генетического алгоритма </a:t>
                </a:r>
                <a:r>
                  <a:rPr lang="ru-RU" b="1" dirty="0" smtClean="0"/>
                  <a:t>взяты следующие </a:t>
                </a:r>
                <a:r>
                  <a:rPr lang="ru-RU" b="1" dirty="0"/>
                  <a:t>параметры:</a:t>
                </a:r>
                <a:endParaRPr lang="ru-RU" dirty="0"/>
              </a:p>
              <a:p>
                <a:pPr lvl="0" algn="just"/>
                <a:r>
                  <a:rPr lang="ru-RU" dirty="0"/>
                  <a:t>30 особей</a:t>
                </a:r>
              </a:p>
              <a:p>
                <a:pPr lvl="0" algn="just"/>
                <a:r>
                  <a:rPr lang="ru-RU" dirty="0"/>
                  <a:t>40 поколений</a:t>
                </a:r>
              </a:p>
              <a:p>
                <a:pPr lvl="0" algn="just"/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ru-RU" dirty="0"/>
                  <a:t> = 14 (для бетта - турнирной селекции)</a:t>
                </a:r>
              </a:p>
              <a:p>
                <a:pPr marL="0" indent="0" algn="just">
                  <a:buNone/>
                </a:pPr>
                <a:r>
                  <a:rPr lang="ru-RU" b="1" dirty="0"/>
                  <a:t>Всего проведено 600 </a:t>
                </a:r>
                <a:r>
                  <a:rPr lang="ru-RU" b="1" dirty="0" smtClean="0"/>
                  <a:t>экспериментов  </a:t>
                </a:r>
                <a:r>
                  <a:rPr lang="ru-RU" b="1" dirty="0"/>
                  <a:t>(28800 запусков ГА), из них:</a:t>
                </a:r>
                <a:endParaRPr lang="ru-RU" dirty="0"/>
              </a:p>
              <a:p>
                <a:pPr lvl="0" algn="just"/>
                <a:r>
                  <a:rPr lang="ru-RU" dirty="0"/>
                  <a:t>30 экспериментов на 1 задачу</a:t>
                </a:r>
              </a:p>
              <a:p>
                <a:pPr lvl="0" algn="just"/>
                <a:r>
                  <a:rPr lang="ru-RU" dirty="0"/>
                  <a:t>По 5 задач на конкретный </a:t>
                </a:r>
                <a:r>
                  <a:rPr lang="ru-RU" dirty="0" smtClean="0"/>
                  <a:t>класс тестовых задач</a:t>
                </a:r>
                <a:endParaRPr lang="ru-RU" dirty="0"/>
              </a:p>
              <a:p>
                <a:pPr lvl="0" algn="just"/>
                <a:r>
                  <a:rPr lang="ru-RU" dirty="0"/>
                  <a:t>Всего 4 класса тестовых задач</a:t>
                </a:r>
              </a:p>
              <a:p>
                <a:pPr marL="0" indent="0" algn="just">
                  <a:buNone/>
                </a:pPr>
                <a:r>
                  <a:rPr lang="ru-RU" dirty="0"/>
                  <a:t>Для генерации задачи диапазон  значений веса </a:t>
                </a:r>
                <a:r>
                  <a:rPr lang="ru-RU" dirty="0" smtClean="0"/>
                  <a:t>и</a:t>
                </a:r>
              </a:p>
              <a:p>
                <a:pPr marL="0" indent="0" algn="just">
                  <a:buNone/>
                </a:pPr>
                <a:r>
                  <a:rPr lang="ru-RU" dirty="0" smtClean="0"/>
                  <a:t> </a:t>
                </a:r>
                <a:r>
                  <a:rPr lang="ru-RU" dirty="0"/>
                  <a:t>цены -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=[0,…,100]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 algn="just">
                  <a:buNone/>
                </a:pPr>
                <a:r>
                  <a:rPr lang="ru-RU" dirty="0"/>
                  <a:t>Каждая задача прорешена программно </a:t>
                </a:r>
                <a:r>
                  <a:rPr lang="ru-RU" b="1" dirty="0"/>
                  <a:t>методом </a:t>
                </a:r>
                <a:r>
                  <a:rPr lang="ru-RU" b="1" dirty="0" smtClean="0"/>
                  <a:t>полного</a:t>
                </a:r>
              </a:p>
              <a:p>
                <a:pPr marL="0" indent="0" algn="just">
                  <a:buNone/>
                </a:pPr>
                <a:r>
                  <a:rPr lang="ru-RU" b="1" dirty="0" smtClean="0"/>
                  <a:t> </a:t>
                </a:r>
                <a:r>
                  <a:rPr lang="ru-RU" b="1" dirty="0"/>
                  <a:t>перебора</a:t>
                </a:r>
                <a:r>
                  <a:rPr lang="ru-RU" dirty="0"/>
                  <a:t>, что бы найти точное решение для исследования.</a:t>
                </a:r>
              </a:p>
              <a:p>
                <a:pPr marL="0" indent="0" algn="just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71614" y="1514955"/>
                <a:ext cx="6015036" cy="4957763"/>
              </a:xfrm>
              <a:blipFill rotWithShape="0">
                <a:blip r:embed="rId2"/>
                <a:stretch>
                  <a:fillRect l="-608" t="-1476" r="-7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623" y="1514955"/>
            <a:ext cx="4560298" cy="487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7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27184" y="784977"/>
            <a:ext cx="779767" cy="38098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4625" y="6557962"/>
            <a:ext cx="12017375" cy="300037"/>
          </a:xfrm>
        </p:spPr>
        <p:txBody>
          <a:bodyPr/>
          <a:lstStyle/>
          <a:p>
            <a:pPr algn="r"/>
            <a:r>
              <a:rPr lang="ru-RU" dirty="0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93412" y="2339604"/>
            <a:ext cx="2557463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Лист №2</a:t>
            </a:r>
          </a:p>
          <a:p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Эксперимент №2</a:t>
            </a:r>
            <a:endParaRPr lang="ru-RU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93413" y="3236174"/>
            <a:ext cx="2576512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Лист №30</a:t>
            </a:r>
          </a:p>
          <a:p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Эксперимент №30</a:t>
            </a:r>
            <a:endParaRPr lang="ru-RU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12461" y="1620102"/>
            <a:ext cx="2557463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Лист №1</a:t>
            </a:r>
          </a:p>
          <a:p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Эксперимент №1</a:t>
            </a:r>
            <a:endParaRPr lang="ru-RU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80048" y="2228083"/>
            <a:ext cx="282416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Лист №31</a:t>
            </a:r>
          </a:p>
          <a:p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Суммарный отчёт по всем экспериментам</a:t>
            </a:r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80049" y="5012373"/>
            <a:ext cx="282416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Лист №31</a:t>
            </a:r>
          </a:p>
          <a:p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Суммарный отчёт по всем экспериментам</a:t>
            </a:r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Right Brace 26"/>
          <p:cNvSpPr/>
          <p:nvPr/>
        </p:nvSpPr>
        <p:spPr>
          <a:xfrm>
            <a:off x="4746661" y="1620102"/>
            <a:ext cx="256651" cy="21392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1974363" y="5169810"/>
            <a:ext cx="2557463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Лист №2</a:t>
            </a:r>
          </a:p>
          <a:p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Эксперимент №2</a:t>
            </a:r>
            <a:endParaRPr lang="ru-RU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93412" y="6066380"/>
            <a:ext cx="2557463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Лист №30</a:t>
            </a:r>
          </a:p>
          <a:p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Эксперимент №30</a:t>
            </a:r>
            <a:endParaRPr lang="ru-RU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Oval 29"/>
          <p:cNvSpPr/>
          <p:nvPr/>
        </p:nvSpPr>
        <p:spPr>
          <a:xfrm flipV="1">
            <a:off x="2705407" y="5857718"/>
            <a:ext cx="109538" cy="77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Oval 30"/>
          <p:cNvSpPr/>
          <p:nvPr/>
        </p:nvSpPr>
        <p:spPr>
          <a:xfrm flipV="1">
            <a:off x="3086407" y="5857717"/>
            <a:ext cx="109538" cy="77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Oval 31"/>
          <p:cNvSpPr/>
          <p:nvPr/>
        </p:nvSpPr>
        <p:spPr>
          <a:xfrm flipV="1">
            <a:off x="3467407" y="5857717"/>
            <a:ext cx="109538" cy="77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1993412" y="4450308"/>
            <a:ext cx="2557463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Лист №1</a:t>
            </a:r>
          </a:p>
          <a:p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Эксперимент №1</a:t>
            </a:r>
            <a:endParaRPr lang="ru-RU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Right Brace 33"/>
          <p:cNvSpPr/>
          <p:nvPr/>
        </p:nvSpPr>
        <p:spPr>
          <a:xfrm>
            <a:off x="4727612" y="4450308"/>
            <a:ext cx="256651" cy="21392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572598" y="3174618"/>
            <a:ext cx="1500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Книга №1</a:t>
            </a:r>
          </a:p>
          <a:p>
            <a:r>
              <a:rPr lang="ru-RU" dirty="0" smtClean="0"/>
              <a:t>Задача №1</a:t>
            </a:r>
          </a:p>
        </p:txBody>
      </p:sp>
      <p:sp>
        <p:nvSpPr>
          <p:cNvPr id="40" name="Oval 39"/>
          <p:cNvSpPr/>
          <p:nvPr/>
        </p:nvSpPr>
        <p:spPr>
          <a:xfrm flipV="1">
            <a:off x="2724456" y="3027512"/>
            <a:ext cx="109538" cy="77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Oval 40"/>
          <p:cNvSpPr/>
          <p:nvPr/>
        </p:nvSpPr>
        <p:spPr>
          <a:xfrm flipV="1">
            <a:off x="3105456" y="3027511"/>
            <a:ext cx="109538" cy="77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Oval 41"/>
          <p:cNvSpPr/>
          <p:nvPr/>
        </p:nvSpPr>
        <p:spPr>
          <a:xfrm flipV="1">
            <a:off x="3486456" y="3027511"/>
            <a:ext cx="109538" cy="77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Oval 45"/>
          <p:cNvSpPr/>
          <p:nvPr/>
        </p:nvSpPr>
        <p:spPr>
          <a:xfrm flipV="1">
            <a:off x="2724456" y="4066518"/>
            <a:ext cx="109538" cy="77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Oval 46"/>
          <p:cNvSpPr/>
          <p:nvPr/>
        </p:nvSpPr>
        <p:spPr>
          <a:xfrm flipV="1">
            <a:off x="3105456" y="4066517"/>
            <a:ext cx="109538" cy="77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Oval 47"/>
          <p:cNvSpPr/>
          <p:nvPr/>
        </p:nvSpPr>
        <p:spPr>
          <a:xfrm flipV="1">
            <a:off x="3486456" y="4066517"/>
            <a:ext cx="109538" cy="77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ight Brace 48"/>
          <p:cNvSpPr/>
          <p:nvPr/>
        </p:nvSpPr>
        <p:spPr>
          <a:xfrm>
            <a:off x="8146563" y="2540856"/>
            <a:ext cx="871537" cy="29003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9212570" y="3390872"/>
            <a:ext cx="2824163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Книга №6</a:t>
            </a:r>
          </a:p>
          <a:p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Суммарный отчёт по всем задачам одного</a:t>
            </a:r>
          </a:p>
          <a:p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класса тестовых задач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56857" y="5998834"/>
            <a:ext cx="1500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Книга </a:t>
            </a:r>
            <a:r>
              <a:rPr lang="ru-RU" dirty="0" smtClean="0"/>
              <a:t>№5</a:t>
            </a:r>
            <a:endParaRPr lang="ru-RU" dirty="0"/>
          </a:p>
          <a:p>
            <a:r>
              <a:rPr lang="ru-RU" dirty="0" smtClean="0"/>
              <a:t>Задача №5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5220006" y="1165963"/>
            <a:ext cx="3319165" cy="955794"/>
          </a:xfrm>
          <a:prstGeom prst="wedgeRoundRectCallout">
            <a:avLst>
              <a:gd name="adj1" fmla="val -70662"/>
              <a:gd name="adj2" fmla="val -649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smtClean="0"/>
              <a:t>Значения ф-й приспособленности  для кажд. поколения (40 шт)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smtClean="0"/>
              <a:t>Максимальное значение ф-и присп.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smtClean="0"/>
              <a:t>Кол-во итераций до лучшего решения </a:t>
            </a:r>
            <a:endParaRPr lang="ru-RU" sz="1000" dirty="0"/>
          </a:p>
        </p:txBody>
      </p:sp>
      <p:sp>
        <p:nvSpPr>
          <p:cNvPr id="36" name="Rounded Rectangular Callout 35"/>
          <p:cNvSpPr/>
          <p:nvPr/>
        </p:nvSpPr>
        <p:spPr>
          <a:xfrm>
            <a:off x="8755865" y="1537169"/>
            <a:ext cx="3319165" cy="955794"/>
          </a:xfrm>
          <a:prstGeom prst="wedgeRoundRectCallout">
            <a:avLst>
              <a:gd name="adj1" fmla="val -73252"/>
              <a:gd name="adj2" fmla="val 4092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smtClean="0"/>
              <a:t>Макс. значение ф-и приспособленности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/>
              <a:t>Вероятность получения лучшей </a:t>
            </a:r>
            <a:r>
              <a:rPr lang="ru-RU" sz="1000" dirty="0" smtClean="0"/>
              <a:t>особи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smtClean="0"/>
              <a:t>Среднее </a:t>
            </a:r>
            <a:r>
              <a:rPr lang="ru-RU" sz="1000" dirty="0"/>
              <a:t>значение количества итераций до получения лучшей </a:t>
            </a:r>
            <a:r>
              <a:rPr lang="ru-RU" sz="1000" dirty="0" smtClean="0"/>
              <a:t>особи</a:t>
            </a:r>
            <a:endParaRPr lang="ru-RU" sz="1000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8729141" y="5140244"/>
            <a:ext cx="3345889" cy="1434945"/>
          </a:xfrm>
          <a:prstGeom prst="wedgeRoundRectCallout">
            <a:avLst>
              <a:gd name="adj1" fmla="val 3743"/>
              <a:gd name="adj2" fmla="val -8749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smtClean="0"/>
              <a:t>Мин. </a:t>
            </a:r>
            <a:r>
              <a:rPr lang="ru-RU" sz="1000" dirty="0"/>
              <a:t>отклонение значения функции </a:t>
            </a:r>
            <a:r>
              <a:rPr lang="ru-RU" sz="1000" dirty="0" smtClean="0"/>
              <a:t>приспособленности от точного решения 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smtClean="0"/>
              <a:t>Средняя </a:t>
            </a:r>
            <a:r>
              <a:rPr lang="ru-RU" sz="1000" dirty="0"/>
              <a:t>в</a:t>
            </a:r>
            <a:r>
              <a:rPr lang="ru-RU" sz="1000" dirty="0" smtClean="0"/>
              <a:t>ероятность </a:t>
            </a:r>
            <a:r>
              <a:rPr lang="ru-RU" sz="1000" dirty="0"/>
              <a:t>получения лучшей </a:t>
            </a:r>
            <a:r>
              <a:rPr lang="ru-RU" sz="1000" dirty="0" smtClean="0"/>
              <a:t>особи 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smtClean="0"/>
              <a:t>Среднее </a:t>
            </a:r>
            <a:r>
              <a:rPr lang="ru-RU" sz="1000" dirty="0"/>
              <a:t>значение количества </a:t>
            </a:r>
            <a:r>
              <a:rPr lang="ru-RU" sz="1000" dirty="0" smtClean="0"/>
              <a:t>итераций % </a:t>
            </a:r>
            <a:r>
              <a:rPr lang="ru-RU" sz="1000" dirty="0"/>
              <a:t>от наибольшего среднего количества итераций до получения лучшей </a:t>
            </a:r>
            <a:r>
              <a:rPr lang="ru-RU" sz="1000" dirty="0" smtClean="0"/>
              <a:t>особи</a:t>
            </a:r>
          </a:p>
          <a:p>
            <a:r>
              <a:rPr lang="ru-RU" sz="1000" dirty="0" smtClean="0"/>
              <a:t>   (средняя </a:t>
            </a:r>
            <a:r>
              <a:rPr lang="ru-RU" sz="1000" dirty="0"/>
              <a:t>скорость до наилучшего </a:t>
            </a:r>
            <a:r>
              <a:rPr lang="ru-RU" sz="1000" dirty="0" smtClean="0"/>
              <a:t>решения)</a:t>
            </a:r>
            <a:endParaRPr lang="ru-RU" sz="1000" dirty="0"/>
          </a:p>
        </p:txBody>
      </p:sp>
      <p:sp>
        <p:nvSpPr>
          <p:cNvPr id="10" name="Rectangle 9"/>
          <p:cNvSpPr/>
          <p:nvPr/>
        </p:nvSpPr>
        <p:spPr>
          <a:xfrm>
            <a:off x="2413965" y="344412"/>
            <a:ext cx="78486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sz="36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Эксперимент: вывод результатов</a:t>
            </a:r>
          </a:p>
        </p:txBody>
      </p:sp>
    </p:spTree>
    <p:extLst>
      <p:ext uri="{BB962C8B-B14F-4D97-AF65-F5344CB8AC3E}">
        <p14:creationId xmlns:p14="http://schemas.microsoft.com/office/powerpoint/2010/main" val="374678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2743" y="624110"/>
            <a:ext cx="10241869" cy="1280890"/>
          </a:xfrm>
        </p:spPr>
        <p:txBody>
          <a:bodyPr/>
          <a:lstStyle/>
          <a:p>
            <a:pPr algn="ctr"/>
            <a:r>
              <a:rPr lang="ru-RU" dirty="0" smtClean="0"/>
              <a:t>Анализ результатов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963" y="1698171"/>
            <a:ext cx="10929937" cy="4909458"/>
          </a:xfrm>
        </p:spPr>
        <p:txBody>
          <a:bodyPr>
            <a:normAutofit fontScale="92500" lnSpcReduction="10000"/>
          </a:bodyPr>
          <a:lstStyle/>
          <a:p>
            <a:pPr marL="0" lvl="0" indent="0" algn="just">
              <a:buNone/>
            </a:pPr>
            <a:r>
              <a:rPr lang="ru-RU" dirty="0"/>
              <a:t>Из полученых результатов исследования для каждого </a:t>
            </a:r>
            <a:r>
              <a:rPr lang="ru-RU" dirty="0" smtClean="0"/>
              <a:t>класса тестовых задач выбрано </a:t>
            </a:r>
            <a:r>
              <a:rPr lang="ru-RU" dirty="0"/>
              <a:t>по 5 </a:t>
            </a:r>
            <a:r>
              <a:rPr lang="ru-RU" dirty="0" smtClean="0"/>
              <a:t>эффективных комбинаций. Критериями отбора являлись:</a:t>
            </a:r>
          </a:p>
          <a:p>
            <a:pPr algn="just"/>
            <a:r>
              <a:rPr lang="ru-RU" dirty="0" smtClean="0"/>
              <a:t>Вероятность нахождения глобального оптимума</a:t>
            </a:r>
          </a:p>
          <a:p>
            <a:pPr algn="just"/>
            <a:r>
              <a:rPr lang="ru-RU" dirty="0" smtClean="0"/>
              <a:t>Скорость нахождения глобального оптимума</a:t>
            </a:r>
          </a:p>
          <a:p>
            <a:pPr marL="0" lvl="0" indent="0" algn="just">
              <a:buNone/>
            </a:pPr>
            <a:r>
              <a:rPr lang="ru-RU" dirty="0" smtClean="0"/>
              <a:t> </a:t>
            </a:r>
            <a:r>
              <a:rPr lang="ru-RU" dirty="0"/>
              <a:t>Д</a:t>
            </a:r>
            <a:r>
              <a:rPr lang="ru-RU" dirty="0" smtClean="0"/>
              <a:t>ля </a:t>
            </a:r>
            <a:r>
              <a:rPr lang="ru-RU" dirty="0"/>
              <a:t>всех </a:t>
            </a:r>
            <a:r>
              <a:rPr lang="ru-RU" dirty="0" smtClean="0"/>
              <a:t>классов тестовых </a:t>
            </a:r>
            <a:r>
              <a:rPr lang="ru-RU" dirty="0"/>
              <a:t>задач выбраны три эффективные комбинации</a:t>
            </a:r>
            <a:r>
              <a:rPr lang="ru-RU" dirty="0" smtClean="0"/>
              <a:t>. Критерий отбора  -  количество классов, содержащих комбинацию.</a:t>
            </a:r>
          </a:p>
          <a:p>
            <a:pPr marL="0" lvl="0" indent="0" algn="just">
              <a:buNone/>
            </a:pPr>
            <a:r>
              <a:rPr lang="ru-RU" dirty="0" smtClean="0"/>
              <a:t> </a:t>
            </a:r>
            <a:r>
              <a:rPr lang="ru-RU" dirty="0"/>
              <a:t>Данные </a:t>
            </a:r>
            <a:r>
              <a:rPr lang="ru-RU" dirty="0" smtClean="0"/>
              <a:t>результаты так </a:t>
            </a:r>
            <a:r>
              <a:rPr lang="ru-RU" dirty="0"/>
              <a:t>же проанализированы и сделаны выводы, подтверждающие теоретический материал: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ru-RU" b="1" dirty="0" smtClean="0"/>
              <a:t>Относительно ГА:</a:t>
            </a:r>
            <a:r>
              <a:rPr lang="ru-RU" dirty="0" smtClean="0"/>
              <a:t> Во </a:t>
            </a:r>
            <a:r>
              <a:rPr lang="ru-RU" dirty="0"/>
              <a:t>всех оптимальных комбинациях в качестве оператора селекции выступает линейная ранговая схема. Это подтверждает теорию о том, что данная схема предотвращает преждевременную сходимость и приводит к наиболее лучшему решению.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ru-RU" b="1" dirty="0" smtClean="0"/>
              <a:t>Относительно классов тестовых задач: </a:t>
            </a:r>
            <a:r>
              <a:rPr lang="ru-RU" dirty="0" smtClean="0"/>
              <a:t>Для задач </a:t>
            </a:r>
            <a:r>
              <a:rPr lang="ru-RU" dirty="0"/>
              <a:t>с корреляцией и с сильной корреляцией вероятность нахождения глобального оптимума  не превышает 22,67%, что подтверждает теорию о труднорешаемости таких задач, напротив, для </a:t>
            </a:r>
            <a:r>
              <a:rPr lang="ru-RU" dirty="0" smtClean="0"/>
              <a:t>задач </a:t>
            </a:r>
            <a:r>
              <a:rPr lang="ru-RU" dirty="0"/>
              <a:t>без корряции и с подсуммами вероятность нахождения глобального оптимума достигает 72% и 84,67%, соответственно, что говорит о менее трудном нахождении их решения.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9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6055" y="261258"/>
            <a:ext cx="8113489" cy="646036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</a:rPr>
              <a:t>Задачи без корреляции</a:t>
            </a:r>
            <a:endParaRPr lang="ru-RU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310897"/>
              </p:ext>
            </p:extLst>
          </p:nvPr>
        </p:nvGraphicFramePr>
        <p:xfrm>
          <a:off x="2946056" y="907294"/>
          <a:ext cx="8113488" cy="23621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2248"/>
                <a:gridCol w="1352248"/>
                <a:gridCol w="1352248"/>
                <a:gridCol w="1352248"/>
                <a:gridCol w="1352248"/>
                <a:gridCol w="1352248"/>
              </a:tblGrid>
              <a:tr h="158672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Алгоритм Данцига</a:t>
                      </a:r>
                      <a:r>
                        <a:rPr lang="en-US" sz="1200" dirty="0" smtClean="0">
                          <a:effectLst/>
                        </a:rPr>
                        <a:t/>
                      </a:r>
                      <a:br>
                        <a:rPr lang="en-US" sz="1200" dirty="0" smtClean="0">
                          <a:effectLst/>
                        </a:rPr>
                      </a:br>
                      <a:r>
                        <a:rPr lang="ru-RU" sz="1200" dirty="0" smtClean="0">
                          <a:effectLst/>
                        </a:rPr>
                        <a:t>Однородный кроссовер</a:t>
                      </a:r>
                      <a:r>
                        <a:rPr lang="en-US" sz="1200" dirty="0" smtClean="0">
                          <a:effectLst/>
                        </a:rPr>
                        <a:t/>
                      </a:r>
                      <a:br>
                        <a:rPr lang="en-US" sz="1200" dirty="0" smtClean="0">
                          <a:effectLst/>
                        </a:rPr>
                      </a:br>
                      <a:r>
                        <a:rPr lang="ru-RU" sz="1200" dirty="0" smtClean="0">
                          <a:effectLst/>
                        </a:rPr>
                        <a:t>Точечная</a:t>
                      </a:r>
                      <a:r>
                        <a:rPr lang="ru-RU" sz="1200" baseline="0" dirty="0" smtClean="0">
                          <a:effectLst/>
                        </a:rPr>
                        <a:t> мутация</a:t>
                      </a:r>
                      <a:r>
                        <a:rPr lang="en-US" sz="1200" dirty="0" smtClean="0">
                          <a:effectLst/>
                        </a:rPr>
                        <a:t/>
                      </a:r>
                      <a:br>
                        <a:rPr lang="en-US" sz="1200" dirty="0" smtClean="0">
                          <a:effectLst/>
                        </a:rPr>
                      </a:b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Случайный</a:t>
                      </a: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алгоритм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</a:t>
                      </a: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кроссовер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Транслокация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Алгоритм Данцига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 кроссовер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Инверсия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Линейная</a:t>
                      </a: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ранговая схема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Случайный алгоритм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</a:t>
                      </a: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кроссовер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Сальтация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Случайный алгоритм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</a:t>
                      </a: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кроссовер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Инверсия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</a:tr>
              <a:tr h="3575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Вероятность</a:t>
                      </a:r>
                      <a:r>
                        <a:rPr lang="en-US" sz="1100" dirty="0" smtClean="0">
                          <a:effectLst/>
                        </a:rPr>
                        <a:t> %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 panose="020F0502020204030204" pitchFamily="34" charset="0"/>
                        </a:rPr>
                        <a:t>72%</a:t>
                      </a:r>
                      <a:endParaRPr lang="ru-RU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69,33%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69,33%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69,33%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68,67%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575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Среднее</a:t>
                      </a:r>
                      <a:r>
                        <a:rPr lang="ru-RU" sz="1100" baseline="0" dirty="0" smtClean="0">
                          <a:effectLst/>
                        </a:rPr>
                        <a:t> кол-во итераций</a:t>
                      </a:r>
                      <a:r>
                        <a:rPr lang="en-US" sz="1100" baseline="0" dirty="0" smtClean="0">
                          <a:effectLst/>
                        </a:rPr>
                        <a:t> %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 panose="020F0502020204030204" pitchFamily="34" charset="0"/>
                        </a:rPr>
                        <a:t>17,95%</a:t>
                      </a:r>
                      <a:endParaRPr lang="ru-RU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16,93%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17,17%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17,4%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17,62%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067562"/>
              </p:ext>
            </p:extLst>
          </p:nvPr>
        </p:nvGraphicFramePr>
        <p:xfrm>
          <a:off x="3010683" y="4125684"/>
          <a:ext cx="8113488" cy="23621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2248"/>
                <a:gridCol w="1352248"/>
                <a:gridCol w="1352248"/>
                <a:gridCol w="1352248"/>
                <a:gridCol w="1352248"/>
                <a:gridCol w="1352248"/>
              </a:tblGrid>
              <a:tr h="158672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aseline="0" dirty="0" smtClean="0">
                          <a:effectLst/>
                        </a:rPr>
                        <a:t>Случайный алгоритм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 кроссовер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Точечная мутация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Алгоритм Данцига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 кроссовер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Сальтация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Алгоритм Данцига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</a:t>
                      </a: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кроссовер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Инверсия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Алгоритм Данцига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 кроссовер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Транслокация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Случайный</a:t>
                      </a: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алгоритм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 кроссовер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Сальтация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</a:tr>
              <a:tr h="3575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Вероятность</a:t>
                      </a:r>
                      <a:r>
                        <a:rPr lang="en-US" sz="1100" dirty="0" smtClean="0">
                          <a:effectLst/>
                        </a:rPr>
                        <a:t> %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22,67%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20,67%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20,66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18,67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17,33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575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Среднее</a:t>
                      </a:r>
                      <a:r>
                        <a:rPr lang="ru-RU" sz="1100" baseline="0" dirty="0" smtClean="0">
                          <a:effectLst/>
                        </a:rPr>
                        <a:t> кол-во итераций</a:t>
                      </a:r>
                      <a:r>
                        <a:rPr lang="en-US" sz="1100" baseline="0" dirty="0" smtClean="0">
                          <a:effectLst/>
                        </a:rPr>
                        <a:t> %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17,57%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16,6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18,32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17,32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14,82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2898540" y="3542318"/>
            <a:ext cx="8113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accent2">
                    <a:lumMod val="50000"/>
                  </a:schemeClr>
                </a:solidFill>
              </a:rPr>
              <a:t>Задачи с</a:t>
            </a:r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</a:rPr>
              <a:t> корреляцией</a:t>
            </a:r>
            <a:endParaRPr lang="ru-RU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62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6055" y="261258"/>
            <a:ext cx="8113489" cy="646036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</a:rPr>
              <a:t>Задачи с сильной корреляцией</a:t>
            </a:r>
            <a:endParaRPr lang="ru-RU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600193"/>
              </p:ext>
            </p:extLst>
          </p:nvPr>
        </p:nvGraphicFramePr>
        <p:xfrm>
          <a:off x="2946056" y="907294"/>
          <a:ext cx="8113488" cy="23621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2248"/>
                <a:gridCol w="1352248"/>
                <a:gridCol w="1352248"/>
                <a:gridCol w="1352248"/>
                <a:gridCol w="1352248"/>
                <a:gridCol w="1352248"/>
              </a:tblGrid>
              <a:tr h="158672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Алгоритм Данцига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Двуточечный кроссовер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Инверсия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Алгоритм Данцига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Одноточечный кроссовер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Инверсия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Случайный алгоритм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</a:t>
                      </a: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кроссовер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Сальтация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Случайный алгоритм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Двуточечный</a:t>
                      </a: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кроссовер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Точечная мутация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Случайный</a:t>
                      </a: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алгоритм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 кроссовер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Транслокация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</a:tr>
              <a:tr h="3575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Вероятность</a:t>
                      </a:r>
                      <a:r>
                        <a:rPr lang="en-US" sz="1100" dirty="0" smtClean="0">
                          <a:effectLst/>
                        </a:rPr>
                        <a:t> %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22,67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17,33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15,33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575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Среднее</a:t>
                      </a:r>
                      <a:r>
                        <a:rPr lang="ru-RU" sz="1100" baseline="0" dirty="0" smtClean="0">
                          <a:effectLst/>
                        </a:rPr>
                        <a:t> кол-во итераций</a:t>
                      </a:r>
                      <a:r>
                        <a:rPr lang="en-US" sz="1100" baseline="0" dirty="0" smtClean="0">
                          <a:effectLst/>
                        </a:rPr>
                        <a:t> %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15,62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15,72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14,03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17,13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13,18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158135"/>
              </p:ext>
            </p:extLst>
          </p:nvPr>
        </p:nvGraphicFramePr>
        <p:xfrm>
          <a:off x="3010683" y="4125684"/>
          <a:ext cx="8113488" cy="23621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2248"/>
                <a:gridCol w="1352248"/>
                <a:gridCol w="1352248"/>
                <a:gridCol w="1352248"/>
                <a:gridCol w="1352248"/>
                <a:gridCol w="1352248"/>
              </a:tblGrid>
              <a:tr h="158672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Алгоритм Данцига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</a:t>
                      </a: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кроссовер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Сальтация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Алгоритм Данцига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 кроссовер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Инверсия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Случайный</a:t>
                      </a: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алгоритм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 кроссовер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Точечная мутация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Случайный алгоритм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 кроссовер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Сальтация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Случайный алгоритм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 кроссовер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Транслокация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</a:tr>
              <a:tr h="3575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Вероятность</a:t>
                      </a:r>
                      <a:r>
                        <a:rPr lang="en-US" sz="1100" dirty="0" smtClean="0">
                          <a:effectLst/>
                        </a:rPr>
                        <a:t> %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84,67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80,67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76,66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575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Среднее</a:t>
                      </a:r>
                      <a:r>
                        <a:rPr lang="ru-RU" sz="1100" baseline="0" dirty="0" smtClean="0">
                          <a:effectLst/>
                        </a:rPr>
                        <a:t> кол-во итераций</a:t>
                      </a:r>
                      <a:r>
                        <a:rPr lang="en-US" sz="1100" baseline="0" dirty="0" smtClean="0">
                          <a:effectLst/>
                        </a:rPr>
                        <a:t> %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13,1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13,78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14,62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13,23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13,01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2898540" y="3542318"/>
            <a:ext cx="8113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accent2">
                    <a:lumMod val="50000"/>
                  </a:schemeClr>
                </a:solidFill>
              </a:rPr>
              <a:t>Задачи с</a:t>
            </a:r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</a:rPr>
              <a:t> подсуммами</a:t>
            </a:r>
            <a:endParaRPr lang="ru-RU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11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1" y="624110"/>
            <a:ext cx="9447212" cy="1280890"/>
          </a:xfrm>
        </p:spPr>
        <p:txBody>
          <a:bodyPr/>
          <a:lstStyle/>
          <a:p>
            <a:pPr algn="ctr"/>
            <a:r>
              <a:rPr lang="ru-RU" dirty="0" smtClean="0"/>
              <a:t>По всем классам задач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432232"/>
              </p:ext>
            </p:extLst>
          </p:nvPr>
        </p:nvGraphicFramePr>
        <p:xfrm>
          <a:off x="2717007" y="2494037"/>
          <a:ext cx="81280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7393"/>
                <a:gridCol w="2056607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Случайный алгоритм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</a:t>
                      </a:r>
                      <a:r>
                        <a:rPr lang="ru-RU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кроссовер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Сальтация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400" dirty="0" smtClean="0">
                          <a:effectLst/>
                        </a:rPr>
                        <a:t>Линейная ранговая схема</a:t>
                      </a:r>
                      <a:endParaRPr lang="ru-RU" sz="2000" b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Алгоритм Данцига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 кроссовер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Инверсия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400" dirty="0" smtClean="0">
                          <a:effectLst/>
                        </a:rPr>
                        <a:t>Линейная ранговая схема</a:t>
                      </a:r>
                      <a:endParaRPr lang="ru-RU" sz="2000" b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Случайный алгоритм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 кроссовер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Сальтация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400" dirty="0" smtClean="0">
                          <a:effectLst/>
                        </a:rPr>
                        <a:t>Линейная ранговая схема</a:t>
                      </a:r>
                      <a:endParaRPr lang="ru-RU" sz="2000" b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Колличество</a:t>
                      </a:r>
                      <a:r>
                        <a:rPr lang="ru-RU" sz="1400" baseline="0" dirty="0" smtClean="0"/>
                        <a:t> классов, содержащих комбинацию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4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3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3</a:t>
                      </a:r>
                      <a:endParaRPr lang="ru-RU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76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487" y="624110"/>
            <a:ext cx="9741125" cy="1280890"/>
          </a:xfrm>
        </p:spPr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487" y="1904999"/>
            <a:ext cx="9741126" cy="45284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/>
              <a:t>Практическая значимость исследования</a:t>
            </a:r>
            <a:r>
              <a:rPr lang="ru-RU" dirty="0"/>
              <a:t> состоит в том, что подобраные эффективные наборы параметров генетического алгоритма для задачи формирования инвестиционного портфеля ускорят процесс и  дадут наиболее точное решение для </a:t>
            </a:r>
            <a:r>
              <a:rPr lang="ru-RU" dirty="0" smtClean="0"/>
              <a:t>выбора </a:t>
            </a:r>
            <a:r>
              <a:rPr lang="ru-RU" dirty="0" smtClean="0"/>
              <a:t>самых выгодных </a:t>
            </a:r>
            <a:r>
              <a:rPr lang="ru-RU" dirty="0" smtClean="0"/>
              <a:t>акций </a:t>
            </a:r>
            <a:r>
              <a:rPr lang="ru-RU" dirty="0"/>
              <a:t>по ограниченной цене.</a:t>
            </a:r>
          </a:p>
          <a:p>
            <a:pPr marL="0" indent="0" algn="just">
              <a:buNone/>
            </a:pPr>
            <a:r>
              <a:rPr lang="ru-RU" dirty="0"/>
              <a:t>Так как проблемы, решаемые генетическим </a:t>
            </a:r>
            <a:r>
              <a:rPr lang="ru-RU" dirty="0" smtClean="0"/>
              <a:t>алгоритмом, </a:t>
            </a:r>
            <a:r>
              <a:rPr lang="ru-RU" dirty="0"/>
              <a:t>являются актуальными и по сей день, в дальнейшем можно продолжить его исследование исходя из других свойств:</a:t>
            </a:r>
          </a:p>
          <a:p>
            <a:pPr lvl="0" algn="just"/>
            <a:r>
              <a:rPr lang="ru-RU" dirty="0"/>
              <a:t>Метод кодировки решений.</a:t>
            </a:r>
          </a:p>
          <a:p>
            <a:pPr lvl="0" algn="just"/>
            <a:r>
              <a:rPr lang="ru-RU" dirty="0"/>
              <a:t>Настройки параметров, такие как:</a:t>
            </a:r>
          </a:p>
          <a:p>
            <a:pPr lvl="1" algn="just"/>
            <a:r>
              <a:rPr lang="ru-RU" sz="1800" dirty="0" smtClean="0"/>
              <a:t>количество особей,</a:t>
            </a:r>
            <a:endParaRPr lang="ru-RU" sz="1800" dirty="0"/>
          </a:p>
          <a:p>
            <a:pPr lvl="1" algn="just"/>
            <a:r>
              <a:rPr lang="ru-RU" sz="1800" dirty="0" smtClean="0"/>
              <a:t>количество итераций</a:t>
            </a:r>
            <a:r>
              <a:rPr lang="ru-RU" dirty="0" smtClean="0"/>
              <a:t>.</a:t>
            </a:r>
            <a:endParaRPr lang="ru-RU" dirty="0"/>
          </a:p>
          <a:p>
            <a:pPr algn="just"/>
            <a:r>
              <a:rPr lang="ru-RU" dirty="0"/>
              <a:t>Частный критерий успеха.</a:t>
            </a:r>
            <a:r>
              <a:rPr lang="ru-RU" b="1" dirty="0"/>
              <a:t> 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94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743200"/>
            <a:ext cx="9392783" cy="1654629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/>
              <a:t>Спасибо за внимание!</a:t>
            </a:r>
            <a:endParaRPr lang="ru-RU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6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971" y="624110"/>
            <a:ext cx="9501641" cy="1280890"/>
          </a:xfrm>
        </p:spPr>
        <p:txBody>
          <a:bodyPr/>
          <a:lstStyle/>
          <a:p>
            <a:pPr algn="ctr"/>
            <a:r>
              <a:rPr lang="ru-RU" dirty="0" smtClean="0"/>
              <a:t>Введение: обьект исследования, актуальность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3229" y="2185988"/>
            <a:ext cx="9621383" cy="4312783"/>
          </a:xfrm>
        </p:spPr>
        <p:txBody>
          <a:bodyPr>
            <a:normAutofit/>
          </a:bodyPr>
          <a:lstStyle/>
          <a:p>
            <a:pPr algn="just"/>
            <a:r>
              <a:rPr lang="ru-RU" sz="2000" dirty="0" smtClean="0"/>
              <a:t>Классическая задача о ранце относится к числу широко известных задач дискретной оптимизации. Основные сферы применения находятся в областях планирования и управления экономическими, производственными и транспортными системами.</a:t>
            </a:r>
          </a:p>
          <a:p>
            <a:pPr algn="just"/>
            <a:r>
              <a:rPr lang="ru-RU" sz="2000" dirty="0" smtClean="0"/>
              <a:t>Предлагаемый </a:t>
            </a:r>
            <a:r>
              <a:rPr lang="ru-RU" sz="2000" dirty="0"/>
              <a:t>метод решения задачи о ранце – </a:t>
            </a:r>
            <a:r>
              <a:rPr lang="ru-RU" sz="2000" b="1" dirty="0"/>
              <a:t>генетический алгоритм</a:t>
            </a:r>
            <a:r>
              <a:rPr lang="ru-RU" sz="2000" dirty="0"/>
              <a:t>. Данный алгоритм выбран в качестве </a:t>
            </a:r>
            <a:r>
              <a:rPr lang="ru-RU" sz="2000" b="1" dirty="0"/>
              <a:t>объекта исследования</a:t>
            </a:r>
            <a:r>
              <a:rPr lang="ru-RU" sz="2000" dirty="0" smtClean="0"/>
              <a:t>.</a:t>
            </a:r>
          </a:p>
          <a:p>
            <a:pPr algn="just"/>
            <a:r>
              <a:rPr lang="ru-RU" sz="2000" b="1" dirty="0"/>
              <a:t>Актуальность</a:t>
            </a:r>
            <a:r>
              <a:rPr lang="ru-RU" sz="2000" dirty="0"/>
              <a:t> исследования предопределена широкой распространенностью и важностью различных прикладных проблем, решаемым генетическим алгоритмом.</a:t>
            </a:r>
          </a:p>
          <a:p>
            <a:pPr algn="just"/>
            <a:endParaRPr lang="ru-RU" sz="2000" dirty="0" smtClean="0"/>
          </a:p>
          <a:p>
            <a:pPr algn="just"/>
            <a:endParaRPr lang="ru-RU" dirty="0"/>
          </a:p>
          <a:p>
            <a:pPr algn="just"/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3736" y="6565392"/>
            <a:ext cx="12018263" cy="292608"/>
          </a:xfrm>
        </p:spPr>
        <p:txBody>
          <a:bodyPr/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36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371" y="624110"/>
            <a:ext cx="9730241" cy="1280890"/>
          </a:xfrm>
        </p:spPr>
        <p:txBody>
          <a:bodyPr/>
          <a:lstStyle/>
          <a:p>
            <a:pPr algn="ctr"/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4033" y="2292978"/>
            <a:ext cx="9730241" cy="2919883"/>
          </a:xfrm>
        </p:spPr>
        <p:txBody>
          <a:bodyPr>
            <a:normAutofit/>
          </a:bodyPr>
          <a:lstStyle/>
          <a:p>
            <a:pPr lvl="1"/>
            <a:r>
              <a:rPr lang="ru-RU" sz="2400" dirty="0"/>
              <a:t>Реализация генетического алгоритма для классической задачи о ранце.</a:t>
            </a:r>
          </a:p>
          <a:p>
            <a:pPr lvl="1"/>
            <a:r>
              <a:rPr lang="ru-RU" sz="2400" dirty="0"/>
              <a:t>Подбор параметров ГА для наиболее эффективного поиска решения задачи формирования инвестиционного портфеля. </a:t>
            </a:r>
          </a:p>
          <a:p>
            <a:pPr marL="0" indent="0" algn="just">
              <a:buNone/>
            </a:pPr>
            <a:endParaRPr lang="ru-RU" sz="2400" i="1" dirty="0" smtClean="0"/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28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971" y="624110"/>
            <a:ext cx="9501641" cy="1280890"/>
          </a:xfrm>
        </p:spPr>
        <p:txBody>
          <a:bodyPr/>
          <a:lstStyle/>
          <a:p>
            <a:pPr algn="ctr"/>
            <a:r>
              <a:rPr lang="ru-RU" dirty="0" smtClean="0"/>
              <a:t>Практическое применение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579" y="2100263"/>
            <a:ext cx="10193033" cy="45400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/>
              <a:t>В </a:t>
            </a:r>
            <a:r>
              <a:rPr lang="ru-RU" sz="2000" dirty="0" smtClean="0"/>
              <a:t>работе для исследования ГА рассмотрена экономическая задача о ранце - </a:t>
            </a:r>
            <a:r>
              <a:rPr lang="ru-RU" sz="2000" b="1" dirty="0" smtClean="0"/>
              <a:t>задача </a:t>
            </a:r>
            <a:r>
              <a:rPr lang="ru-RU" sz="2000" b="1" dirty="0"/>
              <a:t>формирования инвестиционного портфеля</a:t>
            </a:r>
            <a:r>
              <a:rPr lang="ru-RU" sz="2000" dirty="0"/>
              <a:t>, где в роли цены акции выступает вес, а выгодностью акции является  стоимость в классической задачи о ранце</a:t>
            </a:r>
            <a:r>
              <a:rPr lang="ru-RU" sz="2000" dirty="0" smtClean="0"/>
              <a:t>.</a:t>
            </a:r>
          </a:p>
          <a:p>
            <a:pPr marL="0" indent="0" algn="just">
              <a:buNone/>
            </a:pPr>
            <a:r>
              <a:rPr lang="ru-RU" sz="2000" dirty="0" smtClean="0"/>
              <a:t>Оптимизация инвестиционного портфеля с помощью генетических алгоритмов повышает качество инвестирования финансовых средств в виде надеждого сбережения капитала или получения максимального дохода при допустимом риске.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488" y="4738815"/>
            <a:ext cx="3178778" cy="211918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8543" y="624110"/>
            <a:ext cx="9556069" cy="1280890"/>
          </a:xfrm>
        </p:spPr>
        <p:txBody>
          <a:bodyPr/>
          <a:lstStyle/>
          <a:p>
            <a:pPr algn="ctr"/>
            <a:r>
              <a:rPr lang="ru-RU" dirty="0" smtClean="0"/>
              <a:t>Постановка задачи о ранце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85925" y="1695938"/>
                <a:ext cx="9818687" cy="5699544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ru-RU" b="1" dirty="0" smtClean="0"/>
                  <a:t>Математическая: </a:t>
                </a:r>
                <a:r>
                  <a:rPr lang="ru-RU" dirty="0"/>
                  <a:t> Пусть дано </a:t>
                </a:r>
                <a:r>
                  <a:rPr lang="en-US" dirty="0"/>
                  <a:t>n</a:t>
                </a:r>
                <a:r>
                  <a:rPr lang="ru-RU" dirty="0"/>
                  <a:t> предметов. Для каждого </a:t>
                </a:r>
                <a:r>
                  <a:rPr lang="en-US" dirty="0" err="1"/>
                  <a:t>i</a:t>
                </a:r>
                <a:r>
                  <a:rPr lang="ru-RU" dirty="0"/>
                  <a:t>-го предмета задан  вес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baseline="-25000" dirty="0"/>
                  <a:t> </a:t>
                </a:r>
                <a:r>
                  <a:rPr lang="ru-RU" i="1" dirty="0"/>
                  <a:t>&gt; 0</a:t>
                </a:r>
                <a:r>
                  <a:rPr lang="ru-RU" dirty="0"/>
                  <a:t>  и ценность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i="1" dirty="0"/>
                  <a:t> &gt; 0, </a:t>
                </a:r>
                <a:r>
                  <a:rPr lang="en-US" i="1" dirty="0" err="1" smtClean="0"/>
                  <a:t>i</a:t>
                </a:r>
                <a:r>
                  <a:rPr lang="ru-RU" i="1" dirty="0" smtClean="0"/>
                  <a:t>=1</a:t>
                </a:r>
                <a:r>
                  <a:rPr lang="ru-RU" i="1" dirty="0"/>
                  <a:t>,.., </a:t>
                </a:r>
                <a:r>
                  <a:rPr lang="en-US" i="1" dirty="0"/>
                  <a:t>n</a:t>
                </a:r>
                <a:r>
                  <a:rPr lang="ru-RU" i="1" dirty="0" smtClean="0"/>
                  <a:t>.</a:t>
                </a:r>
                <a:r>
                  <a:rPr lang="ru-RU" dirty="0" smtClean="0"/>
                  <a:t> </a:t>
                </a:r>
                <a:r>
                  <a:rPr lang="ru-RU" dirty="0"/>
                  <a:t>Задано ограничение на максимальный вес рюкзака  ‒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ru-RU" dirty="0"/>
                  <a:t>. Каждый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 может принимать только одно из двух значений: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 </a:t>
                </a:r>
                <a:r>
                  <a:rPr lang="ru-RU" i="1" dirty="0"/>
                  <a:t>= 1</a:t>
                </a:r>
                <a:r>
                  <a:rPr lang="ru-RU" dirty="0"/>
                  <a:t>, если </a:t>
                </a:r>
                <a:r>
                  <a:rPr lang="en-US" i="1" dirty="0" err="1"/>
                  <a:t>i</a:t>
                </a:r>
                <a:r>
                  <a:rPr lang="ru-RU" i="1" dirty="0"/>
                  <a:t>-</a:t>
                </a:r>
                <a:r>
                  <a:rPr lang="ru-RU" dirty="0"/>
                  <a:t>й предмет попадает  в рюкзак, или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 0</m:t>
                    </m:r>
                  </m:oMath>
                </a14:m>
                <a:r>
                  <a:rPr lang="ru-RU" i="1" dirty="0"/>
                  <a:t>,</a:t>
                </a:r>
                <a:r>
                  <a:rPr lang="ru-RU" dirty="0"/>
                  <a:t> в противном случае. Требуется выбрать из заданного множества предметов набор с максимальной суммарной ценностью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при одновременном соблюдении ограничения на суммарный вес найденного набора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:r>
                  <a:rPr lang="ru-RU" dirty="0"/>
                  <a:t>.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begChr m:val="{"/>
                          <m:endChr m:val="}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ru-RU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&gt;0, 0&lt;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&gt;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85925" y="1695938"/>
                <a:ext cx="9818687" cy="5699544"/>
              </a:xfrm>
              <a:blipFill rotWithShape="0">
                <a:blip r:embed="rId2"/>
                <a:stretch>
                  <a:fillRect l="-559" t="-535" r="-4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9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943" y="624110"/>
            <a:ext cx="9784669" cy="1280890"/>
          </a:xfrm>
        </p:spPr>
        <p:txBody>
          <a:bodyPr/>
          <a:lstStyle/>
          <a:p>
            <a:pPr algn="ctr"/>
            <a:r>
              <a:rPr lang="ru-RU" dirty="0" smtClean="0"/>
              <a:t>Предлагаемый метод решения - ГА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9943" y="1545771"/>
            <a:ext cx="9784669" cy="4855029"/>
          </a:xfrm>
        </p:spPr>
        <p:txBody>
          <a:bodyPr/>
          <a:lstStyle/>
          <a:p>
            <a:pPr algn="just"/>
            <a:r>
              <a:rPr lang="ru-RU" dirty="0">
                <a:solidFill>
                  <a:schemeClr val="tx1"/>
                </a:solidFill>
              </a:rPr>
              <a:t>Генетические алгоритмы были предложены Джоном Генри Холландом в 1970 году и относятся к так называемым метаалгоритмам. Идея — составление алгоритмов поиска на основе биологической модели механизмов естественного отбора. Базовыми понятиями являются: популяция, отбор, мутация, скрещивание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ru-RU" b="1" dirty="0" smtClean="0">
                <a:solidFill>
                  <a:schemeClr val="tx1"/>
                </a:solidFill>
              </a:rPr>
              <a:t>Плюсы ГА:</a:t>
            </a:r>
          </a:p>
          <a:p>
            <a:pPr lvl="0">
              <a:buFont typeface="+mj-lt"/>
              <a:buAutoNum type="arabicPeriod"/>
            </a:pPr>
            <a:r>
              <a:rPr lang="ru-RU" dirty="0"/>
              <a:t>Высокая скорость.</a:t>
            </a:r>
          </a:p>
          <a:p>
            <a:pPr lvl="0">
              <a:buFont typeface="+mj-lt"/>
              <a:buAutoNum type="arabicPeriod"/>
            </a:pPr>
            <a:r>
              <a:rPr lang="ru-RU" dirty="0" smtClean="0"/>
              <a:t>Независимость </a:t>
            </a:r>
            <a:r>
              <a:rPr lang="ru-RU" dirty="0"/>
              <a:t>от класса  исходной </a:t>
            </a:r>
            <a:r>
              <a:rPr lang="ru-RU" dirty="0" smtClean="0"/>
              <a:t>задачи.</a:t>
            </a:r>
          </a:p>
          <a:p>
            <a:pPr lvl="0">
              <a:buFont typeface="+mj-lt"/>
              <a:buAutoNum type="arabicPeriod"/>
            </a:pPr>
            <a:r>
              <a:rPr lang="ru-RU" b="1" dirty="0" smtClean="0"/>
              <a:t> Минусы:</a:t>
            </a:r>
          </a:p>
          <a:p>
            <a:pPr lvl="0">
              <a:buFont typeface="+mj-lt"/>
              <a:buAutoNum type="arabicPeriod"/>
            </a:pPr>
            <a:r>
              <a:rPr lang="ru-RU" dirty="0"/>
              <a:t>Не гарантирует </a:t>
            </a:r>
            <a:r>
              <a:rPr lang="ru-RU"/>
              <a:t>нахождение </a:t>
            </a:r>
            <a:r>
              <a:rPr lang="ru-RU" smtClean="0"/>
              <a:t>точного решения</a:t>
            </a:r>
            <a:r>
              <a:rPr lang="ru-RU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778" y="2826661"/>
            <a:ext cx="1518834" cy="358444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29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1829" y="624110"/>
            <a:ext cx="9392783" cy="1280890"/>
          </a:xfrm>
        </p:spPr>
        <p:txBody>
          <a:bodyPr/>
          <a:lstStyle/>
          <a:p>
            <a:pPr algn="ctr"/>
            <a:r>
              <a:rPr lang="ru-RU" dirty="0" smtClean="0"/>
              <a:t>Программная реализация ГА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829" y="1905000"/>
            <a:ext cx="9392783" cy="40062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На языке </a:t>
            </a:r>
            <a:r>
              <a:rPr lang="en-US" dirty="0" smtClean="0"/>
              <a:t>C# </a:t>
            </a:r>
            <a:r>
              <a:rPr lang="ru-RU" dirty="0" smtClean="0"/>
              <a:t>разработана программа, решающая классическую задачу о ранце генетическим алгоритмом. В ней реализованы следующие операторы: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2 оператора начальной популяции (алгоритм Данцига, случайный алгоритм)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3 оператора кроссовера (одноточечный, двуточечный  и однородный кроссоверы)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4 оператора мутации (точечная мутация, сальтация, инверсия, транслокация)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1 оператор обработки ограничений (метод штрафных функций + линейное динамическое масштабирование)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2 оператора селекции( линейная ранговая селекция, бетта-турнир) + модификация поколения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16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029" y="624110"/>
            <a:ext cx="9316583" cy="1280890"/>
          </a:xfrm>
        </p:spPr>
        <p:txBody>
          <a:bodyPr/>
          <a:lstStyle/>
          <a:p>
            <a:pPr algn="ctr"/>
            <a:r>
              <a:rPr lang="ru-RU" dirty="0" smtClean="0"/>
              <a:t>Классы тестовых задач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74949" y="1502230"/>
                <a:ext cx="10112829" cy="5355770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ru-RU" dirty="0" smtClean="0"/>
                  <a:t>Экономическая ЗОР имеет особенности в виде корреляций между выгодностью и ценой акций, поэтому </a:t>
                </a:r>
                <a:r>
                  <a:rPr lang="ru-RU" dirty="0"/>
                  <a:t>исследование проводится для 4 классов тестовых задач: </a:t>
                </a:r>
              </a:p>
              <a:p>
                <a:pPr lvl="0" algn="just">
                  <a:buFont typeface="+mj-lt"/>
                  <a:buAutoNum type="arabicPeriod"/>
                </a:pPr>
                <a:r>
                  <a:rPr lang="ru-RU" b="1" dirty="0" smtClean="0"/>
                  <a:t>Задачи </a:t>
                </a:r>
                <a:r>
                  <a:rPr lang="ru-RU" b="1" dirty="0"/>
                  <a:t>без </a:t>
                </a:r>
                <a:r>
                  <a:rPr lang="ru-RU" b="1" dirty="0" smtClean="0"/>
                  <a:t>корреляции </a:t>
                </a:r>
                <a:r>
                  <a:rPr lang="ru-RU" sz="1600" dirty="0" smtClean="0"/>
                  <a:t>(иллюстрируют примеры, когда вес и стоимость независимы).</a:t>
                </a:r>
                <a:endParaRPr lang="ru-RU" sz="1600" dirty="0"/>
              </a:p>
              <a:p>
                <a:pPr lvl="0" algn="just">
                  <a:buFont typeface="+mj-lt"/>
                  <a:buAutoNum type="arabicPeriod"/>
                </a:pPr>
                <a:r>
                  <a:rPr lang="ru-RU" b="1" dirty="0" smtClean="0"/>
                  <a:t>Коррелированные задачи </a:t>
                </a:r>
                <a:r>
                  <a:rPr lang="ru-RU" sz="1600" dirty="0" smtClean="0"/>
                  <a:t>(</a:t>
                </a:r>
                <a:r>
                  <a:rPr lang="ru-RU" sz="1600" dirty="0"/>
                  <a:t>одни из наиболее реалистичных в </a:t>
                </a:r>
                <a:r>
                  <a:rPr lang="ru-RU" sz="1600" dirty="0" smtClean="0"/>
                  <a:t>управлении, когда </a:t>
                </a:r>
                <a:r>
                  <a:rPr lang="ru-RU" sz="1600" dirty="0" smtClean="0"/>
                  <a:t>возврат </a:t>
                </a:r>
                <a:r>
                  <a:rPr lang="ru-RU" sz="1600" dirty="0" smtClean="0"/>
                  <a:t>инвестиций пропорционален </a:t>
                </a:r>
                <a:r>
                  <a:rPr lang="ru-RU" sz="1600" dirty="0"/>
                  <a:t>вложенной сумме в некоторых небольших </a:t>
                </a:r>
                <a:r>
                  <a:rPr lang="ru-RU" sz="1600" dirty="0" smtClean="0"/>
                  <a:t>вариациях).</a:t>
                </a:r>
                <a:endParaRPr lang="ru-RU" sz="1600" dirty="0"/>
              </a:p>
              <a:p>
                <a:pPr lvl="0" algn="just">
                  <a:buFont typeface="+mj-lt"/>
                  <a:buAutoNum type="arabicPeriod"/>
                </a:pPr>
                <a:r>
                  <a:rPr lang="ru-RU" b="1" dirty="0" smtClean="0"/>
                  <a:t>Сильнокоррелированные задачи </a:t>
                </a:r>
                <a:r>
                  <a:rPr lang="ru-RU" sz="1600" dirty="0"/>
                  <a:t>(соответствуют реальной ситуации, где возвращается линейная функция от инвестиций</a:t>
                </a:r>
                <a:r>
                  <a:rPr lang="ru-RU" sz="1600" dirty="0" smtClean="0"/>
                  <a:t>).</a:t>
                </a:r>
                <a:endParaRPr lang="ru-RU" sz="1600" dirty="0"/>
              </a:p>
              <a:p>
                <a:pPr lvl="0" algn="just">
                  <a:buFont typeface="+mj-lt"/>
                  <a:buAutoNum type="arabicPeriod"/>
                </a:pPr>
                <a:r>
                  <a:rPr lang="ru-RU" b="1" dirty="0" smtClean="0"/>
                  <a:t>Задачи </a:t>
                </a:r>
                <a:r>
                  <a:rPr lang="ru-RU" b="1" dirty="0"/>
                  <a:t>с </a:t>
                </a:r>
                <a:r>
                  <a:rPr lang="ru-RU" b="1" dirty="0" smtClean="0"/>
                  <a:t>подсуммами </a:t>
                </a:r>
                <a:r>
                  <a:rPr lang="ru-RU" sz="1600" dirty="0" smtClean="0"/>
                  <a:t>(</a:t>
                </a:r>
                <a:r>
                  <a:rPr lang="ru-RU" sz="1600" dirty="0"/>
                  <a:t>отражают ситуацию, когда прибыль каждого элемента является линейной функцией веса</a:t>
                </a:r>
                <a:r>
                  <a:rPr lang="ru-RU" sz="1600" dirty="0" smtClean="0"/>
                  <a:t>). </a:t>
                </a:r>
                <a:endParaRPr lang="ru-RU" sz="1600" dirty="0"/>
              </a:p>
              <a:p>
                <a:pPr marL="0" indent="0">
                  <a:buNone/>
                </a:pPr>
                <a:r>
                  <a:rPr lang="ru-RU" b="1" dirty="0" smtClean="0">
                    <a:solidFill>
                      <a:srgbClr val="C00000"/>
                    </a:solidFill>
                  </a:rPr>
                  <a:t>         </a:t>
                </a:r>
                <a:r>
                  <a:rPr lang="ru-RU" b="1" dirty="0" smtClean="0">
                    <a:solidFill>
                      <a:srgbClr val="960000"/>
                    </a:solidFill>
                  </a:rPr>
                  <a:t>1.                             2.                             3.                               4.   				</a:t>
                </a:r>
                <a:r>
                  <a:rPr lang="ru-RU" b="1" dirty="0">
                    <a:solidFill>
                      <a:srgbClr val="960000"/>
                    </a:solidFill>
                  </a:rPr>
                  <a:t> </a:t>
                </a:r>
                <a:r>
                  <a:rPr lang="ru-RU" b="1" dirty="0" smtClean="0">
                    <a:solidFill>
                      <a:srgbClr val="960000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ru-RU" b="1" dirty="0">
                  <a:solidFill>
                    <a:srgbClr val="960000"/>
                  </a:solidFill>
                </a:endParaRPr>
              </a:p>
              <a:p>
                <a:pPr marL="0" indent="0">
                  <a:buNone/>
                </a:pPr>
                <a:endParaRPr lang="ru-RU" b="1" dirty="0" smtClean="0">
                  <a:solidFill>
                    <a:srgbClr val="960000"/>
                  </a:solidFill>
                </a:endParaRPr>
              </a:p>
              <a:p>
                <a:pPr marL="0" indent="0">
                  <a:buNone/>
                </a:pPr>
                <a:endParaRPr lang="ru-RU" b="1" dirty="0">
                  <a:solidFill>
                    <a:srgbClr val="960000"/>
                  </a:solidFill>
                </a:endParaRPr>
              </a:p>
              <a:p>
                <a:pPr marL="0" indent="0" algn="ctr">
                  <a:buNone/>
                </a:pPr>
                <a:r>
                  <a:rPr lang="ru-RU" sz="1600" dirty="0" smtClean="0">
                    <a:solidFill>
                      <a:schemeClr val="tx1"/>
                    </a:solidFill>
                    <a:latin typeface="Century Gothic (Body)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ru-RU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цена 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−того предмета, </m:t>
                    </m:r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ru-RU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вес</m:t>
                    </m:r>
                    <m:r>
                      <a:rPr lang="ru-RU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−того предмета</m:t>
                    </m:r>
                  </m:oMath>
                </a14:m>
                <a:endParaRPr lang="ru-RU" sz="1600" dirty="0">
                  <a:solidFill>
                    <a:schemeClr val="tx1"/>
                  </a:solidFill>
                </a:endParaRP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74949" y="1502230"/>
                <a:ext cx="10112829" cy="5355770"/>
              </a:xfrm>
              <a:blipFill rotWithShape="0">
                <a:blip r:embed="rId2"/>
                <a:stretch>
                  <a:fillRect l="-482" t="-569" r="-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:\Users\epronina\AppData\Local\Microsoft\Windows\INetCache\Content.Word\uncorrele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225" y="4850300"/>
            <a:ext cx="1571621" cy="1470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epronina\AppData\Local\Microsoft\Windows\INetCache\Content.Word\weak_corr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452" y="4787752"/>
            <a:ext cx="1562100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epronina\AppData\Local\Microsoft\Windows\INetCache\Content.Word\strong_corr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158" y="4731397"/>
            <a:ext cx="1665515" cy="1513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epronina\AppData\Local\Microsoft\Windows\INetCache\Content.Word\subset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279" y="4759574"/>
            <a:ext cx="1758040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1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1613" y="624110"/>
            <a:ext cx="10032999" cy="1280890"/>
          </a:xfrm>
        </p:spPr>
        <p:txBody>
          <a:bodyPr/>
          <a:lstStyle/>
          <a:p>
            <a:pPr algn="ctr"/>
            <a:r>
              <a:rPr lang="ru-RU" dirty="0" smtClean="0"/>
              <a:t>Эксперимент: входные параметры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71613" y="1621971"/>
                <a:ext cx="10144125" cy="4764542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dirty="0" smtClean="0"/>
                  <a:t>Мною было </a:t>
                </a:r>
                <a:r>
                  <a:rPr lang="ru-RU" dirty="0"/>
                  <a:t>замоделировано поведение эволюционного генетического алгоритма при помощи программной реализации. Для  подбора параметров ГА, </a:t>
                </a:r>
                <a:r>
                  <a:rPr lang="ru-RU" dirty="0" smtClean="0"/>
                  <a:t>влияющих </a:t>
                </a:r>
                <a:r>
                  <a:rPr lang="ru-RU" dirty="0"/>
                  <a:t>на наиболее эффективный поиск оптимального решения </a:t>
                </a:r>
                <a:r>
                  <a:rPr lang="ru-RU" dirty="0" smtClean="0"/>
                  <a:t>был </a:t>
                </a:r>
                <a:r>
                  <a:rPr lang="ru-RU" dirty="0"/>
                  <a:t>реализован алгоритм проведения «исследования </a:t>
                </a:r>
                <a:r>
                  <a:rPr lang="ru-RU" dirty="0" smtClean="0"/>
                  <a:t>ГА».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:r>
                  <a:rPr lang="ru-RU" dirty="0"/>
                  <a:t>проведения исследования задаются </a:t>
                </a:r>
                <a:r>
                  <a:rPr lang="ru-RU" dirty="0" smtClean="0"/>
                  <a:t>входные параметры:</a:t>
                </a:r>
                <a:endParaRPr lang="ru-RU" dirty="0"/>
              </a:p>
              <a:p>
                <a:pPr lvl="0"/>
                <a:r>
                  <a:rPr lang="ru-RU" dirty="0"/>
                  <a:t>Количество особей.</a:t>
                </a:r>
              </a:p>
              <a:p>
                <a:pPr lvl="0"/>
                <a:r>
                  <a:rPr lang="ru-RU" dirty="0"/>
                  <a:t>Количество итераций (поколений).</a:t>
                </a:r>
              </a:p>
              <a:p>
                <a:pPr lvl="0"/>
                <a:r>
                  <a:rPr lang="ru-RU" dirty="0"/>
                  <a:t>Так как перебираются все возможные комбинации операторов генетического алгоритма, учитывается задание значения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ru-RU" dirty="0"/>
                  <a:t> (для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ru-RU" dirty="0"/>
                  <a:t> – турнира, по умолчанию = 2).</a:t>
                </a:r>
              </a:p>
              <a:p>
                <a:pPr lvl="0"/>
                <a:r>
                  <a:rPr lang="ru-RU" dirty="0"/>
                  <a:t>Количество экспериментов для конкретной задачи из класса </a:t>
                </a:r>
                <a:r>
                  <a:rPr lang="ru-RU" dirty="0" smtClean="0"/>
                  <a:t>тестовых задач</a:t>
                </a:r>
                <a:r>
                  <a:rPr lang="ru-RU" dirty="0"/>
                  <a:t>. Один эксперимент - запуск программы с различными комбинациями операторов генетического алгоритма (всего 48 комбинаций = 48 запусков ГА для одного эксперимента).</a:t>
                </a:r>
              </a:p>
              <a:p>
                <a:pPr lvl="0"/>
                <a:r>
                  <a:rPr lang="ru-RU" dirty="0"/>
                  <a:t>Количество запускаемых задач для каждого  </a:t>
                </a:r>
                <a:r>
                  <a:rPr lang="ru-RU" dirty="0" smtClean="0"/>
                  <a:t>класса</a:t>
                </a:r>
                <a:r>
                  <a:rPr lang="ru-RU" dirty="0"/>
                  <a:t>.</a:t>
                </a:r>
              </a:p>
              <a:p>
                <a:pPr algn="just"/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71613" y="1621971"/>
                <a:ext cx="10144125" cy="4764542"/>
              </a:xfrm>
              <a:blipFill rotWithShape="0">
                <a:blip r:embed="rId2"/>
                <a:stretch>
                  <a:fillRect l="-481" t="-639" r="-841" b="-5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38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1023</TotalTime>
  <Words>1494</Words>
  <Application>Microsoft Office PowerPoint</Application>
  <PresentationFormat>Widescreen</PresentationFormat>
  <Paragraphs>254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Cambria Math</vt:lpstr>
      <vt:lpstr>Century Gothic</vt:lpstr>
      <vt:lpstr>Century Gothic (Body)</vt:lpstr>
      <vt:lpstr>Times New Roman</vt:lpstr>
      <vt:lpstr>Wingdings</vt:lpstr>
      <vt:lpstr>Wingdings 3</vt:lpstr>
      <vt:lpstr>Wisp</vt:lpstr>
      <vt:lpstr>ВЫПУСКНАЯ КВАЛИФИКАЦИОННАЯ РАБОТА БАКАЛАВРА   Тема: «Применение генетического алгоритма к задаче формирования инвестиционного портфеля»</vt:lpstr>
      <vt:lpstr>Введение: обьект исследования, актуальность</vt:lpstr>
      <vt:lpstr>Цель работы</vt:lpstr>
      <vt:lpstr>Практическое применение</vt:lpstr>
      <vt:lpstr>Постановка задачи о ранце</vt:lpstr>
      <vt:lpstr>Предлагаемый метод решения - ГА</vt:lpstr>
      <vt:lpstr>Программная реализация ГА</vt:lpstr>
      <vt:lpstr>Классы тестовых задач</vt:lpstr>
      <vt:lpstr>Эксперимент: входные параметры</vt:lpstr>
      <vt:lpstr>Эксперимент: количество запусков</vt:lpstr>
      <vt:lpstr>PowerPoint Presentation</vt:lpstr>
      <vt:lpstr>Анализ результатов</vt:lpstr>
      <vt:lpstr>Задачи без корреляции</vt:lpstr>
      <vt:lpstr>Задачи с сильной корреляцией</vt:lpstr>
      <vt:lpstr>По всем классам задач</vt:lpstr>
      <vt:lpstr>Заключение</vt:lpstr>
      <vt:lpstr>Спасибо за внимание!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Pronina, Elizaveta</dc:creator>
  <cp:keywords>CTPClassification=CTP_IC:VisualMarkings=</cp:keywords>
  <cp:lastModifiedBy>Pronina, Elizaveta</cp:lastModifiedBy>
  <cp:revision>135</cp:revision>
  <dcterms:created xsi:type="dcterms:W3CDTF">2016-06-07T16:49:20Z</dcterms:created>
  <dcterms:modified xsi:type="dcterms:W3CDTF">2016-06-09T21:45:02Z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b9710dd9-9631-4842-accd-b6acec012b74</vt:lpwstr>
  </property>
  <property fmtid="{D5CDD505-2E9C-101B-9397-08002B2CF9AE}" pid="3" name="CTP_BU">
    <vt:lpwstr>SSG ENABLING GROUP</vt:lpwstr>
  </property>
  <property fmtid="{D5CDD505-2E9C-101B-9397-08002B2CF9AE}" pid="4" name="CTP_TimeStamp">
    <vt:lpwstr>2016-06-09 21:45:01Z</vt:lpwstr>
  </property>
  <property fmtid="{D5CDD505-2E9C-101B-9397-08002B2CF9AE}" pid="5" name="CTPClassification">
    <vt:lpwstr>CTP_IC</vt:lpwstr>
  </property>
</Properties>
</file>