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41"/>
  </p:notesMasterIdLst>
  <p:sldIdLst>
    <p:sldId id="256" r:id="rId2"/>
    <p:sldId id="274" r:id="rId3"/>
    <p:sldId id="276" r:id="rId4"/>
    <p:sldId id="275" r:id="rId5"/>
    <p:sldId id="278" r:id="rId6"/>
    <p:sldId id="289" r:id="rId7"/>
    <p:sldId id="330" r:id="rId8"/>
    <p:sldId id="284" r:id="rId9"/>
    <p:sldId id="285" r:id="rId10"/>
    <p:sldId id="287" r:id="rId11"/>
    <p:sldId id="290" r:id="rId12"/>
    <p:sldId id="291" r:id="rId13"/>
    <p:sldId id="331" r:id="rId14"/>
    <p:sldId id="292" r:id="rId15"/>
    <p:sldId id="332" r:id="rId16"/>
    <p:sldId id="327" r:id="rId17"/>
    <p:sldId id="334" r:id="rId18"/>
    <p:sldId id="336" r:id="rId19"/>
    <p:sldId id="339" r:id="rId20"/>
    <p:sldId id="340" r:id="rId21"/>
    <p:sldId id="293" r:id="rId22"/>
    <p:sldId id="296" r:id="rId23"/>
    <p:sldId id="263" r:id="rId24"/>
    <p:sldId id="302" r:id="rId25"/>
    <p:sldId id="301" r:id="rId26"/>
    <p:sldId id="341" r:id="rId27"/>
    <p:sldId id="345" r:id="rId28"/>
    <p:sldId id="347" r:id="rId29"/>
    <p:sldId id="348" r:id="rId30"/>
    <p:sldId id="351" r:id="rId31"/>
    <p:sldId id="355" r:id="rId32"/>
    <p:sldId id="354" r:id="rId33"/>
    <p:sldId id="350" r:id="rId34"/>
    <p:sldId id="297" r:id="rId35"/>
    <p:sldId id="303" r:id="rId36"/>
    <p:sldId id="356" r:id="rId37"/>
    <p:sldId id="357" r:id="rId38"/>
    <p:sldId id="358" r:id="rId39"/>
    <p:sldId id="3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E1B9B5"/>
    <a:srgbClr val="D7C4BF"/>
    <a:srgbClr val="DFCFCB"/>
    <a:srgbClr val="EDC7BD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5ED-1BC4-49F0-82B1-C9C89478EC16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DC0B-91F0-4299-A7BC-FA130E62CC12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FF39-7F2E-4EA3-974F-0A07DF60CA97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AC2-EABA-4F5A-B4A7-0237FA05F8A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59B-9D75-4902-8644-DA09B430462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B8F-7E6A-478A-92B7-7DC66EB7EA4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529-3A53-47AF-8E1F-9C0F03CB388E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1E02-6C9C-431C-9D73-C8F363B4D478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BE2-7E1B-4783-87A5-5458EA7426D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7887-BC0C-4903-BF59-F17C24009D5F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1B4-4F4E-4D36-8A92-F4DDD18E409A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0B1-C18F-41B7-8AB7-69C119DCF16C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89" y="399517"/>
            <a:ext cx="10887342" cy="3959352"/>
          </a:xfrm>
        </p:spPr>
        <p:txBody>
          <a:bodyPr>
            <a:normAutofit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</a:t>
            </a:r>
            <a:r>
              <a:rPr lang="ru-RU" sz="2700" dirty="0" smtClean="0">
                <a:solidFill>
                  <a:schemeClr val="tx1"/>
                </a:solidFill>
              </a:rPr>
              <a:t>МАГИСТРА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4000" b="1" dirty="0" smtClean="0"/>
              <a:t>Исследование </a:t>
            </a:r>
            <a:r>
              <a:rPr lang="ru-RU" sz="4000" b="1" dirty="0"/>
              <a:t>подходов </a:t>
            </a:r>
            <a:r>
              <a:rPr lang="ru-RU" sz="4000" b="1" dirty="0" smtClean="0"/>
              <a:t>к решению </a:t>
            </a:r>
            <a:r>
              <a:rPr lang="ru-RU" sz="4000" b="1" dirty="0"/>
              <a:t>задачи о 0-1 рюкзаке и задачи о неограниченном рюкзаке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3816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7М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Шуланкина 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Периодичность</a:t>
                </a:r>
                <a:r>
                  <a:rPr lang="ru-RU" dirty="0" smtClean="0"/>
                  <a:t> </a:t>
                </a:r>
                <a:r>
                  <a:rPr lang="ru-RU" dirty="0"/>
                  <a:t>– это свойство ЗОНР, которое устанавливает, что емкость, большая чем некоторая емкость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будет использовать только лучший предмет. </a:t>
                </a:r>
                <a:r>
                  <a:rPr lang="ru-RU" dirty="0" smtClean="0"/>
                  <a:t>Итак</a:t>
                </a:r>
                <a:r>
                  <a:rPr lang="ru-RU" dirty="0"/>
                  <a:t>, когда такая емкость достигнута (например, методом динамического программирования), оптимальное решение может быть вычислено по следующей </a:t>
                </a:r>
                <a:r>
                  <a:rPr lang="ru-RU" dirty="0" smtClean="0"/>
                  <a:t>формуле: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  <a:blipFill rotWithShape="0">
                <a:blip r:embed="rId2"/>
                <a:stretch>
                  <a:fillRect l="-1217" t="-208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Исследуемые подходы к решению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3" y="4127618"/>
            <a:ext cx="2971641" cy="2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0-1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Табличный и рекуррентный методы </a:t>
            </a:r>
            <a:r>
              <a:rPr lang="ru-RU" dirty="0"/>
              <a:t>динамического программирования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/>
              <a:t>ветвей и </a:t>
            </a:r>
            <a:r>
              <a:rPr lang="ru-RU" dirty="0" smtClean="0"/>
              <a:t>границ с обходами </a:t>
            </a:r>
            <a:r>
              <a:rPr lang="ru-RU" dirty="0"/>
              <a:t>в </a:t>
            </a:r>
            <a:r>
              <a:rPr lang="ru-RU" dirty="0" smtClean="0"/>
              <a:t>глубину</a:t>
            </a:r>
            <a:r>
              <a:rPr lang="en-US" dirty="0" smtClean="0"/>
              <a:t>/</a:t>
            </a:r>
            <a:r>
              <a:rPr lang="ru-RU" dirty="0" smtClean="0"/>
              <a:t>ширину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Генетический </a:t>
            </a:r>
            <a:r>
              <a:rPr lang="ru-RU" dirty="0"/>
              <a:t>алгоритм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ru-RU" sz="2400" dirty="0" smtClean="0"/>
              <a:t>Для того </a:t>
            </a:r>
            <a:r>
              <a:rPr lang="ru-RU" sz="2400" dirty="0"/>
              <a:t>чтобы найти оптимальное решение на последнем шаге надо сначала найти оптимальное решения для первого, затем для второго и так далее пока не пройдем все шаги до </a:t>
            </a:r>
            <a:r>
              <a:rPr lang="ru-RU" sz="2400" dirty="0" smtClean="0"/>
              <a:t>последнего.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</p:spPr>
            <p:txBody>
              <a:bodyPr>
                <a:normAutofit/>
              </a:bodyPr>
              <a:lstStyle/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оптимальное решение для </a:t>
                </a:r>
                <a:r>
                  <a:rPr lang="ru-RU" sz="2000" dirty="0" smtClean="0"/>
                  <a:t>ЗОР с объемом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вычисляется по </a:t>
                </a:r>
                <a:r>
                  <a:rPr lang="ru-RU" sz="2000" dirty="0" smtClean="0"/>
                  <a:t>формуле:</a:t>
                </a:r>
                <a:endParaRPr lang="ru-RU" sz="2000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algn="ctr" fontAlgn="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 вычисляется по формуле:</a:t>
                </a:r>
                <a:endParaRPr lang="ru-RU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 ветвей и границ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Метод ветвей и границ является </a:t>
                </a:r>
                <a:r>
                  <a:rPr lang="ru-RU" dirty="0"/>
                  <a:t>вариацией метода полного перебора с исключением заведомо неоптимальных решений.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алгоритма нахождения нижней оценки выбрана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жадная нижняя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оценка: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Предметы, нерассмотренные в текущем решении, сортируются по невозрастанию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и </a:t>
                </a:r>
                <a:r>
                  <a:rPr lang="ru-RU" dirty="0"/>
                  <a:t>заполняют рюкзак, если не превышают его объем. Если не все предметы поместились в ранец, то берем последний </a:t>
                </a:r>
                <a:r>
                  <a:rPr lang="ru-RU" dirty="0" err="1"/>
                  <a:t>непоместившийся</a:t>
                </a:r>
                <a:r>
                  <a:rPr lang="ru-RU" dirty="0"/>
                  <a:t> i-</a:t>
                </a:r>
                <a:r>
                  <a:rPr lang="ru-RU" dirty="0" err="1"/>
                  <a:t>ый</a:t>
                </a:r>
                <a:r>
                  <a:rPr lang="ru-RU" dirty="0"/>
                  <a:t> предмет и увеличиваем нижнюю оценку по следующей формуле</a:t>
                </a:r>
                <a:r>
                  <a:rPr lang="ru-RU" dirty="0" smtClean="0"/>
                  <a:t>: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нижняя оценка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  <a:blipFill rotWithShape="0">
                <a:blip r:embed="rId2"/>
                <a:stretch>
                  <a:fillRect l="-846" t="-2521" r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30" y="1690688"/>
            <a:ext cx="4145573" cy="41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Классический метод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эффективного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ветвей и границ с обходом в глубину</a:t>
                </a:r>
                <a:r>
                  <a:rPr lang="en-US" dirty="0" smtClean="0"/>
                  <a:t>/</a:t>
                </a:r>
                <a:r>
                  <a:rPr lang="ru-RU" dirty="0" smtClean="0"/>
                  <a:t>ширину, использующий верхнюю границу по трем предметам с лучшим соотношением цены и веса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), обход в глубину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Генетический алгоритм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Классический метод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77" cy="21680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Динамическое программирование (ДП) — это метод, использующий для решения больших задач решения меньших задач. Большие задачи, решаемые ДП, имеют перекрывающиеся подзадачи, которые используются для построения их оптимального решения.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8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d>
                                  <m:dPr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2800" b="0" i="1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если 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000" b="0" i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5" t="-283" r="-299" b="-11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эффективного динамического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60" y="1701496"/>
            <a:ext cx="10580077" cy="83160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3200" dirty="0"/>
              <a:t>Метод эффективного динамического </a:t>
            </a:r>
            <a:r>
              <a:rPr lang="ru-RU" sz="3200" dirty="0" smtClean="0"/>
              <a:t>программирования (ЭДП) состоит </a:t>
            </a:r>
            <a:r>
              <a:rPr lang="ru-RU" sz="3200" dirty="0"/>
              <a:t>из двух основных фаз</a:t>
            </a:r>
            <a:r>
              <a:rPr lang="ru-RU" sz="3200" dirty="0" smtClean="0"/>
              <a:t>:</a:t>
            </a:r>
          </a:p>
          <a:p>
            <a:pPr marL="0" indent="0" algn="ctr">
              <a:buNone/>
            </a:pPr>
            <a:r>
              <a:rPr lang="ru-RU" sz="3800" dirty="0" smtClean="0"/>
              <a:t>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фаза сокращения</a:t>
            </a:r>
            <a:r>
              <a:rPr lang="ru-RU" sz="3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200" dirty="0"/>
              <a:t>и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стандартная </a:t>
            </a:r>
            <a:r>
              <a:rPr lang="ru-RU" sz="3800" b="1" dirty="0" smtClean="0">
                <a:solidFill>
                  <a:schemeClr val="accent5">
                    <a:lumMod val="75000"/>
                  </a:schemeClr>
                </a:solidFill>
              </a:rPr>
              <a:t>фаза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</a:t>
                </a:r>
                <a:r>
                  <a:rPr lang="ru-RU" dirty="0"/>
                  <a:t>этом этапе предметы обрабатываются в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срезах </a:t>
                </a:r>
                <a:r>
                  <a:rPr lang="ru-RU" dirty="0"/>
                  <a:t>по t, отсортированные по увеличению веса. Держится список недоминируемых элементов F, упорядоченных по невозрастанию удельной стоимости (соотношению цены и веса). В начале F пусто,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 </a:t>
                </a:r>
              </a:p>
              <a:p>
                <a:pPr algn="just"/>
                <a:r>
                  <a:rPr lang="ru-RU" dirty="0" smtClean="0"/>
                  <a:t>Для </a:t>
                </a:r>
                <a:r>
                  <a:rPr lang="ru-RU" dirty="0"/>
                  <a:t>каждого элемента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для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вычисляется по формуле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 smtClean="0"/>
                  <a:t>В </a:t>
                </a:r>
                <a:r>
                  <a:rPr lang="ru-RU" sz="2000" dirty="0"/>
                  <a:t>конце каждого среза проверяется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доминирование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этом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 высчитывается в срезах по q емкостям. В конце каждого среза проверяется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доминирование</a:t>
                </a:r>
                <a:r>
                  <a:rPr lang="ru-RU" dirty="0" smtClean="0"/>
                  <a:t>. </a:t>
                </a:r>
                <a:r>
                  <a:rPr lang="ru-RU" dirty="0"/>
                  <a:t>Если мощность F достигает единицы, алгоритм останавливается и использует формулу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периодичности</a:t>
                </a:r>
                <a:r>
                  <a:rPr lang="ru-RU" b="1" dirty="0"/>
                  <a:t> </a:t>
                </a:r>
                <a:r>
                  <a:rPr lang="ru-RU" dirty="0"/>
                  <a:t>для вычисления оптимального решения. Если этого не происходит, алгоритм останавливается, когда емкость достигает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17421" y="2305538"/>
            <a:ext cx="752979" cy="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0126" y="2305538"/>
            <a:ext cx="759070" cy="1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порогового доминирования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200" dirty="0" smtClean="0"/>
                  <a:t>Предмет является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порогово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доминируемым</a:t>
                </a:r>
                <a:r>
                  <a:rPr lang="ru-RU" sz="2200" dirty="0"/>
                  <a:t> для емкостей, больших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ru-RU" sz="2200" dirty="0"/>
                  <a:t>, если он неэффективный для какого-нибудь ранца с </a:t>
                </a:r>
                <a:r>
                  <a:rPr lang="ru-RU" sz="2200" dirty="0" smtClean="0"/>
                  <a:t>емкостью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ru-RU" sz="2200" dirty="0"/>
                  <a:t>Чтобы эффективно определить это, вектор </a:t>
                </a:r>
                <a:r>
                  <a:rPr lang="ru-RU" sz="22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L</a:t>
                </a:r>
                <a:r>
                  <a:rPr lang="ru-RU" sz="2200" dirty="0"/>
                  <a:t> сохраняет последнюю посчитанную емкость для каждого i-ого предмета</a:t>
                </a:r>
                <a:r>
                  <a:rPr lang="ru-RU" sz="2200" b="1" i="1" dirty="0"/>
                  <a:t>, </a:t>
                </a:r>
                <a:r>
                  <a:rPr lang="ru-RU" sz="2200" dirty="0"/>
                  <a:t>где i-й</a:t>
                </a:r>
                <a:r>
                  <a:rPr lang="ru-RU" sz="2200" i="1" dirty="0"/>
                  <a:t> </a:t>
                </a:r>
                <a:r>
                  <a:rPr lang="ru-RU" sz="2200" dirty="0"/>
                  <a:t>был наиболее эффективным, используемым в оптимальном решении. Для поддержания данного вектора действительным, F сортируется по невозрастанию удельной стоимости, </a:t>
                </a:r>
              </a:p>
              <a:p>
                <a:pPr marL="0" indent="0" algn="ctr">
                  <a:buNone/>
                </a:pPr>
                <a:r>
                  <a:rPr lang="ru-RU" sz="2200" dirty="0"/>
                  <a:t> устанавливается равным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sz="2200" dirty="0"/>
                  <a:t>, если </a:t>
                </a:r>
                <a:endParaRPr lang="en-US" sz="22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Итак, если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полностью посчитана, любой предмет, для которого </a:t>
                </a:r>
                <a:endParaRPr lang="en-US" sz="2200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200" i="1" dirty="0"/>
                  <a:t>,</a:t>
                </a:r>
                <a:r>
                  <a:rPr lang="ru-RU" sz="2200" dirty="0"/>
                  <a:t>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может </a:t>
                </a:r>
                <a:r>
                  <a:rPr lang="ru-RU" sz="2200" dirty="0"/>
                  <a:t>быть удален.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Параметры и сложность ЭДП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/>
                  <a:t>Данный </a:t>
                </a:r>
                <a:r>
                  <a:rPr lang="ru-RU" sz="2000" dirty="0"/>
                  <a:t>алгоритм можно рассматривать как вычисление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/>
                  <a:t>таблицы.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Хотя </a:t>
                </a:r>
                <a:r>
                  <a:rPr lang="ru-RU" sz="2000" dirty="0"/>
                  <a:t>в большинстве реальных случаев периодичность достигается до вычисления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000" dirty="0"/>
                  <a:t>, худший случай все еще может произойти.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Алгоритм требует два параметра: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t</a:t>
                </a:r>
                <a:r>
                  <a:rPr lang="ru-RU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– размер срезов предметов в фазе сокращения</a:t>
                </a:r>
                <a:r>
                  <a:rPr lang="ru-RU" sz="2000" dirty="0" smtClean="0"/>
                  <a:t>;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q – размер срезов емкости в стандартной </a:t>
                </a:r>
                <a:r>
                  <a:rPr lang="ru-RU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фазе</a:t>
                </a:r>
                <a:r>
                  <a:rPr lang="ru-RU" sz="2000" dirty="0" smtClean="0"/>
                  <a:t>.</a:t>
                </a:r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Поскольку сложность </a:t>
                </a:r>
                <a:r>
                  <a:rPr lang="ru-RU" sz="2000" dirty="0"/>
                  <a:t>алгоритма ограничена не размером задачи, а числовым значением ввода, его временная сложность называется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псевдо-полиномиальной</a:t>
                </a:r>
                <a:r>
                  <a:rPr lang="ru-RU" sz="2000" dirty="0"/>
                  <a:t>.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Объект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объекта исследования</a:t>
            </a:r>
            <a:r>
              <a:rPr lang="ru-RU" i="1" dirty="0" smtClean="0"/>
              <a:t> </a:t>
            </a:r>
            <a:r>
              <a:rPr lang="ru-RU" dirty="0" smtClean="0"/>
              <a:t>в данной работе выступает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рюкзаке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sz="2600" dirty="0" smtClean="0"/>
              <a:t>Задача о рюкзаке относится к числу широко известных задач комбинаторной оптимизации. Она часто используется на практике для решения таких проблем, как: погрузка груза, бюджетирование капитала, планирование проектов и выбор портфельных инвестиций.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предметов исследования в работе выступают </a:t>
            </a:r>
            <a:r>
              <a:rPr lang="en-US" dirty="0" smtClean="0"/>
              <a:t>NP</a:t>
            </a:r>
            <a:r>
              <a:rPr lang="ru-RU" dirty="0" smtClean="0"/>
              <a:t>-трудные задачи о рюкзаке двух типов: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0-1 рюкзаке (ЗОР)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неограниченном рюкзаке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(ЗОНР)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</p:spPr>
            <p:txBody>
              <a:bodyPr/>
              <a:lstStyle/>
              <a:p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Метод ветвей и границ с верхней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  <a:blipFill rotWithShape="0">
                <a:blip r:embed="rId2"/>
                <a:stretch>
                  <a:fillRect l="-2317" t="-1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/>
                  <a:t>ветвей и границ состоит в перечислении каждой комбинации типов предметов, сохраняя нижнюю и верхнюю границы на оптимальном решении. Нижняя граница вычисляется для каждой текущей ветки набора предметов, используя жадную нижнюю оценку. </a:t>
                </a:r>
                <a:endParaRPr lang="en-US" sz="2600" dirty="0" smtClean="0"/>
              </a:p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Верхняя </a:t>
                </a:r>
                <a:r>
                  <a:rPr lang="ru-RU" sz="2600" dirty="0"/>
                  <a:t>граница вычисляется для всей задачи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29" r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700" dirty="0"/>
                  <a:t> </a:t>
                </a:r>
                <a:r>
                  <a:rPr lang="ru-RU" sz="1900" dirty="0"/>
                  <a:t>Предположим, </a:t>
                </a:r>
                <a:r>
                  <a:rPr lang="ru-RU" sz="2100" dirty="0"/>
                  <a:t>что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ru-RU" sz="1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400" b="1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900" dirty="0"/>
                        <m:t>– остаток емкости от использования </m:t>
                      </m:r>
                      <m:r>
                        <m:rPr>
                          <m:nor/>
                        </m:rPr>
                        <a:rPr lang="en-US" sz="1900" dirty="0"/>
                        <m:t>max</m:t>
                      </m:r>
                      <m:r>
                        <m:rPr>
                          <m:nor/>
                        </m:rPr>
                        <a:rPr lang="ru-RU" sz="1900" dirty="0"/>
                        <m:t> предметов</m:t>
                      </m:r>
                      <m:r>
                        <m:rPr>
                          <m:nor/>
                        </m:rPr>
                        <a:rPr lang="en-US" sz="1900" dirty="0"/>
                        <m:t> 1</m:t>
                      </m:r>
                    </m:oMath>
                  </m:oMathPara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остаток </a:t>
                </a:r>
                <a:r>
                  <a:rPr lang="ru-RU" sz="1900" dirty="0"/>
                  <a:t>емкости от </a:t>
                </a:r>
                <a:r>
                  <a:rPr lang="ru-RU" sz="1900" dirty="0" smtClean="0"/>
                  <a:t>использования </a:t>
                </a:r>
                <a:r>
                  <a:rPr lang="en-US" sz="1900" dirty="0" smtClean="0"/>
                  <a:t>max</a:t>
                </a:r>
                <a:r>
                  <a:rPr lang="ru-RU" sz="1900" dirty="0" smtClean="0"/>
                  <a:t> предметов 2 типа в рюкзаке с емкостью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ru-RU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это прибыль при решении, использовавшем </a:t>
                </a:r>
                <a:r>
                  <a:rPr lang="en-US" sz="1900" dirty="0" smtClean="0"/>
                  <a:t>max </a:t>
                </a:r>
                <a:r>
                  <a:rPr lang="ru-RU" sz="1900" dirty="0" smtClean="0"/>
                  <a:t>предметов </a:t>
                </a:r>
                <a:r>
                  <a:rPr lang="ru-RU" sz="1900" dirty="0"/>
                  <a:t>типа 1 и оставшуюся емкость с </a:t>
                </a:r>
                <a:r>
                  <a:rPr lang="ru-RU" sz="1900" dirty="0" smtClean="0"/>
                  <a:t>предметами </a:t>
                </a:r>
                <a:r>
                  <a:rPr lang="ru-RU" sz="1900" dirty="0"/>
                  <a:t>типа </a:t>
                </a:r>
                <a:r>
                  <a:rPr lang="ru-RU" sz="1900" dirty="0" smtClean="0"/>
                  <a:t>2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100" dirty="0" smtClean="0"/>
                  <a:t>– </a:t>
                </a:r>
                <a:r>
                  <a:rPr lang="ru-RU" sz="2100" dirty="0"/>
                  <a:t>это прибыль, полученная использованием оставшейся емкости с предметом 3-его типа</a:t>
                </a:r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1" dirty="0" smtClean="0"/>
              </a:p>
              <a:p>
                <a:pPr marL="0" indent="0" algn="ctr">
                  <a:buNone/>
                </a:pPr>
                <a:r>
                  <a:rPr lang="ru-RU" sz="1900" dirty="0"/>
                  <a:t>– </a:t>
                </a:r>
                <a:r>
                  <a:rPr lang="ru-RU" sz="1900" dirty="0" smtClean="0"/>
                  <a:t>это </a:t>
                </a:r>
                <a:r>
                  <a:rPr lang="ru-RU" sz="1900" dirty="0"/>
                  <a:t>значение удаления некоторых предметов 1-ого типа из решения полученного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900" dirty="0"/>
                  <a:t> и замены их предметами 2-ого типа</a:t>
                </a:r>
                <a:endParaRPr lang="ru-RU" sz="1900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Генетический алгоритм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47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— составление алгоритмов поиска на основе биологической модели механизмов естественного отбора. Базовыми понятиями являются: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начальная популяция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кроссовер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мутация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Высокая скорость для больших задач.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от класса  исходной задачи.</a:t>
            </a:r>
          </a:p>
          <a:p>
            <a:pPr marL="0" lvl="0" indent="0">
              <a:buNone/>
            </a:pP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 гарантирует нахождение точного решения.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9254" y="825856"/>
            <a:ext cx="2746300" cy="864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случайный алгоритм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828" y="1942108"/>
            <a:ext cx="2768104" cy="10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кроссовера: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одноточечный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двухточечный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днородный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245" y="3285119"/>
            <a:ext cx="2768103" cy="136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мутации: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мутация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сальтация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транслокация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5245" y="4908759"/>
            <a:ext cx="2768101" cy="8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селекции: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б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ета-турнир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H="1">
            <a:off x="7915244" y="1816429"/>
            <a:ext cx="1392629" cy="3532685"/>
          </a:xfrm>
          <a:prstGeom prst="bentConnector4">
            <a:avLst>
              <a:gd name="adj1" fmla="val -16415"/>
              <a:gd name="adj2" fmla="val 10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07873" y="3038291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8410" y="1690688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87265" y="4647376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Классы тестовых задач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</a:p>
              <a:p>
                <a:pPr marL="0" lvl="0" indent="0" algn="just">
                  <a:buNone/>
                </a:pPr>
                <a:r>
                  <a:rPr lang="ru-RU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2,..,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9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900" dirty="0">
                    <a:solidFill>
                      <a:schemeClr val="tx1"/>
                    </a:solidFill>
                  </a:rPr>
                  <a:t>случайно выбираются из диапазона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10,…,9999</m:t>
                        </m:r>
                      </m:e>
                    </m:d>
                  </m:oMath>
                </a14:m>
                <a:endParaRPr lang="ru-RU" sz="1900" dirty="0" smtClean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слабой корреляцией </a:t>
                </a:r>
                <a:r>
                  <a:rPr lang="ru-RU" sz="1600" dirty="0" smtClean="0"/>
                  <a:t>(одни </a:t>
                </a:r>
                <a:r>
                  <a:rPr lang="ru-RU" sz="1600" dirty="0"/>
                  <a:t>из наиболее реалистичных в </a:t>
                </a:r>
                <a:r>
                  <a:rPr lang="ru-RU" sz="1600" dirty="0" smtClean="0"/>
                  <a:t>управлении, когда возврат 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 9999</m:t>
                              </m:r>
                            </m:e>
                          </m:d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−100, </m:t>
                          </m:r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d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≥1, 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сильной корреляцией </a:t>
                </a:r>
                <a:r>
                  <a:rPr lang="ru-RU" sz="1600" dirty="0" smtClean="0"/>
                  <a:t>(соответствуют </a:t>
                </a:r>
                <a:r>
                  <a:rPr lang="ru-RU" sz="1600" dirty="0"/>
                  <a:t>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1,…, 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tx1"/>
                  </a:solidFill>
                </a:endParaRPr>
              </a:p>
              <a:p>
                <a:pPr lvl="0" algn="just">
                  <a:buFont typeface="+mj-lt"/>
                  <a:buAutoNum type="arabicPeriod"/>
                </a:pP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           1.                        2.                          3.                             4.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:endParaRPr lang="ru-RU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цена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предмета,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вес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  <a:blipFill rotWithShape="0">
                <a:blip r:embed="rId2"/>
                <a:stretch>
                  <a:fillRect l="-928" t="-20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1" y="4333724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83" y="4318917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4" y="4290740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40" y="4353945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Эксперименты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18" y="4253119"/>
            <a:ext cx="2783258" cy="19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Э1</a:t>
            </a:r>
            <a:r>
              <a:rPr lang="ru-RU" dirty="0"/>
              <a:t>. Поиск </a:t>
            </a:r>
            <a:r>
              <a:rPr lang="ru-RU" dirty="0" smtClean="0"/>
              <a:t>эффективных </a:t>
            </a:r>
            <a:r>
              <a:rPr lang="ru-RU" dirty="0"/>
              <a:t>комбинаций параметров ГА, дающих наиболее выгодное решение для каждого типа задачи о рюкзаке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Э2</a:t>
            </a:r>
            <a:r>
              <a:rPr lang="ru-RU" dirty="0" smtClean="0"/>
              <a:t>. </a:t>
            </a:r>
            <a:r>
              <a:rPr lang="ru-RU" dirty="0"/>
              <a:t>Исследование производительности и качества рассмотренных точных и приближенных алгоритмов, оценка ошибки приближения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поиску эффективных комбинаций параметров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Параметры</a:t>
                </a:r>
                <a:r>
                  <a:rPr lang="ru-RU" sz="4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ru-RU" sz="33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каждого типа задачи о рюкзаке было проведено 28800 запусков ГА, среди которых</a:t>
                </a:r>
                <a:r>
                  <a:rPr lang="ru-RU" sz="2900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lvl="0" algn="just"/>
                <a:r>
                  <a:rPr lang="ru-RU" sz="2900" dirty="0"/>
                  <a:t>По 30 экспериментов на 1 экземпляр задачи, где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</a:t>
                </a:r>
              </a:p>
              <a:p>
                <a:pPr lvl="0" algn="just"/>
                <a:r>
                  <a:rPr lang="ru-RU" sz="2900" dirty="0"/>
                  <a:t>По 5 экземпляров задач на конкретный класс тестовых задач</a:t>
                </a:r>
              </a:p>
              <a:p>
                <a:pPr lvl="0" algn="just"/>
                <a:r>
                  <a:rPr lang="ru-RU" sz="2900" dirty="0"/>
                  <a:t>Рассмотрено 4 класса тестовых задач</a:t>
                </a:r>
              </a:p>
              <a:p>
                <a:pPr algn="just"/>
                <a:r>
                  <a:rPr lang="ru-RU" sz="2900" dirty="0"/>
                  <a:t>Размерность задач составляет 15 предметов</a:t>
                </a:r>
              </a:p>
              <a:p>
                <a:pPr marL="0" indent="0" algn="just">
                  <a:buNone/>
                </a:pP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  <a:endParaRPr lang="ru-RU" sz="2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 algn="just"/>
                <a:r>
                  <a:rPr lang="ru-RU" sz="2900" dirty="0"/>
                  <a:t>40 особей</a:t>
                </a:r>
              </a:p>
              <a:p>
                <a:pPr lvl="0" algn="just"/>
                <a:r>
                  <a:rPr lang="ru-RU" sz="2900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9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sz="2900" dirty="0"/>
                  <a:t> = 14 (для бета-турнирной селекции)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06" t="-3782" r="-58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51269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5100" b="1" dirty="0" smtClean="0">
                <a:solidFill>
                  <a:schemeClr val="accent6">
                    <a:lumMod val="75000"/>
                  </a:schemeClr>
                </a:solidFill>
              </a:rPr>
              <a:t>Характеристики </a:t>
            </a:r>
          </a:p>
          <a:p>
            <a:pPr marL="0" indent="0">
              <a:buNone/>
            </a:pPr>
            <a:r>
              <a:rPr lang="ru-RU" sz="2900" dirty="0" smtClean="0"/>
              <a:t>Пять </a:t>
            </a:r>
            <a:r>
              <a:rPr lang="ru-RU" sz="2900" dirty="0"/>
              <a:t>эффективных комбинаций отбираются  по: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отклонению от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глобального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оптимума, </a:t>
            </a:r>
            <a:endParaRPr lang="ru-RU" sz="29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максимальной средней вероятности получения лучшей особи,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среднему количеству итераций</a:t>
            </a:r>
            <a:r>
              <a:rPr lang="ru-RU" sz="2900" dirty="0"/>
              <a:t>. </a:t>
            </a:r>
          </a:p>
          <a:p>
            <a:pPr marL="0" indent="0" algn="just">
              <a:buNone/>
            </a:pPr>
            <a:r>
              <a:rPr lang="ru-RU" sz="2900" dirty="0"/>
              <a:t>Среди всех пятерок выбирается тройка эффективных комбинаций по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максимальному количеству классов, содержащих комбинацию</a:t>
            </a:r>
            <a:r>
              <a:rPr lang="ru-RU" sz="2900" dirty="0"/>
              <a:t>.</a:t>
            </a:r>
          </a:p>
          <a:p>
            <a:pPr marL="0" indent="0" algn="just">
              <a:buNone/>
            </a:pPr>
            <a:r>
              <a:rPr lang="ru-RU" sz="2900" i="1" dirty="0"/>
              <a:t>Эффективные (лучшие) </a:t>
            </a:r>
            <a:r>
              <a:rPr lang="ru-RU" sz="2900" dirty="0"/>
              <a:t>комбинации – комбинации операторов, влияющих на наиболее эффективный поиск решения.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3"/>
          <p:cNvSpPr>
            <a:spLocks noGrp="1"/>
          </p:cNvSpPr>
          <p:nvPr>
            <p:ph sz="half" idx="2"/>
          </p:nvPr>
        </p:nvSpPr>
        <p:spPr>
          <a:xfrm>
            <a:off x="171128" y="1127935"/>
            <a:ext cx="5895058" cy="478058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Параметры операторов ГА</a:t>
            </a:r>
          </a:p>
          <a:p>
            <a:pPr marL="0" indent="0" algn="just">
              <a:buNone/>
            </a:pPr>
            <a:r>
              <a:rPr lang="ru-RU" sz="1800" dirty="0" smtClean="0"/>
              <a:t>Следующие операторы встречаются наиболее часто среди эффективных комбинаций (% от количества эффективных комбинаций):</a:t>
            </a:r>
            <a:r>
              <a:rPr lang="en-US" sz="1800" dirty="0" smtClean="0"/>
              <a:t> </a:t>
            </a:r>
            <a:r>
              <a:rPr lang="ru-RU" sz="1600" dirty="0" smtClean="0"/>
              <a:t>			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2" y="262918"/>
            <a:ext cx="10515600" cy="913602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ru-RU" sz="3000" b="1" dirty="0">
                    <a:solidFill>
                      <a:schemeClr val="accent6">
                        <a:lumMod val="75000"/>
                      </a:schemeClr>
                    </a:solidFill>
                  </a:rPr>
                  <a:t>Классы тестовых задач</a:t>
                </a:r>
              </a:p>
              <a:p>
                <a:pPr marL="0" indent="0" algn="just">
                  <a:buNone/>
                </a:pPr>
                <a:r>
                  <a:rPr lang="ru-RU" sz="1900" dirty="0" smtClean="0"/>
                  <a:t>Относительно </a:t>
                </a:r>
                <a:r>
                  <a:rPr lang="ru-RU" sz="1900" dirty="0"/>
                  <a:t>классов тестовых задач для ЗОР, вероятность нахождения глобального оптимума для </a:t>
                </a:r>
                <a:r>
                  <a:rPr lang="ru-RU" sz="1900" dirty="0" smtClean="0"/>
                  <a:t>задач</a:t>
                </a:r>
                <a:endParaRPr lang="en-US" sz="1900" dirty="0" smtClean="0"/>
              </a:p>
              <a:p>
                <a:pPr marL="0" indent="0" algn="ctr">
                  <a:buNone/>
                </a:pPr>
                <a:r>
                  <a:rPr lang="ru-RU" sz="2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29,9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800" dirty="0"/>
                  <a:t>, </a:t>
                </a: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подтверждает теорию о труднорешаемости таких задач, напротив, вероятность нахождения глобального </a:t>
                </a:r>
                <a:r>
                  <a:rPr lang="ru-RU" sz="1900" dirty="0" smtClean="0"/>
                  <a:t>оптимума </a:t>
                </a:r>
                <a:r>
                  <a:rPr lang="ru-RU" sz="1900" dirty="0"/>
                  <a:t>для </a:t>
                </a:r>
                <a:r>
                  <a:rPr lang="ru-RU" sz="1900" dirty="0" smtClean="0"/>
                  <a:t>задач</a:t>
                </a:r>
              </a:p>
              <a:p>
                <a:pPr marL="0" indent="0" algn="just">
                  <a:buNone/>
                </a:pPr>
                <a:endParaRPr lang="ru-RU" sz="1800" dirty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 что </a:t>
                </a:r>
                <a:r>
                  <a:rPr lang="ru-RU" sz="1900" dirty="0"/>
                  <a:t>говорит </a:t>
                </a:r>
                <a:r>
                  <a:rPr lang="ru-RU" sz="1900" dirty="0" smtClean="0"/>
                  <a:t>о </a:t>
                </a:r>
                <a:r>
                  <a:rPr lang="ru-RU" sz="1900" dirty="0"/>
                  <a:t>менее трудном нахождении их решения. </a:t>
                </a:r>
                <a:endParaRPr lang="ru-RU" sz="1900" dirty="0" smtClean="0"/>
              </a:p>
              <a:p>
                <a:pPr marL="0" indent="0" algn="just">
                  <a:buNone/>
                </a:pPr>
                <a:endParaRPr lang="ru-RU" sz="1900" dirty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касается ЗОНР, генетический алгоритм показывает хорошие результаты – для всех классов задач вероятность нахождения глобального оптимума превышает 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72</a:t>
                </a:r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900" dirty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  <a:blipFill rotWithShape="0">
                <a:blip r:embed="rId3"/>
                <a:stretch>
                  <a:fillRect l="-979" t="-3285" r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76814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70619" y="3393297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кроссовера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однородный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619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мутации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5012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селекции: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cxnSp>
        <p:nvCxnSpPr>
          <p:cNvPr id="114" name="Elbow Connector 113"/>
          <p:cNvCxnSpPr>
            <a:stCxn id="73" idx="1"/>
          </p:cNvCxnSpPr>
          <p:nvPr/>
        </p:nvCxnSpPr>
        <p:spPr>
          <a:xfrm rot="10800000" flipH="1">
            <a:off x="3255011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657343" y="3876724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653890" y="316148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650530" y="469671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1127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77018" y="3392514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кроссовера: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одноточечный –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4932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мутации: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49325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Оператор селекции: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90%</a:t>
            </a:r>
          </a:p>
        </p:txBody>
      </p:sp>
      <p:cxnSp>
        <p:nvCxnSpPr>
          <p:cNvPr id="148" name="Elbow Connector 147"/>
          <p:cNvCxnSpPr>
            <a:stCxn id="147" idx="1"/>
          </p:cNvCxnSpPr>
          <p:nvPr/>
        </p:nvCxnSpPr>
        <p:spPr>
          <a:xfrm rot="10800000" flipH="1">
            <a:off x="149324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540278" y="3901313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1540283" y="31531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538551" y="46872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5697" y="5693191"/>
            <a:ext cx="545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	 </a:t>
            </a:r>
            <a:r>
              <a:rPr lang="ru-RU" sz="1400" i="1" dirty="0" smtClean="0"/>
              <a:t>Это </a:t>
            </a:r>
            <a:r>
              <a:rPr lang="ru-RU" sz="1400" i="1" dirty="0"/>
              <a:t>подтверждает теорию о том, что данная схема предотвращает преждевременную сходимость и приводит к наиболее эффективному решению</a:t>
            </a:r>
          </a:p>
        </p:txBody>
      </p:sp>
      <p:sp>
        <p:nvSpPr>
          <p:cNvPr id="154" name="Action Button: Information 153">
            <a:hlinkClick r:id="" action="ppaction://noaction" highlightClick="1"/>
          </p:cNvPr>
          <p:cNvSpPr/>
          <p:nvPr/>
        </p:nvSpPr>
        <p:spPr>
          <a:xfrm>
            <a:off x="455670" y="5711159"/>
            <a:ext cx="474520" cy="251492"/>
          </a:xfrm>
          <a:prstGeom prst="actionButtonInformat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Down Arrow 165"/>
          <p:cNvSpPr/>
          <p:nvPr/>
        </p:nvSpPr>
        <p:spPr>
          <a:xfrm>
            <a:off x="4560369" y="5553018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Down Arrow 166"/>
          <p:cNvSpPr/>
          <p:nvPr/>
        </p:nvSpPr>
        <p:spPr>
          <a:xfrm>
            <a:off x="1454682" y="5535452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939572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RU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ru-RU" sz="20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72%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1005840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2393" t="-3012" r="-1425" b="-10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47361" y="2379173"/>
            <a:ext cx="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4325" y="2379173"/>
            <a:ext cx="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ЗОНР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Параметры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каждого типа задачи о рюкзаке были проанализированы наборы алгоритмов на следующих параметрах:</a:t>
                </a:r>
              </a:p>
              <a:p>
                <a:pPr lvl="0"/>
                <a:r>
                  <a:rPr lang="ru-RU" dirty="0"/>
                  <a:t>Размеры задачи: 50, 500 предметов</a:t>
                </a:r>
              </a:p>
              <a:p>
                <a:pPr lvl="0"/>
                <a:r>
                  <a:rPr lang="ru-RU" dirty="0"/>
                  <a:t>По 30 запусков каждого алгоритма для решения одного экземпляра задачи</a:t>
                </a:r>
              </a:p>
              <a:p>
                <a:pPr lvl="0"/>
                <a:r>
                  <a:rPr lang="ru-RU" dirty="0"/>
                  <a:t>По 30 экземпляров на конкретный класс тестовых задач</a:t>
                </a:r>
              </a:p>
              <a:p>
                <a:r>
                  <a:rPr lang="ru-RU" dirty="0"/>
                  <a:t>Рассмотрено 4 класса тестовых </a:t>
                </a:r>
                <a:r>
                  <a:rPr lang="ru-RU" dirty="0" smtClean="0"/>
                  <a:t>задач</a:t>
                </a:r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</a:p>
              <a:p>
                <a:pPr lvl="0" algn="just"/>
                <a:r>
                  <a:rPr lang="ru-RU" dirty="0"/>
                  <a:t>40 особей</a:t>
                </a:r>
              </a:p>
              <a:p>
                <a:pPr lvl="0" algn="just"/>
                <a:r>
                  <a:rPr lang="ru-RU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бета-турнирной селекции</a:t>
                </a:r>
                <a:r>
                  <a:rPr lang="ru-RU" dirty="0" smtClean="0"/>
                  <a:t>)</a:t>
                </a:r>
              </a:p>
              <a:p>
                <a:pPr lvl="0" algn="just"/>
                <a:r>
                  <a:rPr lang="ru-RU" dirty="0" smtClean="0"/>
                  <a:t>В качестве набора операторов выбраны значения из Э1 для каждого класса тестовых задач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3782" r="-58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>
                    <a:solidFill>
                      <a:schemeClr val="accent6">
                        <a:lumMod val="75000"/>
                      </a:schemeClr>
                    </a:solidFill>
                  </a:rPr>
                  <a:t>Характеристики </a:t>
                </a:r>
              </a:p>
              <a:p>
                <a:pPr marL="0" indent="0">
                  <a:buNone/>
                </a:pPr>
                <a:r>
                  <a:rPr lang="ru-RU" sz="3800" dirty="0"/>
                  <a:t>Среди всех алгоритмов для каждого экземпляра класса находятся: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Минимальная медиана времени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выполнения</a:t>
                </a:r>
                <a:endParaRPr lang="ru-RU" sz="38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Минимальное среднее отклонение от оптимума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%</a:t>
                </a:r>
              </a:p>
              <a:p>
                <a:pPr marL="0" indent="0" algn="just">
                  <a:buNone/>
                </a:pPr>
                <a:r>
                  <a:rPr lang="ru-RU" sz="3800" dirty="0" smtClean="0"/>
                  <a:t>Среди </a:t>
                </a:r>
                <a:r>
                  <a:rPr lang="ru-RU" sz="3800" dirty="0"/>
                  <a:t>всех лучших алгоритмов для текущего экземпляра задачи выбираются лучшие алгоритмы для конкретного класса задач по максимальному количеству минимальных медиан времени выполнения и максимальному количеству минимальных средний отклонений</a:t>
                </a:r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В </a:t>
                </a:r>
                <a:r>
                  <a:rPr lang="ru-RU" sz="3800" dirty="0"/>
                  <a:t>дополнение, для ГА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количестве задач в %, в котором алгоритм дает приближенное решение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максимальном и среднем отклонениях решения ГА от глобального оптимума по средним отклонениям каждого экземпляра задачи (в %)</a:t>
                </a:r>
              </a:p>
              <a:p>
                <a:pPr marL="0" indent="0">
                  <a:buNone/>
                </a:pPr>
                <a:r>
                  <a:rPr lang="ru-RU" sz="3800" dirty="0"/>
                  <a:t>Для задачи о неограниченном рюкзаке дополнительно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для решения которых применилось свойство периодичности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решения которых достигли верхней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Проблематика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Задача о рюкзаке имеет множество алгоритмов решения, имеющих свои преимущества и недостатки.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Как выбрать подходящий алгоритм для задачи о рюкзаке, применимой в конкретной области?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Нахождение эффективного подхода к решению ЗОР</a:t>
            </a:r>
            <a:r>
              <a:rPr lang="en-US" dirty="0" smtClean="0"/>
              <a:t>/</a:t>
            </a:r>
            <a:r>
              <a:rPr lang="ru-RU" dirty="0" smtClean="0"/>
              <a:t>ЗОНР определенного класса позволит сократить временные затраты  и получить приемлемое решение в специфичной для класса задач области.</a:t>
            </a:r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ЗОР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27" y="1690689"/>
            <a:ext cx="5853723" cy="484346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задач в 50 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класса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без корреляции </a:t>
            </a:r>
            <a:r>
              <a:rPr lang="ru-RU" sz="2900" dirty="0" smtClean="0"/>
              <a:t>и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подсуммами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глубину </a:t>
            </a:r>
            <a:r>
              <a:rPr lang="ru-RU" sz="2900" dirty="0" smtClean="0"/>
              <a:t>показывает лучший результат по скорости решения (минимальное время выполнения в миллисекундах) среди прочих рассмотренных алгоритмов.</a:t>
            </a:r>
          </a:p>
          <a:p>
            <a:pPr marL="0" indent="0" algn="just">
              <a:buNone/>
            </a:pPr>
            <a:r>
              <a:rPr lang="ru-RU" sz="2900" dirty="0" smtClean="0"/>
              <a:t> Для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слабой корреляцией </a:t>
            </a:r>
            <a:r>
              <a:rPr lang="ru-RU" sz="2900" dirty="0" smtClean="0"/>
              <a:t>лидирующую позицию занимает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ширину</a:t>
            </a:r>
            <a:r>
              <a:rPr lang="ru-RU" sz="2900" dirty="0"/>
              <a:t>.</a:t>
            </a:r>
            <a:endParaRPr lang="ru-RU" sz="2900" dirty="0" smtClean="0"/>
          </a:p>
          <a:p>
            <a:pPr marL="0" indent="0" algn="just">
              <a:buNone/>
            </a:pPr>
            <a:r>
              <a:rPr lang="ru-RU" sz="2900" dirty="0"/>
              <a:t>Д</a:t>
            </a:r>
            <a:r>
              <a:rPr lang="ru-RU" sz="2900" dirty="0" smtClean="0"/>
              <a:t>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сильной корреляцией </a:t>
            </a:r>
            <a:r>
              <a:rPr lang="ru-RU" sz="2900" dirty="0" smtClean="0"/>
              <a:t>– </a:t>
            </a:r>
            <a:r>
              <a:rPr lang="ru-RU" sz="29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программирования</a:t>
            </a:r>
            <a:r>
              <a:rPr lang="ru-RU" sz="2900" b="1" dirty="0" smtClean="0"/>
              <a:t>.</a:t>
            </a:r>
            <a:endParaRPr lang="en-US" sz="2900" b="1" dirty="0" smtClean="0"/>
          </a:p>
          <a:p>
            <a:pPr marL="0" indent="0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задач в </a:t>
            </a: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</a:t>
            </a:r>
            <a:r>
              <a:rPr lang="ru-RU" sz="2900" dirty="0"/>
              <a:t>умеренных ЗОР размером в 500 предметов для всех классов тестовых задач лучшим по скорости решения среди прочих рассмотренных алгоритмов является </a:t>
            </a:r>
            <a:r>
              <a:rPr lang="ru-RU" sz="33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программирования</a:t>
            </a:r>
            <a:r>
              <a:rPr lang="ru-RU" sz="2900" dirty="0" smtClean="0"/>
              <a:t>.</a:t>
            </a:r>
          </a:p>
          <a:p>
            <a:pPr marL="0" indent="0" algn="just">
              <a:buNone/>
            </a:pPr>
            <a:endParaRPr lang="ru-RU" sz="2900" dirty="0" smtClean="0"/>
          </a:p>
          <a:p>
            <a:pPr marL="0" indent="0" algn="just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</a:t>
            </a:r>
            <a:r>
              <a:rPr lang="ru-RU" sz="2900" dirty="0" smtClean="0"/>
              <a:t>Стоит </a:t>
            </a:r>
            <a:r>
              <a:rPr lang="ru-RU" sz="2900" dirty="0"/>
              <a:t>учитывать, что при использовании МВИГ в больших задачах можно столкнуться с проблемой недостатка памяти, заложенной под хранение узлов, в результате чего алгоритм закончит работу с ошибкой о нехватке памяти</a:t>
            </a:r>
            <a:r>
              <a:rPr lang="ru-RU" sz="2900" dirty="0" smtClean="0"/>
              <a:t>. Для </a:t>
            </a:r>
            <a:r>
              <a:rPr lang="ru-RU" sz="2900" dirty="0"/>
              <a:t>сильно коррелированных задач и задач с подсуммами </a:t>
            </a:r>
            <a:r>
              <a:rPr lang="ru-RU" sz="2900" dirty="0" smtClean="0"/>
              <a:t>в </a:t>
            </a:r>
            <a:r>
              <a:rPr lang="ru-RU" sz="2900" dirty="0"/>
              <a:t>500 предметов МВИГ с обходом в ширину ни разу не выполнился </a:t>
            </a:r>
            <a:r>
              <a:rPr lang="ru-RU" sz="2900" dirty="0" smtClean="0"/>
              <a:t>успешно.</a:t>
            </a:r>
            <a:endParaRPr lang="ru-RU" sz="2900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95776"/>
              </p:ext>
            </p:extLst>
          </p:nvPr>
        </p:nvGraphicFramePr>
        <p:xfrm>
          <a:off x="6345360" y="1690688"/>
          <a:ext cx="5791200" cy="2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662"/>
                <a:gridCol w="1922584"/>
                <a:gridCol w="1906954"/>
              </a:tblGrid>
              <a:tr h="711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корреляции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93,33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16,67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сильной корреляцией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Табличный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ДП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подсуммами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68757"/>
              </p:ext>
            </p:extLst>
          </p:nvPr>
        </p:nvGraphicFramePr>
        <p:xfrm>
          <a:off x="6337545" y="4248110"/>
          <a:ext cx="580683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476"/>
                <a:gridCol w="1906954"/>
                <a:gridCol w="1930400"/>
              </a:tblGrid>
              <a:tr h="780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МВИГ,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обход в глубину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21698" y="1397484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0139" y="394376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0" y="5127990"/>
            <a:ext cx="373840" cy="3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86814461"/>
                  </p:ext>
                </p:extLst>
              </p:nvPr>
            </p:nvGraphicFramePr>
            <p:xfrm>
              <a:off x="4947576" y="1793578"/>
              <a:ext cx="7162799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47849"/>
                    <a:gridCol w="1234689"/>
                    <a:gridCol w="1360087"/>
                    <a:gridCol w="1360087"/>
                    <a:gridCol w="1360087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86814461"/>
                  </p:ext>
                </p:extLst>
              </p:nvPr>
            </p:nvGraphicFramePr>
            <p:xfrm>
              <a:off x="4947576" y="1793578"/>
              <a:ext cx="7162799" cy="1828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47849"/>
                    <a:gridCol w="1234689"/>
                    <a:gridCol w="1360087"/>
                    <a:gridCol w="1360087"/>
                    <a:gridCol w="1360087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30" t="-157500" r="-28877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32307863"/>
                  </p:ext>
                </p:extLst>
              </p:nvPr>
            </p:nvGraphicFramePr>
            <p:xfrm>
              <a:off x="4947576" y="3954661"/>
              <a:ext cx="7162798" cy="1945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66898"/>
                    <a:gridCol w="1215639"/>
                    <a:gridCol w="1360087"/>
                    <a:gridCol w="1360087"/>
                    <a:gridCol w="1360087"/>
                  </a:tblGrid>
                  <a:tr h="4826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32307863"/>
                  </p:ext>
                </p:extLst>
              </p:nvPr>
            </p:nvGraphicFramePr>
            <p:xfrm>
              <a:off x="4947576" y="3954661"/>
              <a:ext cx="7162798" cy="1945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66898"/>
                    <a:gridCol w="1215639"/>
                    <a:gridCol w="1360087"/>
                    <a:gridCol w="1360087"/>
                    <a:gridCol w="1360087"/>
                  </a:tblGrid>
                  <a:tr h="4826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26" t="-172500" r="-28371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750" y="1761331"/>
                <a:ext cx="4619625" cy="468788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just">
                  <a:buNone/>
                </a:pPr>
                <a:r>
                  <a:rPr lang="ru-RU" sz="2900" dirty="0" smtClean="0"/>
                  <a:t>Для класса </a:t>
                </a:r>
                <a:r>
                  <a:rPr lang="ru-RU" sz="2900" dirty="0"/>
                  <a:t>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корреляции </a:t>
                </a:r>
                <a:r>
                  <a:rPr lang="ru-RU" sz="2900" dirty="0"/>
                  <a:t>свойство периодичности достигается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86,67%</a:t>
                </a:r>
                <a:r>
                  <a:rPr lang="ru-RU" sz="2900" dirty="0"/>
                  <a:t> от числа решенных экземпляров задач размером в 50 предметов и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50% </a:t>
                </a:r>
                <a:r>
                  <a:rPr lang="ru-RU" sz="2900" dirty="0"/>
                  <a:t>от числа решенных экземпляров задач из 500 предметов, вследствие чего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ЭДП</a:t>
                </a:r>
                <a:r>
                  <a:rPr lang="ru-RU" sz="29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dirty="0" smtClean="0"/>
                  <a:t>показывает </a:t>
                </a:r>
                <a:r>
                  <a:rPr lang="ru-RU" sz="2900" dirty="0"/>
                  <a:t>лучший результат по времени выполнения. Для классов задач с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слабой корреляцией</a:t>
                </a:r>
                <a:r>
                  <a:rPr lang="ru-RU" sz="2900" dirty="0"/>
                  <a:t> и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:r>
                  <a:rPr lang="ru-RU" sz="2900" dirty="0"/>
                  <a:t>показатель достижения свойства периодичности снижается, поэтому «в лидеры вырываются»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с обходом в ширину и в глубину</a:t>
                </a:r>
                <a:r>
                  <a:rPr lang="ru-RU" sz="2900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sz="2900" dirty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достигается общая верхняя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9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900" dirty="0"/>
                  <a:t>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36,67%</a:t>
                </a:r>
                <a:r>
                  <a:rPr lang="ru-RU" sz="2900" dirty="0"/>
                  <a:t> от числа решенных экземпляров задач из 50 предметов, </a:t>
                </a:r>
                <a:r>
                  <a:rPr lang="ru-RU" sz="2900" dirty="0" smtClean="0"/>
                  <a:t>что позволяет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</a:t>
                </a:r>
                <a:r>
                  <a:rPr lang="ru-RU" sz="2900" dirty="0" smtClean="0"/>
                  <a:t> </a:t>
                </a:r>
                <a:r>
                  <a:rPr lang="ru-RU" sz="2900" dirty="0"/>
                  <a:t>удерживать преимущество по сравнению с остальными алгоритмами. </a:t>
                </a:r>
                <a:endParaRPr lang="ru-RU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Для </a:t>
                </a:r>
                <a:r>
                  <a:rPr lang="ru-RU" sz="2900" dirty="0"/>
                  <a:t>умеренных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размером в 500 предметов достижение общей верхней границы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9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900" dirty="0"/>
                  <a:t> составляет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23,33%</a:t>
                </a:r>
                <a:r>
                  <a:rPr lang="ru-RU" sz="2900" dirty="0"/>
                  <a:t> от числа решенных экземпляров задач, а самым быстрым алгоритмом по скорости решения является классический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ДП</a:t>
                </a:r>
                <a:r>
                  <a:rPr lang="ru-RU" sz="2900" dirty="0" smtClean="0"/>
                  <a:t>.</a:t>
                </a:r>
                <a:endParaRPr lang="ru-RU" sz="29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750" y="1761331"/>
                <a:ext cx="4619625" cy="4687888"/>
              </a:xfrm>
              <a:blipFill rotWithShape="0">
                <a:blip r:embed="rId5"/>
                <a:stretch>
                  <a:fillRect l="-792" t="-1691" r="-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628511" y="1487498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ЗОНР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523729" y="3659089"/>
            <a:ext cx="1687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38861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697510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697510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325714" r="-143536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425714" r="-143536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525714" r="-143536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608333" r="-143536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828571" r="-143536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928571" r="-143536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128571" r="-143536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228571" r="-143536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2292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3905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2292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325714" r="-141927" b="-10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425714" r="-141927" b="-9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525714" r="-141927" b="-8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608333" r="-141927" b="-7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828571" r="-141927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928571" r="-141927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228571" r="-141927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328571" r="-141927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17731" y="336931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750" y="245696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3479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результатов относительно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Генетический </a:t>
                </a:r>
                <a:r>
                  <a:rPr lang="ru-RU" dirty="0"/>
                  <a:t>алгоритм нашел точное </a:t>
                </a:r>
                <a:r>
                  <a:rPr lang="ru-RU" dirty="0" smtClean="0"/>
                  <a:t>решение, для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ЗОР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60</a:t>
                </a:r>
                <a:r>
                  <a:rPr lang="ru-RU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решенных </a:t>
                </a:r>
                <a:r>
                  <a:rPr lang="ru-RU" dirty="0"/>
                  <a:t>экземпляров задач для каждого класса тестовых задач, исключая задачи с подсуммами в 500 предметов;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напротив</a:t>
                </a:r>
                <a:r>
                  <a:rPr lang="ru-RU" dirty="0"/>
                  <a:t>, </a:t>
                </a:r>
                <a:r>
                  <a:rPr lang="ru-RU" dirty="0" smtClean="0"/>
                  <a:t>глобальный оптимум был достигнут для </a:t>
                </a:r>
              </a:p>
              <a:p>
                <a:pPr marL="0" indent="0" algn="ctr">
                  <a:buNone/>
                </a:pP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ЗОНР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63%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от числа решенных экземпляров для каждого класса тестовых задач.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  <a:blipFill rotWithShape="0">
                <a:blip r:embed="rId2"/>
                <a:stretch>
                  <a:fillRect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модуль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4879975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исследовательской работы был реализован программный модуль (ПМ) «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Knapsack-Problems</a:t>
            </a:r>
            <a:r>
              <a:rPr lang="ru-RU" dirty="0"/>
              <a:t>», предоставляющий:</a:t>
            </a:r>
          </a:p>
          <a:p>
            <a:pPr lvl="0" algn="just"/>
            <a:r>
              <a:rPr lang="ru-RU" dirty="0"/>
              <a:t>алгоритмы для решения задач о 0-1 рюкзаке и </a:t>
            </a:r>
            <a:r>
              <a:rPr lang="ru-RU" dirty="0" smtClean="0"/>
              <a:t>неограниченном </a:t>
            </a:r>
            <a:r>
              <a:rPr lang="ru-RU" dirty="0"/>
              <a:t>рюкзаке,</a:t>
            </a:r>
          </a:p>
          <a:p>
            <a:pPr lvl="0" algn="just"/>
            <a:r>
              <a:rPr lang="ru-RU" dirty="0"/>
              <a:t>проведение </a:t>
            </a:r>
            <a:r>
              <a:rPr lang="ru-RU" dirty="0" smtClean="0"/>
              <a:t>экспериментов по исследованию алгоритмов с </a:t>
            </a:r>
            <a:r>
              <a:rPr lang="ru-RU" dirty="0"/>
              <a:t>генерацией отчетов по ним.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программного модуля</a:t>
            </a:r>
          </a:p>
          <a:p>
            <a:pPr algn="just"/>
            <a:r>
              <a:rPr lang="ru-RU" dirty="0"/>
              <a:t>Основными элементами, обеспечивающими функционирование ПО, являются:</a:t>
            </a:r>
          </a:p>
          <a:p>
            <a:pPr lvl="0" algn="just"/>
            <a:r>
              <a:rPr lang="ru-RU" dirty="0"/>
              <a:t>KnapsackProblem.dll;</a:t>
            </a:r>
          </a:p>
          <a:p>
            <a:pPr lvl="0" algn="just"/>
            <a:r>
              <a:rPr lang="ru-RU" dirty="0"/>
              <a:t>GenetiAlgorithm.dll;</a:t>
            </a:r>
          </a:p>
          <a:p>
            <a:pPr lvl="0" algn="just"/>
            <a:r>
              <a:rPr lang="ru-RU" dirty="0"/>
              <a:t>ExactAlgorithms.dll;</a:t>
            </a:r>
          </a:p>
          <a:p>
            <a:pPr lvl="0" algn="just"/>
            <a:r>
              <a:rPr lang="ru-RU" dirty="0"/>
              <a:t>ExcelReport.dll;</a:t>
            </a:r>
          </a:p>
          <a:p>
            <a:pPr lvl="0" algn="just"/>
            <a:r>
              <a:rPr lang="ru-RU" dirty="0"/>
              <a:t>CLI.exe.</a:t>
            </a:r>
          </a:p>
          <a:p>
            <a:pPr algn="just"/>
            <a:r>
              <a:rPr lang="ru-RU" dirty="0"/>
              <a:t>Также модуль имеет две компоненты тестирования: UnitTests.dll, CorrectnessTests.dll.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53"/>
            <a:ext cx="12192000" cy="67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Заключение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В рамках данной работы: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/>
              <a:t>Изучен теоретический материал о задаче о 0-1 рюкзаке, о задаче о неограниченном рюкзаке и её свойствах. Произведен разбор статей с предлагаемыми методами решения рассмотренных типов задачи о </a:t>
            </a:r>
            <a:r>
              <a:rPr lang="ru-RU" sz="2000" dirty="0" smtClean="0"/>
              <a:t>ранце</a:t>
            </a:r>
            <a:r>
              <a:rPr lang="en-US" sz="2000" dirty="0" smtClean="0"/>
              <a:t>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Разработан программный модуль «Knapsack-Problems».</a:t>
            </a:r>
            <a:endParaRPr lang="en-US" sz="2000" dirty="0" smtClean="0"/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Проведено </a:t>
            </a:r>
            <a:r>
              <a:rPr lang="en-US" sz="2000" dirty="0" smtClean="0"/>
              <a:t>2 </a:t>
            </a:r>
            <a:r>
              <a:rPr lang="ru-RU" sz="2000" dirty="0" smtClean="0"/>
              <a:t>эксперимента по исследованию алгоритмов.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Написаны 2 статьи:</a:t>
            </a:r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Е.А., Пронина Е.В.</a:t>
            </a:r>
            <a:r>
              <a:rPr lang="ru-RU" sz="1800" dirty="0" smtClean="0"/>
              <a:t> Применение генетического алгоритма к задаче формирования инвестиционного портфеля // ИНФОРМАЦИОННЫЕ СИСТЕМЫ И ТЕХНОЛОГИИ ИСТ-2017 МАТЕРИАЛЫ </a:t>
            </a:r>
            <a:r>
              <a:rPr lang="en-US" sz="1800" dirty="0" smtClean="0"/>
              <a:t>XXIII</a:t>
            </a:r>
            <a:r>
              <a:rPr lang="ru-RU" sz="1800" dirty="0" smtClean="0"/>
              <a:t> МЕЖДУНАРОДНОЙ НАУЧНО-ТЕХНИЧЕСКОЙ КОНФЕРЕНЦИИ. Электронное издание. НИЖНИЙ НОВГОРОД 2017. 2017. С. 712-718.</a:t>
            </a:r>
            <a:endParaRPr lang="en-US" sz="1800" dirty="0" smtClean="0"/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 А., Шуланкина Е. В. </a:t>
            </a:r>
            <a:r>
              <a:rPr lang="ru-RU" sz="1800" dirty="0"/>
              <a:t>Исследование </a:t>
            </a:r>
            <a:r>
              <a:rPr lang="ru-RU" sz="1800" dirty="0" smtClean="0"/>
              <a:t>подходов к решению </a:t>
            </a:r>
            <a:r>
              <a:rPr lang="ru-RU" sz="1800" dirty="0"/>
              <a:t>задачи о 0-1 рюкзаке и задачи о неограниченном </a:t>
            </a:r>
            <a:r>
              <a:rPr lang="ru-RU" sz="1800" dirty="0" smtClean="0"/>
              <a:t>рюкзаке. </a:t>
            </a:r>
            <a:r>
              <a:rPr lang="ru-RU" sz="1800" i="1" dirty="0" smtClean="0"/>
              <a:t>(на стадии рассмотрения в научно-технический журнал «</a:t>
            </a:r>
            <a:r>
              <a:rPr lang="ru-RU" sz="1800" i="1" dirty="0"/>
              <a:t>Системы управления и информационные технологии</a:t>
            </a:r>
            <a:r>
              <a:rPr lang="ru-RU" sz="1800" i="1" dirty="0" smtClean="0"/>
              <a:t>»)</a:t>
            </a:r>
            <a:r>
              <a:rPr lang="ru-RU" sz="1800" dirty="0" smtClean="0"/>
              <a:t>.</a:t>
            </a:r>
            <a:endParaRPr lang="ru-RU" sz="1800" dirty="0"/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Целью работы  </a:t>
            </a:r>
            <a:r>
              <a:rPr lang="ru-RU" dirty="0" smtClean="0"/>
              <a:t>является </a:t>
            </a:r>
            <a:r>
              <a:rPr lang="ru-RU" dirty="0"/>
              <a:t>подбор лучшего среди исследуемых алгоритма </a:t>
            </a:r>
            <a:r>
              <a:rPr lang="ru-RU" dirty="0" smtClean="0"/>
              <a:t>решения </a:t>
            </a:r>
            <a:r>
              <a:rPr lang="ru-RU" dirty="0"/>
              <a:t>для каждого класса </a:t>
            </a:r>
            <a:r>
              <a:rPr lang="ru-RU" dirty="0" smtClean="0"/>
              <a:t>рассматриваемых </a:t>
            </a:r>
            <a:r>
              <a:rPr lang="ru-RU" dirty="0"/>
              <a:t>типов задач о </a:t>
            </a:r>
            <a:r>
              <a:rPr lang="ru-RU" dirty="0" smtClean="0"/>
              <a:t>рюкзаке.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Методы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точных алгоритмов для решения </a:t>
            </a:r>
            <a:r>
              <a:rPr lang="ru-RU" dirty="0" smtClean="0"/>
              <a:t>ЗОР и ЗОНР, а </a:t>
            </a:r>
            <a:r>
              <a:rPr lang="ru-RU" dirty="0"/>
              <a:t>также исследование специфичных свойств </a:t>
            </a:r>
            <a:r>
              <a:rPr lang="ru-RU" dirty="0" smtClean="0"/>
              <a:t>ЗОНР, </a:t>
            </a:r>
            <a:r>
              <a:rPr lang="ru-RU" dirty="0"/>
              <a:t>позволяющих сократить пространство </a:t>
            </a:r>
            <a:r>
              <a:rPr lang="ru-RU" dirty="0" smtClean="0"/>
              <a:t>поиска. </a:t>
            </a:r>
            <a:endParaRPr lang="ru-RU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генетического алгоритма с различными наборами параметров.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поведения ГА при различных комбинациях параметров применительно к каждому классу рассматриваемых типов задач для выявления комбинаций, дающих наиболее выгодное решение.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производительности и качества описанных алгоритмов, чтобы подобрать к каждому классу рассматриваемых типов задач о рюкзаке наилучший подход к решению.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8284"/>
            <a:ext cx="10515600" cy="2852737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98" y="4067798"/>
            <a:ext cx="2288552" cy="2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Постановка задачи о 0-1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вес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ограничение на максимальный вес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если 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2661" r="-1552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 о неограниченном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</a:t>
                </a:r>
                <a:r>
                  <a:rPr lang="ru-RU" sz="3100" dirty="0" smtClean="0"/>
                  <a:t>вес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 </a:t>
                </a:r>
                <a:r>
                  <a:rPr lang="ru-RU" sz="3100" dirty="0" smtClean="0"/>
                  <a:t>стоимость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  <a:endParaRPr lang="en-US" sz="31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u-RU" sz="31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 smtClean="0"/>
                  <a:t> – </a:t>
                </a:r>
                <a:r>
                  <a:rPr lang="ru-RU" sz="3100" dirty="0" smtClean="0"/>
                  <a:t>ограничение на максимальный вес</a:t>
                </a:r>
              </a:p>
              <a:p>
                <a:pPr algn="just"/>
                <a:r>
                  <a:rPr lang="ru-RU" sz="3100" dirty="0" smtClean="0"/>
                  <a:t>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 может принимать значение в диапазоне</a:t>
                </a:r>
                <a14:m>
                  <m:oMath xmlns:m="http://schemas.openxmlformats.org/officeDocument/2006/math">
                    <m:r>
                      <a:rPr lang="ru-RU" sz="3100" i="1">
                        <a:latin typeface="Cambria Math" panose="02040503050406030204" pitchFamily="18" charset="0"/>
                      </a:rPr>
                      <m:t> [0,…,</m:t>
                    </m:r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1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sz="3100" dirty="0" smtClean="0"/>
                  <a:t>Требуется </a:t>
                </a:r>
                <a:r>
                  <a:rPr lang="ru-RU" sz="3100" dirty="0"/>
                  <a:t>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sz="3100" dirty="0"/>
                  <a:t>.</a:t>
                </a:r>
                <a14:m>
                  <m:oMath xmlns:m="http://schemas.openxmlformats.org/officeDocument/2006/math">
                    <m:r>
                      <a:rPr lang="ru-RU" sz="3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1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3221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0,[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3100" b="1" dirty="0" smtClean="0">
                <a:solidFill>
                  <a:schemeClr val="accent5">
                    <a:lumMod val="75000"/>
                  </a:schemeClr>
                </a:solidFill>
              </a:rPr>
              <a:t>Доминирование</a:t>
            </a:r>
          </a:p>
          <a:p>
            <a:pPr marL="0" indent="0">
              <a:buNone/>
            </a:pPr>
            <a:r>
              <a:rPr lang="ru-RU" i="1" dirty="0" smtClean="0"/>
              <a:t>Определение</a:t>
            </a:r>
            <a:r>
              <a:rPr lang="ru-RU" dirty="0" smtClean="0"/>
              <a:t>: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доминируем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-ым предметом,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когда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тяжелее и менее выгоден, чем предмет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каждой ЗОНР всегда существует оптимальное решение, которое не содержит любые просто, множественно или коллективно доминируемые типы предметов.</a:t>
            </a:r>
          </a:p>
          <a:p>
            <a:pPr marL="0" indent="0" algn="just">
              <a:buNone/>
            </a:pPr>
            <a:r>
              <a:rPr lang="ru-RU" dirty="0"/>
              <a:t>Это означает, что любые просто, множественно или коллективно доминируемые типы предметов могут быть отброшены без изменения оптимального решения, значительно уменьшая пространство поиска.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75" y="1508125"/>
            <a:ext cx="5391785" cy="484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3013</Words>
  <Application>Microsoft Office PowerPoint</Application>
  <PresentationFormat>Widescreen</PresentationFormat>
  <Paragraphs>521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Century Gothic (Body)</vt:lpstr>
      <vt:lpstr>Times New Roman</vt:lpstr>
      <vt:lpstr>Wingdings</vt:lpstr>
      <vt:lpstr>Office Theme</vt:lpstr>
      <vt:lpstr>ВЫПУСКНАЯ КВАЛИФИКАЦИОННАЯ РАБОТА МАГИСТРА   Исследование подходов к решению задачи о 0-1 рюкзаке и задачи о неограниченном рюкзаке </vt:lpstr>
      <vt:lpstr>Объект исследования</vt:lpstr>
      <vt:lpstr>Проблематика</vt:lpstr>
      <vt:lpstr>PowerPoint Presentation</vt:lpstr>
      <vt:lpstr>Методы исследования</vt:lpstr>
      <vt:lpstr>Постановка задачи</vt:lpstr>
      <vt:lpstr>Постановка задачи о 0-1 рюкзаке</vt:lpstr>
      <vt:lpstr>Постановка задачи о неограниченном рюкзаке</vt:lpstr>
      <vt:lpstr>Свойства задачи о неограниченном рюкзаке</vt:lpstr>
      <vt:lpstr>Свойства задачи о неограниченном рюкзаке</vt:lpstr>
      <vt:lpstr>Исследуемые подходы к решению</vt:lpstr>
      <vt:lpstr>Рассматриваемые алгоритмы для решения задачи о 0-1 рюкзаке</vt:lpstr>
      <vt:lpstr>Алгоритм динамического программирования</vt:lpstr>
      <vt:lpstr>Метод ветвей и границ</vt:lpstr>
      <vt:lpstr>Рассматриваемые алгоритмы для решения задачи о неограниченном рюкзаке</vt:lpstr>
      <vt:lpstr>Классический метод динамического программирования</vt:lpstr>
      <vt:lpstr>Алгоритм эффективного динамического программирования</vt:lpstr>
      <vt:lpstr>Определение порогового доминирования</vt:lpstr>
      <vt:lpstr>Параметры и сложность ЭДП</vt:lpstr>
      <vt:lpstr>Метод ветвей и границ с верхней оценкой U_(3 )</vt:lpstr>
      <vt:lpstr>Генетический алгоритм</vt:lpstr>
      <vt:lpstr>Классы тестовых задач</vt:lpstr>
      <vt:lpstr>PowerPoint Presentation</vt:lpstr>
      <vt:lpstr>Эксперименты</vt:lpstr>
      <vt:lpstr>PowerPoint Presentation</vt:lpstr>
      <vt:lpstr>Эксперимент по поиску эффективных комбинаций параметров ГА</vt:lpstr>
      <vt:lpstr>Анализ результатов</vt:lpstr>
      <vt:lpstr>Эксперимент по исследованию производительности и качества алгоритмов</vt:lpstr>
      <vt:lpstr>Эксперимент по исследованию производительности и качества алгоритмов</vt:lpstr>
      <vt:lpstr>Анализ результатов для ЗОР</vt:lpstr>
      <vt:lpstr> </vt:lpstr>
      <vt:lpstr>PowerPoint Presentation</vt:lpstr>
      <vt:lpstr>Анализ результатов относительно ГА</vt:lpstr>
      <vt:lpstr>Программный модуль</vt:lpstr>
      <vt:lpstr>PowerPoint Presentation</vt:lpstr>
      <vt:lpstr>PowerPoint Presentation</vt:lpstr>
      <vt:lpstr>Заключение</vt:lpstr>
      <vt:lpstr>В рамках данной работы:</vt:lpstr>
      <vt:lpstr>Спасибо за внимание!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CTPClassification=CTP_IC:VisualMarkings=, CTPClassification=CTP_IC</cp:keywords>
  <cp:lastModifiedBy>Shulankina, Elizaveta</cp:lastModifiedBy>
  <cp:revision>568</cp:revision>
  <dcterms:created xsi:type="dcterms:W3CDTF">2016-06-07T16:49:20Z</dcterms:created>
  <dcterms:modified xsi:type="dcterms:W3CDTF">2018-06-04T01:53:28Z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DEVELOPER PRODUCTS GROUP</vt:lpwstr>
  </property>
  <property fmtid="{D5CDD505-2E9C-101B-9397-08002B2CF9AE}" pid="4" name="CTP_TimeStamp">
    <vt:lpwstr>2018-06-04 01:53:24Z</vt:lpwstr>
  </property>
  <property fmtid="{D5CDD505-2E9C-101B-9397-08002B2CF9AE}" pid="5" name="CTPClassification">
    <vt:lpwstr>CTP_IC</vt:lpwstr>
  </property>
</Properties>
</file>