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1" r:id="rId1"/>
  </p:sldMasterIdLst>
  <p:notesMasterIdLst>
    <p:notesMasterId r:id="rId41"/>
  </p:notesMasterIdLst>
  <p:sldIdLst>
    <p:sldId id="256" r:id="rId2"/>
    <p:sldId id="274" r:id="rId3"/>
    <p:sldId id="276" r:id="rId4"/>
    <p:sldId id="275" r:id="rId5"/>
    <p:sldId id="278" r:id="rId6"/>
    <p:sldId id="289" r:id="rId7"/>
    <p:sldId id="330" r:id="rId8"/>
    <p:sldId id="284" r:id="rId9"/>
    <p:sldId id="285" r:id="rId10"/>
    <p:sldId id="287" r:id="rId11"/>
    <p:sldId id="290" r:id="rId12"/>
    <p:sldId id="291" r:id="rId13"/>
    <p:sldId id="331" r:id="rId14"/>
    <p:sldId id="292" r:id="rId15"/>
    <p:sldId id="332" r:id="rId16"/>
    <p:sldId id="327" r:id="rId17"/>
    <p:sldId id="334" r:id="rId18"/>
    <p:sldId id="336" r:id="rId19"/>
    <p:sldId id="339" r:id="rId20"/>
    <p:sldId id="340" r:id="rId21"/>
    <p:sldId id="293" r:id="rId22"/>
    <p:sldId id="296" r:id="rId23"/>
    <p:sldId id="263" r:id="rId24"/>
    <p:sldId id="302" r:id="rId25"/>
    <p:sldId id="301" r:id="rId26"/>
    <p:sldId id="341" r:id="rId27"/>
    <p:sldId id="345" r:id="rId28"/>
    <p:sldId id="347" r:id="rId29"/>
    <p:sldId id="348" r:id="rId30"/>
    <p:sldId id="351" r:id="rId31"/>
    <p:sldId id="355" r:id="rId32"/>
    <p:sldId id="354" r:id="rId33"/>
    <p:sldId id="350" r:id="rId34"/>
    <p:sldId id="297" r:id="rId35"/>
    <p:sldId id="303" r:id="rId36"/>
    <p:sldId id="356" r:id="rId37"/>
    <p:sldId id="357" r:id="rId38"/>
    <p:sldId id="358" r:id="rId39"/>
    <p:sldId id="35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E1B9B5"/>
    <a:srgbClr val="D7C4BF"/>
    <a:srgbClr val="DFCFCB"/>
    <a:srgbClr val="EDC7BD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150" d="100"/>
          <a:sy n="150" d="100"/>
        </p:scale>
        <p:origin x="-2082" y="-16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7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8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1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3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5ED-1BC4-49F0-82B1-C9C89478EC16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DC0B-91F0-4299-A7BC-FA130E62CC12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FF39-7F2E-4EA3-974F-0A07DF60CA97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CAC2-EABA-4F5A-B4A7-0237FA05F8A3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159B-9D75-4902-8644-DA09B430462B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EB8F-7E6A-478A-92B7-7DC66EB7EA4B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529-3A53-47AF-8E1F-9C0F03CB388E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1E02-6C9C-431C-9D73-C8F363B4D478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BE2-7E1B-4783-87A5-5458EA7426D3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7887-BC0C-4903-BF59-F17C24009D5F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1B4-4F4E-4D36-8A92-F4DDD18E409A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D0B1-C18F-41B7-8AB7-69C119DCF16C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389" y="399517"/>
            <a:ext cx="10887342" cy="3959352"/>
          </a:xfrm>
        </p:spPr>
        <p:txBody>
          <a:bodyPr>
            <a:normAutofit/>
          </a:bodyPr>
          <a:lstStyle/>
          <a:p>
            <a:r>
              <a:rPr lang="ru-RU" sz="2800" b="1" dirty="0"/>
              <a:t>МАГИСТЕРСКАЯ ДИССЕРТАЦИЯ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4000" b="1" dirty="0" smtClean="0"/>
              <a:t>Исследование </a:t>
            </a:r>
            <a:r>
              <a:rPr lang="ru-RU" sz="4000" b="1" dirty="0"/>
              <a:t>подходов </a:t>
            </a:r>
            <a:r>
              <a:rPr lang="ru-RU" sz="4000" b="1" dirty="0" smtClean="0"/>
              <a:t>к решению </a:t>
            </a:r>
            <a:r>
              <a:rPr lang="ru-RU" sz="4000" b="1" dirty="0"/>
              <a:t>задачи о 0-1 рюкзаке и задачи о неограниченном рюкзаке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</a:t>
            </a:r>
            <a:r>
              <a:rPr lang="ru-RU" sz="5600" dirty="0" smtClean="0">
                <a:solidFill>
                  <a:schemeClr val="tx1"/>
                </a:solidFill>
              </a:rPr>
              <a:t>3816</a:t>
            </a:r>
            <a:r>
              <a:rPr lang="en-US" sz="5600" dirty="0" smtClean="0">
                <a:solidFill>
                  <a:schemeClr val="tx1"/>
                </a:solidFill>
              </a:rPr>
              <a:t>0</a:t>
            </a:r>
            <a:r>
              <a:rPr lang="ru-RU" sz="5600" dirty="0" smtClean="0">
                <a:solidFill>
                  <a:schemeClr val="tx1"/>
                </a:solidFill>
              </a:rPr>
              <a:t>7М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Шуланкина 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Периодичность</a:t>
                </a:r>
                <a:r>
                  <a:rPr lang="ru-RU" dirty="0" smtClean="0"/>
                  <a:t> </a:t>
                </a:r>
                <a:r>
                  <a:rPr lang="ru-RU" dirty="0"/>
                  <a:t>– это свойство ЗОНР, которое устанавливает, что емкость, большая чем некоторая емкость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будет использовать только лучший предмет. </a:t>
                </a:r>
                <a:r>
                  <a:rPr lang="ru-RU" dirty="0" smtClean="0"/>
                  <a:t>Итак</a:t>
                </a:r>
                <a:r>
                  <a:rPr lang="ru-RU" dirty="0"/>
                  <a:t>, когда такая емкость достигнута (например, методом динамического программирования), оптимальное решение может быть вычислено по следующей </a:t>
                </a:r>
                <a:r>
                  <a:rPr lang="ru-RU" dirty="0" smtClean="0"/>
                  <a:t>формуле: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8125"/>
                <a:ext cx="10515600" cy="4668838"/>
              </a:xfrm>
              <a:blipFill rotWithShape="0">
                <a:blip r:embed="rId2"/>
                <a:stretch>
                  <a:fillRect l="-1217" t="-2089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Исследуемые подходы к решению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73" y="4127618"/>
            <a:ext cx="2971641" cy="22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0-1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Табличный и рекуррентный методы </a:t>
            </a:r>
            <a:r>
              <a:rPr lang="ru-RU" dirty="0"/>
              <a:t>динамического программирования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/>
              <a:t>ветвей и </a:t>
            </a:r>
            <a:r>
              <a:rPr lang="ru-RU" dirty="0" smtClean="0"/>
              <a:t>границ с обходами </a:t>
            </a:r>
            <a:r>
              <a:rPr lang="ru-RU" dirty="0"/>
              <a:t>в </a:t>
            </a:r>
            <a:r>
              <a:rPr lang="ru-RU" dirty="0" smtClean="0"/>
              <a:t>глубину</a:t>
            </a:r>
            <a:r>
              <a:rPr lang="en-US" dirty="0" smtClean="0"/>
              <a:t>/</a:t>
            </a:r>
            <a:r>
              <a:rPr lang="ru-RU" dirty="0" smtClean="0"/>
              <a:t>ширину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Генетический </a:t>
            </a:r>
            <a:r>
              <a:rPr lang="ru-RU" dirty="0"/>
              <a:t>алгоритм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ru-RU" sz="2400" dirty="0" smtClean="0"/>
              <a:t>Для того </a:t>
            </a:r>
            <a:r>
              <a:rPr lang="ru-RU" sz="2400" dirty="0"/>
              <a:t>чтобы найти оптимальное решение на последнем шаге надо сначала найти оптимальное решения для первого, затем для второго и так далее пока не пройдем все шаги до </a:t>
            </a:r>
            <a:r>
              <a:rPr lang="ru-RU" sz="2400" dirty="0" smtClean="0"/>
              <a:t>последнего.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</p:spPr>
            <p:txBody>
              <a:bodyPr>
                <a:normAutofit/>
              </a:bodyPr>
              <a:lstStyle/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оптимальное решение для </a:t>
                </a:r>
                <a:r>
                  <a:rPr lang="ru-RU" sz="2000" dirty="0" smtClean="0"/>
                  <a:t>ЗОР с объемом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  <a:p>
                <a:pPr marL="0" indent="0" algn="ctr" font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sz="24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вычисляется по </a:t>
                </a:r>
                <a:r>
                  <a:rPr lang="ru-RU" sz="2000" dirty="0" smtClean="0"/>
                  <a:t>формуле:</a:t>
                </a:r>
                <a:endParaRPr lang="ru-RU" sz="2000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   если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0,   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i="1" dirty="0"/>
              </a:p>
              <a:p>
                <a:pPr marL="0" indent="0" algn="ctr" fontAlgn="t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 вычисляется по формуле:</a:t>
                </a:r>
                <a:endParaRPr lang="ru-RU" sz="2000" dirty="0"/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0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0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0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fontAlgn="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22236" y="1825625"/>
                <a:ext cx="5811140" cy="4351338"/>
              </a:xfrm>
              <a:blipFill rotWithShape="0">
                <a:blip r:embed="rId2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 ветвей и границ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Метод ветвей и границ является </a:t>
                </a:r>
                <a:r>
                  <a:rPr lang="ru-RU" dirty="0"/>
                  <a:t>вариацией метода полного перебора с исключением заведомо неоптимальных решений.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алгоритма нахождения нижней оценки выбрана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жадная нижняя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оценка:</a:t>
                </a:r>
                <a:endParaRPr lang="ru-RU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dirty="0"/>
                  <a:t>Предметы, нерассмотренные в текущем решении, сортируются по невозрастанию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и </a:t>
                </a:r>
                <a:r>
                  <a:rPr lang="ru-RU" dirty="0"/>
                  <a:t>заполняют рюкзак, если не превышают его объем. Если не все предметы поместились в ранец, то берем последний </a:t>
                </a:r>
                <a:r>
                  <a:rPr lang="ru-RU" dirty="0" err="1"/>
                  <a:t>непоместившийся</a:t>
                </a:r>
                <a:r>
                  <a:rPr lang="ru-RU" dirty="0"/>
                  <a:t> i-</a:t>
                </a:r>
                <a:r>
                  <a:rPr lang="ru-RU" dirty="0" err="1"/>
                  <a:t>ый</a:t>
                </a:r>
                <a:r>
                  <a:rPr lang="ru-RU" dirty="0"/>
                  <a:t> предмет и увеличиваем нижнюю оценку по следующей формуле</a:t>
                </a:r>
                <a:r>
                  <a:rPr lang="ru-RU" dirty="0" smtClean="0"/>
                  <a:t>:</a:t>
                </a:r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нижняя оценка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03831" cy="4351338"/>
              </a:xfrm>
              <a:blipFill rotWithShape="0">
                <a:blip r:embed="rId2"/>
                <a:stretch>
                  <a:fillRect l="-846" t="-2521" r="-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30" y="1690688"/>
            <a:ext cx="4145573" cy="41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Рассматриваемые алгоритмы для решения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Классический метод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эффективного динамического программирования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Метод ветвей и границ с обходом в глубину</a:t>
                </a:r>
                <a:r>
                  <a:rPr lang="en-US" dirty="0" smtClean="0"/>
                  <a:t>/</a:t>
                </a:r>
                <a:r>
                  <a:rPr lang="ru-RU" dirty="0" smtClean="0"/>
                  <a:t>ширину, использующий верхнюю границу по трем предметам с лучшим соотношением цены и веса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), обход в глубину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 smtClean="0"/>
                  <a:t>Генетический алгоритм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Классический метод динамического 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0077" cy="216803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Динамическое программирование (ДП) — это метод, использующий для решения больших задач решения меньших задач. Большие задачи, решаемые ДП, имеют перекрывающиеся подзадачи, которые используются для построения их оптимального решения.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28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d>
                                  <m:dPr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ru-RU" sz="2800" b="0" i="1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28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≤</m:t>
                                            </m:r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800" b="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800" b="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 если 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ru-RU" sz="2800" b="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ru-RU" sz="2800" b="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2000" b="0" i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266932"/>
                  </p:ext>
                </p:extLst>
              </p:nvPr>
            </p:nvGraphicFramePr>
            <p:xfrm>
              <a:off x="2050560" y="3748576"/>
              <a:ext cx="8155354" cy="21442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55354"/>
                  </a:tblGrid>
                  <a:tr h="21442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5" t="-283" r="-299" b="-11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77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эффективного динамического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программирования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160" y="1701496"/>
            <a:ext cx="10580077" cy="83160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sz="3200" dirty="0"/>
              <a:t>Метод эффективного динамического </a:t>
            </a:r>
            <a:r>
              <a:rPr lang="ru-RU" sz="3200" dirty="0" smtClean="0"/>
              <a:t>программирования (ЭДП) состоит </a:t>
            </a:r>
            <a:r>
              <a:rPr lang="ru-RU" sz="3200" dirty="0"/>
              <a:t>из двух основных фаз</a:t>
            </a:r>
            <a:r>
              <a:rPr lang="ru-RU" sz="3200" dirty="0" smtClean="0"/>
              <a:t>:</a:t>
            </a:r>
          </a:p>
          <a:p>
            <a:pPr marL="0" indent="0" algn="ctr">
              <a:buNone/>
            </a:pPr>
            <a:r>
              <a:rPr lang="ru-RU" sz="3800" dirty="0" smtClean="0"/>
              <a:t> </a:t>
            </a:r>
            <a:r>
              <a:rPr lang="ru-RU" sz="3800" b="1" dirty="0">
                <a:solidFill>
                  <a:schemeClr val="accent5">
                    <a:lumMod val="75000"/>
                  </a:schemeClr>
                </a:solidFill>
              </a:rPr>
              <a:t>фаза сокращения</a:t>
            </a:r>
            <a:r>
              <a:rPr lang="ru-RU" sz="3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3200" dirty="0"/>
              <a:t>и </a:t>
            </a:r>
            <a:r>
              <a:rPr lang="ru-RU" sz="3800" b="1" dirty="0">
                <a:solidFill>
                  <a:schemeClr val="accent5">
                    <a:lumMod val="75000"/>
                  </a:schemeClr>
                </a:solidFill>
              </a:rPr>
              <a:t>стандартная </a:t>
            </a:r>
            <a:r>
              <a:rPr lang="ru-RU" sz="3800" b="1" dirty="0" smtClean="0">
                <a:solidFill>
                  <a:schemeClr val="accent5">
                    <a:lumMod val="75000"/>
                  </a:schemeClr>
                </a:solidFill>
              </a:rPr>
              <a:t>фаза</a:t>
            </a:r>
            <a:r>
              <a:rPr lang="ru-RU" sz="3200" dirty="0" smtClean="0"/>
              <a:t>. </a:t>
            </a:r>
            <a:endParaRPr lang="ru-RU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</a:t>
                </a:r>
                <a:r>
                  <a:rPr lang="ru-RU" dirty="0"/>
                  <a:t>этом этапе предметы обрабатываются в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срезах </a:t>
                </a:r>
                <a:r>
                  <a:rPr lang="ru-RU" dirty="0"/>
                  <a:t>по t, отсортированные по увеличению веса. Держится список недоминируемых </a:t>
                </a:r>
                <a:r>
                  <a:rPr lang="ru-RU" dirty="0" smtClean="0"/>
                  <a:t>предметов F</a:t>
                </a:r>
                <a:r>
                  <a:rPr lang="ru-RU" dirty="0"/>
                  <a:t>, упорядоченных по невозрастанию удельной стоимости (соотношению цены и веса). В начале F пусто,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. </a:t>
                </a:r>
              </a:p>
              <a:p>
                <a:pPr algn="just"/>
                <a:r>
                  <a:rPr lang="ru-RU" dirty="0" smtClean="0"/>
                  <a:t>Для </a:t>
                </a:r>
                <a:r>
                  <a:rPr lang="ru-RU" dirty="0"/>
                  <a:t>каждого </a:t>
                </a:r>
                <a:r>
                  <a:rPr lang="ru-RU" dirty="0" smtClean="0"/>
                  <a:t>предмета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 для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вычисляется по формуле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если 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ru-RU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000" dirty="0" smtClean="0"/>
                  <a:t>В </a:t>
                </a:r>
                <a:r>
                  <a:rPr lang="ru-RU" sz="2000" dirty="0"/>
                  <a:t>конце каждого среза проверяется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доминирование</a:t>
                </a:r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" y="2484698"/>
                <a:ext cx="5705030" cy="387165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ru-RU" dirty="0" smtClean="0"/>
                  <a:t>На этом шаге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/>
                  <a:t> высчитывается в срезах по q емкостям. В конце каждого среза проверяется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пороговое </a:t>
                </a:r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доминирование</a:t>
                </a:r>
                <a:r>
                  <a:rPr lang="ru-RU" dirty="0" smtClean="0"/>
                  <a:t>. </a:t>
                </a:r>
                <a:r>
                  <a:rPr lang="ru-RU" dirty="0"/>
                  <a:t>Если мощность F достигает единицы, алгоритм останавливается и использует формулу </a:t>
                </a:r>
                <a:r>
                  <a:rPr lang="ru-RU" b="1" dirty="0">
                    <a:solidFill>
                      <a:schemeClr val="accent5">
                        <a:lumMod val="75000"/>
                      </a:schemeClr>
                    </a:solidFill>
                  </a:rPr>
                  <a:t>периодичности</a:t>
                </a:r>
                <a:r>
                  <a:rPr lang="ru-RU" b="1" dirty="0"/>
                  <a:t> </a:t>
                </a:r>
                <a:r>
                  <a:rPr lang="ru-RU" dirty="0"/>
                  <a:t>для вычисления оптимального решения. Если этого не происходит, алгоритм останавливается, когда емкость достигает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90" y="2484698"/>
                <a:ext cx="5323274" cy="387165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17421" y="2305538"/>
            <a:ext cx="752979" cy="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80126" y="2305538"/>
            <a:ext cx="759070" cy="16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Определение порогового доминирования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sz="2200" dirty="0" smtClean="0"/>
                  <a:t>Предмет является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порогово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доминируемым</a:t>
                </a:r>
                <a:r>
                  <a:rPr lang="ru-RU" sz="2200" dirty="0"/>
                  <a:t> для емкостей, больших чем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ru-RU" sz="2200" dirty="0"/>
                  <a:t>, если он неэффективный для какого-нибудь </a:t>
                </a:r>
                <a:r>
                  <a:rPr lang="ru-RU" sz="2200" dirty="0" smtClean="0"/>
                  <a:t>рюкзака с емкостью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2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 algn="just">
                  <a:buNone/>
                </a:pPr>
                <a:r>
                  <a:rPr lang="ru-RU" sz="2200" dirty="0"/>
                  <a:t>Чтобы эффективно определить это, вектор L сохраняет последнюю посчитанную емкость для каждого i-ого предмета</a:t>
                </a:r>
                <a:r>
                  <a:rPr lang="ru-RU" sz="2200" b="1" i="1" dirty="0"/>
                  <a:t>, </a:t>
                </a:r>
                <a:r>
                  <a:rPr lang="ru-RU" sz="2200" dirty="0"/>
                  <a:t>где i-й</a:t>
                </a:r>
                <a:r>
                  <a:rPr lang="ru-RU" sz="2200" i="1" dirty="0"/>
                  <a:t> </a:t>
                </a:r>
                <a:r>
                  <a:rPr lang="ru-RU" sz="2200" dirty="0"/>
                  <a:t>был наиболее эффективным, используемым в оптимальном решении. Для поддержания данного вектора действительным, F сортируется по невозрастанию удельной стоимости, </a:t>
                </a:r>
              </a:p>
              <a:p>
                <a:pPr marL="0" indent="0" algn="ctr">
                  <a:buNone/>
                </a:pPr>
                <a:r>
                  <a:rPr lang="ru-RU" sz="2200" dirty="0"/>
                  <a:t> устанавливается равным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ru-RU" sz="2200" dirty="0"/>
                  <a:t>, если </a:t>
                </a:r>
                <a:endParaRPr lang="en-US" sz="2200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ru-RU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/>
                  <a:t>Итак, если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u-R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полностью посчитана, любой предмет, для которого </a:t>
                </a:r>
                <a:endParaRPr lang="en-US" sz="2200" b="1" i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sz="26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200" i="1" dirty="0"/>
                  <a:t>,</a:t>
                </a:r>
                <a:r>
                  <a:rPr lang="ru-RU" sz="2200" dirty="0"/>
                  <a:t> 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ru-RU" sz="2200" dirty="0" smtClean="0"/>
                  <a:t>может </a:t>
                </a:r>
                <a:r>
                  <a:rPr lang="ru-RU" sz="2200" dirty="0"/>
                  <a:t>быть удален.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252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Параметры и сложность ЭДП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000" dirty="0" smtClean="0"/>
                  <a:t>Данный </a:t>
                </a:r>
                <a:r>
                  <a:rPr lang="ru-RU" sz="2000" dirty="0"/>
                  <a:t>алгоритм можно рассматривать как вычисление </a:t>
                </a:r>
                <a14:m>
                  <m:oMath xmlns:m="http://schemas.openxmlformats.org/officeDocument/2006/math"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/>
                  <a:t>таблицы.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Хотя </a:t>
                </a:r>
                <a:r>
                  <a:rPr lang="ru-RU" sz="2000" dirty="0"/>
                  <a:t>в большинстве реальных случаев периодичность достигается до вычисления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000" dirty="0"/>
                  <a:t>, худший случай все еще может произойти. </a:t>
                </a:r>
                <a:endParaRPr lang="ru-RU" sz="2000" dirty="0" smtClean="0"/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Алгоритм требует два параметра: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t</a:t>
                </a:r>
                <a:r>
                  <a:rPr lang="ru-RU" sz="20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– размер срезов предметов в фазе сокращения</a:t>
                </a:r>
                <a:r>
                  <a:rPr lang="ru-RU" sz="2000" dirty="0" smtClean="0"/>
                  <a:t>;</a:t>
                </a:r>
              </a:p>
              <a:p>
                <a:pPr marL="0" indent="0" algn="just">
                  <a:buNone/>
                </a:pP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q – размер срезов емкости в стандартной </a:t>
                </a:r>
                <a:r>
                  <a:rPr lang="ru-RU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фазе</a:t>
                </a:r>
                <a:r>
                  <a:rPr lang="ru-RU" sz="2000" dirty="0" smtClean="0"/>
                  <a:t>.</a:t>
                </a:r>
              </a:p>
              <a:p>
                <a:pPr marL="0" indent="0" algn="just">
                  <a:buNone/>
                </a:pPr>
                <a:endParaRPr lang="ru-RU" sz="2000" dirty="0" smtClean="0"/>
              </a:p>
              <a:p>
                <a:pPr marL="0" indent="0" algn="just">
                  <a:buNone/>
                </a:pPr>
                <a:r>
                  <a:rPr lang="ru-RU" sz="2000" dirty="0" smtClean="0"/>
                  <a:t>Поскольку сложность </a:t>
                </a:r>
                <a:r>
                  <a:rPr lang="ru-RU" sz="2000" dirty="0"/>
                  <a:t>алгоритма ограничена не размером задачи, а числовым значением ввода, его временная сложность называется </a:t>
                </a:r>
                <a:r>
                  <a:rPr lang="ru-RU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псевдо-полиномиальной</a:t>
                </a:r>
                <a:r>
                  <a:rPr lang="ru-RU" sz="2000" dirty="0"/>
                  <a:t>.</a:t>
                </a:r>
              </a:p>
              <a:p>
                <a:pPr marL="0" indent="0" algn="just">
                  <a:buNone/>
                </a:pPr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638" t="-14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Объект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объекта исследования</a:t>
            </a:r>
            <a:r>
              <a:rPr lang="ru-RU" i="1" dirty="0" smtClean="0"/>
              <a:t> </a:t>
            </a:r>
            <a:r>
              <a:rPr lang="ru-RU" dirty="0" smtClean="0"/>
              <a:t>в данной работе выступает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рюкзаке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sz="2600" dirty="0" smtClean="0"/>
              <a:t>Задача о рюкзаке относится к числу широко известных задач комбинаторной оптимизации. Она часто используется на практике для решения таких проблем, как: погрузка груза, бюджетирование капитала, планирование проектов и выбор портфельных инвестиций.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качестве</a:t>
            </a:r>
            <a:r>
              <a:rPr lang="ru-RU" i="1" dirty="0" smtClean="0"/>
              <a:t> </a:t>
            </a:r>
            <a:r>
              <a:rPr lang="ru-RU" dirty="0" smtClean="0"/>
              <a:t>предметов исследования в работе выступают </a:t>
            </a:r>
            <a:r>
              <a:rPr lang="en-US" dirty="0" smtClean="0"/>
              <a:t>NP</a:t>
            </a:r>
            <a:r>
              <a:rPr lang="ru-RU" dirty="0" smtClean="0"/>
              <a:t>-трудные задачи о рюкзаке двух типов: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0-1 рюкзаке (ЗОР)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о неограниченном рюкзаке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(ЗОНР)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</p:spPr>
            <p:txBody>
              <a:bodyPr/>
              <a:lstStyle/>
              <a:p>
                <a:r>
                  <a:rPr lang="ru-RU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Метод ветвей и границ с верхней оценкой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ru-RU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ru-RU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515601" cy="1325563"/>
              </a:xfrm>
              <a:blipFill rotWithShape="0">
                <a:blip r:embed="rId2"/>
                <a:stretch>
                  <a:fillRect l="-2317" t="-1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Метод </a:t>
                </a:r>
                <a:r>
                  <a:rPr lang="ru-RU" sz="2600" dirty="0"/>
                  <a:t>ветвей и границ состоит в перечислении каждой комбинации типов предметов, сохраняя нижнюю и верхнюю границы на оптимальном решении. Нижняя граница вычисляется для каждой текущей ветки набора предметов, используя жадную нижнюю оценку. </a:t>
                </a:r>
                <a:endParaRPr lang="en-US" sz="2600" dirty="0" smtClean="0"/>
              </a:p>
              <a:p>
                <a:pPr marL="0" indent="0" algn="just">
                  <a:buNone/>
                </a:pPr>
                <a:endParaRPr lang="en-US" sz="2600" dirty="0" smtClean="0"/>
              </a:p>
              <a:p>
                <a:pPr marL="0" indent="0" algn="just">
                  <a:buNone/>
                </a:pPr>
                <a:r>
                  <a:rPr lang="ru-RU" sz="2600" dirty="0" smtClean="0"/>
                  <a:t>Верхняя </a:t>
                </a:r>
                <a:r>
                  <a:rPr lang="ru-RU" sz="2600" dirty="0"/>
                  <a:t>граница вычисляется для всей задачи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529" r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56419" y="1027906"/>
                <a:ext cx="5888052" cy="545669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ru-RU" sz="2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700" dirty="0"/>
                  <a:t> </a:t>
                </a:r>
                <a:r>
                  <a:rPr lang="ru-RU" sz="1900" dirty="0"/>
                  <a:t>Предположим, </a:t>
                </a:r>
                <a:r>
                  <a:rPr lang="ru-RU" sz="2100" dirty="0"/>
                  <a:t>что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ru-RU" sz="19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2400" b="1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900" dirty="0"/>
                        <m:t>– остаток емкости от использования </m:t>
                      </m:r>
                      <m:r>
                        <m:rPr>
                          <m:nor/>
                        </m:rPr>
                        <a:rPr lang="en-US" sz="1900" dirty="0"/>
                        <m:t>max</m:t>
                      </m:r>
                      <m:r>
                        <m:rPr>
                          <m:nor/>
                        </m:rPr>
                        <a:rPr lang="ru-RU" sz="1900" dirty="0"/>
                        <m:t> предметов</m:t>
                      </m:r>
                      <m:r>
                        <m:rPr>
                          <m:nor/>
                        </m:rPr>
                        <a:rPr lang="en-US" sz="1900" dirty="0"/>
                        <m:t> 1</m:t>
                      </m:r>
                    </m:oMath>
                  </m:oMathPara>
                </a14:m>
                <a:endParaRPr lang="ru-RU" sz="1900" dirty="0"/>
              </a:p>
              <a:p>
                <a:pPr marL="0" indent="0" algn="ctr">
                  <a:buNone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ru-RU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ru-RU" sz="24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остаток </a:t>
                </a:r>
                <a:r>
                  <a:rPr lang="ru-RU" sz="1900" dirty="0"/>
                  <a:t>емкости от </a:t>
                </a:r>
                <a:r>
                  <a:rPr lang="ru-RU" sz="1900" dirty="0" smtClean="0"/>
                  <a:t>использования </a:t>
                </a:r>
                <a:r>
                  <a:rPr lang="en-US" sz="1900" dirty="0" smtClean="0"/>
                  <a:t>max</a:t>
                </a:r>
                <a:r>
                  <a:rPr lang="ru-RU" sz="1900" dirty="0" smtClean="0"/>
                  <a:t> предметов 2 типа в рюкзаке с емкостью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ru-RU" sz="19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1900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1900" dirty="0" smtClean="0"/>
                  <a:t>– это прибыль при решении, использовавшем </a:t>
                </a:r>
                <a:r>
                  <a:rPr lang="en-US" sz="1900" dirty="0" smtClean="0"/>
                  <a:t>max </a:t>
                </a:r>
                <a:r>
                  <a:rPr lang="ru-RU" sz="1900" dirty="0" smtClean="0"/>
                  <a:t>предметов </a:t>
                </a:r>
                <a:r>
                  <a:rPr lang="ru-RU" sz="1900" dirty="0"/>
                  <a:t>типа 1 и оставшуюся емкость с </a:t>
                </a:r>
                <a:r>
                  <a:rPr lang="ru-RU" sz="1900" dirty="0" smtClean="0"/>
                  <a:t>предметами </a:t>
                </a:r>
                <a:r>
                  <a:rPr lang="ru-RU" sz="1900" dirty="0"/>
                  <a:t>типа </a:t>
                </a:r>
                <a:r>
                  <a:rPr lang="ru-RU" sz="1900" dirty="0" smtClean="0"/>
                  <a:t>2</a:t>
                </a:r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2100" dirty="0" smtClean="0"/>
                  <a:t>– </a:t>
                </a:r>
                <a:r>
                  <a:rPr lang="ru-RU" sz="2100" dirty="0"/>
                  <a:t>это прибыль, полученная использованием оставшейся емкости с предметом 3-его типа</a:t>
                </a:r>
                <a:endParaRPr lang="ru-RU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b="1" dirty="0" smtClean="0"/>
              </a:p>
              <a:p>
                <a:pPr marL="0" indent="0" algn="ctr">
                  <a:buNone/>
                </a:pPr>
                <a:r>
                  <a:rPr lang="ru-RU" sz="1900" dirty="0"/>
                  <a:t>– </a:t>
                </a:r>
                <a:r>
                  <a:rPr lang="ru-RU" sz="1900" dirty="0" smtClean="0"/>
                  <a:t>это </a:t>
                </a:r>
                <a:r>
                  <a:rPr lang="ru-RU" sz="1900" dirty="0"/>
                  <a:t>значение удаления некоторых предметов 1-ого типа из решения полученного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9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1900" dirty="0"/>
                  <a:t> и замены их предметами 2-ого типа</a:t>
                </a:r>
                <a:endParaRPr lang="ru-RU" sz="19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56419" y="1027906"/>
                <a:ext cx="5888052" cy="5456697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Генетический алгоритм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4477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Идея — составление алгоритмов поиска на основе биологической модели механизмов естественного отбора. Базовыми понятиями являются: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начальная популяция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кроссовер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мутация</a:t>
            </a:r>
            <a:r>
              <a:rPr lang="ru-RU" dirty="0" smtClean="0"/>
              <a:t>,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Высокая скорость для больших задач.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от класса  исходной задачи.</a:t>
            </a:r>
          </a:p>
          <a:p>
            <a:pPr marL="0" lvl="0" indent="0">
              <a:buNone/>
            </a:pPr>
            <a:r>
              <a:rPr lang="ru-RU" b="1" dirty="0" smtClean="0"/>
              <a:t>Минусы: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 гарантирует нахождение точного решения.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39254" y="825856"/>
            <a:ext cx="2746300" cy="864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Данцига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случайный алгоритм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828" y="1942108"/>
            <a:ext cx="2768104" cy="10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кроссовера: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одноточечный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двухточечный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днородный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15245" y="3285119"/>
            <a:ext cx="2768103" cy="136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мутации: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мутация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сальтация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транслокация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15245" y="4908759"/>
            <a:ext cx="2768101" cy="880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Операторы </a:t>
            </a:r>
            <a:r>
              <a:rPr lang="ru-RU" sz="1600" dirty="0">
                <a:solidFill>
                  <a:schemeClr val="tx1"/>
                </a:solidFill>
              </a:rPr>
              <a:t>селекции: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ранговая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б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ета-турнир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 flipH="1">
            <a:off x="7915244" y="1816429"/>
            <a:ext cx="1392629" cy="3532685"/>
          </a:xfrm>
          <a:prstGeom prst="bentConnector4">
            <a:avLst>
              <a:gd name="adj1" fmla="val -16415"/>
              <a:gd name="adj2" fmla="val 100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07873" y="3038291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308410" y="1690688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87265" y="4647376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Классы тестовых задач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</p:spPr>
            <p:txBody>
              <a:bodyPr>
                <a:normAutofit lnSpcReduction="10000"/>
              </a:bodyPr>
              <a:lstStyle/>
              <a:p>
                <a:pPr marL="457200" lvl="0" indent="-457200" algn="just">
                  <a:buFont typeface="+mj-lt"/>
                  <a:buAutoNum type="arabicPeriod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</a:p>
              <a:p>
                <a:pPr marL="0" lvl="0" indent="0" algn="just">
                  <a:buNone/>
                </a:pPr>
                <a:r>
                  <a:rPr lang="ru-RU" sz="16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2,..,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900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1900" dirty="0">
                    <a:solidFill>
                      <a:schemeClr val="tx1"/>
                    </a:solidFill>
                  </a:rPr>
                  <a:t>случайно выбираются из диапазона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10,…,9999</m:t>
                        </m:r>
                      </m:e>
                    </m:d>
                  </m:oMath>
                </a14:m>
                <a:endParaRPr lang="ru-RU" sz="1900" dirty="0" smtClean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слабой корреляцией </a:t>
                </a:r>
                <a:r>
                  <a:rPr lang="ru-RU" sz="1600" dirty="0" smtClean="0"/>
                  <a:t>(одни </a:t>
                </a:r>
                <a:r>
                  <a:rPr lang="ru-RU" sz="1600" dirty="0"/>
                  <a:t>из наиболее реалистичных в </a:t>
                </a:r>
                <a:r>
                  <a:rPr lang="ru-RU" sz="1600" dirty="0" smtClean="0"/>
                  <a:t>управлении, когда возврат инвестиций пропорционален </a:t>
                </a:r>
                <a:r>
                  <a:rPr lang="ru-RU" sz="1600" dirty="0"/>
                  <a:t>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 9999</m:t>
                              </m:r>
                            </m:e>
                          </m:d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−100, </m:t>
                          </m:r>
                          <m:sSub>
                            <m:sSubPr>
                              <m:ctrlPr>
                                <a:rPr lang="ru-R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9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</m:t>
                          </m:r>
                        </m:e>
                      </m:d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9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≥1, 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19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900" dirty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3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с сильной корреляцией </a:t>
                </a:r>
                <a:r>
                  <a:rPr lang="ru-RU" sz="1600" dirty="0" smtClean="0"/>
                  <a:t>(соответствуют </a:t>
                </a:r>
                <a:r>
                  <a:rPr lang="ru-RU" sz="1600" dirty="0"/>
                  <a:t>реальной ситуации, где возвращается линейная функция от инвестиций</a:t>
                </a:r>
                <a:r>
                  <a:rPr lang="ru-RU" sz="1600" dirty="0" smtClean="0"/>
                  <a:t>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10,…,9999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+100, 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lvl="0" indent="-457200" algn="just">
                  <a:buFont typeface="+mj-lt"/>
                  <a:buAutoNum type="arabicPeriod" startAt="4"/>
                </a:pP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Задачи </a:t>
                </a:r>
                <a:r>
                  <a:rPr lang="ru-RU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1,…, 9999</m:t>
                              </m:r>
                            </m:e>
                          </m:d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ru-RU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100" b="1" dirty="0">
                  <a:solidFill>
                    <a:schemeClr val="tx1"/>
                  </a:solidFill>
                </a:endParaRPr>
              </a:p>
              <a:p>
                <a:pPr lvl="0" algn="just">
                  <a:buFont typeface="+mj-lt"/>
                  <a:buAutoNum type="arabicPeriod"/>
                </a:pP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           1.                        2.                          3.                             4.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:endParaRPr lang="ru-RU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цена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предмета, 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вес</m:t>
                      </m:r>
                      <m:r>
                        <a:rPr lang="ru-R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−того предмета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10" y="392854"/>
                <a:ext cx="10515600" cy="6066214"/>
              </a:xfrm>
              <a:blipFill rotWithShape="0">
                <a:blip r:embed="rId2"/>
                <a:stretch>
                  <a:fillRect l="-928" t="-2008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61" y="4333724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83" y="4318917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54" y="4290740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40" y="4353945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Эксперименты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718" y="4253119"/>
            <a:ext cx="2783258" cy="19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 smtClean="0">
                <a:solidFill>
                  <a:schemeClr val="accent5">
                    <a:lumMod val="75000"/>
                  </a:schemeClr>
                </a:solidFill>
              </a:rPr>
              <a:t>Э1</a:t>
            </a:r>
            <a:r>
              <a:rPr lang="ru-RU" dirty="0"/>
              <a:t>. Поиск </a:t>
            </a:r>
            <a:r>
              <a:rPr lang="ru-RU" dirty="0" smtClean="0"/>
              <a:t>эффективных </a:t>
            </a:r>
            <a:r>
              <a:rPr lang="ru-RU" dirty="0"/>
              <a:t>комбинаций параметров ГА, дающих наиболее выгодное решение для каждого типа задачи о рюкзаке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Э2</a:t>
            </a:r>
            <a:r>
              <a:rPr lang="ru-RU" dirty="0" smtClean="0"/>
              <a:t>. </a:t>
            </a:r>
            <a:r>
              <a:rPr lang="ru-RU" dirty="0"/>
              <a:t>Исследование производительности и качества рассмотренных точных и приближенных алгоритмов, оценка ошибки приближения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поиску эффективных комбинаций параметров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Параметры</a:t>
                </a:r>
                <a:r>
                  <a:rPr lang="ru-RU" sz="4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ru-RU" sz="33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Для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каждого типа задачи о рюкзаке было проведено 28800 запусков ГА, среди которых</a:t>
                </a:r>
                <a:r>
                  <a:rPr lang="ru-RU" sz="2900" dirty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lvl="0" algn="just"/>
                <a:r>
                  <a:rPr lang="ru-RU" sz="2900" dirty="0"/>
                  <a:t>По 30 экспериментов на 1 экземпляр задачи, где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</a:t>
                </a:r>
              </a:p>
              <a:p>
                <a:pPr lvl="0" algn="just"/>
                <a:r>
                  <a:rPr lang="ru-RU" sz="2900" dirty="0"/>
                  <a:t>По 5 экземпляров задач на конкретный класс тестовых задач</a:t>
                </a:r>
              </a:p>
              <a:p>
                <a:pPr lvl="0" algn="just"/>
                <a:r>
                  <a:rPr lang="ru-RU" sz="2900" dirty="0"/>
                  <a:t>Рассмотрено 4 класса тестовых задач</a:t>
                </a:r>
              </a:p>
              <a:p>
                <a:pPr algn="just"/>
                <a:r>
                  <a:rPr lang="ru-RU" sz="2900" dirty="0"/>
                  <a:t>Размерность задач составляет 15 предметов</a:t>
                </a:r>
              </a:p>
              <a:p>
                <a:pPr marL="0" indent="0" algn="just">
                  <a:buNone/>
                </a:pP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  <a:endParaRPr lang="ru-RU" sz="2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 algn="just"/>
                <a:r>
                  <a:rPr lang="ru-RU" sz="2900" dirty="0"/>
                  <a:t>40 особей</a:t>
                </a:r>
              </a:p>
              <a:p>
                <a:pPr lvl="0" algn="just"/>
                <a:r>
                  <a:rPr lang="ru-RU" sz="2900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9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sz="2900" dirty="0"/>
                  <a:t> = 14 (для бета-турнирной селекции)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706" t="-3782" r="-588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51269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5100" b="1" dirty="0" smtClean="0">
                <a:solidFill>
                  <a:schemeClr val="accent6">
                    <a:lumMod val="75000"/>
                  </a:schemeClr>
                </a:solidFill>
              </a:rPr>
              <a:t>Характеристики </a:t>
            </a:r>
          </a:p>
          <a:p>
            <a:pPr marL="0" indent="0">
              <a:buNone/>
            </a:pPr>
            <a:r>
              <a:rPr lang="ru-RU" sz="2900" dirty="0" smtClean="0"/>
              <a:t>Пять </a:t>
            </a:r>
            <a:r>
              <a:rPr lang="ru-RU" sz="2900" dirty="0"/>
              <a:t>эффективных комбинаций отбираются  по: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отклонению от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глобального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оптимума, </a:t>
            </a:r>
            <a:endParaRPr lang="ru-RU" sz="29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максимальной средней вероятности получения лучшей особи,</a:t>
            </a:r>
          </a:p>
          <a:p>
            <a:pPr algn="just"/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минимальному среднему количеству итераций</a:t>
            </a:r>
            <a:r>
              <a:rPr lang="ru-RU" sz="2900" dirty="0"/>
              <a:t>. </a:t>
            </a:r>
          </a:p>
          <a:p>
            <a:pPr marL="0" indent="0" algn="just">
              <a:buNone/>
            </a:pPr>
            <a:r>
              <a:rPr lang="ru-RU" sz="2900" dirty="0"/>
              <a:t>Среди всех пятерок выбирается тройка эффективных комбинаций по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</a:rPr>
              <a:t>максимальному количеству классов, содержащих комбинацию</a:t>
            </a:r>
            <a:r>
              <a:rPr lang="ru-RU" sz="2900" dirty="0"/>
              <a:t>.</a:t>
            </a:r>
          </a:p>
          <a:p>
            <a:pPr marL="0" indent="0" algn="just">
              <a:buNone/>
            </a:pPr>
            <a:r>
              <a:rPr lang="ru-RU" sz="2900" i="1" dirty="0"/>
              <a:t>Эффективные (лучшие) </a:t>
            </a:r>
            <a:r>
              <a:rPr lang="ru-RU" sz="2900" dirty="0"/>
              <a:t>комбинации – комбинации операторов, влияющих на наиболее эффективный поиск решения.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ent Placeholder 3"/>
          <p:cNvSpPr>
            <a:spLocks noGrp="1"/>
          </p:cNvSpPr>
          <p:nvPr>
            <p:ph sz="half" idx="2"/>
          </p:nvPr>
        </p:nvSpPr>
        <p:spPr>
          <a:xfrm>
            <a:off x="171128" y="1127935"/>
            <a:ext cx="5895058" cy="4780586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Параметры операторов ГА</a:t>
            </a:r>
          </a:p>
          <a:p>
            <a:pPr marL="0" indent="0" algn="just">
              <a:buNone/>
            </a:pPr>
            <a:r>
              <a:rPr lang="ru-RU" sz="1800" dirty="0" smtClean="0"/>
              <a:t>Следующие операторы встречаются наиболее часто среди эффективных комбинаций (% от количества эффективных комбинаций):</a:t>
            </a:r>
            <a:r>
              <a:rPr lang="en-US" sz="1800" dirty="0" smtClean="0"/>
              <a:t> </a:t>
            </a:r>
            <a:r>
              <a:rPr lang="ru-RU" sz="1600" dirty="0" smtClean="0"/>
              <a:t>			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952" y="262918"/>
            <a:ext cx="10515600" cy="913602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результатов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ru-RU" sz="3000" b="1" dirty="0">
                    <a:solidFill>
                      <a:schemeClr val="accent6">
                        <a:lumMod val="75000"/>
                      </a:schemeClr>
                    </a:solidFill>
                  </a:rPr>
                  <a:t>Классы тестовых задач</a:t>
                </a:r>
              </a:p>
              <a:p>
                <a:pPr marL="0" indent="0" algn="just">
                  <a:buNone/>
                </a:pPr>
                <a:r>
                  <a:rPr lang="ru-RU" sz="1900" dirty="0" smtClean="0"/>
                  <a:t>Относительно </a:t>
                </a:r>
                <a:r>
                  <a:rPr lang="ru-RU" sz="1900" dirty="0"/>
                  <a:t>классов тестовых задач для ЗОР, вероятность нахождения глобального оптимума для </a:t>
                </a:r>
                <a:r>
                  <a:rPr lang="ru-RU" sz="1900" dirty="0" smtClean="0"/>
                  <a:t>задач</a:t>
                </a:r>
                <a:endParaRPr lang="en-US" sz="1900" dirty="0" smtClean="0"/>
              </a:p>
              <a:p>
                <a:pPr marL="0" indent="0" algn="ctr">
                  <a:buNone/>
                </a:pPr>
                <a:r>
                  <a:rPr lang="ru-RU" sz="2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с </a:t>
                </a:r>
                <a:r>
                  <a:rPr lang="ru-RU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14:m>
                  <m:oMath xmlns:m="http://schemas.openxmlformats.org/officeDocument/2006/math">
                    <m:r>
                      <a:rPr lang="ru-RU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29,9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800" dirty="0"/>
                  <a:t>, </a:t>
                </a:r>
                <a:endParaRPr lang="en-US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подтверждает теорию о труднорешаемости таких задач, напротив, вероятность нахождения глобального </a:t>
                </a:r>
                <a:r>
                  <a:rPr lang="ru-RU" sz="1900" dirty="0" smtClean="0"/>
                  <a:t>оптимума </a:t>
                </a:r>
                <a:r>
                  <a:rPr lang="ru-RU" sz="1900" dirty="0"/>
                  <a:t>для </a:t>
                </a:r>
                <a:r>
                  <a:rPr lang="ru-RU" sz="1900" dirty="0" smtClean="0"/>
                  <a:t>задач</a:t>
                </a:r>
              </a:p>
              <a:p>
                <a:pPr marL="0" indent="0" algn="just">
                  <a:buNone/>
                </a:pPr>
                <a:endParaRPr lang="ru-RU" sz="1800" dirty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r>
                  <a:rPr lang="ru-RU" sz="1900" dirty="0" smtClean="0"/>
                  <a:t> что </a:t>
                </a:r>
                <a:r>
                  <a:rPr lang="ru-RU" sz="1900" dirty="0"/>
                  <a:t>говорит </a:t>
                </a:r>
                <a:r>
                  <a:rPr lang="ru-RU" sz="1900" dirty="0" smtClean="0"/>
                  <a:t>о </a:t>
                </a:r>
                <a:r>
                  <a:rPr lang="ru-RU" sz="1900" dirty="0"/>
                  <a:t>менее трудном нахождении их решения. </a:t>
                </a:r>
                <a:endParaRPr lang="ru-RU" sz="1900" dirty="0" smtClean="0"/>
              </a:p>
              <a:p>
                <a:pPr marL="0" indent="0" algn="just">
                  <a:buNone/>
                </a:pPr>
                <a:endParaRPr lang="ru-RU" sz="1900" dirty="0"/>
              </a:p>
              <a:p>
                <a:pPr marL="0" indent="0" algn="just">
                  <a:buNone/>
                </a:pPr>
                <a:r>
                  <a:rPr lang="ru-RU" sz="1900" dirty="0" smtClean="0"/>
                  <a:t>Что </a:t>
                </a:r>
                <a:r>
                  <a:rPr lang="ru-RU" sz="1900" dirty="0"/>
                  <a:t>касается ЗОНР, генетический алгоритм показывает хорошие результаты – для всех классов задач вероятность нахождения глобального оптимума превышает </a:t>
                </a:r>
                <a:r>
                  <a:rPr lang="ru-RU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72</a:t>
                </a:r>
                <a:r>
                  <a:rPr lang="ru-RU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sz="1900" dirty="0"/>
                  <a:t>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4066" y="1105233"/>
                <a:ext cx="5603905" cy="5006809"/>
              </a:xfrm>
              <a:blipFill rotWithShape="0">
                <a:blip r:embed="rId3"/>
                <a:stretch>
                  <a:fillRect l="-979" t="-3285" r="-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76814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70619" y="3393297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кроссовера</a:t>
            </a:r>
            <a:r>
              <a:rPr lang="ru-RU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однородный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619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мутации</a:t>
            </a:r>
            <a:r>
              <a:rPr lang="ru-RU" sz="1600" dirty="0">
                <a:solidFill>
                  <a:schemeClr val="tx1"/>
                </a:solidFill>
              </a:rPr>
              <a:t>: 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точечная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0%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5012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Оператор </a:t>
            </a:r>
            <a:r>
              <a:rPr lang="ru-RU" sz="1600" dirty="0">
                <a:solidFill>
                  <a:schemeClr val="tx1"/>
                </a:solidFill>
              </a:rPr>
              <a:t>селекции: 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85%</a:t>
            </a:r>
          </a:p>
        </p:txBody>
      </p:sp>
      <p:cxnSp>
        <p:nvCxnSpPr>
          <p:cNvPr id="114" name="Elbow Connector 113"/>
          <p:cNvCxnSpPr>
            <a:stCxn id="73" idx="1"/>
          </p:cNvCxnSpPr>
          <p:nvPr/>
        </p:nvCxnSpPr>
        <p:spPr>
          <a:xfrm rot="10800000" flipH="1">
            <a:off x="3255011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4657343" y="3876724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653890" y="316148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4650530" y="4696719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1127" y="2453498"/>
            <a:ext cx="2746300" cy="69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Начальная популяция: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алгоритм Данцига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70%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77018" y="3392514"/>
            <a:ext cx="2768104" cy="50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кроссовера: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одноточечный –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50%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64932" y="4158984"/>
            <a:ext cx="2768103" cy="523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Оператор мутации: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инверсия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40%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49325" y="4936247"/>
            <a:ext cx="2768101" cy="585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Оператор селекции: 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линейная ранговая –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90%</a:t>
            </a:r>
          </a:p>
        </p:txBody>
      </p:sp>
      <p:cxnSp>
        <p:nvCxnSpPr>
          <p:cNvPr id="148" name="Elbow Connector 147"/>
          <p:cNvCxnSpPr>
            <a:stCxn id="147" idx="1"/>
          </p:cNvCxnSpPr>
          <p:nvPr/>
        </p:nvCxnSpPr>
        <p:spPr>
          <a:xfrm rot="10800000" flipH="1">
            <a:off x="149324" y="3254794"/>
            <a:ext cx="1396137" cy="1974269"/>
          </a:xfrm>
          <a:prstGeom prst="bentConnector4">
            <a:avLst>
              <a:gd name="adj1" fmla="val -7805"/>
              <a:gd name="adj2" fmla="val 10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1540278" y="3901313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1540283" y="31531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538551" y="4687282"/>
            <a:ext cx="3453" cy="25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5697" y="5693191"/>
            <a:ext cx="5456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	 </a:t>
            </a:r>
            <a:r>
              <a:rPr lang="ru-RU" sz="1400" i="1" dirty="0" smtClean="0"/>
              <a:t>Это </a:t>
            </a:r>
            <a:r>
              <a:rPr lang="ru-RU" sz="1400" i="1" dirty="0"/>
              <a:t>подтверждает теорию о том, что данная схема предотвращает преждевременную сходимость и приводит к наиболее эффективному решению</a:t>
            </a:r>
          </a:p>
        </p:txBody>
      </p:sp>
      <p:sp>
        <p:nvSpPr>
          <p:cNvPr id="154" name="Action Button: Information 153">
            <a:hlinkClick r:id="" action="ppaction://noaction" highlightClick="1"/>
          </p:cNvPr>
          <p:cNvSpPr/>
          <p:nvPr/>
        </p:nvSpPr>
        <p:spPr>
          <a:xfrm>
            <a:off x="455670" y="5711159"/>
            <a:ext cx="474520" cy="251492"/>
          </a:xfrm>
          <a:prstGeom prst="actionButtonInformat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Down Arrow 165"/>
          <p:cNvSpPr/>
          <p:nvPr/>
        </p:nvSpPr>
        <p:spPr>
          <a:xfrm>
            <a:off x="4560369" y="5553018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Down Arrow 166"/>
          <p:cNvSpPr/>
          <p:nvPr/>
        </p:nvSpPr>
        <p:spPr>
          <a:xfrm>
            <a:off x="1454682" y="5535452"/>
            <a:ext cx="157385" cy="2604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765354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939572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RU" sz="20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ru-RU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ru-RU" sz="200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72%</a:t>
                          </a: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765354"/>
                  </p:ext>
                </p:extLst>
              </p:nvPr>
            </p:nvGraphicFramePr>
            <p:xfrm>
              <a:off x="6264066" y="3219450"/>
              <a:ext cx="5603905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3711"/>
                    <a:gridCol w="2140194"/>
                  </a:tblGrid>
                  <a:tr h="1005840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без корреляции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 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</a:t>
                          </a:r>
                          <a:r>
                            <a:rPr lang="ru-RU" sz="20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слабой корреляцией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,</a:t>
                          </a:r>
                        </a:p>
                        <a:p>
                          <a:pPr marL="0" indent="0" algn="r">
                            <a:buNone/>
                          </a:pPr>
                          <a:r>
                            <a:rPr lang="ru-RU" sz="20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с подсуммами</a:t>
                          </a:r>
                          <a:r>
                            <a:rPr lang="ru-RU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sz="20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2393" t="-3012" r="-1425" b="-102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247361" y="2379173"/>
            <a:ext cx="69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4325" y="2379173"/>
            <a:ext cx="88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ЗОНР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ru-RU" sz="4000" b="1" dirty="0">
                    <a:solidFill>
                      <a:schemeClr val="accent2">
                        <a:lumMod val="75000"/>
                      </a:schemeClr>
                    </a:solidFill>
                  </a:rPr>
                  <a:t>Параметры 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каждого типа задачи о рюкзаке были проанализированы наборы алгоритмов на следующих параметрах:</a:t>
                </a:r>
              </a:p>
              <a:p>
                <a:pPr lvl="0"/>
                <a:r>
                  <a:rPr lang="ru-RU" dirty="0"/>
                  <a:t>Размеры задачи: 50, 500 предметов</a:t>
                </a:r>
              </a:p>
              <a:p>
                <a:pPr lvl="0"/>
                <a:r>
                  <a:rPr lang="ru-RU" dirty="0"/>
                  <a:t>По 30 запусков каждого алгоритма для решения одного экземпляра задачи</a:t>
                </a:r>
              </a:p>
              <a:p>
                <a:pPr lvl="0"/>
                <a:r>
                  <a:rPr lang="ru-RU" dirty="0"/>
                  <a:t>По 30 экземпляров на конкретный класс тестовых задач</a:t>
                </a:r>
              </a:p>
              <a:p>
                <a:r>
                  <a:rPr lang="ru-RU" dirty="0"/>
                  <a:t>Рассмотрено 4 класса тестовых </a:t>
                </a:r>
                <a:r>
                  <a:rPr lang="ru-RU" dirty="0" smtClean="0"/>
                  <a:t>задач</a:t>
                </a:r>
              </a:p>
              <a:p>
                <a:endParaRPr lang="ru-RU" dirty="0"/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accent5">
                        <a:lumMod val="75000"/>
                      </a:schemeClr>
                    </a:solidFill>
                  </a:rPr>
                  <a:t>Для одного запуска генетического алгоритма взяты следующие параметры:</a:t>
                </a:r>
              </a:p>
              <a:p>
                <a:pPr lvl="0" algn="just"/>
                <a:r>
                  <a:rPr lang="ru-RU" dirty="0"/>
                  <a:t>40 особей</a:t>
                </a:r>
              </a:p>
              <a:p>
                <a:pPr lvl="0" algn="just"/>
                <a:r>
                  <a:rPr lang="ru-RU" dirty="0"/>
                  <a:t>30 поколений</a:t>
                </a:r>
              </a:p>
              <a:p>
                <a:pPr lvl="0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бета-турнирной селекции</a:t>
                </a:r>
                <a:r>
                  <a:rPr lang="ru-RU" dirty="0" smtClean="0"/>
                  <a:t>)</a:t>
                </a:r>
              </a:p>
              <a:p>
                <a:pPr lvl="0" algn="just"/>
                <a:r>
                  <a:rPr lang="ru-RU" dirty="0" smtClean="0"/>
                  <a:t>В качестве набора операторов выбраны значения из Э1 для каждого класса тестовых задач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3782" r="-580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Эксперимент по исследованию производительности и качества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r>
                  <a:rPr lang="ru-RU" sz="5100" b="1" dirty="0">
                    <a:solidFill>
                      <a:schemeClr val="accent6">
                        <a:lumMod val="75000"/>
                      </a:schemeClr>
                    </a:solidFill>
                  </a:rPr>
                  <a:t>Характеристики </a:t>
                </a:r>
              </a:p>
              <a:p>
                <a:pPr marL="0" indent="0">
                  <a:buNone/>
                </a:pPr>
                <a:r>
                  <a:rPr lang="ru-RU" sz="3800" dirty="0"/>
                  <a:t>Среди всех алгоритмов для каждого экземпляра класса находятся: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Минимальная медиана времени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выполнения</a:t>
                </a:r>
                <a:endParaRPr lang="ru-RU" sz="38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Минимальное среднее отклонение от оптимума </a:t>
                </a:r>
                <a:r>
                  <a:rPr lang="ru-RU" sz="38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%</a:t>
                </a:r>
              </a:p>
              <a:p>
                <a:pPr marL="0" indent="0" algn="just">
                  <a:buNone/>
                </a:pPr>
                <a:r>
                  <a:rPr lang="ru-RU" sz="3800" dirty="0" smtClean="0"/>
                  <a:t>Среди </a:t>
                </a:r>
                <a:r>
                  <a:rPr lang="ru-RU" sz="3800" dirty="0"/>
                  <a:t>всех лучших алгоритмов для текущего экземпляра задачи выбираются лучшие алгоритмы для конкретного класса задач по максимальному количеству минимальных медиан времени выполнения и максимальному количеству минимальных средний отклонений</a:t>
                </a:r>
                <a:r>
                  <a:rPr lang="ru-RU" sz="38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В </a:t>
                </a:r>
                <a:r>
                  <a:rPr lang="ru-RU" sz="3800" dirty="0"/>
                  <a:t>дополнение, для ГА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количестве задач в %, в котором алгоритм дает приближенное решение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Информация о максимальном и среднем отклонениях решения ГА от глобального оптимума по средним отклонениям каждого экземпляра задачи (в %)</a:t>
                </a:r>
              </a:p>
              <a:p>
                <a:pPr marL="0" indent="0">
                  <a:buNone/>
                </a:pPr>
                <a:r>
                  <a:rPr lang="ru-RU" sz="3800" dirty="0"/>
                  <a:t>Для задачи о неограниченном рюкзаке дополнительно выводятся следующие характеристики: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для решения которых применилось свойство периодичности</a:t>
                </a:r>
              </a:p>
              <a:p>
                <a:pPr lvl="0"/>
                <a:r>
                  <a:rPr lang="ru-RU" sz="3800" dirty="0">
                    <a:solidFill>
                      <a:schemeClr val="accent5">
                        <a:lumMod val="75000"/>
                      </a:schemeClr>
                    </a:solidFill>
                  </a:rPr>
                  <a:t>Количество задач в %, решения которых достигли верхней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38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322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Проблематика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Задача о рюкзаке имеет множество алгоритмов решения, имеющих свои преимущества и недостатки.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Как выбрать подходящий алгоритм для задачи о рюкзаке, применимой в конкретной области?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Нахождение эффективного подхода к решению ЗОР</a:t>
            </a:r>
            <a:r>
              <a:rPr lang="en-US" dirty="0" smtClean="0"/>
              <a:t>/</a:t>
            </a:r>
            <a:r>
              <a:rPr lang="ru-RU" dirty="0" smtClean="0"/>
              <a:t>ЗОНР определенного класса позволит сократить временные затраты  и получить приемлемое решение в специфичной для класса задач области.</a:t>
            </a:r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ЗОР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27" y="1690689"/>
            <a:ext cx="5853723" cy="484346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задач в 50 предметов:</a:t>
            </a:r>
          </a:p>
          <a:p>
            <a:pPr marL="0" indent="0" algn="just">
              <a:buNone/>
            </a:pPr>
            <a:r>
              <a:rPr lang="ru-RU" sz="2900" dirty="0" smtClean="0"/>
              <a:t>Для класса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без корреляции </a:t>
            </a:r>
            <a:r>
              <a:rPr lang="ru-RU" sz="2900" dirty="0" smtClean="0"/>
              <a:t>и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подсуммами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МВИГ с обходом в глубину </a:t>
            </a:r>
            <a:r>
              <a:rPr lang="ru-RU" sz="2900" dirty="0" smtClean="0"/>
              <a:t>показывает лучший результат по скорости решения (минимальное время выполнения в миллисекундах) среди прочих рассмотренных алгоритмов.</a:t>
            </a:r>
          </a:p>
          <a:p>
            <a:pPr marL="0" indent="0" algn="just">
              <a:buNone/>
            </a:pPr>
            <a:r>
              <a:rPr lang="ru-RU" sz="2900" dirty="0" smtClean="0"/>
              <a:t> Для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слабой корреляцией </a:t>
            </a:r>
            <a:r>
              <a:rPr lang="ru-RU" sz="2900" dirty="0" smtClean="0"/>
              <a:t>лидирующую позицию занимает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МВИГ с обходом в ширину</a:t>
            </a:r>
            <a:r>
              <a:rPr lang="ru-RU" sz="2900" dirty="0"/>
              <a:t>.</a:t>
            </a:r>
            <a:endParaRPr lang="ru-RU" sz="2900" dirty="0" smtClean="0"/>
          </a:p>
          <a:p>
            <a:pPr marL="0" indent="0" algn="just">
              <a:buNone/>
            </a:pPr>
            <a:r>
              <a:rPr lang="ru-RU" sz="2900" dirty="0"/>
              <a:t>Д</a:t>
            </a:r>
            <a:r>
              <a:rPr lang="ru-RU" sz="2900" dirty="0" smtClean="0"/>
              <a:t>ля задач </a:t>
            </a:r>
            <a:r>
              <a:rPr lang="ru-RU" sz="2900" b="1" dirty="0" smtClean="0">
                <a:solidFill>
                  <a:schemeClr val="accent5">
                    <a:lumMod val="75000"/>
                  </a:schemeClr>
                </a:solidFill>
              </a:rPr>
              <a:t>с сильной корреляцией </a:t>
            </a:r>
            <a:r>
              <a:rPr lang="ru-RU" sz="2900" dirty="0" smtClean="0"/>
              <a:t>– </a:t>
            </a:r>
            <a:r>
              <a:rPr lang="ru-RU" sz="2900" b="1" dirty="0">
                <a:solidFill>
                  <a:schemeClr val="accent6">
                    <a:lumMod val="75000"/>
                  </a:schemeClr>
                </a:solidFill>
              </a:rPr>
              <a:t>табличный метод динамического </a:t>
            </a:r>
            <a:r>
              <a:rPr lang="ru-RU" sz="2900" b="1" dirty="0" smtClean="0">
                <a:solidFill>
                  <a:schemeClr val="accent6">
                    <a:lumMod val="75000"/>
                  </a:schemeClr>
                </a:solidFill>
              </a:rPr>
              <a:t>программирования</a:t>
            </a:r>
            <a:r>
              <a:rPr lang="ru-RU" sz="2900" b="1" dirty="0" smtClean="0"/>
              <a:t>.</a:t>
            </a:r>
            <a:endParaRPr lang="en-US" sz="2900" b="1" dirty="0" smtClean="0"/>
          </a:p>
          <a:p>
            <a:pPr marL="0" indent="0">
              <a:buNone/>
            </a:pP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Относительно </a:t>
            </a:r>
            <a:r>
              <a:rPr lang="ru-RU" sz="3300" b="1" dirty="0">
                <a:solidFill>
                  <a:schemeClr val="accent5">
                    <a:lumMod val="75000"/>
                  </a:schemeClr>
                </a:solidFill>
              </a:rPr>
              <a:t>задач в </a:t>
            </a:r>
            <a:r>
              <a:rPr lang="ru-RU" sz="3300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sz="3300" b="1" dirty="0">
                <a:solidFill>
                  <a:schemeClr val="accent5">
                    <a:lumMod val="75000"/>
                  </a:schemeClr>
                </a:solidFill>
              </a:rPr>
              <a:t>предметов:</a:t>
            </a:r>
          </a:p>
          <a:p>
            <a:pPr marL="0" indent="0" algn="just">
              <a:buNone/>
            </a:pPr>
            <a:r>
              <a:rPr lang="ru-RU" sz="2900" dirty="0" smtClean="0"/>
              <a:t>Для </a:t>
            </a:r>
            <a:r>
              <a:rPr lang="ru-RU" sz="2900" dirty="0"/>
              <a:t>умеренных ЗОР размером в 500 предметов для всех классов тестовых задач лучшим по скорости решения среди прочих рассмотренных алгоритмов является </a:t>
            </a:r>
            <a:r>
              <a:rPr lang="ru-RU" sz="3300" b="1" dirty="0">
                <a:solidFill>
                  <a:schemeClr val="accent6">
                    <a:lumMod val="75000"/>
                  </a:schemeClr>
                </a:solidFill>
              </a:rPr>
              <a:t>табличный метод динамического программирования</a:t>
            </a:r>
            <a:r>
              <a:rPr lang="ru-RU" sz="2900" dirty="0" smtClean="0"/>
              <a:t>.</a:t>
            </a:r>
          </a:p>
          <a:p>
            <a:pPr marL="0" indent="0" algn="just">
              <a:buNone/>
            </a:pPr>
            <a:endParaRPr lang="ru-RU" sz="2900" dirty="0" smtClean="0"/>
          </a:p>
          <a:p>
            <a:pPr marL="0" indent="0" algn="just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  </a:t>
            </a:r>
            <a:r>
              <a:rPr lang="ru-RU" sz="2900" dirty="0" smtClean="0"/>
              <a:t>Стоит </a:t>
            </a:r>
            <a:r>
              <a:rPr lang="ru-RU" sz="2900" dirty="0"/>
              <a:t>учитывать, что при использовании МВИГ в больших задачах можно столкнуться с проблемой недостатка памяти, заложенной под хранение узлов, в результате чего алгоритм закончит работу с ошибкой о нехватке памяти</a:t>
            </a:r>
            <a:r>
              <a:rPr lang="ru-RU" sz="2900" dirty="0" smtClean="0"/>
              <a:t>. Для </a:t>
            </a:r>
            <a:r>
              <a:rPr lang="ru-RU" sz="2900" dirty="0"/>
              <a:t>сильно коррелированных задач и задач с подсуммами </a:t>
            </a:r>
            <a:r>
              <a:rPr lang="ru-RU" sz="2900" dirty="0" smtClean="0"/>
              <a:t>в </a:t>
            </a:r>
            <a:r>
              <a:rPr lang="ru-RU" sz="2900" dirty="0"/>
              <a:t>500 предметов МВИГ с обходом в ширину ни разу не выполнился </a:t>
            </a:r>
            <a:r>
              <a:rPr lang="ru-RU" sz="2900" dirty="0" smtClean="0"/>
              <a:t>успешно.</a:t>
            </a:r>
            <a:endParaRPr lang="ru-RU" sz="2900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95776"/>
              </p:ext>
            </p:extLst>
          </p:nvPr>
        </p:nvGraphicFramePr>
        <p:xfrm>
          <a:off x="6345360" y="1690688"/>
          <a:ext cx="5791200" cy="226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662"/>
                <a:gridCol w="1922584"/>
                <a:gridCol w="1906954"/>
              </a:tblGrid>
              <a:tr h="711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4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корреляции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93,33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16,67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ширину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9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сильной корреляцией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Табличный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ДП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подсуммами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МВИГ,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обход в глубину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68757"/>
              </p:ext>
            </p:extLst>
          </p:nvPr>
        </p:nvGraphicFramePr>
        <p:xfrm>
          <a:off x="6337545" y="4248110"/>
          <a:ext cx="580683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476"/>
                <a:gridCol w="1906954"/>
                <a:gridCol w="1930400"/>
              </a:tblGrid>
              <a:tr h="780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Класс задач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Алгоритм решения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Количество задач, при котором алгоритм эффективнее других по 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</a:rPr>
                        <a:t>скорости, </a:t>
                      </a:r>
                      <a:r>
                        <a:rPr lang="ru-RU" sz="1400" b="0" i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8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корреляции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МВИГ,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обход в глубину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слабой корреляцией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сильной корреляцией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подсуммами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Табличный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ДП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21698" y="1397484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0139" y="3943762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0" y="5127990"/>
            <a:ext cx="373840" cy="3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18168940"/>
                  </p:ext>
                </p:extLst>
              </p:nvPr>
            </p:nvGraphicFramePr>
            <p:xfrm>
              <a:off x="5828231" y="2027079"/>
              <a:ext cx="628214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9919"/>
                    <a:gridCol w="939800"/>
                    <a:gridCol w="1016000"/>
                    <a:gridCol w="1073150"/>
                    <a:gridCol w="1023275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18168940"/>
                  </p:ext>
                </p:extLst>
              </p:nvPr>
            </p:nvGraphicFramePr>
            <p:xfrm>
              <a:off x="5828231" y="2027079"/>
              <a:ext cx="628214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9919"/>
                    <a:gridCol w="939800"/>
                    <a:gridCol w="1016000"/>
                    <a:gridCol w="1073150"/>
                    <a:gridCol w="1023275"/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86,67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" t="-175556" r="-18224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7849" y="1843087"/>
                <a:ext cx="5470383" cy="46005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ru-RU" sz="2900" dirty="0" smtClean="0"/>
                  <a:t>Для класса </a:t>
                </a:r>
                <a:r>
                  <a:rPr lang="ru-RU" sz="2900" dirty="0"/>
                  <a:t>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без корреляции </a:t>
                </a:r>
                <a:r>
                  <a:rPr lang="ru-RU" sz="2900" dirty="0"/>
                  <a:t>свойство периодичности достигается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86,67%</a:t>
                </a:r>
                <a:r>
                  <a:rPr lang="ru-RU" sz="2900" dirty="0"/>
                  <a:t> от числа решенных экземпляров задач размером в 50 предметов и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50% </a:t>
                </a:r>
                <a:r>
                  <a:rPr lang="ru-RU" sz="2900" dirty="0"/>
                  <a:t>от числа решенных экземпляров задач из 500 предметов, вследствие чего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ЭДП</a:t>
                </a:r>
                <a:r>
                  <a:rPr lang="ru-RU" sz="29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dirty="0" smtClean="0"/>
                  <a:t>показывает </a:t>
                </a:r>
                <a:r>
                  <a:rPr lang="ru-RU" sz="2900" dirty="0"/>
                  <a:t>лучший результат по времени выполнения. Для классов задач с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слабой корреляцией</a:t>
                </a:r>
                <a:r>
                  <a:rPr lang="ru-RU" sz="2900" dirty="0"/>
                  <a:t> и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сильной корреляцией </a:t>
                </a:r>
                <a:r>
                  <a:rPr lang="ru-RU" sz="2900" dirty="0"/>
                  <a:t>показатель достижения свойства периодичности снижается, поэтому «в лидеры вырываются»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с обходом в ширину и в глубину</a:t>
                </a:r>
                <a:r>
                  <a:rPr lang="ru-RU" sz="2900" dirty="0"/>
                  <a:t>. </a:t>
                </a:r>
              </a:p>
              <a:p>
                <a:pPr marL="0" indent="0" algn="just">
                  <a:buNone/>
                </a:pPr>
                <a:r>
                  <a:rPr lang="ru-RU" sz="2900" dirty="0"/>
                  <a:t>Для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достигается общая верхняя граница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9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9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900" dirty="0"/>
                  <a:t> в </a:t>
                </a:r>
                <a:r>
                  <a:rPr lang="ru-RU" sz="2900" b="1" dirty="0">
                    <a:solidFill>
                      <a:schemeClr val="accent6">
                        <a:lumMod val="75000"/>
                      </a:schemeClr>
                    </a:solidFill>
                  </a:rPr>
                  <a:t>36,67%</a:t>
                </a:r>
                <a:r>
                  <a:rPr lang="ru-RU" sz="2900" dirty="0"/>
                  <a:t> от числа решенных экземпляров задач из 50 предметов, </a:t>
                </a:r>
                <a:r>
                  <a:rPr lang="ru-RU" sz="2900" dirty="0" smtClean="0"/>
                  <a:t>что позволяет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МВИГ</a:t>
                </a:r>
                <a:r>
                  <a:rPr lang="ru-RU" sz="2900" dirty="0" smtClean="0"/>
                  <a:t> </a:t>
                </a:r>
                <a:r>
                  <a:rPr lang="ru-RU" sz="2900" dirty="0"/>
                  <a:t>удерживать преимущество по сравнению с остальными алгоритмами. </a:t>
                </a:r>
                <a:endParaRPr lang="ru-RU" sz="2900" dirty="0" smtClean="0"/>
              </a:p>
              <a:p>
                <a:pPr marL="0" indent="0" algn="just">
                  <a:buNone/>
                </a:pPr>
                <a:r>
                  <a:rPr lang="ru-RU" sz="2900" dirty="0" smtClean="0"/>
                  <a:t>Для </a:t>
                </a:r>
                <a:r>
                  <a:rPr lang="ru-RU" sz="2900" dirty="0"/>
                  <a:t>умеренных задач </a:t>
                </a:r>
                <a:r>
                  <a:rPr lang="ru-RU" sz="2900" b="1" dirty="0">
                    <a:solidFill>
                      <a:schemeClr val="accent5">
                        <a:lumMod val="75000"/>
                      </a:schemeClr>
                    </a:solidFill>
                  </a:rPr>
                  <a:t>с подсуммами </a:t>
                </a:r>
                <a:r>
                  <a:rPr lang="ru-RU" sz="2900" dirty="0"/>
                  <a:t>размером в 500 предметов </a:t>
                </a:r>
                <a:r>
                  <a:rPr lang="ru-RU" sz="2900" dirty="0" smtClean="0"/>
                  <a:t>самым </a:t>
                </a:r>
                <a:r>
                  <a:rPr lang="ru-RU" sz="2900" dirty="0"/>
                  <a:t>быстрым алгоритмом по скорости решения является классический </a:t>
                </a:r>
                <a:r>
                  <a:rPr lang="ru-RU" sz="29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ДП</a:t>
                </a:r>
                <a:r>
                  <a:rPr lang="ru-RU" sz="2900" dirty="0" smtClean="0"/>
                  <a:t>.</a:t>
                </a:r>
                <a:endParaRPr lang="ru-RU" sz="29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7849" y="1843087"/>
                <a:ext cx="5470383" cy="4600575"/>
              </a:xfrm>
              <a:blipFill rotWithShape="0">
                <a:blip r:embed="rId4"/>
                <a:stretch>
                  <a:fillRect l="-1003" t="-2119" r="-8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0568649" y="1607167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accent5">
                    <a:lumMod val="75000"/>
                  </a:schemeClr>
                </a:solidFill>
              </a:rPr>
              <a:t>Анализ результатов для ЗОНР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23054" y="3982740"/>
            <a:ext cx="1687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предметов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484856"/>
                  </p:ext>
                </p:extLst>
              </p:nvPr>
            </p:nvGraphicFramePr>
            <p:xfrm>
              <a:off x="5828230" y="4352072"/>
              <a:ext cx="6282145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36270"/>
                    <a:gridCol w="939800"/>
                    <a:gridCol w="1022350"/>
                    <a:gridCol w="1047750"/>
                    <a:gridCol w="1035975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решения которых достигли верхней оценки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2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484856"/>
                  </p:ext>
                </p:extLst>
              </p:nvPr>
            </p:nvGraphicFramePr>
            <p:xfrm>
              <a:off x="5828230" y="4352072"/>
              <a:ext cx="6282145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36270"/>
                    <a:gridCol w="939800"/>
                    <a:gridCol w="1022350"/>
                    <a:gridCol w="1047750"/>
                    <a:gridCol w="1035975"/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</a:t>
                          </a: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корреляцией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задач, для решения которых применилось свойство периодичности, %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72" t="-175556" r="-181471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61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3604755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59385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ширину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обход в глубину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3604755"/>
                  </p:ext>
                </p:extLst>
              </p:nvPr>
            </p:nvGraphicFramePr>
            <p:xfrm>
              <a:off x="2305052" y="245696"/>
              <a:ext cx="7772400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59553"/>
                    <a:gridCol w="2308831"/>
                    <a:gridCol w="3304016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 задач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Алгоритм решения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корреляции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325714" r="-143799" b="-10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425714" r="-143799" b="-9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525714" r="-143799" b="-8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608333" r="-143799" b="-7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сильной корреляцией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828571" r="-143799" b="-5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928571" r="-143799" b="-4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подсуммами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128571" r="-143799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3931" t="-1228571" r="-143799" b="-1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901175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39052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ширину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23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МВИГ</a:t>
                          </a:r>
                          <a:r>
                            <a:rPr lang="ru-RU" sz="14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, обход в глубину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901175"/>
                  </p:ext>
                </p:extLst>
              </p:nvPr>
            </p:nvGraphicFramePr>
            <p:xfrm>
              <a:off x="2295527" y="3369310"/>
              <a:ext cx="7781924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6721"/>
                    <a:gridCol w="2335976"/>
                    <a:gridCol w="3309227"/>
                  </a:tblGrid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Класс задач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решения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i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Количество задач, при котором алгоритм эффективнее других по скорости, %</a:t>
                          </a:r>
                          <a:endParaRPr lang="ru-RU" sz="1400" b="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без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корреляции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66,</a:t>
                          </a: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4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325714" r="-142188" b="-10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</a:t>
                          </a: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425714" r="-142188" b="-9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слабой корреляцией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525714" r="-142188" b="-8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608333" r="-142188" b="-7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сильной корреляцией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828571" r="-142188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928571" r="-142188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63,33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row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подсуммами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400" b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ДП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73,33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228571" r="-142188" b="-1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133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1667" t="-1328571" r="-142188" b="-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6,67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17731" y="3369310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500 предметов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750" y="245696"/>
            <a:ext cx="157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50 предметов</a:t>
            </a:r>
          </a:p>
        </p:txBody>
      </p:sp>
    </p:spTree>
    <p:extLst>
      <p:ext uri="{BB962C8B-B14F-4D97-AF65-F5344CB8AC3E}">
        <p14:creationId xmlns:p14="http://schemas.microsoft.com/office/powerpoint/2010/main" val="34797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Анализ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результатов относительно 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dirty="0" smtClean="0"/>
                  <a:t>Генетический </a:t>
                </a:r>
                <a:r>
                  <a:rPr lang="ru-RU" dirty="0"/>
                  <a:t>алгоритм нашел точное </a:t>
                </a:r>
                <a:r>
                  <a:rPr lang="ru-RU" dirty="0" smtClean="0"/>
                  <a:t>решение для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ЗОР</a:t>
                </a:r>
                <a14:m>
                  <m:oMath xmlns:m="http://schemas.openxmlformats.org/officeDocument/2006/math">
                    <m:r>
                      <a:rPr lang="ru-RU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60</a:t>
                </a:r>
                <a:r>
                  <a:rPr lang="ru-RU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решенных </a:t>
                </a:r>
                <a:r>
                  <a:rPr lang="ru-RU" dirty="0"/>
                  <a:t>экземпляров задач для каждого класса тестовых задач, исключая задачи с подсуммами в 500 предметов; </a:t>
                </a: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напротив</a:t>
                </a:r>
                <a:r>
                  <a:rPr lang="ru-RU" dirty="0"/>
                  <a:t>, </a:t>
                </a:r>
                <a:r>
                  <a:rPr lang="ru-RU" dirty="0" smtClean="0"/>
                  <a:t>глобальный оптимум был достигнут для </a:t>
                </a:r>
              </a:p>
              <a:p>
                <a:pPr marL="0" indent="0" algn="ctr">
                  <a:buNone/>
                </a:pPr>
                <a:r>
                  <a:rPr lang="ru-RU" sz="32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ЗОНР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u-RU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63%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от числа решенных экземпляров для каждого класса тестовых задач.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8938"/>
                <a:ext cx="10515600" cy="4351338"/>
              </a:xfrm>
              <a:blipFill rotWithShape="0">
                <a:blip r:embed="rId2"/>
                <a:stretch>
                  <a:fillRect t="-224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Программный модуль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4879975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В рамках данной исследовательской работы был реализован программный модуль (ПМ) «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Knapsack-Problems</a:t>
            </a:r>
            <a:r>
              <a:rPr lang="ru-RU" dirty="0"/>
              <a:t>», предоставляющий:</a:t>
            </a:r>
          </a:p>
          <a:p>
            <a:pPr lvl="0" algn="just"/>
            <a:r>
              <a:rPr lang="ru-RU" dirty="0"/>
              <a:t>алгоритмы для решения задач о 0-1 рюкзаке и </a:t>
            </a:r>
            <a:r>
              <a:rPr lang="ru-RU" dirty="0" smtClean="0"/>
              <a:t>неограниченном </a:t>
            </a:r>
            <a:r>
              <a:rPr lang="ru-RU" dirty="0"/>
              <a:t>рюкзаке,</a:t>
            </a:r>
          </a:p>
          <a:p>
            <a:pPr lvl="0" algn="just"/>
            <a:r>
              <a:rPr lang="ru-RU" dirty="0"/>
              <a:t>проведение </a:t>
            </a:r>
            <a:r>
              <a:rPr lang="ru-RU" dirty="0" smtClean="0"/>
              <a:t>экспериментов по исследованию алгоритмов с </a:t>
            </a:r>
            <a:r>
              <a:rPr lang="ru-RU" dirty="0"/>
              <a:t>генерацией отчетов по ним.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Структура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программного модуля</a:t>
            </a:r>
          </a:p>
          <a:p>
            <a:pPr algn="just"/>
            <a:r>
              <a:rPr lang="ru-RU" dirty="0"/>
              <a:t>Основными элементами, обеспечивающими функционирование ПО, являются:</a:t>
            </a:r>
          </a:p>
          <a:p>
            <a:pPr lvl="0" algn="just"/>
            <a:r>
              <a:rPr lang="ru-RU" dirty="0"/>
              <a:t>KnapsackProblem.dll;</a:t>
            </a:r>
          </a:p>
          <a:p>
            <a:pPr lvl="0" algn="just"/>
            <a:r>
              <a:rPr lang="ru-RU" dirty="0"/>
              <a:t>GenetiAlgorithm.dll;</a:t>
            </a:r>
          </a:p>
          <a:p>
            <a:pPr lvl="0" algn="just"/>
            <a:r>
              <a:rPr lang="ru-RU" dirty="0"/>
              <a:t>ExactAlgorithms.dll;</a:t>
            </a:r>
          </a:p>
          <a:p>
            <a:pPr lvl="0" algn="just"/>
            <a:r>
              <a:rPr lang="ru-RU" dirty="0"/>
              <a:t>ExcelReport.dll;</a:t>
            </a:r>
          </a:p>
          <a:p>
            <a:pPr lvl="0" algn="just"/>
            <a:r>
              <a:rPr lang="ru-RU" dirty="0"/>
              <a:t>CLI.exe.</a:t>
            </a:r>
          </a:p>
          <a:p>
            <a:pPr algn="just"/>
            <a:r>
              <a:rPr lang="ru-RU" dirty="0"/>
              <a:t>Также модуль имеет две компоненты тестирования: UnitTests.dll, CorrectnessTests.dll.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53"/>
            <a:ext cx="12192000" cy="67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Заключение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В рамках данной работы: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/>
              <a:t>Изучен теоретический материал о задаче о 0-1 рюкзаке, о задаче о неограниченном рюкзаке и её свойствах. Произведен разбор статей с предлагаемыми методами решения рассмотренных типов задачи о </a:t>
            </a:r>
            <a:r>
              <a:rPr lang="ru-RU" sz="2000" dirty="0" smtClean="0"/>
              <a:t>рюкзаке</a:t>
            </a:r>
            <a:r>
              <a:rPr lang="en-US" sz="2000" dirty="0" smtClean="0"/>
              <a:t>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Разработан программный модуль «Knapsack-Problems».</a:t>
            </a:r>
            <a:endParaRPr lang="en-US" sz="2000" dirty="0" smtClean="0"/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Проведено </a:t>
            </a:r>
            <a:r>
              <a:rPr lang="en-US" sz="2000" dirty="0" smtClean="0"/>
              <a:t>2 </a:t>
            </a:r>
            <a:r>
              <a:rPr lang="ru-RU" sz="2000" dirty="0" smtClean="0"/>
              <a:t>эксперимента по исследованию алгоритмов.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SzPct val="103000"/>
              <a:buFont typeface="+mj-lt"/>
              <a:buAutoNum type="arabicPeriod"/>
            </a:pPr>
            <a:r>
              <a:rPr lang="ru-RU" sz="2000" dirty="0" smtClean="0"/>
              <a:t>Написаны 2 статьи:</a:t>
            </a:r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Е.А., Пронина Е.В.</a:t>
            </a:r>
            <a:r>
              <a:rPr lang="ru-RU" sz="1800" dirty="0" smtClean="0"/>
              <a:t> Применение генетического алгоритма к задаче формирования инвестиционного портфеля // ИНФОРМАЦИОННЫЕ СИСТЕМЫ И ТЕХНОЛОГИИ ИСТ-2017 МАТЕРИАЛЫ </a:t>
            </a:r>
            <a:r>
              <a:rPr lang="en-US" sz="1800" dirty="0" smtClean="0"/>
              <a:t>XXIII</a:t>
            </a:r>
            <a:r>
              <a:rPr lang="ru-RU" sz="1800" dirty="0" smtClean="0"/>
              <a:t> МЕЖДУНАРОДНОЙ НАУЧНО-ТЕХНИЧЕСКОЙ КОНФЕРЕНЦИИ. Электронное издание. НИЖНИЙ НОВГОРОД 2017. 2017. С. 712-718.</a:t>
            </a:r>
            <a:endParaRPr lang="en-US" sz="1800" dirty="0" smtClean="0"/>
          </a:p>
          <a:p>
            <a:pPr lvl="1">
              <a:buClr>
                <a:schemeClr val="accent5">
                  <a:lumMod val="75000"/>
                </a:schemeClr>
              </a:buClr>
              <a:buSzPct val="103000"/>
            </a:pPr>
            <a:r>
              <a:rPr lang="ru-RU" sz="1800" b="1" dirty="0" smtClean="0"/>
              <a:t>Неймарк Е. А., Шуланкина Е. В. </a:t>
            </a:r>
            <a:r>
              <a:rPr lang="ru-RU" sz="1800" dirty="0"/>
              <a:t>Исследование </a:t>
            </a:r>
            <a:r>
              <a:rPr lang="ru-RU" sz="1800" dirty="0" smtClean="0"/>
              <a:t>подходов к решению </a:t>
            </a:r>
            <a:r>
              <a:rPr lang="ru-RU" sz="1800" dirty="0"/>
              <a:t>задачи о 0-1 рюкзаке и задачи о неограниченном </a:t>
            </a:r>
            <a:r>
              <a:rPr lang="ru-RU" sz="1800" dirty="0" smtClean="0"/>
              <a:t>рюкзаке. </a:t>
            </a:r>
            <a:r>
              <a:rPr lang="ru-RU" sz="1800" i="1" dirty="0" smtClean="0"/>
              <a:t>(на стадии рассмотрения в научно-технический журнал «</a:t>
            </a:r>
            <a:r>
              <a:rPr lang="ru-RU" sz="1800" i="1" dirty="0"/>
              <a:t>Системы управления и информационные технологии</a:t>
            </a:r>
            <a:r>
              <a:rPr lang="ru-RU" sz="1800" i="1" dirty="0" smtClean="0"/>
              <a:t>»)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457200" lvl="1" indent="0">
              <a:buClr>
                <a:schemeClr val="accent5">
                  <a:lumMod val="75000"/>
                </a:schemeClr>
              </a:buClr>
              <a:buSzPct val="103000"/>
              <a:buNone/>
            </a:pPr>
            <a:endParaRPr lang="ru-RU" sz="1800" dirty="0"/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183" y="1575290"/>
            <a:ext cx="9144000" cy="514170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Спасибо за внимание!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3600" dirty="0" smtClean="0"/>
              <a:t>Ссылка на </a:t>
            </a:r>
            <a:r>
              <a:rPr lang="en-US" sz="3600" dirty="0" smtClean="0"/>
              <a:t>GitHub</a:t>
            </a:r>
            <a:r>
              <a:rPr lang="ru-RU" sz="3600" dirty="0" smtClean="0"/>
              <a:t>-</a:t>
            </a:r>
            <a:r>
              <a:rPr lang="ru-RU" sz="3600" dirty="0" err="1" smtClean="0"/>
              <a:t>репозиторий</a:t>
            </a:r>
            <a:r>
              <a:rPr lang="ru-RU" sz="3600" dirty="0" smtClean="0"/>
              <a:t>:</a:t>
            </a:r>
            <a:br>
              <a:rPr lang="ru-RU" sz="3600" dirty="0" smtClean="0"/>
            </a:br>
            <a:r>
              <a:rPr lang="ru-RU" altLang="ru-RU" sz="2800" u="sng" dirty="0">
                <a:solidFill>
                  <a:schemeClr val="accent1">
                    <a:lumMod val="75000"/>
                  </a:schemeClr>
                </a:solidFill>
                <a:latin typeface="SFMono-Regular"/>
              </a:rPr>
              <a:t>https://github.com/ElizJogar/Knapsack-Problems.git</a:t>
            </a:r>
            <a:r>
              <a:rPr lang="ru-RU" altLang="ru-RU" sz="28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altLang="ru-RU" sz="96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ru-RU" altLang="ru-RU" sz="96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ru-RU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1009"/>
            <a:ext cx="10515600" cy="3655954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Целью работы  </a:t>
            </a:r>
            <a:r>
              <a:rPr lang="ru-RU" dirty="0" smtClean="0"/>
              <a:t>является </a:t>
            </a:r>
            <a:r>
              <a:rPr lang="ru-RU" dirty="0"/>
              <a:t>подбор лучшего среди исследуемых алгоритма </a:t>
            </a:r>
            <a:r>
              <a:rPr lang="ru-RU" dirty="0" smtClean="0"/>
              <a:t>решения </a:t>
            </a:r>
            <a:r>
              <a:rPr lang="ru-RU" dirty="0"/>
              <a:t>для каждого класса </a:t>
            </a:r>
            <a:r>
              <a:rPr lang="ru-RU" dirty="0" smtClean="0"/>
              <a:t>рассматриваемых </a:t>
            </a:r>
            <a:r>
              <a:rPr lang="ru-RU" dirty="0"/>
              <a:t>типов задач о </a:t>
            </a:r>
            <a:r>
              <a:rPr lang="ru-RU" dirty="0" smtClean="0"/>
              <a:t>рюкзаке. 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Шуланкина Е. В. "</a:t>
            </a:r>
            <a:r>
              <a:rPr lang="ru-RU" dirty="0"/>
              <a:t> Исследование подходов к решению задачи о 0-1 рюкзаке и задачи о неограниченном </a:t>
            </a:r>
            <a:r>
              <a:rPr lang="ru-RU" dirty="0" smtClean="0"/>
              <a:t>рюкзаке"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Методы исследования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точных алгоритмов для решения </a:t>
            </a:r>
            <a:r>
              <a:rPr lang="ru-RU" dirty="0" smtClean="0"/>
              <a:t>ЗОР и ЗОНР, а </a:t>
            </a:r>
            <a:r>
              <a:rPr lang="ru-RU" dirty="0"/>
              <a:t>также исследование специфичных свойств </a:t>
            </a:r>
            <a:r>
              <a:rPr lang="ru-RU" dirty="0" smtClean="0"/>
              <a:t>ЗОНР, </a:t>
            </a:r>
            <a:r>
              <a:rPr lang="ru-RU" dirty="0"/>
              <a:t>позволяющих сократить пространство </a:t>
            </a:r>
            <a:r>
              <a:rPr lang="ru-RU" dirty="0" smtClean="0"/>
              <a:t>поиска. </a:t>
            </a:r>
            <a:endParaRPr lang="ru-RU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Разработка генетического алгоритма с различными наборами параметров.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поведения ГА при различных комбинациях параметров применительно к каждому классу рассматриваемых типов задач для выявления комбинаций, дающих наиболее выгодное решение.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dirty="0"/>
              <a:t>Анализ производительности и качества описанных алгоритмов, чтобы подобрать к каждому классу рассматриваемых типов задач о рюкзаке наилучший подход к решению.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8284"/>
            <a:ext cx="10515600" cy="2852737"/>
          </a:xfrm>
        </p:spPr>
        <p:txBody>
          <a:bodyPr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98" y="4067798"/>
            <a:ext cx="2288552" cy="22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Постановка задачи о 0-1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111241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вес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 </a:t>
                </a:r>
                <a:r>
                  <a:rPr lang="ru-RU" dirty="0"/>
                  <a:t>стоимость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ограничение на максимальный вес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если i</a:t>
                </a:r>
                <a:r>
                  <a:rPr lang="ru-RU" i="1" dirty="0"/>
                  <a:t>-</a:t>
                </a:r>
                <a:r>
                  <a:rPr lang="ru-RU" dirty="0"/>
                  <a:t>й предмет попадает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Требуется 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111241" cy="4351338"/>
              </a:xfrm>
              <a:blipFill rotWithShape="0">
                <a:blip r:embed="rId2"/>
                <a:stretch>
                  <a:fillRect l="-7677" t="-2661" r="-1496" b="-9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6329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Постановка задачи о неограниченном рюкзаке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</a:t>
                </a:r>
                <a:r>
                  <a:rPr lang="ru-RU" sz="3100" dirty="0" smtClean="0"/>
                  <a:t>вес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ru-RU" sz="3100" i="1" dirty="0" smtClean="0"/>
                  <a:t>–  </a:t>
                </a:r>
                <a:r>
                  <a:rPr lang="ru-RU" sz="3100" dirty="0" smtClean="0"/>
                  <a:t>стоимость </a:t>
                </a:r>
                <a:r>
                  <a:rPr lang="en-US" sz="3100" dirty="0" err="1" smtClean="0"/>
                  <a:t>i</a:t>
                </a:r>
                <a:r>
                  <a:rPr lang="ru-RU" sz="3100" dirty="0" smtClean="0"/>
                  <a:t>-го предмета</a:t>
                </a:r>
                <a:endParaRPr lang="en-US" sz="31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ru-RU" sz="31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 smtClean="0"/>
                  <a:t> – </a:t>
                </a:r>
                <a:r>
                  <a:rPr lang="ru-RU" sz="3100" dirty="0" smtClean="0"/>
                  <a:t>ограничение на максимальный вес</a:t>
                </a:r>
              </a:p>
              <a:p>
                <a:pPr algn="just"/>
                <a:r>
                  <a:rPr lang="ru-RU" sz="3100" dirty="0" smtClean="0"/>
                  <a:t>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 может принимать значение в диапазоне</a:t>
                </a:r>
                <a14:m>
                  <m:oMath xmlns:m="http://schemas.openxmlformats.org/officeDocument/2006/math">
                    <m:r>
                      <a:rPr lang="ru-RU" sz="3100" i="1">
                        <a:latin typeface="Cambria Math" panose="02040503050406030204" pitchFamily="18" charset="0"/>
                      </a:rPr>
                      <m:t> [0,…,</m:t>
                    </m:r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31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sz="3100" dirty="0" smtClean="0"/>
                  <a:t>Требуется </a:t>
                </a:r>
                <a:r>
                  <a:rPr lang="ru-RU" sz="3100" dirty="0"/>
                  <a:t>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100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ru-RU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3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sz="31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ru-RU" sz="3100" dirty="0"/>
                  <a:t>.</a:t>
                </a:r>
                <a14:m>
                  <m:oMath xmlns:m="http://schemas.openxmlformats.org/officeDocument/2006/math">
                    <m:r>
                      <a:rPr lang="ru-RU" sz="3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1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284496" cy="4351338"/>
              </a:xfrm>
              <a:blipFill rotWithShape="0">
                <a:blip r:embed="rId2"/>
                <a:stretch>
                  <a:fillRect l="-1455" t="-3221" r="-1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0,[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49440" y="1825625"/>
                <a:ext cx="4404360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Свойства задачи о неограниченном рюкзаке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8125"/>
            <a:ext cx="5181600" cy="46688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3100" b="1" dirty="0" smtClean="0">
                <a:solidFill>
                  <a:schemeClr val="accent5">
                    <a:lumMod val="75000"/>
                  </a:schemeClr>
                </a:solidFill>
              </a:rPr>
              <a:t>Доминирование</a:t>
            </a:r>
          </a:p>
          <a:p>
            <a:pPr marL="0" indent="0">
              <a:buNone/>
            </a:pPr>
            <a:r>
              <a:rPr lang="ru-RU" i="1" dirty="0" smtClean="0"/>
              <a:t>Определение</a:t>
            </a:r>
            <a:r>
              <a:rPr lang="ru-RU" dirty="0" smtClean="0"/>
              <a:t>: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ый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предмет доминируем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-ым предметом,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когда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ый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предмет тяжелее и менее выгоден, чем предмет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j.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dirty="0" smtClean="0"/>
              <a:t>Для </a:t>
            </a:r>
            <a:r>
              <a:rPr lang="ru-RU" dirty="0"/>
              <a:t>каждой ЗОНР всегда существует оптимальное решение, которое не содержит любые просто, множественно или коллективно доминируемые типы предметов.</a:t>
            </a:r>
          </a:p>
          <a:p>
            <a:pPr marL="0" indent="0" algn="just">
              <a:buNone/>
            </a:pPr>
            <a:r>
              <a:rPr lang="ru-RU" dirty="0"/>
              <a:t>Это означает, что любые просто, множественно или коллективно доминируемые типы предметов могут быть отброшены без изменения оптимального решения, значительно уменьшая пространство поиска.</a:t>
            </a:r>
          </a:p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Шуланкина Е. В. " Исследование подходов к решению задачи о 0-1 рюкзаке и задачи о неограниченном рюкзаке"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75" y="1508125"/>
            <a:ext cx="5391785" cy="484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</TotalTime>
  <Words>3011</Words>
  <Application>Microsoft Office PowerPoint</Application>
  <PresentationFormat>Widescreen</PresentationFormat>
  <Paragraphs>522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Century Gothic (Body)</vt:lpstr>
      <vt:lpstr>SFMono-Regular</vt:lpstr>
      <vt:lpstr>Times New Roman</vt:lpstr>
      <vt:lpstr>Wingdings</vt:lpstr>
      <vt:lpstr>Office Theme</vt:lpstr>
      <vt:lpstr>МАГИСТЕРСКАЯ ДИССЕРТАЦИЯ  Исследование подходов к решению задачи о 0-1 рюкзаке и задачи о неограниченном рюкзаке </vt:lpstr>
      <vt:lpstr>Объект исследования</vt:lpstr>
      <vt:lpstr>Проблематика</vt:lpstr>
      <vt:lpstr>PowerPoint Presentation</vt:lpstr>
      <vt:lpstr>Методы исследования</vt:lpstr>
      <vt:lpstr>Постановка задачи</vt:lpstr>
      <vt:lpstr>Постановка задачи о 0-1 рюкзаке</vt:lpstr>
      <vt:lpstr>Постановка задачи о неограниченном рюкзаке</vt:lpstr>
      <vt:lpstr>Свойства задачи о неограниченном рюкзаке</vt:lpstr>
      <vt:lpstr>Свойства задачи о неограниченном рюкзаке</vt:lpstr>
      <vt:lpstr>Исследуемые подходы к решению</vt:lpstr>
      <vt:lpstr>Рассматриваемые алгоритмы для решения задачи о 0-1 рюкзаке</vt:lpstr>
      <vt:lpstr>Алгоритм динамического программирования</vt:lpstr>
      <vt:lpstr>Метод ветвей и границ</vt:lpstr>
      <vt:lpstr>Рассматриваемые алгоритмы для решения задачи о неограниченном рюкзаке</vt:lpstr>
      <vt:lpstr>Классический метод динамического программирования</vt:lpstr>
      <vt:lpstr>Алгоритм эффективного динамического программирования</vt:lpstr>
      <vt:lpstr>Определение порогового доминирования</vt:lpstr>
      <vt:lpstr>Параметры и сложность ЭДП</vt:lpstr>
      <vt:lpstr>Метод ветвей и границ с верхней оценкой U_(3 )</vt:lpstr>
      <vt:lpstr>Генетический алгоритм</vt:lpstr>
      <vt:lpstr>Классы тестовых задач</vt:lpstr>
      <vt:lpstr>PowerPoint Presentation</vt:lpstr>
      <vt:lpstr>Эксперименты</vt:lpstr>
      <vt:lpstr>PowerPoint Presentation</vt:lpstr>
      <vt:lpstr>Эксперимент по поиску эффективных комбинаций параметров ГА</vt:lpstr>
      <vt:lpstr>Анализ результатов</vt:lpstr>
      <vt:lpstr>Эксперимент по исследованию производительности и качества алгоритмов</vt:lpstr>
      <vt:lpstr>Эксперимент по исследованию производительности и качества алгоритмов</vt:lpstr>
      <vt:lpstr>Анализ результатов для ЗОР</vt:lpstr>
      <vt:lpstr> </vt:lpstr>
      <vt:lpstr>PowerPoint Presentation</vt:lpstr>
      <vt:lpstr>Анализ результатов относительно ГА</vt:lpstr>
      <vt:lpstr>Программный модуль</vt:lpstr>
      <vt:lpstr>PowerPoint Presentation</vt:lpstr>
      <vt:lpstr>PowerPoint Presentation</vt:lpstr>
      <vt:lpstr>Заключение</vt:lpstr>
      <vt:lpstr>В рамках данной работы:</vt:lpstr>
      <vt:lpstr>Спасибо за внимание!  Ссылка на GitHub-репозиторий: https://github.com/ElizJogar/Knapsack-Problems.git  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CTPClassification=CTP_IC:VisualMarkings=, CTPClassification=CTP_IC</cp:keywords>
  <cp:lastModifiedBy>Shulankina, Elizaveta</cp:lastModifiedBy>
  <cp:revision>587</cp:revision>
  <dcterms:created xsi:type="dcterms:W3CDTF">2016-06-07T16:49:20Z</dcterms:created>
  <dcterms:modified xsi:type="dcterms:W3CDTF">2018-06-04T04:34:25Z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DEVELOPER PRODUCTS GROUP</vt:lpwstr>
  </property>
  <property fmtid="{D5CDD505-2E9C-101B-9397-08002B2CF9AE}" pid="4" name="CTP_TimeStamp">
    <vt:lpwstr>2018-06-04 04:34:22Z</vt:lpwstr>
  </property>
  <property fmtid="{D5CDD505-2E9C-101B-9397-08002B2CF9AE}" pid="5" name="CTPClassification">
    <vt:lpwstr>CTP_IC</vt:lpwstr>
  </property>
</Properties>
</file>