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2" r:id="rId1"/>
  </p:sldMasterIdLst>
  <p:notesMasterIdLst>
    <p:notesMasterId r:id="rId19"/>
  </p:notes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9B5"/>
    <a:srgbClr val="D7C4BF"/>
    <a:srgbClr val="DFCFCB"/>
    <a:srgbClr val="EDC7BD"/>
    <a:srgbClr val="960000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6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6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3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0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8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6A50-AFDD-4F5C-9042-7BAF3AFB72FB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449-CCFC-45F9-AEED-D6FEA15909B9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98CD-2CF6-4C83-B8A9-CB3A6EAE7137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64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1E1A-C291-4E66-965F-69BD32475423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0B9E-945E-4C74-8A0F-7F45112141A7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41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5328-AF28-4023-8816-D56B2388F5F6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7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8C83-1A97-4104-9CF3-E7763DA3B5CF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7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3C66-80B1-4CE4-81FD-84AAE00AABD1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E391-C711-4058-B939-830592645758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A46-6B73-45F2-9E5B-365E0BE7FEFB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9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EE2-E6B9-44E3-8372-088B0242306E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6B93-4CBD-4825-8778-2DBAD2B325C3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9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16FE-B9DA-41F1-BEAE-28C9FAD59D35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C9E0-7013-4CD5-866F-21849A157D55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7FF6-27A1-4FC5-B185-2FC2D382B105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A68E-7F26-4DA1-9E49-250B7BA50707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7C26-B2C8-4F21-8989-CC40153B1602}" type="datetime1">
              <a:rPr lang="en-US" smtClean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18643" cy="807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633" y="228601"/>
            <a:ext cx="8387286" cy="39593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</a:rPr>
              <a:t>ВЫПУСКНАЯ КВАЛИФИКАЦИОННАЯ РАБОТА БАКАЛАВРА 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>Тема: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«</a:t>
            </a:r>
            <a:r>
              <a:rPr lang="ru-RU" sz="4000" dirty="0" smtClean="0">
                <a:solidFill>
                  <a:schemeClr val="tx1"/>
                </a:solidFill>
              </a:rPr>
              <a:t>Применение генетического алгоритма к задаче формирования инвестиционного портфеля»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291764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</a:t>
            </a:r>
            <a:r>
              <a:rPr lang="ru-RU" sz="5600" dirty="0">
                <a:solidFill>
                  <a:schemeClr val="tx1"/>
                </a:solidFill>
              </a:rPr>
              <a:t>группы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Пронина </a:t>
            </a:r>
            <a:r>
              <a:rPr lang="ru-RU" sz="5600" dirty="0">
                <a:solidFill>
                  <a:schemeClr val="tx1"/>
                </a:solidFill>
              </a:rPr>
              <a:t>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epronina\AppData\Local\Microsoft\Windows\INetCache\Content.Word\g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158" y="2789308"/>
            <a:ext cx="2489454" cy="31219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87" y="624110"/>
            <a:ext cx="9588726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количество запусков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5886" y="2133600"/>
                <a:ext cx="9588726" cy="3777622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ru-RU" b="1" dirty="0"/>
                  <a:t>Для  одного запуска генетического алгоритма взяты следующие параметры:</a:t>
                </a:r>
                <a:endParaRPr lang="ru-RU" dirty="0"/>
              </a:p>
              <a:p>
                <a:pPr lvl="0" algn="just"/>
                <a:r>
                  <a:rPr lang="ru-RU" dirty="0"/>
                  <a:t>30 особей</a:t>
                </a:r>
              </a:p>
              <a:p>
                <a:pPr lvl="0" algn="just"/>
                <a:r>
                  <a:rPr lang="ru-RU" dirty="0"/>
                  <a:t>40 поколений</a:t>
                </a:r>
              </a:p>
              <a:p>
                <a:pPr lvl="0"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бетта - турнирной селекции)</a:t>
                </a:r>
              </a:p>
              <a:p>
                <a:pPr algn="just"/>
                <a:r>
                  <a:rPr lang="ru-RU" b="1" dirty="0"/>
                  <a:t>Всего проведено 600 экспериментов (28800 запусков ГА), из них:</a:t>
                </a:r>
                <a:endParaRPr lang="ru-RU" dirty="0"/>
              </a:p>
              <a:p>
                <a:pPr lvl="0" algn="just"/>
                <a:r>
                  <a:rPr lang="ru-RU" dirty="0"/>
                  <a:t>30 экспериментов на 1 задачу</a:t>
                </a:r>
              </a:p>
              <a:p>
                <a:pPr lvl="0" algn="just"/>
                <a:r>
                  <a:rPr lang="ru-RU" dirty="0"/>
                  <a:t>По 5 задач на конкретный класс </a:t>
                </a:r>
                <a:r>
                  <a:rPr lang="ru-RU" dirty="0" smtClean="0"/>
                  <a:t> тестовых  задач</a:t>
                </a:r>
                <a:endParaRPr lang="ru-RU" dirty="0"/>
              </a:p>
              <a:p>
                <a:pPr lvl="0" algn="just"/>
                <a:r>
                  <a:rPr lang="ru-RU" dirty="0"/>
                  <a:t>Всего 4 класса тестовых задач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генерации задачи диапазон  значений веса </a:t>
                </a:r>
                <a:r>
                  <a:rPr lang="ru-RU" dirty="0" smtClean="0"/>
                  <a:t>и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цены -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=[0,…,100]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Каждая задача прорешена программно </a:t>
                </a:r>
                <a:r>
                  <a:rPr lang="ru-RU" b="1" dirty="0"/>
                  <a:t>методом </a:t>
                </a:r>
                <a:r>
                  <a:rPr lang="ru-RU" b="1" dirty="0" smtClean="0"/>
                  <a:t>полного</a:t>
                </a:r>
              </a:p>
              <a:p>
                <a:pPr marL="0" indent="0" algn="just">
                  <a:buNone/>
                </a:pPr>
                <a:r>
                  <a:rPr lang="ru-RU" b="1" dirty="0" smtClean="0"/>
                  <a:t> </a:t>
                </a:r>
                <a:r>
                  <a:rPr lang="ru-RU" b="1" dirty="0"/>
                  <a:t>перебора</a:t>
                </a:r>
                <a:r>
                  <a:rPr lang="ru-RU" dirty="0"/>
                  <a:t>, что бы найти точное решение для исследования.</a:t>
                </a: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5886" y="2133600"/>
                <a:ext cx="9588726" cy="3777622"/>
              </a:xfrm>
              <a:blipFill rotWithShape="0">
                <a:blip r:embed="rId3"/>
                <a:stretch>
                  <a:fillRect l="-254" t="-1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24110"/>
            <a:ext cx="11016342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вывод результатов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257"/>
            <a:ext cx="11146971" cy="489857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100" dirty="0"/>
              <a:t>Все отчеты представляют собой </a:t>
            </a:r>
            <a:r>
              <a:rPr lang="en-US" sz="2100" dirty="0"/>
              <a:t>Excel </a:t>
            </a:r>
            <a:r>
              <a:rPr lang="ru-RU" sz="2100" dirty="0"/>
              <a:t>таблицу. </a:t>
            </a:r>
            <a:r>
              <a:rPr lang="ru-RU" sz="2100" dirty="0" smtClean="0"/>
              <a:t>Для </a:t>
            </a:r>
            <a:r>
              <a:rPr lang="ru-RU" sz="2100" dirty="0"/>
              <a:t>каждого эксперимента создается отдельный лист, в котором столбцы – комбинации операторов, а  в строках выводится следующая информация:</a:t>
            </a:r>
          </a:p>
          <a:p>
            <a:pPr lvl="0">
              <a:lnSpc>
                <a:spcPct val="120000"/>
              </a:lnSpc>
            </a:pPr>
            <a:r>
              <a:rPr lang="ru-RU" b="1" i="1" dirty="0" smtClean="0"/>
              <a:t>Значение функции приспобленности для каждого поколения (всего 40).</a:t>
            </a:r>
            <a:endParaRPr lang="ru-RU" b="1" i="1" dirty="0"/>
          </a:p>
          <a:p>
            <a:pPr lvl="0">
              <a:lnSpc>
                <a:spcPct val="120000"/>
              </a:lnSpc>
            </a:pPr>
            <a:r>
              <a:rPr lang="ru-RU" b="1" i="1" dirty="0"/>
              <a:t>Максимальная функция приспособленности среди всех </a:t>
            </a:r>
            <a:r>
              <a:rPr lang="ru-RU" b="1" i="1" dirty="0" smtClean="0"/>
              <a:t>поколений</a:t>
            </a:r>
            <a:r>
              <a:rPr lang="ru-RU" b="1" i="1" dirty="0"/>
              <a:t>.</a:t>
            </a:r>
          </a:p>
          <a:p>
            <a:pPr lvl="0">
              <a:lnSpc>
                <a:spcPct val="120000"/>
              </a:lnSpc>
            </a:pPr>
            <a:r>
              <a:rPr lang="ru-RU" b="1" i="1" dirty="0"/>
              <a:t>Количество итераций до сходимости к лучшей особи. 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sz="2100" dirty="0"/>
              <a:t>Последний лист – общий результат экспериментов по данной </a:t>
            </a:r>
            <a:r>
              <a:rPr lang="ru-RU" sz="2100" dirty="0" smtClean="0"/>
              <a:t>задаче</a:t>
            </a:r>
            <a:r>
              <a:rPr lang="ru-RU" sz="2100" dirty="0" smtClean="0"/>
              <a:t>. </a:t>
            </a:r>
            <a:r>
              <a:rPr lang="ru-RU" sz="2100" dirty="0" smtClean="0"/>
              <a:t>В нем содержится следующее:</a:t>
            </a:r>
            <a:endParaRPr lang="ru-RU" sz="2100" dirty="0"/>
          </a:p>
          <a:p>
            <a:pPr lvl="0">
              <a:lnSpc>
                <a:spcPct val="120000"/>
              </a:lnSpc>
            </a:pPr>
            <a:r>
              <a:rPr lang="ru-RU" b="1" i="1" dirty="0"/>
              <a:t>Максимальное значение функций приспособленности среди </a:t>
            </a:r>
            <a:r>
              <a:rPr lang="ru-RU" b="1" i="1" dirty="0" smtClean="0"/>
              <a:t>всех </a:t>
            </a:r>
            <a:r>
              <a:rPr lang="ru-RU" b="1" i="1" dirty="0"/>
              <a:t>экспериментов.</a:t>
            </a:r>
          </a:p>
          <a:p>
            <a:pPr lvl="0">
              <a:lnSpc>
                <a:spcPct val="120000"/>
              </a:lnSpc>
            </a:pPr>
            <a:r>
              <a:rPr lang="ru-RU" b="1" i="1" dirty="0"/>
              <a:t>Вероятность получения лучшей особи среди всех экспериментов.</a:t>
            </a:r>
          </a:p>
          <a:p>
            <a:pPr lvl="0">
              <a:lnSpc>
                <a:spcPct val="120000"/>
              </a:lnSpc>
            </a:pPr>
            <a:r>
              <a:rPr lang="ru-RU" b="1" i="1" dirty="0"/>
              <a:t>Среднее значение количества итераций до получения лучшей особи среди всех экспериментов.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100" dirty="0"/>
              <a:t>По всем сумммарным отчётам одного класса задач делается общий </a:t>
            </a:r>
            <a:r>
              <a:rPr lang="ru-RU" sz="2100" dirty="0" smtClean="0"/>
              <a:t>отчёт, </a:t>
            </a:r>
            <a:r>
              <a:rPr lang="ru-RU" sz="2100" dirty="0"/>
              <a:t>в котором </a:t>
            </a:r>
            <a:r>
              <a:rPr lang="ru-RU" sz="2100" dirty="0" smtClean="0"/>
              <a:t>:</a:t>
            </a:r>
            <a:endParaRPr lang="ru-RU" sz="2100" dirty="0"/>
          </a:p>
          <a:p>
            <a:pPr lvl="0">
              <a:lnSpc>
                <a:spcPct val="120000"/>
              </a:lnSpc>
            </a:pPr>
            <a:r>
              <a:rPr lang="ru-RU" b="1" i="1" dirty="0"/>
              <a:t>Минимальное отклонение значения функции приспособленности в процентном соотношении от </a:t>
            </a:r>
            <a:r>
              <a:rPr lang="ru-RU" b="1" i="1" dirty="0" smtClean="0"/>
              <a:t>оптимума (для нахождения оптимума реализован метод полного перебора).</a:t>
            </a:r>
            <a:endParaRPr lang="ru-RU" b="1" i="1" dirty="0"/>
          </a:p>
          <a:p>
            <a:pPr lvl="0">
              <a:lnSpc>
                <a:spcPct val="120000"/>
              </a:lnSpc>
            </a:pPr>
            <a:r>
              <a:rPr lang="ru-RU" b="1" i="1" dirty="0"/>
              <a:t>Средняя вероятность получения лучшей особи в процентах.</a:t>
            </a:r>
          </a:p>
          <a:p>
            <a:pPr lvl="0">
              <a:lnSpc>
                <a:spcPct val="120000"/>
              </a:lnSpc>
            </a:pPr>
            <a:r>
              <a:rPr lang="en-US" b="1" i="1" dirty="0"/>
              <a:t>C</a:t>
            </a:r>
            <a:r>
              <a:rPr lang="ru-RU" b="1" i="1" dirty="0"/>
              <a:t>реднее количество итераций среди всех задач в процентом соотношении от наибольшего среднего количества итераций до получения лучшей особи (средняя скорость до наилучшего решения).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624110"/>
            <a:ext cx="10241869" cy="1280890"/>
          </a:xfrm>
        </p:spPr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3" y="1698171"/>
            <a:ext cx="10363199" cy="490945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dirty="0"/>
              <a:t>Из полученых результатов исследования для каждого класса задачи выбрано по 5 эффективных </a:t>
            </a:r>
            <a:r>
              <a:rPr lang="ru-RU" dirty="0" smtClean="0"/>
              <a:t>комбинаций </a:t>
            </a:r>
            <a:r>
              <a:rPr lang="ru-RU" dirty="0"/>
              <a:t>(в порядке невозрастания вероятности до нахождения глобального оптимума, неубывания скорости нахождения глобального оптимума)</a:t>
            </a:r>
            <a:r>
              <a:rPr lang="ru-RU" dirty="0" smtClean="0"/>
              <a:t>, </a:t>
            </a:r>
            <a:r>
              <a:rPr lang="ru-RU" dirty="0"/>
              <a:t>для всех классов задач выбраны три эффективные комбинации. Данные </a:t>
            </a:r>
            <a:r>
              <a:rPr lang="ru-RU" dirty="0" smtClean="0"/>
              <a:t>результаты так </a:t>
            </a:r>
            <a:r>
              <a:rPr lang="ru-RU" dirty="0"/>
              <a:t>же проанализированы и сделаны выводы, подтверждающие теоретический материал: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ГА:</a:t>
            </a:r>
            <a:r>
              <a:rPr lang="ru-RU" dirty="0" smtClean="0"/>
              <a:t> Во </a:t>
            </a:r>
            <a:r>
              <a:rPr lang="ru-RU" dirty="0"/>
              <a:t>всех оптимальных комбинациях в качестве оператора селекции выступает линейная ранговая схема. Это подтверждает теорию о том, что данная схема предотвращает преждевременную сходимость и приводит к наиболее лучшему решению.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классов задач: </a:t>
            </a:r>
            <a:r>
              <a:rPr lang="ru-RU" dirty="0" smtClean="0"/>
              <a:t>Для </a:t>
            </a:r>
            <a:r>
              <a:rPr lang="ru-RU" dirty="0"/>
              <a:t>классов тестовых задач с корреляцией и с сильной корреляцией вероятность нахождения глобального оптимума  не превышает 22,67%, что подтверждает теорию о труднорешаемости таких задач, напротив, для классов тестовых задач без корряции и с подсуммами вероятность нахождения глобального оптимума достигает 72% и 84,67%, соответственно, что говорит о менее трудном нахождении их решения.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без корреляции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41915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Danzig </a:t>
                      </a:r>
                      <a:r>
                        <a:rPr lang="ru-RU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algorithm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Uniform crossover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Point mutation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Linear-rank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Translocation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Probability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72%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Iter</a:t>
                      </a:r>
                      <a:r>
                        <a:rPr lang="en-US" sz="1100" dirty="0" smtClean="0">
                          <a:effectLst/>
                        </a:rPr>
                        <a:t>.</a:t>
                      </a:r>
                      <a:r>
                        <a:rPr lang="en-US" sz="1100" baseline="0" dirty="0" smtClean="0">
                          <a:effectLst/>
                        </a:rPr>
                        <a:t> count (</a:t>
                      </a:r>
                      <a:r>
                        <a:rPr lang="en-US" sz="1100" baseline="0" dirty="0" err="1" smtClean="0">
                          <a:effectLst/>
                        </a:rPr>
                        <a:t>avg</a:t>
                      </a:r>
                      <a:r>
                        <a:rPr lang="en-US" sz="1100" baseline="0" dirty="0" smtClean="0">
                          <a:effectLst/>
                        </a:rPr>
                        <a:t>)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17,95%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16,93%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17,4%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17,62%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1105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effectLst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 mutation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Translocation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Probability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Iter</a:t>
                      </a:r>
                      <a:r>
                        <a:rPr lang="en-US" sz="1100" dirty="0" smtClean="0">
                          <a:effectLst/>
                        </a:rPr>
                        <a:t>.</a:t>
                      </a:r>
                      <a:r>
                        <a:rPr lang="en-US" sz="1100" baseline="0" dirty="0" smtClean="0">
                          <a:effectLst/>
                        </a:rPr>
                        <a:t> count (</a:t>
                      </a:r>
                      <a:r>
                        <a:rPr lang="en-US" sz="1100" baseline="0" dirty="0" err="1" smtClean="0">
                          <a:effectLst/>
                        </a:rPr>
                        <a:t>avg</a:t>
                      </a:r>
                      <a:r>
                        <a:rPr lang="en-US" sz="1100" baseline="0" dirty="0" smtClean="0">
                          <a:effectLst/>
                        </a:rPr>
                        <a:t>)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17,57%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14,82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с сильной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21864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Two-point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Single-point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Two-point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 mutation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Translocation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Probability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Iter</a:t>
                      </a:r>
                      <a:r>
                        <a:rPr lang="en-US" sz="1100" dirty="0" smtClean="0">
                          <a:effectLst/>
                        </a:rPr>
                        <a:t>.</a:t>
                      </a:r>
                      <a:r>
                        <a:rPr lang="en-US" sz="1100" baseline="0" dirty="0" smtClean="0">
                          <a:effectLst/>
                        </a:rPr>
                        <a:t> count (</a:t>
                      </a:r>
                      <a:r>
                        <a:rPr lang="en-US" sz="1100" baseline="0" dirty="0" err="1" smtClean="0">
                          <a:effectLst/>
                        </a:rPr>
                        <a:t>avg</a:t>
                      </a:r>
                      <a:r>
                        <a:rPr lang="en-US" sz="1100" baseline="0" dirty="0" smtClean="0">
                          <a:effectLst/>
                        </a:rPr>
                        <a:t>)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15,72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14,03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16868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 mutation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Translocation</a:t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Probability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Iter</a:t>
                      </a:r>
                      <a:r>
                        <a:rPr lang="en-US" sz="1100" dirty="0" smtClean="0">
                          <a:effectLst/>
                        </a:rPr>
                        <a:t>.</a:t>
                      </a:r>
                      <a:r>
                        <a:rPr lang="en-US" sz="1100" baseline="0" dirty="0" smtClean="0">
                          <a:effectLst/>
                        </a:rPr>
                        <a:t> count (</a:t>
                      </a:r>
                      <a:r>
                        <a:rPr lang="en-US" sz="1100" baseline="0" dirty="0" err="1" smtClean="0">
                          <a:effectLst/>
                        </a:rPr>
                        <a:t>avg</a:t>
                      </a:r>
                      <a:r>
                        <a:rPr lang="en-US" sz="1100" baseline="0" dirty="0" smtClean="0">
                          <a:effectLst/>
                        </a:rPr>
                        <a:t>)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13,23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13,01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подсуммами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624110"/>
            <a:ext cx="9447212" cy="1280890"/>
          </a:xfrm>
        </p:spPr>
        <p:txBody>
          <a:bodyPr/>
          <a:lstStyle/>
          <a:p>
            <a:pPr algn="ctr"/>
            <a:r>
              <a:rPr lang="ru-RU" dirty="0" smtClean="0"/>
              <a:t>По всем классам задач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97750"/>
              </p:ext>
            </p:extLst>
          </p:nvPr>
        </p:nvGraphicFramePr>
        <p:xfrm>
          <a:off x="2717007" y="2494037"/>
          <a:ext cx="8128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393"/>
                <a:gridCol w="2056607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Saltation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4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Danzig algorithm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Inversion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4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algorithm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crossover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Saltation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Linear-rank</a:t>
                      </a:r>
                      <a:endParaRPr lang="ru-RU" sz="14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 number of classes, which contain a combination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7" y="624110"/>
            <a:ext cx="9741125" cy="128089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487" y="1904999"/>
            <a:ext cx="9741126" cy="4528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Практическая значимость исследования</a:t>
            </a:r>
            <a:r>
              <a:rPr lang="ru-RU" dirty="0"/>
              <a:t> состоит в том, что подобраные эффективные наборы параметров генетического алгоритма для задачи формирования инвестиционного портфеля ускорят процесс и  дадут наиболее точное решение для нахождения максимальной выгодности акций по ограниченной цене.</a:t>
            </a:r>
          </a:p>
          <a:p>
            <a:pPr marL="0" indent="0" algn="just">
              <a:buNone/>
            </a:pPr>
            <a:r>
              <a:rPr lang="ru-RU" dirty="0"/>
              <a:t>Так как проблемы, решаемые генетическим алгоритмом являются актуальными и по сей день, в дальнейшем можно продолжить его исследование исходя из других свойств:</a:t>
            </a:r>
          </a:p>
          <a:p>
            <a:pPr lvl="0" algn="just"/>
            <a:r>
              <a:rPr lang="ru-RU" dirty="0"/>
              <a:t>Метод кодировки решений.</a:t>
            </a:r>
          </a:p>
          <a:p>
            <a:pPr lvl="0" algn="just"/>
            <a:r>
              <a:rPr lang="ru-RU" dirty="0"/>
              <a:t>Настройки параметров, такие как:</a:t>
            </a:r>
          </a:p>
          <a:p>
            <a:pPr lvl="0" algn="just"/>
            <a:r>
              <a:rPr lang="ru-RU" dirty="0" smtClean="0"/>
              <a:t>количество особей,</a:t>
            </a:r>
            <a:endParaRPr lang="ru-RU" dirty="0"/>
          </a:p>
          <a:p>
            <a:pPr lvl="0" algn="just"/>
            <a:r>
              <a:rPr lang="ru-RU" smtClean="0"/>
              <a:t>количество итераций.</a:t>
            </a:r>
            <a:endParaRPr lang="ru-RU" dirty="0"/>
          </a:p>
          <a:p>
            <a:pPr algn="just"/>
            <a:r>
              <a:rPr lang="ru-RU" dirty="0"/>
              <a:t>Частный критерий успеха.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3200"/>
            <a:ext cx="9392783" cy="1654629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внимание.</a:t>
            </a:r>
            <a:endParaRPr lang="ru-RU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29" y="1752600"/>
            <a:ext cx="9621383" cy="4746171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Классическая задача о ранце относится к числу широко известных задач дискретной оптимизации. Впервые она была сформулирована Д. Данцигом и с тех пор находится в активном исследовании. Основные сферы применения находятся в областях планирования и управления экономическими, производственными и транспортными системами.</a:t>
            </a:r>
          </a:p>
          <a:p>
            <a:pPr algn="just"/>
            <a:r>
              <a:rPr lang="ru-RU" sz="2000" dirty="0" smtClean="0"/>
              <a:t>Предлагаемый </a:t>
            </a:r>
            <a:r>
              <a:rPr lang="ru-RU" sz="2000" dirty="0"/>
              <a:t>метод решения задачи о ранце – </a:t>
            </a:r>
            <a:r>
              <a:rPr lang="ru-RU" sz="2000" b="1" dirty="0"/>
              <a:t>генетический алгоритм</a:t>
            </a:r>
            <a:r>
              <a:rPr lang="ru-RU" sz="2000" dirty="0"/>
              <a:t>. Данный алгоритм выбран в качестве </a:t>
            </a:r>
            <a:r>
              <a:rPr lang="ru-RU" sz="2000" b="1" dirty="0"/>
              <a:t>объекта исследования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b="1" dirty="0"/>
              <a:t>Актуальность</a:t>
            </a:r>
            <a:r>
              <a:rPr lang="ru-RU" sz="2000" dirty="0"/>
              <a:t> исследования предопределена широкой распространенностью и важностью различных прикладных проблем, решаемым генетическим алгоритмом.</a:t>
            </a:r>
          </a:p>
          <a:p>
            <a:pPr algn="just"/>
            <a:endParaRPr lang="ru-RU" sz="2000" dirty="0" smtClean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3736" y="6565392"/>
            <a:ext cx="12018263" cy="292608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1" y="624110"/>
            <a:ext cx="9730241" cy="1280890"/>
          </a:xfrm>
        </p:spPr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71" y="2449286"/>
            <a:ext cx="9730241" cy="4180114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Реализация </a:t>
            </a:r>
            <a:r>
              <a:rPr lang="ru-RU" sz="2400" dirty="0"/>
              <a:t>генетического алгоритма для классической задачи о </a:t>
            </a:r>
            <a:r>
              <a:rPr lang="ru-RU" sz="2400" dirty="0" smtClean="0"/>
              <a:t>ранце.</a:t>
            </a:r>
          </a:p>
          <a:p>
            <a:pPr algn="just"/>
            <a:r>
              <a:rPr lang="ru-RU" sz="2400" dirty="0" smtClean="0"/>
              <a:t>Исследование ГА для </a:t>
            </a:r>
            <a:r>
              <a:rPr lang="ru-RU" sz="2400" dirty="0"/>
              <a:t>нахождения оптимальных комбинаций </a:t>
            </a:r>
            <a:r>
              <a:rPr lang="ru-RU" sz="2400" dirty="0" smtClean="0"/>
              <a:t>операторов. </a:t>
            </a:r>
            <a:endParaRPr lang="ru-RU" sz="2400" dirty="0" smtClean="0"/>
          </a:p>
          <a:p>
            <a:pPr marL="0" indent="0" algn="just">
              <a:buNone/>
            </a:pPr>
            <a:endParaRPr lang="ru-RU" sz="2400" i="1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1" y="2404873"/>
            <a:ext cx="9501641" cy="42354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 </a:t>
            </a:r>
            <a:r>
              <a:rPr lang="ru-RU" sz="2000" dirty="0" smtClean="0"/>
              <a:t>работе рассмотрена экономическая задача о ранце - </a:t>
            </a:r>
            <a:r>
              <a:rPr lang="ru-RU" sz="2000" b="1" dirty="0" smtClean="0"/>
              <a:t>задача </a:t>
            </a:r>
            <a:r>
              <a:rPr lang="ru-RU" sz="2000" b="1" dirty="0"/>
              <a:t>формирования инвестиционного портфеля</a:t>
            </a:r>
            <a:r>
              <a:rPr lang="ru-RU" sz="2000" dirty="0"/>
              <a:t>, где в роли цены акции выступает вес, а выгодностью акции является  стоимость в классической задачи о ранце</a:t>
            </a:r>
            <a:r>
              <a:rPr lang="ru-RU" sz="2000" dirty="0" smtClean="0"/>
              <a:t>.</a:t>
            </a:r>
          </a:p>
          <a:p>
            <a:pPr marL="0" indent="0" algn="just">
              <a:buNone/>
            </a:pPr>
            <a:r>
              <a:rPr lang="ru-RU" sz="2000" dirty="0" smtClean="0"/>
              <a:t>Оптимизация инвестиционного портфеля с помощью генетических алгоритмов повышает качество инвестирования финансовых средств в виде надеждого сбережения капитала или получения максимального дохода при допустимом риске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8" y="4738815"/>
            <a:ext cx="3178778" cy="21191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543" y="624110"/>
            <a:ext cx="9556069" cy="128089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 о ранце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85257" y="1796143"/>
                <a:ext cx="9719355" cy="49421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b="1" dirty="0" smtClean="0"/>
                  <a:t>Математическая: </a:t>
                </a:r>
                <a:r>
                  <a:rPr lang="ru-RU" dirty="0" smtClean="0"/>
                  <a:t>Пусть имеется </a:t>
                </a:r>
                <a:r>
                  <a:rPr lang="en-US" dirty="0"/>
                  <a:t>n</a:t>
                </a:r>
                <a:r>
                  <a:rPr lang="ru-RU" dirty="0"/>
                  <a:t> предметов. Для каждого </a:t>
                </a:r>
                <a:r>
                  <a:rPr lang="en-US" dirty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-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го </a:t>
                </a:r>
                <a:r>
                  <a:rPr lang="ru-RU" dirty="0"/>
                  <a:t>предмета задан его вес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baseline="-25000" dirty="0"/>
                  <a:t> </a:t>
                </a:r>
                <a:r>
                  <a:rPr lang="ru-RU" i="1" dirty="0"/>
                  <a:t>&gt; 0</a:t>
                </a:r>
                <a:r>
                  <a:rPr lang="ru-RU" dirty="0"/>
                  <a:t>  и стоимость (ценность)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i="1" dirty="0"/>
                  <a:t> &gt; 0, </a:t>
                </a:r>
                <a:r>
                  <a:rPr lang="en-US" i="1" dirty="0" err="1"/>
                  <a:t>i</a:t>
                </a:r>
                <a:r>
                  <a:rPr lang="ru-RU" i="1" dirty="0"/>
                  <a:t> </a:t>
                </a:r>
                <a:r>
                  <a:rPr lang="ru-RU" i="1" dirty="0" smtClean="0"/>
                  <a:t>= 1</a:t>
                </a:r>
                <a:r>
                  <a:rPr lang="ru-RU" i="1" dirty="0"/>
                  <a:t>,.., </a:t>
                </a:r>
                <a:r>
                  <a:rPr lang="en-US" i="1" dirty="0"/>
                  <a:t>n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Задано ограничение на максимальный вес рюкзака ‒ </a:t>
                </a:r>
                <a:r>
                  <a:rPr lang="en-US" i="1" dirty="0"/>
                  <a:t>P</a:t>
                </a:r>
                <a:r>
                  <a:rPr lang="ru-RU" dirty="0"/>
                  <a:t>. 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 может принимать только одно из двух значений</a:t>
                </a:r>
                <a:r>
                  <a:rPr lang="ru-RU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baseline="-25000" dirty="0"/>
                  <a:t> </a:t>
                </a:r>
                <a:r>
                  <a:rPr lang="ru-RU" i="1" dirty="0"/>
                  <a:t>= 1</a:t>
                </a:r>
                <a:r>
                  <a:rPr lang="ru-RU" dirty="0"/>
                  <a:t>, если </a:t>
                </a:r>
                <a:r>
                  <a:rPr lang="en-US" i="1" dirty="0"/>
                  <a:t>i</a:t>
                </a:r>
                <a:r>
                  <a:rPr lang="en-US" i="1" dirty="0" smtClean="0"/>
                  <a:t> </a:t>
                </a:r>
                <a:r>
                  <a:rPr lang="ru-RU" i="1" dirty="0" smtClean="0"/>
                  <a:t>-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й </a:t>
                </a:r>
                <a:r>
                  <a:rPr lang="ru-RU" dirty="0"/>
                  <a:t>предмет упаковывают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 Требуется выбрать из заданного множества предметов набор с максимальной суммарной стоимостью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ru-RU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5257" y="1796143"/>
                <a:ext cx="9719355" cy="4942113"/>
              </a:xfrm>
              <a:blipFill rotWithShape="0">
                <a:blip r:embed="rId2"/>
                <a:stretch>
                  <a:fillRect l="-439" t="-741" r="-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Предлагаемый метод решения -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3" y="1545771"/>
            <a:ext cx="9784669" cy="4855029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Генетические алгоритмы были предложены Джоном Генри Холландом в 1970 году и относятся к так называемым метаалгоритмам. Идея — составление алгоритмов поиска на основе биологической модели механизмов естественного отбора. Базовыми понятиями являются: популяция, отбор, мутация,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Высокая скорость.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Может </a:t>
            </a:r>
            <a:r>
              <a:rPr lang="ru-RU" dirty="0" smtClean="0"/>
              <a:t>работать с большими значениями</a:t>
            </a:r>
            <a:r>
              <a:rPr lang="ru-RU" dirty="0"/>
              <a:t>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</a:t>
            </a:r>
            <a:r>
              <a:rPr lang="ru-RU" dirty="0"/>
              <a:t>от вида </a:t>
            </a:r>
            <a:r>
              <a:rPr lang="ru-RU" dirty="0" smtClean="0"/>
              <a:t>исходных данных.</a:t>
            </a:r>
          </a:p>
          <a:p>
            <a:r>
              <a:rPr lang="ru-RU" b="1" dirty="0"/>
              <a:t> </a:t>
            </a:r>
            <a:r>
              <a:rPr lang="ru-RU" b="1" dirty="0" smtClean="0"/>
              <a:t>Минусы: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Не гарантирует нахождение оптимального решения.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78" y="2826661"/>
            <a:ext cx="1518834" cy="35844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29" y="624110"/>
            <a:ext cx="9392783" cy="1280890"/>
          </a:xfrm>
        </p:spPr>
        <p:txBody>
          <a:bodyPr/>
          <a:lstStyle/>
          <a:p>
            <a:pPr algn="ctr"/>
            <a:r>
              <a:rPr lang="ru-RU" dirty="0" smtClean="0"/>
              <a:t>Программная реализация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9" y="1905000"/>
            <a:ext cx="9392783" cy="4006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языке </a:t>
            </a:r>
            <a:r>
              <a:rPr lang="en-US" dirty="0" smtClean="0"/>
              <a:t>C# </a:t>
            </a:r>
            <a:r>
              <a:rPr lang="ru-RU" dirty="0" smtClean="0"/>
              <a:t>разработана программа, решающая классическую задачу о ранце генетическим алгоритмом. В ней реализованы следующие операторы: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начальной популяции (алгоритм Данцига, случайный алгоритм)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3 оператора кроссовера (одноточечный, двуточечный  и однородный кроссоверы)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4 оператора мутации (точечная мутация, сальтация, инверсия, транслокация)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1 оператор обработки ограничений (метод штрафных функций + линейное динамическое масштабирование)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селекции( линейная ранговая селекция, бетта-турнир) + модификация поколения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29" y="624110"/>
            <a:ext cx="9316583" cy="1280890"/>
          </a:xfrm>
        </p:spPr>
        <p:txBody>
          <a:bodyPr/>
          <a:lstStyle/>
          <a:p>
            <a:pPr algn="ctr"/>
            <a:r>
              <a:rPr lang="ru-RU" dirty="0" smtClean="0"/>
              <a:t>Классы тестовых задач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 smtClean="0"/>
                  <a:t>Экономическая ЗОР имеет особенности в виде корреляций между выгодностью и ценой акций, поэтому </a:t>
                </a:r>
                <a:r>
                  <a:rPr lang="ru-RU" dirty="0"/>
                  <a:t>исследование проводится для 4 классов тестовых задач: </a:t>
                </a:r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без </a:t>
                </a:r>
                <a:r>
                  <a:rPr lang="ru-RU" b="1" dirty="0" smtClean="0"/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Коррелированные задачи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одни из наиболее реалистичных в </a:t>
                </a:r>
                <a:r>
                  <a:rPr lang="ru-RU" sz="1600" dirty="0" smtClean="0"/>
                  <a:t>управлении, возврат </a:t>
                </a:r>
                <a:r>
                  <a:rPr lang="ru-RU" sz="1600" dirty="0"/>
                  <a:t>инвестиций, как правило, пропорционален 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Сильнокоррелированные задачи </a:t>
                </a:r>
                <a:r>
                  <a:rPr lang="ru-RU" sz="1600" dirty="0"/>
                  <a:t>(соответствуют реальной ситуации, где возвращается линейная функция от инвестиций).</a:t>
                </a:r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с </a:t>
                </a:r>
                <a:r>
                  <a:rPr lang="ru-RU" b="1" dirty="0" smtClean="0"/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     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1.                             2.                             3.                               4.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 smtClean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цена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предмета, 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вес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 пре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дмета</m:t>
                    </m:r>
                  </m:oMath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  <a:blipFill rotWithShape="0">
                <a:blip r:embed="rId2"/>
                <a:stretch>
                  <a:fillRect l="-482" t="-569" r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25" y="4850300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52" y="4787752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58" y="4731397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79" y="4759574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9" y="624110"/>
            <a:ext cx="9545183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входные параметры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9429" y="1621971"/>
                <a:ext cx="10014857" cy="4289251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Что бы проанализировать программно реализованный эволюционный генетический алгоритм и сделать вывод, с какими </a:t>
                </a:r>
                <a:r>
                  <a:rPr lang="ru-RU" dirty="0" smtClean="0"/>
                  <a:t>комбинациями параметров </a:t>
                </a:r>
                <a:r>
                  <a:rPr lang="ru-RU" dirty="0"/>
                  <a:t>программа работает эффективнее, мною был написан алгоритм проведения «исследования ЭГА</a:t>
                </a:r>
                <a:r>
                  <a:rPr lang="ru-RU" dirty="0" smtClean="0"/>
                  <a:t>».</a:t>
                </a:r>
              </a:p>
              <a:p>
                <a:pPr marL="0" indent="0">
                  <a:buNone/>
                </a:pPr>
                <a:r>
                  <a:rPr lang="ru-RU" dirty="0"/>
                  <a:t>Для проведения исследования задаются </a:t>
                </a:r>
                <a:r>
                  <a:rPr lang="ru-RU" dirty="0" smtClean="0"/>
                  <a:t>входные параметры:</a:t>
                </a:r>
                <a:endParaRPr lang="ru-RU" dirty="0"/>
              </a:p>
              <a:p>
                <a:pPr lvl="0"/>
                <a:r>
                  <a:rPr lang="ru-RU" dirty="0"/>
                  <a:t>Количество особей.</a:t>
                </a:r>
              </a:p>
              <a:p>
                <a:pPr lvl="0"/>
                <a:r>
                  <a:rPr lang="ru-RU" dirty="0"/>
                  <a:t>Количество итераций (поколений).</a:t>
                </a:r>
              </a:p>
              <a:p>
                <a:pPr lvl="0"/>
                <a:r>
                  <a:rPr lang="ru-RU" dirty="0"/>
                  <a:t>Так как перебираются все возможные комбинации операторов генетического алгоритма, учитывается задание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(для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– турнира, по умолчанию = 2).</a:t>
                </a:r>
              </a:p>
              <a:p>
                <a:pPr lvl="0"/>
                <a:r>
                  <a:rPr lang="ru-RU" dirty="0"/>
                  <a:t>Количество экспериментов для конкретной задачи из класса задач. Один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эксперимента).</a:t>
                </a:r>
              </a:p>
              <a:p>
                <a:pPr lvl="0"/>
                <a:r>
                  <a:rPr lang="ru-RU" dirty="0"/>
                  <a:t>Количество запускаемых задач для каждого  тестового класса.</a:t>
                </a:r>
              </a:p>
              <a:p>
                <a:pPr algn="just"/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29" y="1621971"/>
                <a:ext cx="10014857" cy="4289251"/>
              </a:xfrm>
              <a:blipFill rotWithShape="0">
                <a:blip r:embed="rId2"/>
                <a:stretch>
                  <a:fillRect l="-365" t="-284" r="-426" b="-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404</TotalTime>
  <Words>1520</Words>
  <Application>Microsoft Office PowerPoint</Application>
  <PresentationFormat>Widescreen</PresentationFormat>
  <Paragraphs>216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Century Gothic (Body)</vt:lpstr>
      <vt:lpstr>Times New Roman</vt:lpstr>
      <vt:lpstr>Wingdings</vt:lpstr>
      <vt:lpstr>Wingdings 3</vt:lpstr>
      <vt:lpstr>Wisp</vt:lpstr>
      <vt:lpstr>ВЫПУСКНАЯ КВАЛИФИКАЦИОННАЯ РАБОТА БАКАЛАВРА   Тема: «Применение генетического алгоритма к задаче формирования инвестиционного портфеля»</vt:lpstr>
      <vt:lpstr>Введение</vt:lpstr>
      <vt:lpstr>Цель работы</vt:lpstr>
      <vt:lpstr>Практическое применение</vt:lpstr>
      <vt:lpstr>Постановка задачи о ранце</vt:lpstr>
      <vt:lpstr>Предлагаемый метод решения - ГА</vt:lpstr>
      <vt:lpstr>Программная реализация ГА</vt:lpstr>
      <vt:lpstr>Классы тестовых задач</vt:lpstr>
      <vt:lpstr>Эксперимент: входные параметры</vt:lpstr>
      <vt:lpstr>Эксперимент: количество запусков</vt:lpstr>
      <vt:lpstr>Эксперимент: вывод результатов</vt:lpstr>
      <vt:lpstr>Анализ результатов</vt:lpstr>
      <vt:lpstr>Задачи без корреляции</vt:lpstr>
      <vt:lpstr>Задачи с сильной корреляцией</vt:lpstr>
      <vt:lpstr>По всем классам задач</vt:lpstr>
      <vt:lpstr>Заключение</vt:lpstr>
      <vt:lpstr>Спасибо за внимание.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</cp:keywords>
  <cp:lastModifiedBy>Pronina, Elizaveta</cp:lastModifiedBy>
  <cp:revision>73</cp:revision>
  <dcterms:created xsi:type="dcterms:W3CDTF">2016-06-07T16:49:20Z</dcterms:created>
  <dcterms:modified xsi:type="dcterms:W3CDTF">2016-06-07T23:37:10Z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SSG ENABLING GROUP</vt:lpwstr>
  </property>
  <property fmtid="{D5CDD505-2E9C-101B-9397-08002B2CF9AE}" pid="4" name="CTP_TimeStamp">
    <vt:lpwstr>2016-06-07 23:37:08Z</vt:lpwstr>
  </property>
  <property fmtid="{D5CDD505-2E9C-101B-9397-08002B2CF9AE}" pid="5" name="CTPClassification">
    <vt:lpwstr>CTP_IC</vt:lpwstr>
  </property>
</Properties>
</file>