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0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0" r:id="rId31"/>
    <p:sldId id="319" r:id="rId32"/>
    <p:sldId id="320" r:id="rId33"/>
    <p:sldId id="322" r:id="rId34"/>
    <p:sldId id="326" r:id="rId35"/>
    <p:sldId id="324" r:id="rId36"/>
    <p:sldId id="323" r:id="rId37"/>
    <p:sldId id="297" r:id="rId38"/>
    <p:sldId id="30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5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6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2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9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9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</a:t>
            </a:r>
            <a:r>
              <a:rPr lang="ru-RU" sz="2700" dirty="0" smtClean="0">
                <a:solidFill>
                  <a:schemeClr val="tx1"/>
                </a:solidFill>
              </a:rPr>
              <a:t>МАГИСТРА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с обходом 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Метод эффективного динамического </a:t>
            </a:r>
            <a:r>
              <a:rPr lang="ru-RU" sz="3200" dirty="0" smtClean="0"/>
              <a:t>программирования (ЭДП) состоит </a:t>
            </a:r>
            <a:r>
              <a:rPr lang="ru-RU" sz="3200" dirty="0"/>
              <a:t>из двух основных фаз</a:t>
            </a:r>
            <a:r>
              <a:rPr lang="ru-RU" sz="32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8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Держится список недоминируемых элементов F, упорядоченных по невозрастанию удельной стоимости (соотношению цены и веса). В начале F пусто,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ранца с </a:t>
                </a:r>
                <a:r>
                  <a:rPr lang="ru-RU" sz="2200" dirty="0" smtClean="0"/>
                  <a:t>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вектор </a:t>
                </a:r>
                <a:r>
                  <a:rPr lang="ru-RU" sz="22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L</a:t>
                </a:r>
                <a:r>
                  <a:rPr lang="ru-RU" sz="2200" dirty="0"/>
                  <a:t> 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устанавливается равным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2600" dirty="0" smtClean="0"/>
              <a:t>Задача о рюкзаке относится к числу широко известных задач комбинаторной оптимизации. Она часто используется на практике для решения таких проблем, как: погрузка груза, бюджетирование капитала, планирование проектов и выбор портфельных инвестиций.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899653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899653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 smtClean="0"/>
              <a:t>Для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/>
              <a:t>. Исследование производительности и качества рассмотренных точных и приближенных алгоритмов, оценка ошибки приближения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отбираются  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endParaRPr lang="ru-RU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9" name="Content Placeholder 3"/>
          <p:cNvSpPr>
            <a:spLocks noGrp="1"/>
          </p:cNvSpPr>
          <p:nvPr>
            <p:ph sz="half" idx="2"/>
          </p:nvPr>
        </p:nvSpPr>
        <p:spPr>
          <a:xfrm>
            <a:off x="6264066" y="1105234"/>
            <a:ext cx="5603905" cy="4506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Классы тестовых задач</a:t>
            </a:r>
          </a:p>
          <a:p>
            <a:pPr marL="0" indent="0" algn="just">
              <a:buNone/>
            </a:pPr>
            <a:r>
              <a:rPr lang="ru-RU" sz="1800" dirty="0" smtClean="0"/>
              <a:t>Относительно </a:t>
            </a:r>
            <a:r>
              <a:rPr lang="ru-RU" sz="1800" dirty="0"/>
              <a:t>классов тестовых задач для ЗОР, для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задач с сильной корреляцией </a:t>
            </a:r>
            <a:r>
              <a:rPr lang="ru-RU" sz="1800" dirty="0"/>
              <a:t>вероятность нахождения глобального оптимума не превышает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</a:rPr>
              <a:t>29,9%</a:t>
            </a:r>
            <a:r>
              <a:rPr lang="ru-RU" sz="1800" dirty="0"/>
              <a:t>, что подтверждает теорию о труднорешаемости таких задач, напротив, для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задач без корреляции</a:t>
            </a:r>
            <a:r>
              <a:rPr lang="ru-RU" sz="1800" dirty="0"/>
              <a:t>,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 слабой корреляцией </a:t>
            </a:r>
            <a:r>
              <a:rPr lang="ru-RU" sz="1800" dirty="0"/>
              <a:t>и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 подсуммами</a:t>
            </a:r>
            <a:r>
              <a:rPr lang="ru-RU" sz="1800" dirty="0"/>
              <a:t> вероятность нахождения глобального оптимума превышает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</a:rPr>
              <a:t>72%</a:t>
            </a:r>
            <a:r>
              <a:rPr lang="ru-RU" sz="1800" dirty="0"/>
              <a:t>, что говорит о менее трудном нахождении их решения. 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 smtClean="0"/>
              <a:t>Что </a:t>
            </a:r>
            <a:r>
              <a:rPr lang="ru-RU" sz="1800" dirty="0"/>
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</a:rPr>
              <a:t>72%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</a:t>
            </a:r>
            <a:r>
              <a:rPr lang="ru-RU" sz="1600" dirty="0" smtClean="0">
                <a:solidFill>
                  <a:schemeClr val="tx1"/>
                </a:solidFill>
              </a:rPr>
              <a:t>ачальная популяция: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</a:t>
            </a:r>
            <a:r>
              <a:rPr lang="ru-RU" sz="1600" dirty="0" smtClean="0">
                <a:solidFill>
                  <a:schemeClr val="tx1"/>
                </a:solidFill>
              </a:rPr>
              <a:t>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</a:t>
                </a: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типа задачи о рюкзаке были </a:t>
                </a: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проанализированы </a:t>
                </a: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выполнения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</a:t>
                </a:r>
                <a:r>
                  <a:rPr lang="ru-RU" sz="3800" dirty="0"/>
                  <a:t>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Нахождение эффективного подхода к решению ЗОР</a:t>
            </a:r>
            <a:r>
              <a:rPr lang="en-US" dirty="0" smtClean="0"/>
              <a:t>/</a:t>
            </a:r>
            <a:r>
              <a:rPr lang="ru-RU" dirty="0" smtClean="0"/>
              <a:t>ЗОНР определенного класса позволит сократить временные затраты  и получить приемлемое решение в специфичной для класса задач области.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ru-RU" dirty="0"/>
                  <a:t>Из полученных результатов для задачи о 0-1 рюкзаке размером в 50 предметов видно, что для класса задач без корреляции и класса задач с подсуммами метод ветвей и границ с обходом в глубину показывает лучший результат по скорости решения (минимальное время выполнения в миллисекундах) среди прочих рассмотренных алгоритмов. Для задач с слабой корреляцией лидирующую позицию занимает метод ветвей и границ с обходом в ширину, для задач с сильной корреляцией – табличный метод динамического программирования. </a:t>
                </a:r>
              </a:p>
              <a:p>
                <a:r>
                  <a:rPr lang="ru-RU" dirty="0"/>
                  <a:t>Для умеренных ЗОР размером в 500 предметов для всех классов тестовых задач лучшим по скорости решения среди прочих рассмотренных алгоритмов является табличный метод динамического программирования.</a:t>
                </a:r>
              </a:p>
              <a:p>
                <a:r>
                  <a:rPr lang="ru-RU" dirty="0"/>
                  <a:t>Из результатов для задачи о неограниченном рюкзаке видно, что для класса задач без корреляции свойство периодичности достигается в 86,67% от числа решенных экземпляров задач размером в 50 предметов и в 50% от числа решенных экземпляров задач из 500 предметов, вследствие чего алгоритм эффективного динамического программирования показывает лучший результат по времени выполнения. Для классов задач с слабой корреляцией и сильной корреляцией показатель достижения свойства периодичности снижается, поэтому «в лидеры вырываются» методы ветвей и границ с обходом в ширину и в глубину. </a:t>
                </a:r>
              </a:p>
              <a:p>
                <a:r>
                  <a:rPr lang="ru-RU" dirty="0"/>
                  <a:t>Для задач с подсуммами 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𝑈</m:t>
                        </m:r>
                      </m:e>
                      <m:sub>
                        <m:r>
                          <a:rPr lang="ru-RU"/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в 36,67% от числа решенных экземпляров задач из 50 предметов, что позволяет методу ветвей и границ удерживать преимущество по сравнению с остальными алгоритмами. Для умеренных задач с подсуммами размером в 500 предметов достижение общей верхней границы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𝑈</m:t>
                        </m:r>
                      </m:e>
                      <m:sub>
                        <m:r>
                          <a:rPr lang="ru-RU"/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составляет 23,33% от числа решенных экземпляров задач, а самым быстрым алгоритмом по скорости решения является классический метод динамического программирования.</a:t>
                </a:r>
              </a:p>
              <a:p>
                <a:r>
                  <a:rPr lang="ru-RU" dirty="0"/>
                  <a:t>Стоит учитывать, что при использовании МВИГ в больших задачах можно столкнуться с проблемой недостатка памяти, заложенной под хранение узлов, в результате чего алгоритм закончит работу с ошибкой о нехватке памяти. Особенно часто такая ситуация возникает в методе ветвей и границ с обходом в ширину. Для сильно коррелированных задач и задач с подсуммами о 0-1 рюкзаке в 500 предметов МВИГ с обходом в ширину ни разу не выполнился успешно.</a:t>
                </a:r>
              </a:p>
              <a:p>
                <a:r>
                  <a:rPr lang="ru-RU"/>
                  <a:t>Относительно ГА, для ЗОР глобальный оптимум был достигнут не более, чем в 60% решенных экземпляров задач для каждого класса тестовых задач, исключая задачи с подсуммами в 500 предметов; напротив, для ЗОНР генетический алгоритм нашел точное решение не менее, чем в 63% от числа решенных экземпляров для каждого класса тестовых задач.</a:t>
                </a:r>
                <a:br>
                  <a:rPr lang="ru-RU"/>
                </a:br>
                <a:endParaRPr lang="ru-RU"/>
              </a:p>
              <a:p>
                <a:endParaRPr lang="ru-RU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" t="-12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84739"/>
              </p:ext>
            </p:extLst>
          </p:nvPr>
        </p:nvGraphicFramePr>
        <p:xfrm>
          <a:off x="1209511" y="905315"/>
          <a:ext cx="9344544" cy="2570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0762"/>
                <a:gridCol w="3619147"/>
                <a:gridCol w="2264635"/>
              </a:tblGrid>
              <a:tr h="1077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скорости выполнения, 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Задачи без 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Метод ветвей и границ, обход в глубину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Метод ветвей и границ, обход в ширину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Задачи с 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Метод ветвей и границ, 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Метод ветвей и границ, 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Задачи с 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метод динамического программирования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Задачи 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Метод ветвей и границ, 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1145" y="482122"/>
            <a:ext cx="93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Эффективные алгоритмы для каждого класса задач (50</a:t>
            </a:r>
            <a:r>
              <a:rPr kumimoji="0" lang="ru-RU" altLang="ru-RU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29470"/>
              </p:ext>
            </p:extLst>
          </p:nvPr>
        </p:nvGraphicFramePr>
        <p:xfrm>
          <a:off x="1821847" y="4336699"/>
          <a:ext cx="816035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215"/>
                <a:gridCol w="1457326"/>
                <a:gridCol w="1140411"/>
                <a:gridCol w="1318911"/>
                <a:gridCol w="184449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без корреляции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слабой корреляций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сильной корреляцией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подсуммами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Количество задач, в котором ГА дает приближенное решение, %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53,33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83,33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Макс. отклонение от глобального оптимума, %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0,00072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Среднее отклонение от глобального оптимума, %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0,05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0,04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0,00018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59911" y="4039358"/>
            <a:ext cx="6084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ГА для каждого класса задач (50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05583"/>
              </p:ext>
            </p:extLst>
          </p:nvPr>
        </p:nvGraphicFramePr>
        <p:xfrm>
          <a:off x="1209511" y="905315"/>
          <a:ext cx="9344544" cy="2639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9543"/>
                <a:gridCol w="4640366"/>
                <a:gridCol w="2264635"/>
              </a:tblGrid>
              <a:tr h="1145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Класс задач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решения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задач, при котором алгоритм эффективнее других по скорости выполнения,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без 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метод динамического программирования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 ветвей и границ, 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метод динамического программирования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метод динамического программирования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метод динамического программирования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1145" y="482122"/>
            <a:ext cx="93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Эффективные алгоритмы для каждого класса задач (500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76620"/>
              </p:ext>
            </p:extLst>
          </p:nvPr>
        </p:nvGraphicFramePr>
        <p:xfrm>
          <a:off x="1821847" y="4336699"/>
          <a:ext cx="816035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215"/>
                <a:gridCol w="1457326"/>
                <a:gridCol w="1140411"/>
                <a:gridCol w="1318911"/>
                <a:gridCol w="184449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без корреляции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слабой корреляций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сильной корреляцией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Задачи с подсуммами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Количество задач, в котором ГА дает приближенное решение, %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53,33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83,33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Макс. отклонение от глобального оптимума, %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0,00072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Среднее отклонение от глобального оптимума, %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0,05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0,00018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59911" y="4039358"/>
            <a:ext cx="6084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ГА для каждого класса задач (500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2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1145" y="482122"/>
            <a:ext cx="93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Эффективные алгоритмы для каждого класса задач (50</a:t>
            </a:r>
            <a:r>
              <a:rPr kumimoji="0" lang="ru-RU" altLang="ru-RU" sz="1600" b="1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предметов)</a:t>
            </a:r>
            <a:endParaRPr kumimoji="0" lang="ru-RU" altLang="ru-RU" sz="3600" b="1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33339"/>
              </p:ext>
            </p:extLst>
          </p:nvPr>
        </p:nvGraphicFramePr>
        <p:xfrm>
          <a:off x="1733240" y="4462096"/>
          <a:ext cx="816035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215"/>
                <a:gridCol w="1457326"/>
                <a:gridCol w="1140411"/>
                <a:gridCol w="1318911"/>
                <a:gridCol w="184449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без 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слабой корреляций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задач, в котором ГА дает приближенное решение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16,67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36,67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 отклонение от глобального оптимума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0,29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,0031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отклонение от глобального оптимума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0,00045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33241" y="4164569"/>
            <a:ext cx="81603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ГА для каждого класса задач (50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359200"/>
                  </p:ext>
                </p:extLst>
              </p:nvPr>
            </p:nvGraphicFramePr>
            <p:xfrm>
              <a:off x="589661" y="909853"/>
              <a:ext cx="10981345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9103"/>
                    <a:gridCol w="5369655"/>
                    <a:gridCol w="3222587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 выполнения,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без 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сильной корреляцией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подсуммами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 Классический метод динамического программирования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359200"/>
                  </p:ext>
                </p:extLst>
              </p:nvPr>
            </p:nvGraphicFramePr>
            <p:xfrm>
              <a:off x="589661" y="909853"/>
              <a:ext cx="10981345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9103"/>
                    <a:gridCol w="5369655"/>
                    <a:gridCol w="3222587"/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 выполнения,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без 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425714" r="-60204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525714" r="-60204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625714" r="-60204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705556" r="-60204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сильной корреляцией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928571" r="-60204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028571" r="-60204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эффективного динамического программирования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Задачи с подсуммами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228571" r="-60204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328571" r="-60204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 Классический метод динамического программирования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06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92984"/>
                  </p:ext>
                </p:extLst>
              </p:nvPr>
            </p:nvGraphicFramePr>
            <p:xfrm>
              <a:off x="2127905" y="2307090"/>
              <a:ext cx="7623508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77853"/>
                    <a:gridCol w="1031616"/>
                    <a:gridCol w="1338013"/>
                    <a:gridCol w="1338013"/>
                    <a:gridCol w="1338013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92984"/>
                  </p:ext>
                </p:extLst>
              </p:nvPr>
            </p:nvGraphicFramePr>
            <p:xfrm>
              <a:off x="2127905" y="2307090"/>
              <a:ext cx="7623508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77853"/>
                    <a:gridCol w="1031616"/>
                    <a:gridCol w="1338013"/>
                    <a:gridCol w="1338013"/>
                    <a:gridCol w="1338013"/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36" t="-209524" r="-196217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7904" y="1983925"/>
            <a:ext cx="7623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</a:t>
            </a:r>
            <a:r>
              <a:rPr kumimoji="0" lang="ru-RU" altLang="ru-RU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решения ЗОНР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для каждого класса задач (50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4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1145" y="482122"/>
            <a:ext cx="93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Эффективные алгоритмы для каждого класса задач (500</a:t>
            </a:r>
            <a:r>
              <a:rPr kumimoji="0" lang="ru-RU" altLang="ru-RU" sz="1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31455"/>
              </p:ext>
            </p:extLst>
          </p:nvPr>
        </p:nvGraphicFramePr>
        <p:xfrm>
          <a:off x="1733240" y="4462096"/>
          <a:ext cx="816035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215"/>
                <a:gridCol w="1457326"/>
                <a:gridCol w="1140411"/>
                <a:gridCol w="1318911"/>
                <a:gridCol w="184449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без 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слабой корреляций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 с 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задач, в котором ГА дает приближенное решение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 отклонение от глобального оптимума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203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отклонение от глобального оптимума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33241" y="4164569"/>
            <a:ext cx="81603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ГА для каждого класса задач (500 предметов)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518067"/>
                  </p:ext>
                </p:extLst>
              </p:nvPr>
            </p:nvGraphicFramePr>
            <p:xfrm>
              <a:off x="589661" y="909853"/>
              <a:ext cx="10981345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9103"/>
                    <a:gridCol w="5369655"/>
                    <a:gridCol w="3222587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задач, при котором алгоритм эффективнее других по скорости выполнения, %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Классический метод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ветвей и границ с верхней границей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518067"/>
                  </p:ext>
                </p:extLst>
              </p:nvPr>
            </p:nvGraphicFramePr>
            <p:xfrm>
              <a:off x="589661" y="909853"/>
              <a:ext cx="10981345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9103"/>
                    <a:gridCol w="5369655"/>
                    <a:gridCol w="3222587"/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задач, при котором алгоритм эффективнее других по скорости выполнения, %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425714" r="-60204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525714" r="-60204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625714" r="-60204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705556" r="-60204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928571" r="-60204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028571" r="-60204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Метод эффективного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Классический метод динамического программирования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328571" r="-60204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558" t="-1428571" r="-60204" b="-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4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262488"/>
                  </p:ext>
                </p:extLst>
              </p:nvPr>
            </p:nvGraphicFramePr>
            <p:xfrm>
              <a:off x="2127905" y="2307090"/>
              <a:ext cx="7623508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77853"/>
                    <a:gridCol w="1031616"/>
                    <a:gridCol w="1338013"/>
                    <a:gridCol w="1338013"/>
                    <a:gridCol w="1338013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262488"/>
                  </p:ext>
                </p:extLst>
              </p:nvPr>
            </p:nvGraphicFramePr>
            <p:xfrm>
              <a:off x="2127905" y="2307090"/>
              <a:ext cx="7623508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77853"/>
                    <a:gridCol w="1031616"/>
                    <a:gridCol w="1338013"/>
                    <a:gridCol w="1338013"/>
                    <a:gridCol w="1338013"/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без 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слабой корреляций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Задачи с 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36" t="-209524" r="-196217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7904" y="1983925"/>
            <a:ext cx="7623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1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575" algn="l"/>
              </a:tabLst>
            </a:pPr>
            <a:r>
              <a:rPr kumimoji="0" lang="ru-RU" altLang="ru-RU" sz="16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</a:t>
            </a:r>
            <a:r>
              <a:rPr kumimoji="0" lang="ru-RU" altLang="ru-RU" sz="1600" b="1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решения ЗОНР</a:t>
            </a:r>
            <a:r>
              <a:rPr kumimoji="0" lang="ru-RU" altLang="ru-RU" sz="1600" b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для каждого класса задач (500 предметов)</a:t>
            </a:r>
            <a:endParaRPr kumimoji="0" lang="ru-RU" altLang="ru-RU" sz="3600" b="1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2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задач о неограниченном 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среди исследуемых 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2661" r="-1552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>
              <a:buNone/>
            </a:pPr>
            <a:r>
              <a:rPr lang="ru-RU" i="1" dirty="0" smtClean="0"/>
              <a:t>Определение</a:t>
            </a:r>
            <a:r>
              <a:rPr lang="ru-RU" dirty="0" smtClean="0"/>
              <a:t>: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доминируем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-ым предметом,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когда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тяжелее и менее выгоден, чем предмет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доминируемые типы предметов.</a:t>
            </a:r>
          </a:p>
          <a:p>
            <a:pPr marL="0" indent="0" algn="just">
              <a:buNone/>
            </a:pPr>
            <a:r>
              <a:rPr lang="ru-RU" dirty="0"/>
              <a:t>Это означает, что любые просто, множественно или коллективно доминируемые типы предметов могут быть отброшены без изменения оптимального решения, значительно уменьшая пространство поиска.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75" y="1508125"/>
            <a:ext cx="5391785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3214</Words>
  <Application>Microsoft Office PowerPoint</Application>
  <PresentationFormat>Widescreen</PresentationFormat>
  <Paragraphs>570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Century Gothic (Body)</vt:lpstr>
      <vt:lpstr>Times New Roman</vt:lpstr>
      <vt:lpstr>Wingdings</vt:lpstr>
      <vt:lpstr>Office Theme</vt:lpstr>
      <vt:lpstr>ВЫПУСКНАЯ КВАЛИФИКАЦИОННАЯ РАБОТА МАГИСТРА 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(U_3)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Программный модуль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486</cp:revision>
  <dcterms:created xsi:type="dcterms:W3CDTF">2016-06-07T16:49:20Z</dcterms:created>
  <dcterms:modified xsi:type="dcterms:W3CDTF">2018-06-03T12:50:38Z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2018-06-03 12:50:36Z</vt:lpwstr>
  </property>
  <property fmtid="{D5CDD505-2E9C-101B-9397-08002B2CF9AE}" pid="5" name="CTPClassification">
    <vt:lpwstr>CTP_IC</vt:lpwstr>
  </property>
</Properties>
</file>