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1ADC-D390-4535-8415-4E63850E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05EBF-F5A2-45A2-A76A-9D0E3D10D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59BC4-F4C2-4C08-A58D-736E9485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042ED-0980-4E19-A7EF-55FE6725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8675D-E48E-4E8C-A27F-9BCDA610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4CEDB-02F9-4EB8-B231-ED888AB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10E44-722B-482A-91D1-B7FA4E27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75579-691F-4365-BFFE-5FB0A89D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EB0F3-2C6A-4D70-8893-E8BD30D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22B3B-A5E9-491C-B306-2BEFBBB0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068492-4F06-42A2-AEAA-983EC1B7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8800C3-EC62-4FF8-82E0-AB0364CA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3CF74-A36F-40C4-85D1-E3F076A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C7783-8487-43F6-B238-B2474DCA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FDBB12-50D3-4744-B928-7E2AD568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F2140-62C7-45E2-916B-6540296A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0BD67-50B3-4D82-BDFB-7F3B7DA3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20C29-0010-417A-A28F-F24A4A0B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A7663-AEA3-43B9-8439-455763D8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2B71F-E6CC-4A63-83AB-15844AF1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4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61FB7-F93D-4702-8643-C787A54D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6A210-25B5-438E-A563-24727CDD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F484D-AB5F-4431-B05A-2BCE0034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04DF14-9B8F-4DCE-ACF5-CC48A475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13D5-446F-486B-992F-26661EF9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A0E07-3559-4C0D-910D-B45A285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8F23D-12BD-4938-9C05-A146537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8DD69-9D6F-475B-95C9-1E9E938F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2F38C9-7D41-4C46-B1CC-CEF38C2D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5E5E95-A39D-45C0-B8E0-C608267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E23F0A-01BE-4DE6-96E2-72DE3761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000E3-DB2B-4316-B183-0629EB4B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FA254B-B4E3-486F-A8A2-2933005A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67D48B-4004-4300-AC6B-2CE4F264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B06C56-4C48-4755-8B37-0A43FE6F0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FEB33C-4404-434B-9DBD-C203505C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0D466D-13FA-4583-9687-3D2AC2F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2B1B1-4CD5-4DC2-B515-01D834F2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70E74D-75AF-43FF-AB0B-98D316DC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39A7E-E14F-4E2C-8002-037756D8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0FC5A6-D1CD-43A0-BBC0-C23675D2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4BDA90-6134-4A80-A662-2EAC9864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F2B465-39DE-436B-A878-29CEF72B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41ACB-E0A7-456D-B534-885FF45A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1CA3E-5A9D-45F2-8F82-661ABCD9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DFB41-8F82-419C-9A9F-AC820EB9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7154C-B80B-4170-9593-747362D0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A673A-3047-4D47-A45C-371489E2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3FF84A-D058-467F-8B42-507D1676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950B1-1DCC-4CB8-9A8F-0127ED53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137B2-3760-46A5-9B42-87F0382C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67494E-0283-41AD-8987-C1C5ABA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0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A8D56-7AEA-4CD6-849F-2BFA56BA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915011-AB95-46A8-BC9E-0427443B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E2CE60-4C69-4102-90C8-866B7E0A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C57F3-3FB9-452E-9B85-F8C24996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4969ED-F91F-43CD-B425-21DB3E54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484F4-D2E0-404E-8AF8-E82CC537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1E95-B38F-42BF-9EE3-4A7C8F71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A7D109-62D1-4306-8A15-C9A72934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26231-8F51-4E85-A9D1-C6BCCC503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9FBE-6634-4849-9D70-A081C3E4FBC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1744A6-747F-44AF-854A-AA075C8F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ED3AC-1E44-416E-9937-5194F14A8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F5A9-D3B7-41B3-B5EB-BE4E9B15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5C6B6-5B34-41BD-BA8B-0F85E780E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реализация блочных шифров </a:t>
            </a:r>
            <a:r>
              <a:rPr lang="en-US" dirty="0"/>
              <a:t>TEA</a:t>
            </a:r>
            <a:r>
              <a:rPr lang="ru-RU" dirty="0"/>
              <a:t> и </a:t>
            </a:r>
            <a:r>
              <a:rPr lang="en-US" dirty="0"/>
              <a:t>DFC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9B0189-5D17-4EAF-94FD-E1BADF484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B0B0B"/>
                </a:solidFill>
                <a:effectLst/>
              </a:rPr>
              <a:t>Курсовая работа по дисциплине «Защита информации и надежность информационных систем»</a:t>
            </a: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Шимчёнок Елизавета Константиновна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940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77295-D3ED-48DC-A16F-348E4D2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</a:t>
            </a:r>
            <a:r>
              <a:rPr lang="ru-RU" dirty="0"/>
              <a:t> – шифрование</a:t>
            </a:r>
            <a:r>
              <a:rPr lang="en-US" dirty="0"/>
              <a:t> </a:t>
            </a:r>
            <a:r>
              <a:rPr lang="ru-RU" dirty="0"/>
              <a:t>и дешифрование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E9E5D58-357C-4015-97CD-8E19A8621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171" y="1693846"/>
            <a:ext cx="3089403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E49723-2641-4D65-8C26-40CB32C7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86" y="1700162"/>
            <a:ext cx="3089404" cy="43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77295-D3ED-48DC-A16F-348E4D2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DFC</a:t>
            </a:r>
            <a:r>
              <a:rPr lang="ru-RU" dirty="0"/>
              <a:t> – генерация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EFF9-12BE-4CAC-82EA-66AD6359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до 256)</a:t>
            </a:r>
            <a:r>
              <a:rPr lang="en-US" dirty="0"/>
              <a:t> =&gt; K|KS</a:t>
            </a:r>
            <a:r>
              <a:rPr lang="ru-RU" dirty="0"/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(256)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=&gt; K1, K2, …, K8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32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dirty="0"/>
              <a:t>;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60473C-67FF-4614-9740-D7B47185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79" y="2328709"/>
            <a:ext cx="6258798" cy="2200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A39E69-E8DF-488B-AC59-ADD7BBDE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81" y="2895334"/>
            <a:ext cx="5925377" cy="24577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E03D19-151E-47F8-8C32-C77CCF55C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38" y="4529291"/>
            <a:ext cx="3534268" cy="15051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3DB110-A669-400F-A86D-2365B2A6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89" y="2465544"/>
            <a:ext cx="11839821" cy="3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8FA03-2871-41A1-8FF4-5D9D5228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DFC – </a:t>
            </a:r>
            <a:r>
              <a:rPr lang="ru-RU" dirty="0"/>
              <a:t>шифрование и дешифрование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3EAC8F-AD02-4345-8114-3E410ED6A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711" y="1690688"/>
            <a:ext cx="351573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A497A8-6EB0-42AB-B0BD-5976DA81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09" y="153626"/>
            <a:ext cx="3288880" cy="65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26ED-F312-4E23-ADDF-DBB90989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блочных шифров </a:t>
            </a:r>
            <a:r>
              <a:rPr lang="en-US" dirty="0"/>
              <a:t>TEA </a:t>
            </a:r>
            <a:r>
              <a:rPr lang="ru-RU" dirty="0"/>
              <a:t>и </a:t>
            </a:r>
            <a:r>
              <a:rPr lang="en-US" dirty="0"/>
              <a:t>DFC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001C1-1B87-4882-9D86-08A2692E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Время, затрачиваемое на шифрование/дешифрование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Для тестирования использовались данные размера 2 МБ. Ключ шифрования был фиксирован, состоял из 16 символов и был случайно сгенерирован: 4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6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12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6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8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03</a:t>
            </a:r>
            <a:r>
              <a:rPr lang="ru-RU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98.</a:t>
            </a: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FF984-5A8E-4A45-9463-B0DC42BA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421380" cy="2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26ED-F312-4E23-ADDF-DBB90989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блочных шифров </a:t>
            </a:r>
            <a:r>
              <a:rPr lang="en-US" dirty="0"/>
              <a:t>TEA </a:t>
            </a:r>
            <a:r>
              <a:rPr lang="ru-RU" dirty="0"/>
              <a:t>и </a:t>
            </a:r>
            <a:r>
              <a:rPr lang="en-US" dirty="0"/>
              <a:t>DFC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001C1-1B87-4882-9D86-08A2692E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 зашифровки и расшифровки исходного сообщения разной длины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Было решено взять несколько файлов размерами 1, 10, 100 и 1000 КБ. Ключ использовался тот же, что и в предыдущем эксперименте. Было произведено десять опытов на зашифровку и дешифровку для двух методов шифрования по отдельности.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0CFD29-EAD5-4F3C-9639-FDBA69DE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26" y="1307782"/>
            <a:ext cx="5637674" cy="51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26ED-F312-4E23-ADDF-DBB90989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блочных шифров </a:t>
            </a:r>
            <a:r>
              <a:rPr lang="en-US" dirty="0"/>
              <a:t>TEA </a:t>
            </a:r>
            <a:r>
              <a:rPr lang="ru-RU" dirty="0"/>
              <a:t>и </a:t>
            </a:r>
            <a:r>
              <a:rPr lang="en-US" dirty="0"/>
              <a:t>DFC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001C1-1B87-4882-9D86-08A2692E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Сравнительный анализ количества символов исходного и зашифрованного текстов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Был проведен сравнительный анализ размеров файлов с исходным и зашифрованным сообщениями. Использовался тот же ключ и размер исходного файла, что и в предыдущем эксперименте</a:t>
            </a: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18DA1-E64D-4C99-8B2F-C1C55136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44" y="2466975"/>
            <a:ext cx="6343056" cy="37099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8951D-F1F6-4334-9DF1-A5A538E4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2382"/>
            <a:ext cx="725906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500BDE-F58E-4FDC-BEF7-9156D82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программного средства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BCEC9-DD22-4BD7-B5B6-3A51A8CF9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C9EE-BEF1-4A7D-AD46-8B6D8EA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0A793-785C-4FEA-9F0C-7901B3BC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средство позволяет выполнить следующий ряд задач: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одного из двух шифров;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текстового файла с данными, которые нужно зашифровать;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вставка текста для зашифровки вручную;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вставка своего ключа для зашифрования;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зашифровка и расшифровка данных;</a:t>
            </a: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сохранение шифрованного и дешифрованного текста в файлы.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410D7-4ED6-4F10-8EFB-3A937AED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9" y="1788319"/>
            <a:ext cx="4366153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C9EE-BEF1-4A7D-AD46-8B6D8EA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9AF605-7A4F-4324-AEF5-C5688A42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473" y="1825625"/>
            <a:ext cx="564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C9EE-BEF1-4A7D-AD46-8B6D8EA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42C11C-5295-46CB-87E7-2E632F86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029" y="1825625"/>
            <a:ext cx="663194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05D367-4B84-41D9-9034-EA909647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29" y="1467357"/>
            <a:ext cx="6631942" cy="50678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A7D857-6082-4F36-B3D1-B83F8DDBC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029" y="1392734"/>
            <a:ext cx="6631942" cy="51424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61D3F5-3172-4429-B4B8-A680AFD9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028" y="1371705"/>
            <a:ext cx="6631942" cy="51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D3F4C6-530B-4D84-B8BF-74F8200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Аналитический обзор литературы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77424-8303-4647-886A-025E0385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10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C9EE-BEF1-4A7D-AD46-8B6D8EA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0A793-785C-4FEA-9F0C-7901B3BC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a typeface="Calibri" panose="020F050202020403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</a:rPr>
              <a:t>уководство пользователя поможет новым пользователям быстрее овладеть программным обеспечением, предоставляя необходимую информацию о его функциях, таких как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выбор исходного файла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шифрование</a:t>
            </a:r>
            <a:r>
              <a:rPr lang="ru-RU" dirty="0">
                <a:effectLst/>
                <a:ea typeface="Calibri" panose="020F0502020204030204" pitchFamily="34" charset="0"/>
              </a:rPr>
              <a:t> 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дешифрование</a:t>
            </a:r>
            <a:r>
              <a:rPr lang="ru-RU" dirty="0">
                <a:effectLst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Это руководство пользователя также поможет более эффективно использовать программное обеспечение, позволяя им получить более полное понимание его функций и возможностей. </a:t>
            </a:r>
          </a:p>
          <a:p>
            <a:pPr marL="0" indent="0" algn="just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Это поможет пользователям </a:t>
            </a:r>
            <a:r>
              <a:rPr lang="ru-RU" u="sng" dirty="0">
                <a:effectLst/>
                <a:ea typeface="Calibri" panose="020F0502020204030204" pitchFamily="34" charset="0"/>
              </a:rPr>
              <a:t>сэкономить время </a:t>
            </a:r>
            <a:r>
              <a:rPr lang="ru-RU" dirty="0">
                <a:effectLst/>
                <a:ea typeface="Calibri" panose="020F0502020204030204" pitchFamily="34" charset="0"/>
              </a:rPr>
              <a:t>и </a:t>
            </a:r>
            <a:r>
              <a:rPr lang="ru-RU" u="sng" dirty="0">
                <a:effectLst/>
                <a:ea typeface="Calibri" panose="020F0502020204030204" pitchFamily="34" charset="0"/>
              </a:rPr>
              <a:t>уменьшить количество ошибок</a:t>
            </a:r>
            <a:r>
              <a:rPr lang="ru-RU" dirty="0">
                <a:effectLst/>
                <a:ea typeface="Calibri" panose="020F0502020204030204" pitchFamily="34" charset="0"/>
              </a:rPr>
              <a:t> при работе с программным обеспечением.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2487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500BDE-F58E-4FDC-BEF7-9156D82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BCEC9-DD22-4BD7-B5B6-3A51A8CF9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5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00A793-785C-4FEA-9F0C-7901B3B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Этот проект был разработан для демонстрации работы блочных алгоритмов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DFC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Он представляет собой функциональное приложение с простым и удобным интерфейсом. Для этого был использован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-интерфейс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WPF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среда разработки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В процессе разработки были изучены различные модификации алгоритма и проанализированы аналоги программного обеспечения для шифрования данных. Также было уделено особое внимание обработке ошибок и написанию руководства пользователя для более удобного использования программы.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/>
              <a:t>После разработки приложения было также произведено короткое исследование шифров и даже их сравнение. В результате чего был сделан вывод, что </a:t>
            </a:r>
            <a:r>
              <a:rPr lang="en-US" sz="2400" dirty="0"/>
              <a:t>TEA </a:t>
            </a:r>
            <a:r>
              <a:rPr lang="ru-RU" sz="2400" dirty="0"/>
              <a:t>имеет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05038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мешные котики с надписями спасибо за внимание: 2 тыс ...">
            <a:extLst>
              <a:ext uri="{FF2B5EF4-FFF2-40B4-BE49-F238E27FC236}">
                <a16:creationId xmlns:a16="http://schemas.microsoft.com/office/drawing/2014/main" id="{463516DA-B367-423D-9FDA-B0400800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26" y="1009835"/>
            <a:ext cx="6456148" cy="48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205A294-E3F7-4A98-9D4B-7DF02DD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блочный шифр?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666ED64-00D5-4D1B-AFAB-D488FF28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Блочный шифр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это тип алгоритма шифрования с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симметричным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ключом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который работает с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блоками данных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фиксированного размера, обычно 64 или 128 бит за раз.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2152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E389F-5B35-433B-825F-5C5E92F9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</a:t>
            </a:r>
            <a:r>
              <a:rPr lang="ru-RU" dirty="0"/>
              <a:t> - </a:t>
            </a:r>
            <a:r>
              <a:rPr lang="ru-RU" dirty="0" err="1"/>
              <a:t>Tiny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 </a:t>
            </a:r>
            <a:r>
              <a:rPr lang="ru-RU" dirty="0" err="1"/>
              <a:t>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6DCF0-038C-4171-B25C-0566A48F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– сеть </a:t>
            </a:r>
            <a:r>
              <a:rPr lang="ru-RU" dirty="0" err="1"/>
              <a:t>Фейстеля</a:t>
            </a:r>
            <a:r>
              <a:rPr lang="ru-RU" dirty="0"/>
              <a:t>;</a:t>
            </a:r>
          </a:p>
          <a:p>
            <a:r>
              <a:rPr lang="ru-RU" dirty="0"/>
              <a:t>64-битные блоки;</a:t>
            </a:r>
          </a:p>
          <a:p>
            <a:r>
              <a:rPr lang="ru-RU" dirty="0"/>
              <a:t>128-битный ключ шифрования;</a:t>
            </a:r>
          </a:p>
          <a:p>
            <a:r>
              <a:rPr lang="ru-RU" dirty="0"/>
              <a:t>стандартное количество раундов – 32;</a:t>
            </a:r>
          </a:p>
          <a:p>
            <a:endParaRPr lang="ru-RU" dirty="0"/>
          </a:p>
          <a:p>
            <a:r>
              <a:rPr lang="ru-RU" dirty="0"/>
              <a:t>простой;</a:t>
            </a:r>
          </a:p>
          <a:p>
            <a:r>
              <a:rPr lang="ru-RU" dirty="0"/>
              <a:t>эффективный;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5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38A8A-700C-4058-A99D-01D81BD5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BC006-0999-4D0E-843C-54C19326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u="sng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  <a:endParaRPr lang="ru-RU" sz="2000" u="sng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прост в реализации;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небольшой размер кода;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занимает мало памяти.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en-US" sz="2000" i="1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r>
              <a:rPr lang="ru-RU" sz="2000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u="sng" dirty="0">
              <a:solidFill>
                <a:schemeClr val="accent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размер блока всего 64 бита (это делает его более уязвимым для определенных типов атак);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подвержен атакам со связанными ключами (когда злоумышленник, знающий взаимосвязь между двумя ключами, может использовать эти знания для взлома шифра);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 является шифром сети замены-перестановки (</a:t>
            </a:r>
            <a:r>
              <a:rPr lang="ru-RU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SPN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(уязвим для определенных типов атак - атака методом перебора, атака по выбору открытого текста или атаки на ключи);</a:t>
            </a:r>
            <a:endParaRPr lang="ru-RU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поддерживает ключи размером всего 128 бит (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мб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недостаточно для криптозащиты).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8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33540-BE1A-4AB2-8648-FCA1FD92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DFC</a:t>
            </a:r>
            <a:r>
              <a:rPr lang="ru-RU" dirty="0"/>
              <a:t> - </a:t>
            </a:r>
            <a:r>
              <a:rPr lang="ru-RU" dirty="0" err="1"/>
              <a:t>Decorrelated</a:t>
            </a:r>
            <a:r>
              <a:rPr lang="ru-RU" dirty="0"/>
              <a:t> Fast </a:t>
            </a:r>
            <a:r>
              <a:rPr lang="ru-RU" dirty="0" err="1"/>
              <a:t>Cipher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D720E-FD2D-45D6-9729-913A9378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– сеть </a:t>
            </a:r>
            <a:r>
              <a:rPr lang="ru-RU" dirty="0" err="1"/>
              <a:t>Фейстеля</a:t>
            </a:r>
            <a:r>
              <a:rPr lang="ru-RU" dirty="0"/>
              <a:t>;</a:t>
            </a:r>
          </a:p>
          <a:p>
            <a:r>
              <a:rPr lang="ru-RU" dirty="0"/>
              <a:t>128-битные блоки;</a:t>
            </a:r>
          </a:p>
          <a:p>
            <a:r>
              <a:rPr lang="ru-RU" dirty="0"/>
              <a:t>ключ переменной длины до 256 бит;</a:t>
            </a:r>
          </a:p>
          <a:p>
            <a:r>
              <a:rPr lang="ru-RU" dirty="0"/>
              <a:t>стандартное количество раундов – 8.</a:t>
            </a:r>
          </a:p>
          <a:p>
            <a:endParaRPr lang="ru-RU" dirty="0"/>
          </a:p>
          <a:p>
            <a:r>
              <a:rPr lang="ru-RU" dirty="0"/>
              <a:t>Его особенность – механизм </a:t>
            </a:r>
            <a:r>
              <a:rPr lang="ru-RU" dirty="0" err="1"/>
              <a:t>декорреляции</a:t>
            </a:r>
            <a:r>
              <a:rPr lang="ru-RU" dirty="0"/>
              <a:t> (</a:t>
            </a:r>
            <a:r>
              <a:rPr lang="ru-RU" sz="2000" dirty="0"/>
              <a:t>случайное вращение к выходу нелинейного преобразования, прежде чем он будет возвращен обратно в линейное преобразование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47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38A8A-700C-4058-A99D-01D81BD5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BC006-0999-4D0E-843C-54C19326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u="sng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  <a:endParaRPr lang="ru-RU" sz="2000" u="sng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cs typeface="Times New Roman" panose="02020603050405020304" pitchFamily="18" charset="0"/>
              </a:rPr>
              <a:t>высокая скорость шифрования на 64-битных платформах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cs typeface="Times New Roman" panose="02020603050405020304" pitchFamily="18" charset="0"/>
              </a:rPr>
              <a:t>требует очень мало памяти (менее ста байтов оперативной памяти и менее 2 Кбайт энергонезависимой памяти); 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cs typeface="Times New Roman" panose="02020603050405020304" pitchFamily="18" charset="0"/>
              </a:rPr>
              <a:t>поддержка различных размеров ключей до 256 бит.</a:t>
            </a:r>
          </a:p>
          <a:p>
            <a:pPr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en-US" sz="2000" i="1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r>
              <a:rPr lang="ru-RU" sz="2000" u="sng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u="sng" dirty="0">
              <a:solidFill>
                <a:schemeClr val="accent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размер блока всего 64 бита (это делает его более уязвимым для определенных типов атак);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cs typeface="Times New Roman" panose="02020603050405020304" pitchFamily="18" charset="0"/>
              </a:rPr>
              <a:t>существует несколько классов слабых ключей (результат шифрования блока </a:t>
            </a:r>
            <a:r>
              <a:rPr lang="ru-RU" sz="1800" dirty="0" err="1">
                <a:cs typeface="Times New Roman" panose="02020603050405020304" pitchFamily="18" charset="0"/>
              </a:rPr>
              <a:t>мб</a:t>
            </a:r>
            <a:r>
              <a:rPr lang="ru-RU" sz="1800" dirty="0">
                <a:cs typeface="Times New Roman" panose="02020603050405020304" pitchFamily="18" charset="0"/>
              </a:rPr>
              <a:t> эквивалентен исходному, то есть незашифрованному блоку);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 err="1">
                <a:cs typeface="Times New Roman" panose="02020603050405020304" pitchFamily="18" charset="0"/>
              </a:rPr>
              <a:t>Кнудсеном</a:t>
            </a:r>
            <a:r>
              <a:rPr lang="ru-RU" sz="1800" dirty="0"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cs typeface="Times New Roman" panose="02020603050405020304" pitchFamily="18" charset="0"/>
              </a:rPr>
              <a:t>Риджменом</a:t>
            </a:r>
            <a:r>
              <a:rPr lang="ru-RU" sz="1800" dirty="0">
                <a:cs typeface="Times New Roman" panose="02020603050405020304" pitchFamily="18" charset="0"/>
              </a:rPr>
              <a:t> было доказано, что механизм </a:t>
            </a:r>
            <a:r>
              <a:rPr lang="ru-RU" sz="1800" dirty="0" err="1">
                <a:cs typeface="Times New Roman" panose="02020603050405020304" pitchFamily="18" charset="0"/>
              </a:rPr>
              <a:t>декорреляции</a:t>
            </a:r>
            <a:r>
              <a:rPr lang="ru-RU" sz="1800" dirty="0">
                <a:cs typeface="Times New Roman" panose="02020603050405020304" pitchFamily="18" charset="0"/>
              </a:rPr>
              <a:t> не гарантирует безопасности против дифференциального криптоанализа; </a:t>
            </a:r>
          </a:p>
          <a:p>
            <a:pPr marL="5143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cs typeface="Times New Roman" panose="02020603050405020304" pitchFamily="18" charset="0"/>
              </a:rPr>
              <a:t>сложный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198338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500BDE-F58E-4FDC-BEF7-9156D82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методов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BCEC9-DD22-4BD7-B5B6-3A51A8CF9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77295-D3ED-48DC-A16F-348E4D2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</a:t>
            </a:r>
            <a:r>
              <a:rPr lang="ru-RU" dirty="0"/>
              <a:t> – генерация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EFF9-12BE-4CAC-82EA-66AD6359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Длина ключа – 128 бит. </a:t>
            </a:r>
          </a:p>
          <a:p>
            <a:r>
              <a:rPr lang="ru-RU" dirty="0"/>
              <a:t>Этот ключ делится на 4 </a:t>
            </a:r>
            <a:r>
              <a:rPr lang="ru-RU" dirty="0" err="1"/>
              <a:t>подключа</a:t>
            </a:r>
            <a:r>
              <a:rPr lang="ru-RU" dirty="0"/>
              <a:t>.</a:t>
            </a:r>
          </a:p>
          <a:p>
            <a:r>
              <a:rPr lang="ru-RU" dirty="0"/>
              <a:t>Каждый ключ эквивалентен трем другим, что означает, что эффективная длина ключа составляет 126 бит вместо 128.</a:t>
            </a:r>
          </a:p>
        </p:txBody>
      </p:sp>
    </p:spTree>
    <p:extLst>
      <p:ext uri="{BB962C8B-B14F-4D97-AF65-F5344CB8AC3E}">
        <p14:creationId xmlns:p14="http://schemas.microsoft.com/office/powerpoint/2010/main" val="185041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750</Words>
  <Application>Microsoft Office PowerPoint</Application>
  <PresentationFormat>Широкоэкранный</PresentationFormat>
  <Paragraphs>78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Исследование и реализация блочных шифров TEA и DFC</vt:lpstr>
      <vt:lpstr>Аналитический обзор литературы</vt:lpstr>
      <vt:lpstr>Что такое блочный шифр?</vt:lpstr>
      <vt:lpstr>TEA - Tiny Encryption Algorithm</vt:lpstr>
      <vt:lpstr>TEA</vt:lpstr>
      <vt:lpstr>DFC - Decorrelated Fast Cipher </vt:lpstr>
      <vt:lpstr>DFC</vt:lpstr>
      <vt:lpstr>Описание методов</vt:lpstr>
      <vt:lpstr>TEA – генерация ключей</vt:lpstr>
      <vt:lpstr>TEA – шифрование и дешифрование</vt:lpstr>
      <vt:lpstr>DFC – генерация ключей</vt:lpstr>
      <vt:lpstr>DFC – шифрование и дешифрование</vt:lpstr>
      <vt:lpstr>Исследование блочных шифров TEA и DFC</vt:lpstr>
      <vt:lpstr>Исследование блочных шифров TEA и DFC</vt:lpstr>
      <vt:lpstr>Исследование блочных шифров TEA и DFC</vt:lpstr>
      <vt:lpstr>Описание программного средства</vt:lpstr>
      <vt:lpstr>Структура</vt:lpstr>
      <vt:lpstr>Интерфейс</vt:lpstr>
      <vt:lpstr>Тестирование</vt:lpstr>
      <vt:lpstr>Руководство пользователя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Шимчёнок</dc:creator>
  <cp:lastModifiedBy>Елизавета Шимчёнок</cp:lastModifiedBy>
  <cp:revision>63</cp:revision>
  <dcterms:created xsi:type="dcterms:W3CDTF">2023-05-04T17:08:37Z</dcterms:created>
  <dcterms:modified xsi:type="dcterms:W3CDTF">2023-05-05T09:40:13Z</dcterms:modified>
</cp:coreProperties>
</file>