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lephone_network" TargetMode="External"/><Relationship Id="rId2" Type="http://schemas.openxmlformats.org/officeDocument/2006/relationships/hyperlink" Target="https://en.wikipedia.org/wiki/Telecommun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uter_net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557" y="258510"/>
            <a:ext cx="8915399" cy="2262781"/>
          </a:xfrm>
        </p:spPr>
        <p:txBody>
          <a:bodyPr/>
          <a:lstStyle/>
          <a:p>
            <a:pPr algn="ctr"/>
            <a:r>
              <a:rPr lang="en-US" b="1" dirty="0" smtClean="0"/>
              <a:t>BIT 4101:</a:t>
            </a:r>
            <a:br>
              <a:rPr lang="en-US" b="1" dirty="0" smtClean="0"/>
            </a:br>
            <a:r>
              <a:rPr lang="en-US" b="1" dirty="0" smtClean="0"/>
              <a:t>Distributed Systems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2" y="2897024"/>
            <a:ext cx="5238572" cy="3960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04" y="2897024"/>
            <a:ext cx="5836777" cy="396097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290131" y="2623559"/>
            <a:ext cx="7007551" cy="0"/>
          </a:xfrm>
          <a:prstGeom prst="line">
            <a:avLst/>
          </a:prstGeom>
          <a:ln w="76200"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39" y="922946"/>
            <a:ext cx="9027313" cy="5247118"/>
          </a:xfrm>
        </p:spPr>
      </p:pic>
    </p:spTree>
    <p:extLst>
      <p:ext uri="{BB962C8B-B14F-4D97-AF65-F5344CB8AC3E}">
        <p14:creationId xmlns:p14="http://schemas.microsoft.com/office/powerpoint/2010/main" val="24115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075" y="564289"/>
            <a:ext cx="8911687" cy="1280890"/>
          </a:xfrm>
        </p:spPr>
        <p:txBody>
          <a:bodyPr/>
          <a:lstStyle/>
          <a:p>
            <a:r>
              <a:rPr lang="en-US" b="1" dirty="0" smtClean="0"/>
              <a:t>Fundamentals of Distributed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075" y="174903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Nova" panose="020B0504020202020204" pitchFamily="34" charset="0"/>
              </a:rPr>
              <a:t>What is a distributed system?</a:t>
            </a:r>
          </a:p>
          <a:p>
            <a:r>
              <a:rPr lang="en-GB" dirty="0">
                <a:latin typeface="Arial Nova" panose="020B0504020202020204" pitchFamily="34" charset="0"/>
              </a:rPr>
              <a:t>A </a:t>
            </a:r>
            <a:r>
              <a:rPr lang="en-GB" b="1" dirty="0">
                <a:latin typeface="Arial Nova" panose="020B0504020202020204" pitchFamily="34" charset="0"/>
              </a:rPr>
              <a:t>distributed system</a:t>
            </a:r>
            <a:r>
              <a:rPr lang="en-GB" dirty="0">
                <a:latin typeface="Arial Nova" panose="020B0504020202020204" pitchFamily="34" charset="0"/>
              </a:rPr>
              <a:t> is a </a:t>
            </a:r>
            <a:r>
              <a:rPr lang="en-GB" dirty="0" smtClean="0">
                <a:latin typeface="Arial Nova" panose="020B0504020202020204" pitchFamily="34" charset="0"/>
              </a:rPr>
              <a:t> collection </a:t>
            </a:r>
            <a:r>
              <a:rPr lang="en-GB" dirty="0">
                <a:latin typeface="Arial Nova" panose="020B0504020202020204" pitchFamily="34" charset="0"/>
              </a:rPr>
              <a:t>of </a:t>
            </a:r>
            <a:r>
              <a:rPr lang="en-GB" b="1" dirty="0">
                <a:solidFill>
                  <a:srgbClr val="FF0000"/>
                </a:solidFill>
                <a:latin typeface="Arial Nova" panose="020B0504020202020204" pitchFamily="34" charset="0"/>
              </a:rPr>
              <a:t>autonomous</a:t>
            </a:r>
            <a:r>
              <a:rPr lang="en-GB" dirty="0">
                <a:solidFill>
                  <a:srgbClr val="FF0000"/>
                </a:solidFill>
                <a:latin typeface="Arial Nova" panose="020B0504020202020204" pitchFamily="34" charset="0"/>
              </a:rPr>
              <a:t> </a:t>
            </a:r>
            <a:r>
              <a:rPr lang="en-GB" dirty="0">
                <a:latin typeface="Arial Nova" panose="020B0504020202020204" pitchFamily="34" charset="0"/>
              </a:rPr>
              <a:t>computers, connected through a </a:t>
            </a:r>
            <a:r>
              <a:rPr lang="en-GB" b="1" dirty="0">
                <a:solidFill>
                  <a:srgbClr val="FF0000"/>
                </a:solidFill>
                <a:latin typeface="Arial Nova" panose="020B0504020202020204" pitchFamily="34" charset="0"/>
              </a:rPr>
              <a:t>network</a:t>
            </a:r>
            <a:r>
              <a:rPr lang="en-GB" dirty="0">
                <a:latin typeface="Arial Nova" panose="020B0504020202020204" pitchFamily="34" charset="0"/>
              </a:rPr>
              <a:t> and distribution </a:t>
            </a:r>
            <a:r>
              <a:rPr lang="en-GB" b="1" dirty="0">
                <a:solidFill>
                  <a:srgbClr val="FF0000"/>
                </a:solidFill>
                <a:latin typeface="Arial Nova" panose="020B0504020202020204" pitchFamily="34" charset="0"/>
              </a:rPr>
              <a:t>middleware</a:t>
            </a:r>
            <a:r>
              <a:rPr lang="en-GB" dirty="0">
                <a:latin typeface="Arial Nova" panose="020B0504020202020204" pitchFamily="34" charset="0"/>
              </a:rPr>
              <a:t>, which enables computers to coordinate their activities and to share the </a:t>
            </a:r>
            <a:r>
              <a:rPr lang="en-GB" b="1" dirty="0">
                <a:solidFill>
                  <a:srgbClr val="FF0000"/>
                </a:solidFill>
                <a:latin typeface="Arial Nova" panose="020B0504020202020204" pitchFamily="34" charset="0"/>
              </a:rPr>
              <a:t>resources</a:t>
            </a:r>
            <a:r>
              <a:rPr lang="en-GB" dirty="0">
                <a:latin typeface="Arial Nova" panose="020B0504020202020204" pitchFamily="34" charset="0"/>
              </a:rPr>
              <a:t> of the system, so that users perceive the system as a </a:t>
            </a:r>
            <a:r>
              <a:rPr lang="en-GB" b="1" dirty="0">
                <a:solidFill>
                  <a:srgbClr val="0070C0"/>
                </a:solidFill>
                <a:latin typeface="Arial Nova" panose="020B0504020202020204" pitchFamily="34" charset="0"/>
              </a:rPr>
              <a:t>single</a:t>
            </a:r>
            <a:r>
              <a:rPr lang="en-GB" dirty="0">
                <a:latin typeface="Arial Nova" panose="020B0504020202020204" pitchFamily="34" charset="0"/>
              </a:rPr>
              <a:t>, </a:t>
            </a:r>
            <a:r>
              <a:rPr lang="en-GB" b="1" dirty="0">
                <a:solidFill>
                  <a:srgbClr val="0070C0"/>
                </a:solidFill>
                <a:latin typeface="Arial Nova" panose="020B0504020202020204" pitchFamily="34" charset="0"/>
              </a:rPr>
              <a:t>integrated</a:t>
            </a:r>
            <a:r>
              <a:rPr lang="en-GB" dirty="0">
                <a:solidFill>
                  <a:srgbClr val="0070C0"/>
                </a:solidFill>
                <a:latin typeface="Arial Nova" panose="020B0504020202020204" pitchFamily="34" charset="0"/>
              </a:rPr>
              <a:t> </a:t>
            </a:r>
            <a:r>
              <a:rPr lang="en-GB" dirty="0">
                <a:latin typeface="Arial Nova" panose="020B0504020202020204" pitchFamily="34" charset="0"/>
              </a:rPr>
              <a:t>computing facility</a:t>
            </a:r>
            <a:r>
              <a:rPr lang="en-GB" dirty="0"/>
              <a:t>.</a:t>
            </a:r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69" y="3744163"/>
            <a:ext cx="3353564" cy="2967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18" y="3522840"/>
            <a:ext cx="3831428" cy="3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1451" y="60087"/>
            <a:ext cx="8911687" cy="1280890"/>
          </a:xfrm>
        </p:spPr>
        <p:txBody>
          <a:bodyPr/>
          <a:lstStyle/>
          <a:p>
            <a:r>
              <a:rPr lang="en-US" b="1" dirty="0" smtClean="0"/>
              <a:t>Centralized </a:t>
            </a:r>
            <a:r>
              <a:rPr lang="en-US" b="1" dirty="0" err="1" smtClean="0"/>
              <a:t>vs</a:t>
            </a:r>
            <a:r>
              <a:rPr lang="en-US" b="1" dirty="0" smtClean="0"/>
              <a:t>  Distributed System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64292" y="1099998"/>
            <a:ext cx="3992732" cy="576262"/>
          </a:xfrm>
        </p:spPr>
        <p:txBody>
          <a:bodyPr/>
          <a:lstStyle/>
          <a:p>
            <a:r>
              <a:rPr lang="en-US" b="1" dirty="0" smtClean="0"/>
              <a:t>Centralized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127018" y="1676260"/>
            <a:ext cx="4342893" cy="51817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>
                <a:latin typeface="Arial Nova" panose="020B0504020202020204" pitchFamily="34" charset="0"/>
              </a:rPr>
              <a:t>One component with non-autonomous parts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Component shared by users all the time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All resources accessible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Software runs in a single process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Single Point of control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Single Point of failure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394298" y="1099998"/>
            <a:ext cx="3999001" cy="576262"/>
          </a:xfrm>
        </p:spPr>
        <p:txBody>
          <a:bodyPr/>
          <a:lstStyle/>
          <a:p>
            <a:r>
              <a:rPr lang="en-US" b="1" dirty="0" smtClean="0"/>
              <a:t>Distributed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054625" y="1676260"/>
            <a:ext cx="4338674" cy="51817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>
                <a:latin typeface="Arial Nova" panose="020B0504020202020204" pitchFamily="34" charset="0"/>
              </a:rPr>
              <a:t>Multiple autonomous components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Components are not shared by all users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Resources may not be accessible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Software runs in concurrent processes on different processors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Multiple Points of control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Multiple Points of failure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" t="23094" r="69896" b="11920"/>
          <a:stretch/>
        </p:blipFill>
        <p:spPr>
          <a:xfrm>
            <a:off x="7947588" y="4757562"/>
            <a:ext cx="2999575" cy="1891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4" t="18693" r="35461" b="8136"/>
          <a:stretch/>
        </p:blipFill>
        <p:spPr>
          <a:xfrm>
            <a:off x="2764293" y="4757562"/>
            <a:ext cx="3318212" cy="19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of distributed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ova" panose="020B0504020202020204" pitchFamily="34" charset="0"/>
                <a:hlinkClick r:id="rId2"/>
              </a:rPr>
              <a:t>Telecommunication n</a:t>
            </a:r>
            <a:r>
              <a:rPr lang="en-US" dirty="0" smtClean="0">
                <a:latin typeface="Arial Nova" panose="020B0504020202020204" pitchFamily="34" charset="0"/>
              </a:rPr>
              <a:t>etworks</a:t>
            </a:r>
            <a:r>
              <a:rPr lang="en-US" dirty="0">
                <a:latin typeface="Arial Nova" panose="020B0504020202020204" pitchFamily="34" charset="0"/>
              </a:rPr>
              <a:t>:</a:t>
            </a:r>
          </a:p>
          <a:p>
            <a:r>
              <a:rPr lang="en-US" dirty="0">
                <a:latin typeface="Arial Nova" panose="020B0504020202020204" pitchFamily="34" charset="0"/>
                <a:hlinkClick r:id="rId3"/>
              </a:rPr>
              <a:t>telephone </a:t>
            </a:r>
            <a:r>
              <a:rPr lang="en-US" dirty="0" smtClean="0">
                <a:latin typeface="Arial Nova" panose="020B0504020202020204" pitchFamily="34" charset="0"/>
                <a:hlinkClick r:id="rId3"/>
              </a:rPr>
              <a:t>networks </a:t>
            </a:r>
            <a:r>
              <a:rPr lang="en-US" dirty="0" smtClean="0">
                <a:latin typeface="Arial Nova" panose="020B0504020202020204" pitchFamily="34" charset="0"/>
              </a:rPr>
              <a:t>&amp; cellular </a:t>
            </a:r>
            <a:r>
              <a:rPr lang="en-US" dirty="0">
                <a:latin typeface="Arial Nova" panose="020B0504020202020204" pitchFamily="34" charset="0"/>
              </a:rPr>
              <a:t>networks</a:t>
            </a:r>
          </a:p>
          <a:p>
            <a:r>
              <a:rPr lang="en-US" dirty="0">
                <a:latin typeface="Arial Nova" panose="020B0504020202020204" pitchFamily="34" charset="0"/>
                <a:hlinkClick r:id="rId4"/>
              </a:rPr>
              <a:t>computer networks s</a:t>
            </a:r>
            <a:r>
              <a:rPr lang="en-US" dirty="0">
                <a:latin typeface="Arial Nova" panose="020B0504020202020204" pitchFamily="34" charset="0"/>
              </a:rPr>
              <a:t>uch as the Internet</a:t>
            </a:r>
          </a:p>
          <a:p>
            <a:pPr lvl="0"/>
            <a:r>
              <a:rPr lang="en-US" dirty="0">
                <a:latin typeface="Arial Nova" panose="020B0504020202020204" pitchFamily="34" charset="0"/>
              </a:rPr>
              <a:t>wireless sensor </a:t>
            </a:r>
            <a:r>
              <a:rPr lang="en-US" dirty="0" smtClean="0">
                <a:latin typeface="Arial Nova" panose="020B0504020202020204" pitchFamily="34" charset="0"/>
              </a:rPr>
              <a:t>networks</a:t>
            </a:r>
            <a:endParaRPr lang="en-US" dirty="0">
              <a:latin typeface="Arial Nova" panose="020B0504020202020204" pitchFamily="34" charset="0"/>
            </a:endParaRPr>
          </a:p>
          <a:p>
            <a:r>
              <a:rPr lang="en-US" dirty="0" smtClean="0"/>
              <a:t> …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Characteristics of distributed system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674976"/>
            <a:ext cx="9092889" cy="5183024"/>
          </a:xfrm>
        </p:spPr>
        <p:txBody>
          <a:bodyPr/>
          <a:lstStyle/>
          <a:p>
            <a:pPr lvl="0"/>
            <a:r>
              <a:rPr lang="en-US" b="1" u="sng" dirty="0">
                <a:latin typeface="Arial Nova" panose="020B0504020202020204" pitchFamily="34" charset="0"/>
              </a:rPr>
              <a:t>Resource </a:t>
            </a:r>
            <a:r>
              <a:rPr lang="en-US" b="1" u="sng" dirty="0" smtClean="0">
                <a:latin typeface="Arial Nova" panose="020B0504020202020204" pitchFamily="34" charset="0"/>
              </a:rPr>
              <a:t>Sharing </a:t>
            </a:r>
            <a:r>
              <a:rPr lang="en-US" dirty="0" smtClean="0">
                <a:latin typeface="Arial Nova" panose="020B0504020202020204" pitchFamily="34" charset="0"/>
              </a:rPr>
              <a:t>:</a:t>
            </a:r>
            <a:r>
              <a:rPr lang="en-US" dirty="0">
                <a:latin typeface="Arial Nova" panose="020B0504020202020204" pitchFamily="34" charset="0"/>
              </a:rPr>
              <a:t>Ability to use any hardware, software or data anywhere in the system</a:t>
            </a:r>
          </a:p>
          <a:p>
            <a:pPr lvl="0"/>
            <a:r>
              <a:rPr lang="en-US" b="1" u="sng" dirty="0" smtClean="0">
                <a:latin typeface="Arial Nova" panose="020B0504020202020204" pitchFamily="34" charset="0"/>
              </a:rPr>
              <a:t>Openness</a:t>
            </a:r>
            <a:r>
              <a:rPr lang="en-US" dirty="0" smtClean="0">
                <a:latin typeface="Arial Nova" panose="020B0504020202020204" pitchFamily="34" charset="0"/>
              </a:rPr>
              <a:t> : </a:t>
            </a:r>
            <a:r>
              <a:rPr lang="en-US" dirty="0">
                <a:latin typeface="Arial Nova" panose="020B0504020202020204" pitchFamily="34" charset="0"/>
              </a:rPr>
              <a:t>is concerned with extensions and improvements of distributed </a:t>
            </a:r>
            <a:r>
              <a:rPr lang="en-US" dirty="0" smtClean="0">
                <a:latin typeface="Arial Nova" panose="020B0504020202020204" pitchFamily="34" charset="0"/>
              </a:rPr>
              <a:t>systems</a:t>
            </a:r>
            <a:endParaRPr lang="en-US" dirty="0">
              <a:latin typeface="Arial Nova" panose="020B0504020202020204" pitchFamily="34" charset="0"/>
            </a:endParaRPr>
          </a:p>
          <a:p>
            <a:pPr lvl="0"/>
            <a:r>
              <a:rPr lang="en-US" b="1" u="sng" dirty="0" smtClean="0">
                <a:latin typeface="Arial Nova" panose="020B0504020202020204" pitchFamily="34" charset="0"/>
              </a:rPr>
              <a:t>Concurrency</a:t>
            </a:r>
            <a:r>
              <a:rPr lang="en-US" b="1" dirty="0" smtClean="0">
                <a:latin typeface="Arial Nova" panose="020B0504020202020204" pitchFamily="34" charset="0"/>
              </a:rPr>
              <a:t>: </a:t>
            </a:r>
            <a:r>
              <a:rPr lang="en-US" dirty="0">
                <a:latin typeface="Arial Nova" panose="020B0504020202020204" pitchFamily="34" charset="0"/>
              </a:rPr>
              <a:t>Components in distributed systems are executed in concurrent processes</a:t>
            </a:r>
          </a:p>
          <a:p>
            <a:pPr lvl="0"/>
            <a:r>
              <a:rPr lang="en-US" b="1" u="sng" dirty="0" smtClean="0">
                <a:latin typeface="Arial Nova" panose="020B0504020202020204" pitchFamily="34" charset="0"/>
              </a:rPr>
              <a:t>Scalability</a:t>
            </a:r>
            <a:r>
              <a:rPr lang="en-US" b="1" dirty="0" smtClean="0">
                <a:latin typeface="Arial Nova" panose="020B0504020202020204" pitchFamily="34" charset="0"/>
              </a:rPr>
              <a:t>: </a:t>
            </a:r>
            <a:r>
              <a:rPr lang="en-US" dirty="0">
                <a:latin typeface="Arial Nova" panose="020B0504020202020204" pitchFamily="34" charset="0"/>
              </a:rPr>
              <a:t>Adaption of distributed systems to </a:t>
            </a:r>
            <a:r>
              <a:rPr lang="en-US" dirty="0" err="1">
                <a:latin typeface="Arial Nova" panose="020B0504020202020204" pitchFamily="34" charset="0"/>
              </a:rPr>
              <a:t>accomodate</a:t>
            </a:r>
            <a:r>
              <a:rPr lang="en-US" dirty="0">
                <a:latin typeface="Arial Nova" panose="020B0504020202020204" pitchFamily="34" charset="0"/>
              </a:rPr>
              <a:t> more users</a:t>
            </a:r>
          </a:p>
          <a:p>
            <a:pPr lvl="0"/>
            <a:endParaRPr lang="en-US" b="1" dirty="0">
              <a:latin typeface="Arial Nova" panose="020B0504020202020204" pitchFamily="34" charset="0"/>
            </a:endParaRPr>
          </a:p>
          <a:p>
            <a:pPr lvl="0"/>
            <a:r>
              <a:rPr lang="en-US" b="1" u="sng" dirty="0">
                <a:latin typeface="Arial Nova" panose="020B0504020202020204" pitchFamily="34" charset="0"/>
              </a:rPr>
              <a:t>Fault </a:t>
            </a:r>
            <a:r>
              <a:rPr lang="en-US" b="1" u="sng" dirty="0" smtClean="0">
                <a:latin typeface="Arial Nova" panose="020B0504020202020204" pitchFamily="34" charset="0"/>
              </a:rPr>
              <a:t>Tolerance:  </a:t>
            </a:r>
            <a:r>
              <a:rPr lang="en-US" dirty="0" smtClean="0">
                <a:latin typeface="Arial Nova" panose="020B0504020202020204" pitchFamily="34" charset="0"/>
              </a:rPr>
              <a:t>Hardware/software/network may fail!!! </a:t>
            </a:r>
            <a:r>
              <a:rPr lang="en-US" dirty="0">
                <a:latin typeface="Arial Nova" panose="020B0504020202020204" pitchFamily="34" charset="0"/>
              </a:rPr>
              <a:t>Distributed systems must maintain availability </a:t>
            </a:r>
          </a:p>
          <a:p>
            <a:pPr lvl="0"/>
            <a:r>
              <a:rPr lang="en-US" b="1" u="sng" dirty="0" smtClean="0">
                <a:latin typeface="Arial Nova" panose="020B0504020202020204" pitchFamily="34" charset="0"/>
              </a:rPr>
              <a:t>Transparency</a:t>
            </a:r>
            <a:r>
              <a:rPr lang="en-US" b="1" dirty="0" smtClean="0">
                <a:latin typeface="Arial Nova" panose="020B0504020202020204" pitchFamily="34" charset="0"/>
              </a:rPr>
              <a:t>: </a:t>
            </a:r>
            <a:r>
              <a:rPr lang="en-US" dirty="0">
                <a:latin typeface="Arial Nova" panose="020B0504020202020204" pitchFamily="34" charset="0"/>
              </a:rPr>
              <a:t>Distributed systems should be perceived by users and application programmers as a whole rather than as a collection of cooperating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069" y="459121"/>
            <a:ext cx="6842484" cy="4745268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38385"/>
            <a:ext cx="6406687" cy="42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Dimensions of Transparency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0" b="5832"/>
          <a:stretch/>
        </p:blipFill>
        <p:spPr>
          <a:xfrm>
            <a:off x="2275732" y="1230594"/>
            <a:ext cx="9423660" cy="5076203"/>
          </a:xfrm>
        </p:spPr>
      </p:pic>
    </p:spTree>
    <p:extLst>
      <p:ext uri="{BB962C8B-B14F-4D97-AF65-F5344CB8AC3E}">
        <p14:creationId xmlns:p14="http://schemas.microsoft.com/office/powerpoint/2010/main" val="22168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Distributed Systems: Hardware </a:t>
            </a:r>
            <a:r>
              <a:rPr lang="en-US" b="1" dirty="0" smtClean="0"/>
              <a:t>Concepts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5" b="28620"/>
          <a:stretch/>
        </p:blipFill>
        <p:spPr>
          <a:xfrm>
            <a:off x="2018191" y="2548965"/>
            <a:ext cx="9827827" cy="4133845"/>
          </a:xfrm>
        </p:spPr>
      </p:pic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ova" panose="020B0504020202020204" pitchFamily="34" charset="0"/>
              </a:rPr>
              <a:t>Multiprocessor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Nova" panose="020B0504020202020204" pitchFamily="34" charset="0"/>
              </a:rPr>
              <a:t>Multicomputer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Systems: </a:t>
            </a:r>
            <a:r>
              <a:rPr lang="en-US" b="1" dirty="0" smtClean="0"/>
              <a:t>Software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117" y="1495323"/>
            <a:ext cx="8915400" cy="3777622"/>
          </a:xfrm>
        </p:spPr>
        <p:txBody>
          <a:bodyPr/>
          <a:lstStyle/>
          <a:p>
            <a:r>
              <a:rPr lang="en-US" dirty="0" smtClean="0">
                <a:latin typeface="Arial Nova" panose="020B0504020202020204" pitchFamily="34" charset="0"/>
              </a:rPr>
              <a:t>DOS (Disk operating system)</a:t>
            </a:r>
          </a:p>
          <a:p>
            <a:r>
              <a:rPr lang="en-US" dirty="0" smtClean="0">
                <a:latin typeface="Arial Nova" panose="020B0504020202020204" pitchFamily="34" charset="0"/>
              </a:rPr>
              <a:t>NOS (Network Operating System)</a:t>
            </a:r>
          </a:p>
          <a:p>
            <a:r>
              <a:rPr lang="en-US" dirty="0" smtClean="0">
                <a:latin typeface="Arial Nova" panose="020B0504020202020204" pitchFamily="34" charset="0"/>
              </a:rPr>
              <a:t>Middleware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25673" r="1994" b="32084"/>
          <a:stretch/>
        </p:blipFill>
        <p:spPr>
          <a:xfrm>
            <a:off x="1837347" y="2879932"/>
            <a:ext cx="9556170" cy="3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769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738</TotalTime>
  <Words>219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Century Gothic</vt:lpstr>
      <vt:lpstr>Wingdings 3</vt:lpstr>
      <vt:lpstr>Wisp</vt:lpstr>
      <vt:lpstr>BIT 4101: Distributed Systems</vt:lpstr>
      <vt:lpstr>Fundamentals of Distributed Systems</vt:lpstr>
      <vt:lpstr>Centralized vs  Distributed System</vt:lpstr>
      <vt:lpstr>Examples of distributed systems</vt:lpstr>
      <vt:lpstr>Characteristics of distributed system</vt:lpstr>
      <vt:lpstr>PowerPoint Presentation</vt:lpstr>
      <vt:lpstr>Dimensions of Transparency</vt:lpstr>
      <vt:lpstr>Distributed Systems: Hardware Concepts    </vt:lpstr>
      <vt:lpstr>Distributed Systems: Software Concepts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4101 Distributed Systems</dc:title>
  <dc:creator>Richard Mathenge</dc:creator>
  <cp:lastModifiedBy>Richard Mathenge</cp:lastModifiedBy>
  <cp:revision>33</cp:revision>
  <dcterms:created xsi:type="dcterms:W3CDTF">2019-05-04T07:24:28Z</dcterms:created>
  <dcterms:modified xsi:type="dcterms:W3CDTF">2019-05-19T06:47:47Z</dcterms:modified>
</cp:coreProperties>
</file>