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AEB954-533E-4154-BE2D-B7696A3F086C}"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D8692-A1D1-4E10-A132-E57BF53438C2}" type="slidenum">
              <a:rPr lang="en-US" smtClean="0"/>
              <a:t>‹#›</a:t>
            </a:fld>
            <a:endParaRPr lang="en-US" dirty="0"/>
          </a:p>
        </p:txBody>
      </p:sp>
    </p:spTree>
    <p:extLst>
      <p:ext uri="{BB962C8B-B14F-4D97-AF65-F5344CB8AC3E}">
        <p14:creationId xmlns:p14="http://schemas.microsoft.com/office/powerpoint/2010/main" val="3548669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AEB954-533E-4154-BE2D-B7696A3F086C}" type="datetimeFigureOut">
              <a:rPr lang="en-US" smtClean="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4D8692-A1D1-4E10-A132-E57BF53438C2}" type="slidenum">
              <a:rPr lang="en-US" smtClean="0"/>
              <a:t>‹#›</a:t>
            </a:fld>
            <a:endParaRPr lang="en-US" dirty="0"/>
          </a:p>
        </p:txBody>
      </p:sp>
    </p:spTree>
    <p:extLst>
      <p:ext uri="{BB962C8B-B14F-4D97-AF65-F5344CB8AC3E}">
        <p14:creationId xmlns:p14="http://schemas.microsoft.com/office/powerpoint/2010/main" val="316204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6AEB954-533E-4154-BE2D-B7696A3F086C}"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D8692-A1D1-4E10-A132-E57BF53438C2}" type="slidenum">
              <a:rPr lang="en-US" smtClean="0"/>
              <a:t>‹#›</a:t>
            </a:fld>
            <a:endParaRPr lang="en-US" dirty="0"/>
          </a:p>
        </p:txBody>
      </p:sp>
    </p:spTree>
    <p:extLst>
      <p:ext uri="{BB962C8B-B14F-4D97-AF65-F5344CB8AC3E}">
        <p14:creationId xmlns:p14="http://schemas.microsoft.com/office/powerpoint/2010/main" val="1295582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6AEB954-533E-4154-BE2D-B7696A3F086C}"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D8692-A1D1-4E10-A132-E57BF53438C2}"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8939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AEB954-533E-4154-BE2D-B7696A3F086C}"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D8692-A1D1-4E10-A132-E57BF53438C2}" type="slidenum">
              <a:rPr lang="en-US" smtClean="0"/>
              <a:t>‹#›</a:t>
            </a:fld>
            <a:endParaRPr lang="en-US" dirty="0"/>
          </a:p>
        </p:txBody>
      </p:sp>
    </p:spTree>
    <p:extLst>
      <p:ext uri="{BB962C8B-B14F-4D97-AF65-F5344CB8AC3E}">
        <p14:creationId xmlns:p14="http://schemas.microsoft.com/office/powerpoint/2010/main" val="3890047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AEB954-533E-4154-BE2D-B7696A3F086C}" type="datetimeFigureOut">
              <a:rPr lang="en-US" smtClean="0"/>
              <a:t>4/19/2024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D8692-A1D1-4E10-A132-E57BF53438C2}" type="slidenum">
              <a:rPr lang="en-US" smtClean="0"/>
              <a:t>‹#›</a:t>
            </a:fld>
            <a:endParaRPr lang="en-US" dirty="0"/>
          </a:p>
        </p:txBody>
      </p:sp>
    </p:spTree>
    <p:extLst>
      <p:ext uri="{BB962C8B-B14F-4D97-AF65-F5344CB8AC3E}">
        <p14:creationId xmlns:p14="http://schemas.microsoft.com/office/powerpoint/2010/main" val="485356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AEB954-533E-4154-BE2D-B7696A3F086C}" type="datetimeFigureOut">
              <a:rPr lang="en-US" smtClean="0"/>
              <a:t>4/19/2024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D8692-A1D1-4E10-A132-E57BF53438C2}" type="slidenum">
              <a:rPr lang="en-US" smtClean="0"/>
              <a:t>‹#›</a:t>
            </a:fld>
            <a:endParaRPr lang="en-US" dirty="0"/>
          </a:p>
        </p:txBody>
      </p:sp>
    </p:spTree>
    <p:extLst>
      <p:ext uri="{BB962C8B-B14F-4D97-AF65-F5344CB8AC3E}">
        <p14:creationId xmlns:p14="http://schemas.microsoft.com/office/powerpoint/2010/main" val="3560075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AEB954-533E-4154-BE2D-B7696A3F086C}"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D8692-A1D1-4E10-A132-E57BF53438C2}" type="slidenum">
              <a:rPr lang="en-US" smtClean="0"/>
              <a:t>‹#›</a:t>
            </a:fld>
            <a:endParaRPr lang="en-US" dirty="0"/>
          </a:p>
        </p:txBody>
      </p:sp>
    </p:spTree>
    <p:extLst>
      <p:ext uri="{BB962C8B-B14F-4D97-AF65-F5344CB8AC3E}">
        <p14:creationId xmlns:p14="http://schemas.microsoft.com/office/powerpoint/2010/main" val="953509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AEB954-533E-4154-BE2D-B7696A3F086C}"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D8692-A1D1-4E10-A132-E57BF53438C2}" type="slidenum">
              <a:rPr lang="en-US" smtClean="0"/>
              <a:t>‹#›</a:t>
            </a:fld>
            <a:endParaRPr lang="en-US" dirty="0"/>
          </a:p>
        </p:txBody>
      </p:sp>
    </p:spTree>
    <p:extLst>
      <p:ext uri="{BB962C8B-B14F-4D97-AF65-F5344CB8AC3E}">
        <p14:creationId xmlns:p14="http://schemas.microsoft.com/office/powerpoint/2010/main" val="2936545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6AEB954-533E-4154-BE2D-B7696A3F086C}"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D8692-A1D1-4E10-A132-E57BF53438C2}" type="slidenum">
              <a:rPr lang="en-US" smtClean="0"/>
              <a:t>‹#›</a:t>
            </a:fld>
            <a:endParaRPr lang="en-US" dirty="0"/>
          </a:p>
        </p:txBody>
      </p:sp>
    </p:spTree>
    <p:extLst>
      <p:ext uri="{BB962C8B-B14F-4D97-AF65-F5344CB8AC3E}">
        <p14:creationId xmlns:p14="http://schemas.microsoft.com/office/powerpoint/2010/main" val="359021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AEB954-533E-4154-BE2D-B7696A3F086C}"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D8692-A1D1-4E10-A132-E57BF53438C2}" type="slidenum">
              <a:rPr lang="en-US" smtClean="0"/>
              <a:t>‹#›</a:t>
            </a:fld>
            <a:endParaRPr lang="en-US" dirty="0"/>
          </a:p>
        </p:txBody>
      </p:sp>
    </p:spTree>
    <p:extLst>
      <p:ext uri="{BB962C8B-B14F-4D97-AF65-F5344CB8AC3E}">
        <p14:creationId xmlns:p14="http://schemas.microsoft.com/office/powerpoint/2010/main" val="395603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AEB954-533E-4154-BE2D-B7696A3F086C}" type="datetimeFigureOut">
              <a:rPr lang="en-US" smtClean="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4D8692-A1D1-4E10-A132-E57BF53438C2}" type="slidenum">
              <a:rPr lang="en-US" smtClean="0"/>
              <a:t>‹#›</a:t>
            </a:fld>
            <a:endParaRPr lang="en-US" dirty="0"/>
          </a:p>
        </p:txBody>
      </p:sp>
    </p:spTree>
    <p:extLst>
      <p:ext uri="{BB962C8B-B14F-4D97-AF65-F5344CB8AC3E}">
        <p14:creationId xmlns:p14="http://schemas.microsoft.com/office/powerpoint/2010/main" val="4102552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AEB954-533E-4154-BE2D-B7696A3F086C}" type="datetimeFigureOut">
              <a:rPr lang="en-US" smtClean="0"/>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04D8692-A1D1-4E10-A132-E57BF53438C2}" type="slidenum">
              <a:rPr lang="en-US" smtClean="0"/>
              <a:t>‹#›</a:t>
            </a:fld>
            <a:endParaRPr lang="en-US" dirty="0"/>
          </a:p>
        </p:txBody>
      </p:sp>
    </p:spTree>
    <p:extLst>
      <p:ext uri="{BB962C8B-B14F-4D97-AF65-F5344CB8AC3E}">
        <p14:creationId xmlns:p14="http://schemas.microsoft.com/office/powerpoint/2010/main" val="3776035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6AEB954-533E-4154-BE2D-B7696A3F086C}" type="datetimeFigureOut">
              <a:rPr lang="en-US" smtClean="0"/>
              <a:t>4/19/2024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504D8692-A1D1-4E10-A132-E57BF53438C2}" type="slidenum">
              <a:rPr lang="en-US" smtClean="0"/>
              <a:t>‹#›</a:t>
            </a:fld>
            <a:endParaRPr lang="en-US" dirty="0"/>
          </a:p>
        </p:txBody>
      </p:sp>
    </p:spTree>
    <p:extLst>
      <p:ext uri="{BB962C8B-B14F-4D97-AF65-F5344CB8AC3E}">
        <p14:creationId xmlns:p14="http://schemas.microsoft.com/office/powerpoint/2010/main" val="148898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AEB954-533E-4154-BE2D-B7696A3F086C}" type="datetimeFigureOut">
              <a:rPr lang="en-US" smtClean="0"/>
              <a:t>4/19/2024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504D8692-A1D1-4E10-A132-E57BF53438C2}" type="slidenum">
              <a:rPr lang="en-US" smtClean="0"/>
              <a:t>‹#›</a:t>
            </a:fld>
            <a:endParaRPr lang="en-US" dirty="0"/>
          </a:p>
        </p:txBody>
      </p:sp>
    </p:spTree>
    <p:extLst>
      <p:ext uri="{BB962C8B-B14F-4D97-AF65-F5344CB8AC3E}">
        <p14:creationId xmlns:p14="http://schemas.microsoft.com/office/powerpoint/2010/main" val="327651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6AEB954-533E-4154-BE2D-B7696A3F086C}" type="datetimeFigureOut">
              <a:rPr lang="en-US" smtClean="0"/>
              <a:t>4/19/2024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04D8692-A1D1-4E10-A132-E57BF53438C2}" type="slidenum">
              <a:rPr lang="en-US" smtClean="0"/>
              <a:t>‹#›</a:t>
            </a:fld>
            <a:endParaRPr lang="en-US" dirty="0"/>
          </a:p>
        </p:txBody>
      </p:sp>
    </p:spTree>
    <p:extLst>
      <p:ext uri="{BB962C8B-B14F-4D97-AF65-F5344CB8AC3E}">
        <p14:creationId xmlns:p14="http://schemas.microsoft.com/office/powerpoint/2010/main" val="4179652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AEB954-533E-4154-BE2D-B7696A3F086C}" type="datetimeFigureOut">
              <a:rPr lang="en-US" smtClean="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4D8692-A1D1-4E10-A132-E57BF53438C2}" type="slidenum">
              <a:rPr lang="en-US" smtClean="0"/>
              <a:t>‹#›</a:t>
            </a:fld>
            <a:endParaRPr lang="en-US" dirty="0"/>
          </a:p>
        </p:txBody>
      </p:sp>
    </p:spTree>
    <p:extLst>
      <p:ext uri="{BB962C8B-B14F-4D97-AF65-F5344CB8AC3E}">
        <p14:creationId xmlns:p14="http://schemas.microsoft.com/office/powerpoint/2010/main" val="4075236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AEB954-533E-4154-BE2D-B7696A3F086C}" type="datetimeFigureOut">
              <a:rPr lang="en-US" smtClean="0"/>
              <a:t>4/19/2024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04D8692-A1D1-4E10-A132-E57BF53438C2}" type="slidenum">
              <a:rPr lang="en-US" smtClean="0"/>
              <a:t>‹#›</a:t>
            </a:fld>
            <a:endParaRPr lang="en-US" dirty="0"/>
          </a:p>
        </p:txBody>
      </p:sp>
    </p:spTree>
    <p:extLst>
      <p:ext uri="{BB962C8B-B14F-4D97-AF65-F5344CB8AC3E}">
        <p14:creationId xmlns:p14="http://schemas.microsoft.com/office/powerpoint/2010/main" val="36620672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59580"/>
          </a:xfrm>
        </p:spPr>
        <p:txBody>
          <a:bodyPr/>
          <a:lstStyle/>
          <a:p>
            <a:r>
              <a:rPr lang="en-US" dirty="0"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Technology</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847704"/>
            <a:ext cx="9144000" cy="731519"/>
          </a:xfrm>
        </p:spPr>
        <p:txBody>
          <a:bodyPr>
            <a:normAutofit/>
          </a:bodyPr>
          <a:lstStyle/>
          <a:p>
            <a:r>
              <a:rPr lang="en-US" dirty="0" smtClean="0">
                <a:latin typeface="Times New Roman" panose="02020603050405020304" pitchFamily="18" charset="0"/>
                <a:cs typeface="Times New Roman" panose="02020603050405020304" pitchFamily="18" charset="0"/>
              </a:rPr>
              <a:t>Revolutionizing Digital Transactions</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831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Case Studies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2" y="2052918"/>
            <a:ext cx="9403742" cy="4195481"/>
          </a:xfrm>
        </p:spPr>
        <p:txBody>
          <a:bodyPr/>
          <a:lstStyle/>
          <a:p>
            <a:pPr marL="0" indent="0">
              <a:buNone/>
            </a:pPr>
            <a:r>
              <a:rPr lang="en-US" dirty="0">
                <a:latin typeface="Times New Roman" panose="02020603050405020304" pitchFamily="18" charset="0"/>
                <a:cs typeface="Times New Roman" panose="02020603050405020304" pitchFamily="18" charset="0"/>
              </a:rPr>
              <a:t>2. Healthcare Records: </a:t>
            </a:r>
            <a:r>
              <a:rPr lang="en-US" dirty="0">
                <a:latin typeface="Times New Roman" panose="02020603050405020304" pitchFamily="18" charset="0"/>
                <a:cs typeface="Times New Roman" panose="02020603050405020304" pitchFamily="18" charset="0"/>
              </a:rPr>
              <a:t>MedRec</a:t>
            </a:r>
            <a:r>
              <a:rPr lang="en-US" dirty="0">
                <a:latin typeface="Times New Roman" panose="02020603050405020304" pitchFamily="18" charset="0"/>
                <a:cs typeface="Times New Roman" panose="02020603050405020304" pitchFamily="18" charset="0"/>
              </a:rPr>
              <a:t> project utilizes </a:t>
            </a:r>
            <a:r>
              <a:rPr lang="en-US" dirty="0">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to securely store and share electronic medical records, improving data interoperability and patient privacy</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3. Voting Systems: Estonia implements </a:t>
            </a:r>
            <a:r>
              <a:rPr lang="en-US" dirty="0">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-based e-voting systems, enabling secure and verifiable electronic voting for its citizens</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4. Financial Services: Ripple's </a:t>
            </a:r>
            <a:r>
              <a:rPr lang="en-US" dirty="0">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facilitates cross-border payments for financial institutions, reducing costs and transaction times.</a:t>
            </a:r>
          </a:p>
        </p:txBody>
      </p:sp>
    </p:spTree>
    <p:extLst>
      <p:ext uri="{BB962C8B-B14F-4D97-AF65-F5344CB8AC3E}">
        <p14:creationId xmlns:p14="http://schemas.microsoft.com/office/powerpoint/2010/main" val="101917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0708" y="1384664"/>
            <a:ext cx="9279145" cy="4863736"/>
          </a:xfrm>
        </p:spPr>
        <p:txBody>
          <a:bodyPr/>
          <a:lstStyle/>
          <a:p>
            <a:r>
              <a:rPr lang="en-US" dirty="0">
                <a:latin typeface="Times New Roman" panose="02020603050405020304" pitchFamily="18" charset="0"/>
                <a:cs typeface="Times New Roman" panose="02020603050405020304" pitchFamily="18" charset="0"/>
              </a:rPr>
              <a:t>In conclusion, </a:t>
            </a:r>
            <a:r>
              <a:rPr lang="en-US" dirty="0">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represents a transformative force with far-reaching implications across various industries. Its decentralized, transparent, and secure nature has the potential to revolutionize digital transactions, empower individuals, and drive innovation. As we continue to explore the possibilities of </a:t>
            </a:r>
            <a:r>
              <a:rPr lang="en-US" dirty="0">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it is imperative to harness its capabilities responsibly and ethically, ensuring inclusivity, accessibility, and sustainability. By embracing </a:t>
            </a:r>
            <a:r>
              <a:rPr lang="en-US" dirty="0">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we can unlock new opportunities, overcome existing challenges, and build a more transparent, trustworthy, and efficient future for all. Let's embark on this journey together, leveraging the power of </a:t>
            </a:r>
            <a:r>
              <a:rPr lang="en-US" dirty="0">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to shape a world that is more equitable, resilient, and prosperous for generations to come.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71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How </a:t>
            </a:r>
            <a:r>
              <a:rPr lang="en-US" dirty="0"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Works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4950" y="2052918"/>
            <a:ext cx="9644904" cy="4195481"/>
          </a:xfrm>
        </p:spPr>
        <p:txBody>
          <a:bodyPr/>
          <a:lstStyle/>
          <a:p>
            <a:r>
              <a:rPr lang="en-US" dirty="0">
                <a:latin typeface="Times New Roman" panose="02020603050405020304" pitchFamily="18" charset="0"/>
                <a:cs typeface="Times New Roman" panose="02020603050405020304" pitchFamily="18" charset="0"/>
              </a:rPr>
              <a:t>Definition: </a:t>
            </a:r>
            <a:r>
              <a:rPr lang="en-US" dirty="0">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is a decentralized, immutable ledger technology for securely recording and verifying transactions across a network of computers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Key components: Blocks, nodes, Consensus Mechanisms</a:t>
            </a:r>
          </a:p>
          <a:p>
            <a:r>
              <a:rPr lang="en-US" dirty="0" smtClean="0">
                <a:latin typeface="Times New Roman" panose="02020603050405020304" pitchFamily="18" charset="0"/>
                <a:cs typeface="Times New Roman" panose="02020603050405020304" pitchFamily="18" charset="0"/>
              </a:rPr>
              <a:t>How Transactions </a:t>
            </a:r>
            <a:r>
              <a:rPr lang="en-US" dirty="0">
                <a:latin typeface="Times New Roman" panose="02020603050405020304" pitchFamily="18" charset="0"/>
                <a:cs typeface="Times New Roman" panose="02020603050405020304" pitchFamily="18" charset="0"/>
              </a:rPr>
              <a:t>are Recorded: Initiation, Verification, Block Formation, Consensus, Immutable Ledger.</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Impact: </a:t>
            </a:r>
            <a:r>
              <a:rPr lang="en-US" dirty="0">
                <a:latin typeface="Times New Roman" panose="02020603050405020304" pitchFamily="18" charset="0"/>
                <a:cs typeface="Times New Roman" panose="02020603050405020304" pitchFamily="18" charset="0"/>
              </a:rPr>
              <a:t>Decentralization, transparency, security, and immutability revolutionize industries, empowering individuals, enhancing trust, and driving innovation.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359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01762"/>
          </a:xfrm>
        </p:spPr>
        <p:txBody>
          <a:bodyPr/>
          <a:lstStyle/>
          <a:p>
            <a:r>
              <a:rPr lang="en-US" dirty="0" smtClean="0">
                <a:latin typeface="Times New Roman" panose="02020603050405020304" pitchFamily="18" charset="0"/>
                <a:cs typeface="Times New Roman" panose="02020603050405020304" pitchFamily="18" charset="0"/>
              </a:rPr>
              <a:t>Types of </a:t>
            </a:r>
            <a:r>
              <a:rPr lang="en-US" dirty="0" smtClean="0">
                <a:latin typeface="Times New Roman" panose="02020603050405020304" pitchFamily="18" charset="0"/>
                <a:cs typeface="Times New Roman" panose="02020603050405020304" pitchFamily="18" charset="0"/>
              </a:rPr>
              <a:t>Blockchain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2" y="1449977"/>
            <a:ext cx="9403742" cy="4990011"/>
          </a:xfrm>
        </p:spPr>
        <p:txBody>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Public </a:t>
            </a:r>
            <a:r>
              <a:rPr lang="en-US" dirty="0" smtClean="0">
                <a:latin typeface="Times New Roman" panose="02020603050405020304" pitchFamily="18" charset="0"/>
                <a:cs typeface="Times New Roman" panose="02020603050405020304" pitchFamily="18" charset="0"/>
              </a:rPr>
              <a:t>Blockchain</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Private </a:t>
            </a:r>
            <a:r>
              <a:rPr lang="en-US" dirty="0">
                <a:latin typeface="Times New Roman" panose="02020603050405020304" pitchFamily="18" charset="0"/>
                <a:cs typeface="Times New Roman" panose="02020603050405020304" pitchFamily="18" charset="0"/>
              </a:rPr>
              <a:t>Blockchain</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Consortium </a:t>
            </a:r>
            <a:r>
              <a:rPr lang="en-US" dirty="0" smtClean="0">
                <a:latin typeface="Times New Roman" panose="02020603050405020304" pitchFamily="18" charset="0"/>
                <a:cs typeface="Times New Roman" panose="02020603050405020304" pitchFamily="18" charset="0"/>
              </a:rPr>
              <a:t>Blockchain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309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Applications of </a:t>
            </a:r>
            <a:r>
              <a:rPr lang="en-US" dirty="0" smtClean="0">
                <a:latin typeface="Times New Roman" panose="02020603050405020304" pitchFamily="18" charset="0"/>
                <a:cs typeface="Times New Roman" panose="02020603050405020304" pitchFamily="18" charset="0"/>
              </a:rPr>
              <a:t>Blockchain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2" y="2052918"/>
            <a:ext cx="9403742" cy="4195481"/>
          </a:xfrm>
        </p:spPr>
        <p:txBody>
          <a:bodyPr/>
          <a:lstStyle/>
          <a:p>
            <a:r>
              <a:rPr lang="en-US" dirty="0" smtClean="0">
                <a:latin typeface="Times New Roman" panose="02020603050405020304" pitchFamily="18" charset="0"/>
                <a:cs typeface="Times New Roman" panose="02020603050405020304" pitchFamily="18" charset="0"/>
              </a:rPr>
              <a:t>Cryptocurrencies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Supply chain Management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Healthcare Records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Voting systems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Smart Contracts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587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Advantages of </a:t>
            </a:r>
            <a:r>
              <a:rPr lang="en-US" dirty="0" smtClean="0">
                <a:latin typeface="Times New Roman" panose="02020603050405020304" pitchFamily="18" charset="0"/>
                <a:cs typeface="Times New Roman" panose="02020603050405020304" pitchFamily="18" charset="0"/>
              </a:rPr>
              <a:t>Blockchain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2" y="2052918"/>
            <a:ext cx="9403742" cy="4195481"/>
          </a:xfrm>
        </p:spPr>
        <p: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Increased security</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Transparency and trust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Reduced intermediaries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Improved efficiency and speed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292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Challenges and Limitations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2" y="2052918"/>
            <a:ext cx="9403742" cy="4195481"/>
          </a:xfrm>
        </p:spPr>
        <p:txBody>
          <a:bodyPr/>
          <a:lstStyle/>
          <a:p>
            <a:r>
              <a:rPr lang="en-US" dirty="0">
                <a:latin typeface="Times New Roman" panose="02020603050405020304" pitchFamily="18" charset="0"/>
                <a:cs typeface="Times New Roman" panose="02020603050405020304" pitchFamily="18" charset="0"/>
              </a:rPr>
              <a:t>Scalability </a:t>
            </a:r>
            <a:r>
              <a:rPr lang="en-US" dirty="0" smtClean="0">
                <a:latin typeface="Times New Roman" panose="02020603050405020304" pitchFamily="18" charset="0"/>
                <a:cs typeface="Times New Roman" panose="02020603050405020304" pitchFamily="18" charset="0"/>
              </a:rPr>
              <a:t>Issues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Energy </a:t>
            </a:r>
            <a:r>
              <a:rPr lang="en-US" dirty="0" smtClean="0">
                <a:latin typeface="Times New Roman" panose="02020603050405020304" pitchFamily="18" charset="0"/>
                <a:cs typeface="Times New Roman" panose="02020603050405020304" pitchFamily="18" charset="0"/>
              </a:rPr>
              <a:t>Consumption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Regulatory </a:t>
            </a:r>
            <a:r>
              <a:rPr lang="en-US" dirty="0" smtClean="0">
                <a:latin typeface="Times New Roman" panose="02020603050405020304" pitchFamily="18" charset="0"/>
                <a:cs typeface="Times New Roman" panose="02020603050405020304" pitchFamily="18" charset="0"/>
              </a:rPr>
              <a:t>Concerns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Lack of Interoperability</a:t>
            </a:r>
          </a:p>
        </p:txBody>
      </p:sp>
    </p:spTree>
    <p:extLst>
      <p:ext uri="{BB962C8B-B14F-4D97-AF65-F5344CB8AC3E}">
        <p14:creationId xmlns:p14="http://schemas.microsoft.com/office/powerpoint/2010/main" val="2731438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Current trends and Innovation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2" y="2052918"/>
            <a:ext cx="9403742" cy="4195481"/>
          </a:xfrm>
        </p:spPr>
        <p:txBody>
          <a:bodyPr/>
          <a:lstStyle/>
          <a:p>
            <a:r>
              <a:rPr lang="en-US" dirty="0">
                <a:latin typeface="Times New Roman" panose="02020603050405020304" pitchFamily="18" charset="0"/>
                <a:cs typeface="Times New Roman" panose="02020603050405020304" pitchFamily="18" charset="0"/>
              </a:rPr>
              <a:t>DeFi</a:t>
            </a:r>
            <a:r>
              <a:rPr lang="en-US" dirty="0">
                <a:latin typeface="Times New Roman" panose="02020603050405020304" pitchFamily="18" charset="0"/>
                <a:cs typeface="Times New Roman" panose="02020603050405020304" pitchFamily="18" charset="0"/>
              </a:rPr>
              <a:t> (Decentralized Finance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NFTs (Non-Fungible Tokens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Enterprise </a:t>
            </a:r>
            <a:r>
              <a:rPr lang="en-US" dirty="0">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Solutions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Interoperability Protocols</a:t>
            </a:r>
          </a:p>
        </p:txBody>
      </p:sp>
    </p:spTree>
    <p:extLst>
      <p:ext uri="{BB962C8B-B14F-4D97-AF65-F5344CB8AC3E}">
        <p14:creationId xmlns:p14="http://schemas.microsoft.com/office/powerpoint/2010/main" val="3938422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Future outlook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Growth </a:t>
            </a:r>
            <a:r>
              <a:rPr lang="en-US" dirty="0" smtClean="0">
                <a:latin typeface="Times New Roman" panose="02020603050405020304" pitchFamily="18" charset="0"/>
                <a:cs typeface="Times New Roman" panose="02020603050405020304" pitchFamily="18" charset="0"/>
              </a:rPr>
              <a:t>Opportunities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Potential </a:t>
            </a:r>
            <a:r>
              <a:rPr lang="en-US" dirty="0" smtClean="0">
                <a:latin typeface="Times New Roman" panose="02020603050405020304" pitchFamily="18" charset="0"/>
                <a:cs typeface="Times New Roman" panose="02020603050405020304" pitchFamily="18" charset="0"/>
              </a:rPr>
              <a:t>Disruptions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Emerging Use Cases</a:t>
            </a:r>
          </a:p>
        </p:txBody>
      </p:sp>
    </p:spTree>
    <p:extLst>
      <p:ext uri="{BB962C8B-B14F-4D97-AF65-F5344CB8AC3E}">
        <p14:creationId xmlns:p14="http://schemas.microsoft.com/office/powerpoint/2010/main" val="135734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Case Studies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8640" y="1489166"/>
            <a:ext cx="9501213" cy="4759233"/>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Implementation: </a:t>
            </a:r>
          </a:p>
          <a:p>
            <a:r>
              <a:rPr lang="en-US" dirty="0">
                <a:latin typeface="Times New Roman" panose="02020603050405020304" pitchFamily="18" charset="0"/>
                <a:cs typeface="Times New Roman" panose="02020603050405020304" pitchFamily="18" charset="0"/>
              </a:rPr>
              <a:t>IBM Food Trust: Tracks food supply chain, ensuring transparency and safety.</a:t>
            </a:r>
          </a:p>
          <a:p>
            <a:r>
              <a:rPr lang="en-US" dirty="0">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-based Decentralized Applications (</a:t>
            </a:r>
            <a:r>
              <a:rPr lang="en-US" dirty="0">
                <a:latin typeface="Times New Roman" panose="02020603050405020304" pitchFamily="18" charset="0"/>
                <a:cs typeface="Times New Roman" panose="02020603050405020304" pitchFamily="18" charset="0"/>
              </a:rPr>
              <a:t>DApps</a:t>
            </a:r>
            <a:r>
              <a:rPr lang="en-US" dirty="0">
                <a:latin typeface="Times New Roman" panose="02020603050405020304" pitchFamily="18" charset="0"/>
                <a:cs typeface="Times New Roman" panose="02020603050405020304" pitchFamily="18" charset="0"/>
              </a:rPr>
              <a:t>): Enables various decentralized applications, including financial services, gaming, and digital collectibles.</a:t>
            </a:r>
          </a:p>
          <a:p>
            <a:r>
              <a:rPr lang="en-US" dirty="0">
                <a:latin typeface="Times New Roman" panose="02020603050405020304" pitchFamily="18" charset="0"/>
                <a:cs typeface="Times New Roman" panose="02020603050405020304" pitchFamily="18" charset="0"/>
              </a:rPr>
              <a:t>Hyperledger</a:t>
            </a:r>
            <a:r>
              <a:rPr lang="en-US" dirty="0">
                <a:latin typeface="Times New Roman" panose="02020603050405020304" pitchFamily="18" charset="0"/>
                <a:cs typeface="Times New Roman" panose="02020603050405020304" pitchFamily="18" charset="0"/>
              </a:rPr>
              <a:t> Fabric: Used for enterprise </a:t>
            </a:r>
            <a:r>
              <a:rPr lang="en-US" dirty="0">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solutions, facilitating secure and efficient business transactions.</a:t>
            </a:r>
          </a:p>
          <a:p>
            <a:r>
              <a:rPr lang="en-US" dirty="0">
                <a:latin typeface="Times New Roman" panose="02020603050405020304" pitchFamily="18" charset="0"/>
                <a:cs typeface="Times New Roman" panose="02020603050405020304" pitchFamily="18" charset="0"/>
              </a:rPr>
              <a:t>Ripple: Facilitates cross-border payments and remittances, reducing transaction costs and settlement </a:t>
            </a:r>
            <a:r>
              <a:rPr lang="en-US" dirty="0" smtClean="0">
                <a:latin typeface="Times New Roman" panose="02020603050405020304" pitchFamily="18" charset="0"/>
                <a:cs typeface="Times New Roman" panose="02020603050405020304" pitchFamily="18" charset="0"/>
              </a:rPr>
              <a:t>times</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Real-world applications and success stories:</a:t>
            </a:r>
          </a:p>
          <a:p>
            <a:pPr marL="0" indent="0">
              <a:buNone/>
            </a:pPr>
            <a:r>
              <a:rPr lang="en-US" dirty="0" smtClean="0">
                <a:latin typeface="Times New Roman" panose="02020603050405020304" pitchFamily="18" charset="0"/>
                <a:cs typeface="Times New Roman" panose="02020603050405020304" pitchFamily="18" charset="0"/>
              </a:rPr>
              <a:t>1. Supply </a:t>
            </a:r>
            <a:r>
              <a:rPr lang="en-US" dirty="0">
                <a:latin typeface="Times New Roman" panose="02020603050405020304" pitchFamily="18" charset="0"/>
                <a:cs typeface="Times New Roman" panose="02020603050405020304" pitchFamily="18" charset="0"/>
              </a:rPr>
              <a:t>Chain Management: Walmart uses </a:t>
            </a:r>
            <a:r>
              <a:rPr lang="en-US" dirty="0">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to track the provenance of food products, enhancing transparency and traceability.</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552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87</TotalTime>
  <Words>451</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Ion</vt:lpstr>
      <vt:lpstr>Blockchain Technology</vt:lpstr>
      <vt:lpstr>How Blockchain Works</vt:lpstr>
      <vt:lpstr>Types of Blockchain</vt:lpstr>
      <vt:lpstr>Applications of Blockchain</vt:lpstr>
      <vt:lpstr>Advantages of Blockchain</vt:lpstr>
      <vt:lpstr>Challenges and Limitations</vt:lpstr>
      <vt:lpstr>Current trends and Innovation</vt:lpstr>
      <vt:lpstr>Future outlook</vt:lpstr>
      <vt:lpstr>Case Studies</vt:lpstr>
      <vt:lpstr>Case Studies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Technology</dc:title>
  <dc:creator>ELITEBOOK</dc:creator>
  <cp:lastModifiedBy>ELITEBOOK</cp:lastModifiedBy>
  <cp:revision>8</cp:revision>
  <dcterms:created xsi:type="dcterms:W3CDTF">2024-04-19T08:07:45Z</dcterms:created>
  <dcterms:modified xsi:type="dcterms:W3CDTF">2024-04-19T09:34:55Z</dcterms:modified>
</cp:coreProperties>
</file>