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80" r:id="rId3"/>
    <p:sldId id="282" r:id="rId4"/>
    <p:sldId id="293" r:id="rId5"/>
    <p:sldId id="260" r:id="rId6"/>
    <p:sldId id="269" r:id="rId7"/>
    <p:sldId id="284" r:id="rId8"/>
    <p:sldId id="285" r:id="rId9"/>
    <p:sldId id="287" r:id="rId10"/>
    <p:sldId id="288" r:id="rId11"/>
    <p:sldId id="291" r:id="rId12"/>
    <p:sldId id="262" r:id="rId13"/>
    <p:sldId id="271" r:id="rId14"/>
    <p:sldId id="275" r:id="rId15"/>
    <p:sldId id="274" r:id="rId16"/>
    <p:sldId id="263" r:id="rId17"/>
    <p:sldId id="290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855"/>
    <a:srgbClr val="B8A200"/>
    <a:srgbClr val="DDCE89"/>
    <a:srgbClr val="006C68"/>
    <a:srgbClr val="1B474E"/>
    <a:srgbClr val="D9CF86"/>
    <a:srgbClr val="FAE120"/>
    <a:srgbClr val="006B65"/>
    <a:srgbClr val="F9DB00"/>
    <a:srgbClr val="BF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2"/>
    <p:restoredTop sz="96296"/>
  </p:normalViewPr>
  <p:slideViewPr>
    <p:cSldViewPr snapToGrid="0">
      <p:cViewPr varScale="1">
        <p:scale>
          <a:sx n="112" d="100"/>
          <a:sy n="112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ED996-F989-E943-B61D-C92EC8CD969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A0BF3-5DDC-FD47-99C0-994C3C449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8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79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0" i="0" u="none" strike="noStrike" dirty="0">
                <a:solidFill>
                  <a:srgbClr val="1D2855"/>
                </a:solidFill>
                <a:effectLst/>
                <a:latin typeface="Constantia" panose="02030602050306030303" pitchFamily="18" charset="0"/>
              </a:rPr>
              <a:t>Market Basket Analysis: Optimizing Product Pairings for Revenue Growth</a:t>
            </a:r>
            <a:endParaRPr lang="en-US" sz="5400" dirty="0">
              <a:solidFill>
                <a:srgbClr val="1D2855"/>
              </a:solidFill>
              <a:latin typeface="Constantia" panose="02030602050306030303" pitchFamily="18" charset="0"/>
            </a:endParaRPr>
          </a:p>
        </p:txBody>
      </p:sp>
      <p:pic>
        <p:nvPicPr>
          <p:cNvPr id="8" name="Picture 7" descr="A logo with text on it&#10;&#10;AI-generated content may be incorrect.">
            <a:extLst>
              <a:ext uri="{FF2B5EF4-FFF2-40B4-BE49-F238E27FC236}">
                <a16:creationId xmlns:a16="http://schemas.microsoft.com/office/drawing/2014/main" id="{AC6B3006-67C4-C0D1-845C-598B8CBB0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674" y="4698023"/>
            <a:ext cx="1714500" cy="144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B58173-14E6-09AB-FAC2-AA2FAF6E05D3}"/>
              </a:ext>
            </a:extLst>
          </p:cNvPr>
          <p:cNvSpPr txBox="1"/>
          <p:nvPr/>
        </p:nvSpPr>
        <p:spPr>
          <a:xfrm>
            <a:off x="2598420" y="4206240"/>
            <a:ext cx="699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1D2855"/>
                </a:solidFill>
                <a:effectLst/>
                <a:latin typeface="Constantia" panose="02030602050306030303" pitchFamily="18" charset="0"/>
              </a:rPr>
              <a:t>A Collaborative Analysis by UNCW MS Business Analytics Team</a:t>
            </a:r>
            <a:endParaRPr lang="en-US" dirty="0">
              <a:solidFill>
                <a:srgbClr val="1D2855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284CF-FCD5-0387-6F13-81C93A030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1E4F24-ABD8-F28C-8AA5-E83B22F8D3F4}"/>
              </a:ext>
            </a:extLst>
          </p:cNvPr>
          <p:cNvSpPr txBox="1"/>
          <p:nvPr/>
        </p:nvSpPr>
        <p:spPr>
          <a:xfrm>
            <a:off x="1002160" y="421548"/>
            <a:ext cx="101925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rgbClr val="1D2855"/>
                </a:solidFill>
                <a:latin typeface="Constantia"/>
              </a:rPr>
              <a:t>Market Basket Analysis – Cinnamon Croissants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34117F-C3A4-9B56-58D4-31B258F6BEAC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D29F9EED-FBC5-33E8-8E33-7DF10CDD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909" y="1176000"/>
            <a:ext cx="8610183" cy="5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1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84089-BEF2-99A8-9796-3FD994563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A95A65-2CBE-DDE1-8024-4BAE34AB8A5E}"/>
              </a:ext>
            </a:extLst>
          </p:cNvPr>
          <p:cNvSpPr txBox="1"/>
          <p:nvPr/>
        </p:nvSpPr>
        <p:spPr>
          <a:xfrm>
            <a:off x="1002160" y="421547"/>
            <a:ext cx="101925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rgbClr val="1D2855"/>
                </a:solidFill>
                <a:latin typeface="Constantia"/>
              </a:rPr>
              <a:t>Market Basket Analysis – Dog Treats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A5B732-EA60-917D-00E7-2D25F4C84C3F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graph of a number of transactions&#10;&#10;AI-generated content may be incorrect.">
            <a:extLst>
              <a:ext uri="{FF2B5EF4-FFF2-40B4-BE49-F238E27FC236}">
                <a16:creationId xmlns:a16="http://schemas.microsoft.com/office/drawing/2014/main" id="{A068E175-9F8F-93F0-194E-340AA5234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76" y="1176000"/>
            <a:ext cx="8706647" cy="5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1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5A2E2F-FAC6-FFD3-6FAD-26C06C66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BC4A9C-3D19-5F57-2C49-BCCADA303699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Coffee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9EC2DD-6607-3651-F66F-C094DD61BDDF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7255543-FF16-9689-C3D6-8BCD4B2E2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41" y="1193494"/>
            <a:ext cx="8935298" cy="515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F32B3B-93A9-4D45-F128-F8AA65271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6056CF-DCAB-ACBB-CA5F-07AB07A75418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Cheesecake Analysis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5C8B75-2874-843F-A0D7-B07FBFD6D2C4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360A13-CE84-A4AE-963B-CFA76851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09" y="1193494"/>
            <a:ext cx="8877760" cy="51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0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EC1656-1573-078E-3AD0-12FD81496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72621-871F-F333-ED91-E147C002ECAD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Large Eclair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6EA0C3-9FF0-7799-7AD6-E64DF2397687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EC2DB00-77A3-2F46-227C-8E8DE1F1D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605" y="1193494"/>
            <a:ext cx="8893610" cy="51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0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7A1A4-D27E-5E8E-D3E9-070AA0F32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E0D507-BF3A-08AE-4BAD-64C2B4393CA3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Cinnamon Croissant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3287B9-F288-36BE-509F-652E35850529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graph&#10;&#10;AI-generated content may be incorrect.">
            <a:extLst>
              <a:ext uri="{FF2B5EF4-FFF2-40B4-BE49-F238E27FC236}">
                <a16:creationId xmlns:a16="http://schemas.microsoft.com/office/drawing/2014/main" id="{3FA62225-8D14-7971-994C-24BC0035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50" y="1193494"/>
            <a:ext cx="8835499" cy="51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4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12B44F-081F-5FF1-9B33-FB62E53E2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D0F31F-C976-2F6F-6473-7EF8E5E84E00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Dog Treat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392D33-A12D-33B9-9175-80904BB1C3A6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E502866-E1BA-5804-39DE-D2AC9F0E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690" y="1193494"/>
            <a:ext cx="8973729" cy="51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22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D543A-9595-746B-F46E-69C850108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73518D-E99D-722A-F7C7-5881C01326E3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90E3E1-D747-4B29-7EB3-E1736283A62A}"/>
              </a:ext>
            </a:extLst>
          </p:cNvPr>
          <p:cNvSpPr txBox="1"/>
          <p:nvPr/>
        </p:nvSpPr>
        <p:spPr>
          <a:xfrm>
            <a:off x="258240" y="1291490"/>
            <a:ext cx="458201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1D2855"/>
                </a:solidFill>
              </a:rPr>
              <a:t>Staff Pairing Suggestions Year-Round</a:t>
            </a:r>
            <a:br>
              <a:rPr lang="en-US" sz="1400" b="1"/>
            </a:br>
            <a:r>
              <a:rPr lang="en-US" sz="1400" b="1">
                <a:solidFill>
                  <a:srgbClr val="1D2855"/>
                </a:solidFill>
              </a:rPr>
              <a:t>(Peak: Saturday 11AM-1PM, Coffee Peak 9AM-10AM)</a:t>
            </a:r>
            <a:br>
              <a:rPr lang="en-US"/>
            </a:br>
            <a:endParaRPr lang="en-US" sz="800">
              <a:solidFill>
                <a:srgbClr val="000000"/>
              </a:solidFill>
            </a:endParaRPr>
          </a:p>
          <a:p>
            <a:r>
              <a:rPr lang="en-US" sz="1200" b="1">
                <a:solidFill>
                  <a:srgbClr val="1D2855"/>
                </a:solidFill>
                <a:ea typeface="+mn-lt"/>
                <a:cs typeface="+mn-lt"/>
              </a:rPr>
              <a:t>Cinnamon Croissant</a:t>
            </a:r>
            <a:endParaRPr lang="en-US" sz="1200">
              <a:solidFill>
                <a:srgbClr val="1D2855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Suggest with Cheese Danish (372 transactions, 14.2% pairing rate)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Pair with Butter Cookies (241 transactions)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Recommend with coffee (58 transactions)</a:t>
            </a:r>
            <a:br>
              <a:rPr lang="en-US" sz="1100">
                <a:ea typeface="+mn-lt"/>
                <a:cs typeface="+mn-lt"/>
              </a:rPr>
            </a:br>
            <a:endParaRPr lang="en-US" sz="900">
              <a:solidFill>
                <a:srgbClr val="1D2855"/>
              </a:solidFill>
              <a:ea typeface="+mn-lt"/>
              <a:cs typeface="+mn-lt"/>
            </a:endParaRPr>
          </a:p>
          <a:p>
            <a:r>
              <a:rPr lang="en-US" sz="1200" b="1">
                <a:solidFill>
                  <a:srgbClr val="1D2855"/>
                </a:solidFill>
                <a:ea typeface="+mn-lt"/>
                <a:cs typeface="+mn-lt"/>
              </a:rPr>
              <a:t>Large Eclairs</a:t>
            </a:r>
            <a:endParaRPr lang="en-US" sz="1200">
              <a:solidFill>
                <a:srgbClr val="1D2855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Recommend with 1lb Assorted Butter Cookies (266 transactions)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Suggest with Cream Puff (235 transactions)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Pair with Cannoli (186 transactions) or Napoleon (168 transactions)</a:t>
            </a:r>
            <a:br>
              <a:rPr lang="en-US" sz="1100">
                <a:ea typeface="+mn-lt"/>
                <a:cs typeface="+mn-lt"/>
              </a:rPr>
            </a:br>
            <a:endParaRPr lang="en-US" sz="900">
              <a:solidFill>
                <a:srgbClr val="1D2855"/>
              </a:solidFill>
              <a:ea typeface="+mn-lt"/>
              <a:cs typeface="+mn-lt"/>
            </a:endParaRPr>
          </a:p>
          <a:p>
            <a:r>
              <a:rPr lang="en-US" sz="1200" b="1">
                <a:solidFill>
                  <a:srgbClr val="1D2855"/>
                </a:solidFill>
                <a:ea typeface="+mn-lt"/>
                <a:cs typeface="+mn-lt"/>
              </a:rPr>
              <a:t>Cheesecake (Wisconsin Square)</a:t>
            </a:r>
            <a:endParaRPr lang="en-US" sz="1200">
              <a:solidFill>
                <a:srgbClr val="1D2855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Pair with Lemon Bar (85 transactions)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Suggest Limoncello Cake Slice (82 transactions) or Cream Puff (81 transactions)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Offer with 1lb Assorted Butter Cookies (76 transactions)</a:t>
            </a:r>
            <a:br>
              <a:rPr lang="en-US" sz="1100">
                <a:ea typeface="+mn-lt"/>
                <a:cs typeface="+mn-lt"/>
              </a:rPr>
            </a:br>
            <a:endParaRPr lang="en-US" sz="900">
              <a:ea typeface="+mn-lt"/>
              <a:cs typeface="+mn-lt"/>
            </a:endParaRPr>
          </a:p>
          <a:p>
            <a:r>
              <a:rPr lang="en-US" sz="1200" b="1">
                <a:solidFill>
                  <a:srgbClr val="1D2855"/>
                </a:solidFill>
                <a:ea typeface="+mn-lt"/>
                <a:cs typeface="+mn-lt"/>
              </a:rPr>
              <a:t>Coffee</a:t>
            </a:r>
            <a:endParaRPr lang="en-US" sz="1200">
              <a:solidFill>
                <a:srgbClr val="1D2855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Recommend Cinnamon Croissant (58 transactions)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Suggest Cheese Danish (47 transactions)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Offer with 1lb Butter Cookies (39 transactions) or Cinnamon Twist (37 transactions)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396C8-22FF-71BA-1515-EDE7B5A3516B}"/>
              </a:ext>
            </a:extLst>
          </p:cNvPr>
          <p:cNvSpPr txBox="1"/>
          <p:nvPr/>
        </p:nvSpPr>
        <p:spPr>
          <a:xfrm>
            <a:off x="4803760" y="3679297"/>
            <a:ext cx="3694827" cy="2631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1D2855"/>
                </a:solidFill>
              </a:rPr>
              <a:t>Implementation Guide</a:t>
            </a:r>
            <a:br>
              <a:rPr lang="en-US" sz="1400" b="1">
                <a:solidFill>
                  <a:srgbClr val="1D2855"/>
                </a:solidFill>
              </a:rPr>
            </a:br>
            <a:endParaRPr lang="en-US" sz="900" b="1">
              <a:solidFill>
                <a:srgbClr val="1D2855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Train staff to focus on the top pairing for each key product first.</a:t>
            </a:r>
            <a:br>
              <a:rPr lang="en-US" sz="1100">
                <a:ea typeface="+mn-lt"/>
                <a:cs typeface="+mn-lt"/>
              </a:rPr>
            </a:br>
            <a:endParaRPr lang="en-US" sz="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Ask if they would like to add coffee to order when a customer buys Pastry items.</a:t>
            </a:r>
            <a:br>
              <a:rPr lang="en-US" sz="1100">
                <a:ea typeface="+mn-lt"/>
                <a:cs typeface="+mn-lt"/>
              </a:rPr>
            </a:br>
            <a:endParaRPr lang="en-US" sz="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Staff those familiar with the coffee machine during peak sales periods.</a:t>
            </a:r>
            <a:br>
              <a:rPr lang="en-US" sz="1100">
                <a:ea typeface="+mn-lt"/>
                <a:cs typeface="+mn-lt"/>
              </a:rPr>
            </a:br>
            <a:endParaRPr lang="en-US" sz="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Use data-specific language like "customer favorite pairing" or "most popular combination".</a:t>
            </a:r>
            <a:br>
              <a:rPr lang="en-US" sz="1100">
                <a:ea typeface="+mn-lt"/>
                <a:cs typeface="+mn-lt"/>
              </a:rPr>
            </a:br>
            <a:endParaRPr lang="en-US" sz="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Create small table cards highlighting these "Perfect Pairings" near register.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773E5-34EB-51CE-560C-019531C9570B}"/>
              </a:ext>
            </a:extLst>
          </p:cNvPr>
          <p:cNvSpPr txBox="1"/>
          <p:nvPr/>
        </p:nvSpPr>
        <p:spPr>
          <a:xfrm>
            <a:off x="2254961" y="436050"/>
            <a:ext cx="76804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Actionable Recommendations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192BD-F159-31EE-8EB0-560A3A2A63B3}"/>
              </a:ext>
            </a:extLst>
          </p:cNvPr>
          <p:cNvSpPr txBox="1"/>
          <p:nvPr/>
        </p:nvSpPr>
        <p:spPr>
          <a:xfrm>
            <a:off x="4805085" y="1292066"/>
            <a:ext cx="3693754" cy="23852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1D2855"/>
                </a:solidFill>
              </a:rPr>
              <a:t>Seasonal Recommendations </a:t>
            </a:r>
            <a:br>
              <a:rPr lang="en-US" sz="1400" b="1">
                <a:solidFill>
                  <a:srgbClr val="1D2855"/>
                </a:solidFill>
              </a:rPr>
            </a:br>
            <a:r>
              <a:rPr lang="en-US" sz="1400" b="1">
                <a:solidFill>
                  <a:srgbClr val="1D2855"/>
                </a:solidFill>
              </a:rPr>
              <a:t>(Peak: Oct-Dec)</a:t>
            </a:r>
            <a:br>
              <a:rPr lang="en-US" sz="1400" b="1">
                <a:solidFill>
                  <a:srgbClr val="1D2855"/>
                </a:solidFill>
              </a:rPr>
            </a:br>
            <a:endParaRPr lang="en-US" sz="900" b="1">
              <a:solidFill>
                <a:srgbClr val="1D2855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Promote Holiday Cupcake combinations which show exceptional lift values (17-49).</a:t>
            </a:r>
            <a:br>
              <a:rPr lang="en-US" sz="1100">
                <a:ea typeface="+mn-lt"/>
                <a:cs typeface="+mn-lt"/>
              </a:rPr>
            </a:br>
            <a:endParaRPr lang="en-US" sz="800"/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Feature Fondant Pumpkin Cookie with Pumpkin Sugar Cookie during fall season.</a:t>
            </a:r>
            <a:br>
              <a:rPr lang="en-US" sz="1100">
                <a:ea typeface="+mn-lt"/>
                <a:cs typeface="+mn-lt"/>
              </a:rPr>
            </a:br>
            <a:endParaRPr lang="en-US" sz="800"/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Adjust staffing for peak seasonal ordering hours (11AM-1PM).</a:t>
            </a:r>
            <a:br>
              <a:rPr lang="en-US" sz="1100">
                <a:ea typeface="+mn-lt"/>
                <a:cs typeface="+mn-lt"/>
              </a:rPr>
            </a:br>
            <a:endParaRPr lang="en-US" sz="800"/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+mn-lt"/>
                <a:cs typeface="+mn-lt"/>
              </a:rPr>
              <a:t>Prepare inventory for October-December transaction spike.</a:t>
            </a:r>
            <a:endParaRPr lang="en-US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FD560-758C-E140-3CC4-A5B1DB586E2F}"/>
              </a:ext>
            </a:extLst>
          </p:cNvPr>
          <p:cNvSpPr txBox="1"/>
          <p:nvPr/>
        </p:nvSpPr>
        <p:spPr>
          <a:xfrm>
            <a:off x="8496547" y="1291262"/>
            <a:ext cx="3507917" cy="4601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1D2855"/>
                </a:solidFill>
                <a:highlight>
                  <a:srgbClr val="FFFFFF"/>
                </a:highlight>
              </a:rPr>
              <a:t>Strategic Sales Recommendations</a:t>
            </a:r>
            <a:br>
              <a:rPr lang="en-US" sz="1400" b="1" dirty="0">
                <a:solidFill>
                  <a:srgbClr val="1D2855"/>
                </a:solidFill>
                <a:highlight>
                  <a:srgbClr val="FFFFFF"/>
                </a:highlight>
              </a:rPr>
            </a:br>
            <a:br>
              <a:rPr lang="en-US" sz="1400" b="1" dirty="0">
                <a:highlight>
                  <a:srgbClr val="FFFFFF"/>
                </a:highlight>
              </a:rPr>
            </a:br>
            <a:r>
              <a:rPr lang="en-US" sz="1200" b="1" dirty="0">
                <a:solidFill>
                  <a:srgbClr val="1D2855"/>
                </a:solidFill>
                <a:highlight>
                  <a:srgbClr val="FFFFFF"/>
                </a:highlight>
              </a:rPr>
              <a:t>1. </a:t>
            </a:r>
            <a:r>
              <a:rPr lang="en-US" sz="1200" b="1" dirty="0">
                <a:solidFill>
                  <a:srgbClr val="1D2855"/>
                </a:solidFill>
                <a:highlight>
                  <a:srgbClr val="FFFFFF"/>
                </a:highlight>
                <a:ea typeface="+mn-lt"/>
                <a:cs typeface="+mn-lt"/>
              </a:rPr>
              <a:t>Optimized Staffing</a:t>
            </a:r>
            <a:endParaRPr lang="en-US" sz="12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Schedule top performers during peak hours:</a:t>
            </a:r>
            <a:endParaRPr lang="en-US" sz="1100" dirty="0"/>
          </a:p>
          <a:p>
            <a:endParaRPr lang="en-US" sz="900" b="1" dirty="0"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1D2855"/>
                </a:solidFill>
                <a:highlight>
                  <a:srgbClr val="FFFFFF"/>
                </a:highlight>
              </a:rPr>
              <a:t>2. </a:t>
            </a:r>
            <a:r>
              <a:rPr lang="en-US" sz="1200" b="1" dirty="0">
                <a:solidFill>
                  <a:srgbClr val="1D2855"/>
                </a:solidFill>
                <a:highlight>
                  <a:srgbClr val="FFFFFF"/>
                </a:highlight>
                <a:ea typeface="+mn-lt"/>
                <a:cs typeface="+mn-lt"/>
              </a:rPr>
              <a:t>Bundle Offers</a:t>
            </a:r>
            <a:endParaRPr lang="en-US" sz="1200" b="1" dirty="0">
              <a:solidFill>
                <a:srgbClr val="1D2855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Offer coffee as an add-on to any pastry or cake slice</a:t>
            </a:r>
            <a:endParaRPr lang="en-US" sz="1100" dirty="0"/>
          </a:p>
          <a:p>
            <a:pPr marL="285750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Suggested add-on price: $1–$2 (maintaining &lt;50% cost margin)</a:t>
            </a:r>
            <a:endParaRPr lang="en-US" sz="1100" dirty="0"/>
          </a:p>
          <a:p>
            <a:pPr marL="285750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Goals:</a:t>
            </a:r>
            <a:endParaRPr lang="en-US" sz="1100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Highlight value of in-house coffee</a:t>
            </a:r>
            <a:endParaRPr lang="en-US" sz="1100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Convert "coffee-only" buyers to pastry customers</a:t>
            </a:r>
            <a:endParaRPr lang="en-US" sz="1100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Increase in-store time → increase spend per visit</a:t>
            </a:r>
            <a:endParaRPr lang="en-US" sz="1100" dirty="0"/>
          </a:p>
          <a:p>
            <a:endParaRPr lang="en-US" sz="1100" b="1" dirty="0"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1D2855"/>
                </a:solidFill>
                <a:highlight>
                  <a:srgbClr val="FFFFFF"/>
                </a:highlight>
              </a:rPr>
              <a:t>3. </a:t>
            </a:r>
            <a:r>
              <a:rPr lang="en-US" sz="1200" b="1" dirty="0">
                <a:solidFill>
                  <a:srgbClr val="1D2855"/>
                </a:solidFill>
                <a:highlight>
                  <a:srgbClr val="FFFFFF"/>
                </a:highlight>
                <a:ea typeface="+mn-lt"/>
                <a:cs typeface="+mn-lt"/>
              </a:rPr>
              <a:t>Loyalty Program Rollout</a:t>
            </a:r>
            <a:endParaRPr lang="en-US" sz="1200" b="1" dirty="0">
              <a:solidFill>
                <a:srgbClr val="1D2855"/>
              </a:solidFill>
              <a:highlight>
                <a:srgbClr val="FFFFFF"/>
              </a:highlight>
            </a:endParaRPr>
          </a:p>
          <a:p>
            <a:pPr marL="285750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Two-tier punch card system:</a:t>
            </a:r>
            <a:endParaRPr lang="en-US" sz="1100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Tier 1: Coffee Only</a:t>
            </a:r>
            <a:endParaRPr lang="en-US" sz="1100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Tier 2: Coffee &amp; Pastry Combo</a:t>
            </a:r>
            <a:endParaRPr lang="en-US" sz="1100" dirty="0"/>
          </a:p>
          <a:p>
            <a:pPr marL="285750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Reward: Free item on 10th purchase</a:t>
            </a:r>
            <a:endParaRPr lang="en-US" sz="1100" dirty="0"/>
          </a:p>
          <a:p>
            <a:pPr marL="285750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Long-term enhancement:</a:t>
            </a:r>
            <a:endParaRPr lang="en-US" sz="1100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Birthday rewards</a:t>
            </a:r>
            <a:endParaRPr lang="en-US" sz="1100" dirty="0"/>
          </a:p>
          <a:p>
            <a:pPr marL="742950" lvl="1" indent="-285750">
              <a:buFont typeface="Arial"/>
              <a:buChar char="•"/>
            </a:pPr>
            <a: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  <a:t>Weekly specials &amp; flash sales via opt-in.</a:t>
            </a:r>
            <a:br>
              <a:rPr lang="en-US" sz="1100" dirty="0">
                <a:highlight>
                  <a:srgbClr val="FFFFFF"/>
                </a:highlight>
                <a:ea typeface="+mn-lt"/>
                <a:cs typeface="+mn-lt"/>
              </a:rPr>
            </a:br>
            <a:endParaRPr lang="en-US" sz="1100" b="1" dirty="0">
              <a:highlight>
                <a:srgbClr val="FFFFFF"/>
              </a:highligh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355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A62AB9-39F2-2028-B23D-8EBD7A6FA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C2BED2-A23A-0B78-836D-3F10D3FFFFDA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Actionable Recommendations - Continued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3E1D87-7762-0C54-9C39-DBEE07E9E8B9}"/>
              </a:ext>
            </a:extLst>
          </p:cNvPr>
          <p:cNvCxnSpPr/>
          <p:nvPr/>
        </p:nvCxnSpPr>
        <p:spPr>
          <a:xfrm flipV="1">
            <a:off x="930518" y="111801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C88997-E81E-EA6D-DCC3-C09B10085856}"/>
              </a:ext>
            </a:extLst>
          </p:cNvPr>
          <p:cNvSpPr txBox="1"/>
          <p:nvPr/>
        </p:nvSpPr>
        <p:spPr>
          <a:xfrm>
            <a:off x="339338" y="2343607"/>
            <a:ext cx="3776633" cy="21194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AutoNum type="arabicPeriod"/>
            </a:pPr>
            <a:r>
              <a:rPr lang="en-US" sz="1400" b="1">
                <a:solidFill>
                  <a:srgbClr val="1D2855"/>
                </a:solidFill>
                <a:highlight>
                  <a:srgbClr val="FFFFFF"/>
                </a:highlight>
              </a:rPr>
              <a:t>BOH Cross-Training for Coffee Operations</a:t>
            </a:r>
            <a:br>
              <a:rPr lang="en-US" sz="1200" b="1">
                <a:highlight>
                  <a:srgbClr val="FFFFFF"/>
                </a:highlight>
              </a:rPr>
            </a:br>
            <a:endParaRPr lang="en-US" sz="1200" b="1">
              <a:highlight>
                <a:srgbClr val="FFFFFF"/>
              </a:highlight>
            </a:endParaRPr>
          </a:p>
          <a:p>
            <a:pPr marL="228600" lvl="1" indent="-228600">
              <a:buFont typeface=""/>
              <a:buChar char="•"/>
            </a:pPr>
            <a:r>
              <a:rPr lang="en-US" sz="1200">
                <a:highlight>
                  <a:srgbClr val="FFFFFF"/>
                </a:highlight>
              </a:rPr>
              <a:t>Cross-train one BOH employee on coffee machine</a:t>
            </a:r>
            <a:br>
              <a:rPr lang="en-US" sz="1200">
                <a:highlight>
                  <a:srgbClr val="FFFFFF"/>
                </a:highlight>
              </a:rPr>
            </a:br>
            <a:endParaRPr lang="en-US" sz="1200">
              <a:highlight>
                <a:srgbClr val="FFFFFF"/>
              </a:highlight>
            </a:endParaRPr>
          </a:p>
          <a:p>
            <a:pPr marL="228600" lvl="1" indent="-228600">
              <a:buFont typeface=""/>
              <a:buChar char="•"/>
            </a:pPr>
            <a:r>
              <a:rPr lang="en-US" sz="1200">
                <a:highlight>
                  <a:srgbClr val="FFFFFF"/>
                </a:highlight>
              </a:rPr>
              <a:t>Deploy during peak hours (heatmap-identified)</a:t>
            </a:r>
            <a:br>
              <a:rPr lang="en-US" sz="1200">
                <a:highlight>
                  <a:srgbClr val="FFFFFF"/>
                </a:highlight>
              </a:rPr>
            </a:br>
            <a:endParaRPr lang="en-US" sz="1200">
              <a:highlight>
                <a:srgbClr val="FFFFFF"/>
              </a:highlight>
            </a:endParaRPr>
          </a:p>
          <a:p>
            <a:pPr marL="228600" lvl="1" indent="-228600">
              <a:buFont typeface=""/>
              <a:buChar char="•"/>
            </a:pPr>
            <a:r>
              <a:rPr lang="en-US" sz="1200">
                <a:highlight>
                  <a:srgbClr val="FFFFFF"/>
                </a:highlight>
              </a:rPr>
              <a:t>Expected impact:</a:t>
            </a:r>
          </a:p>
          <a:p>
            <a:pPr marL="685800" lvl="3" indent="-228600">
              <a:buFont typeface=""/>
              <a:buChar char="•"/>
            </a:pPr>
            <a:r>
              <a:rPr lang="en-US" sz="1200">
                <a:highlight>
                  <a:srgbClr val="FFFFFF"/>
                </a:highlight>
              </a:rPr>
              <a:t>Faster coffee order turnaround</a:t>
            </a:r>
          </a:p>
          <a:p>
            <a:pPr marL="685800" lvl="3" indent="-228600">
              <a:buFont typeface=""/>
              <a:buChar char="•"/>
            </a:pPr>
            <a:r>
              <a:rPr lang="en-US" sz="1200">
                <a:highlight>
                  <a:srgbClr val="FFFFFF"/>
                </a:highlight>
              </a:rPr>
              <a:t>FOH staff stays focused on customer engagement and upselling</a:t>
            </a:r>
            <a:br>
              <a:rPr lang="en-US" sz="1200">
                <a:highlight>
                  <a:srgbClr val="FFFFFF"/>
                </a:highlight>
              </a:rPr>
            </a:br>
            <a:endParaRPr lang="en-US" sz="900">
              <a:highlight>
                <a:srgbClr val="FF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CBD89-1BE3-7C03-1AD8-CD7AD565989C}"/>
              </a:ext>
            </a:extLst>
          </p:cNvPr>
          <p:cNvSpPr txBox="1"/>
          <p:nvPr/>
        </p:nvSpPr>
        <p:spPr>
          <a:xfrm>
            <a:off x="8074795" y="2342168"/>
            <a:ext cx="3821060" cy="30315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1D2855"/>
                </a:solidFill>
                <a:highlight>
                  <a:srgbClr val="FFFFFF"/>
                </a:highlight>
              </a:rPr>
              <a:t>3.   End-of-Life (EOL) Product Optimization</a:t>
            </a:r>
            <a:br>
              <a:rPr lang="en-US" sz="1200" b="1">
                <a:highlight>
                  <a:srgbClr val="FFFFFF"/>
                </a:highlight>
              </a:rPr>
            </a:br>
            <a:endParaRPr lang="en-US" sz="900"/>
          </a:p>
          <a:p>
            <a:pPr marL="228600" lvl="1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Current: Donate food past internal shelf-life to food banks (commendable)</a:t>
            </a:r>
            <a:br>
              <a:rPr lang="en-US" sz="1200">
                <a:highlight>
                  <a:srgbClr val="FFFFFF"/>
                </a:highlight>
              </a:rPr>
            </a:br>
            <a:endParaRPr lang="en-US" sz="1200"/>
          </a:p>
          <a:p>
            <a:pPr marL="228600" lvl="1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Recommendations:</a:t>
            </a:r>
            <a:endParaRPr lang="en-US" sz="1200"/>
          </a:p>
          <a:p>
            <a:pPr marL="685800" lvl="3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Partner with UNCW student orgs or campus dining</a:t>
            </a:r>
            <a:endParaRPr lang="en-US" sz="1200"/>
          </a:p>
          <a:p>
            <a:pPr marL="1143000" lvl="5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Sell at discount, not just donate</a:t>
            </a:r>
            <a:endParaRPr lang="en-US" sz="1200"/>
          </a:p>
          <a:p>
            <a:pPr marL="1143000" lvl="5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Increase brand visibility &amp; reduce costs</a:t>
            </a:r>
            <a:br>
              <a:rPr lang="en-US" sz="1200">
                <a:highlight>
                  <a:srgbClr val="FFFFFF"/>
                </a:highlight>
              </a:rPr>
            </a:br>
            <a:endParaRPr lang="en-US" sz="1200"/>
          </a:p>
          <a:p>
            <a:pPr marL="685800" lvl="3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Host campus study nights or meetings in-store after hours</a:t>
            </a:r>
            <a:endParaRPr lang="en-US" sz="1200"/>
          </a:p>
          <a:p>
            <a:pPr marL="1143000" lvl="5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Sell EOL items at discount</a:t>
            </a:r>
            <a:endParaRPr lang="en-US" sz="1200"/>
          </a:p>
          <a:p>
            <a:pPr marL="1143000" lvl="5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Drive coffee sales and student traffic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247CA-43E1-41DB-02C7-47BE8F6002FD}"/>
              </a:ext>
            </a:extLst>
          </p:cNvPr>
          <p:cNvSpPr txBox="1"/>
          <p:nvPr/>
        </p:nvSpPr>
        <p:spPr>
          <a:xfrm>
            <a:off x="4101791" y="2344654"/>
            <a:ext cx="3995808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1D2855"/>
                </a:solidFill>
                <a:highlight>
                  <a:srgbClr val="FFFFFF"/>
                </a:highlight>
              </a:rPr>
              <a:t>2.    Data-Driven Prep Sheet &amp; Sales Forecastin</a:t>
            </a:r>
            <a:r>
              <a:rPr lang="en-US" sz="1400" b="1">
                <a:highlight>
                  <a:srgbClr val="FFFFFF"/>
                </a:highlight>
              </a:rPr>
              <a:t>g</a:t>
            </a:r>
            <a:br>
              <a:rPr lang="en-US" sz="1200" b="1">
                <a:highlight>
                  <a:srgbClr val="FFFFFF"/>
                </a:highlight>
              </a:rPr>
            </a:br>
            <a:endParaRPr lang="en-US" sz="1200"/>
          </a:p>
          <a:p>
            <a:pPr marL="228600" lvl="1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Continue importing weekly POS data</a:t>
            </a:r>
            <a:br>
              <a:rPr lang="en-US" sz="1200">
                <a:highlight>
                  <a:srgbClr val="FFFFFF"/>
                </a:highlight>
              </a:rPr>
            </a:br>
            <a:endParaRPr lang="en-US" sz="1200"/>
          </a:p>
          <a:p>
            <a:pPr marL="228600" lvl="1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Tools provided:</a:t>
            </a:r>
            <a:endParaRPr lang="en-US" sz="1200"/>
          </a:p>
          <a:p>
            <a:pPr marL="685800" lvl="3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Data structure template</a:t>
            </a:r>
            <a:endParaRPr lang="en-US" sz="1200"/>
          </a:p>
          <a:p>
            <a:pPr marL="685800" lvl="3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Prep sheet template using 4-week moving averages</a:t>
            </a:r>
            <a:br>
              <a:rPr lang="en-US" sz="1200">
                <a:highlight>
                  <a:srgbClr val="FFFFFF"/>
                </a:highlight>
              </a:rPr>
            </a:br>
            <a:endParaRPr lang="en-US" sz="1200"/>
          </a:p>
          <a:p>
            <a:pPr marL="228600" lvl="1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Benefits:</a:t>
            </a:r>
            <a:endParaRPr lang="en-US" sz="1200"/>
          </a:p>
          <a:p>
            <a:pPr marL="685800" lvl="3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Informed prep decisions</a:t>
            </a:r>
            <a:endParaRPr lang="en-US" sz="1200"/>
          </a:p>
          <a:p>
            <a:pPr marL="685800" lvl="3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Efficient BOH labor usage</a:t>
            </a:r>
            <a:endParaRPr lang="en-US" sz="1200"/>
          </a:p>
          <a:p>
            <a:pPr marL="685800" lvl="3" indent="-228600">
              <a:buFont typeface="Arial"/>
              <a:buChar char="•"/>
            </a:pPr>
            <a:r>
              <a:rPr lang="en-US" sz="1200">
                <a:highlight>
                  <a:srgbClr val="FFFFFF"/>
                </a:highlight>
              </a:rPr>
              <a:t>Waste reduction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5C51B-0CC5-2D76-D55F-4833737F10C6}"/>
              </a:ext>
            </a:extLst>
          </p:cNvPr>
          <p:cNvSpPr txBox="1"/>
          <p:nvPr/>
        </p:nvSpPr>
        <p:spPr>
          <a:xfrm>
            <a:off x="4115411" y="1559688"/>
            <a:ext cx="396584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solidFill>
                  <a:srgbClr val="1D2855"/>
                </a:solidFill>
              </a:rPr>
              <a:t>Operational Efficiency Opportunities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2238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0BCF8B-66E4-5F60-376F-1C0A39BEF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13B8B-D2E6-C504-6A80-CCFE13C40CFD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Seasonal Market Basket Analysis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918CDC-8A76-5609-9735-0DED4F0F61F7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56B90EE-F766-3848-B486-C49AD30D75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32" r="40"/>
          <a:stretch/>
        </p:blipFill>
        <p:spPr>
          <a:xfrm>
            <a:off x="772676" y="1187815"/>
            <a:ext cx="9174180" cy="5145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0671D7-01BD-8784-B748-AD8682890F14}"/>
              </a:ext>
            </a:extLst>
          </p:cNvPr>
          <p:cNvSpPr txBox="1"/>
          <p:nvPr/>
        </p:nvSpPr>
        <p:spPr>
          <a:xfrm>
            <a:off x="10023940" y="5470493"/>
            <a:ext cx="214543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1D2855"/>
                </a:solidFill>
                <a:ea typeface="+mn-lt"/>
                <a:cs typeface="+mn-lt"/>
              </a:rPr>
              <a:t>Note:</a:t>
            </a:r>
            <a:r>
              <a:rPr lang="en-US" sz="1200">
                <a:ea typeface="+mn-lt"/>
                <a:cs typeface="+mn-lt"/>
              </a:rPr>
              <a:t> Lift values above 1 indicate products purchased together more frequently than by random chance.</a:t>
            </a:r>
            <a:r>
              <a:rPr lang="en-US" sz="1400">
                <a:ea typeface="+mn-lt"/>
                <a:cs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44E45-2B6E-C009-525F-5F9A82428013}"/>
              </a:ext>
            </a:extLst>
          </p:cNvPr>
          <p:cNvSpPr txBox="1"/>
          <p:nvPr/>
        </p:nvSpPr>
        <p:spPr>
          <a:xfrm>
            <a:off x="10141775" y="1637513"/>
            <a:ext cx="1903321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1D2855"/>
                </a:solidFill>
              </a:rPr>
              <a:t>Top Pairings</a:t>
            </a:r>
            <a:endParaRPr lang="en-US" sz="1200">
              <a:solidFill>
                <a:srgbClr val="000000"/>
              </a:solidFill>
            </a:endParaRPr>
          </a:p>
          <a:p>
            <a:br>
              <a:rPr lang="en-US" sz="1200"/>
            </a:br>
            <a:r>
              <a:rPr lang="en-US" sz="1200"/>
              <a:t>Holiday Cupcake combinations show extremely strong associations (17-49 Lift).</a:t>
            </a:r>
            <a:br>
              <a:rPr lang="en-US" sz="1200"/>
            </a:br>
            <a:br>
              <a:rPr lang="en-US" sz="1200"/>
            </a:br>
            <a:r>
              <a:rPr lang="en-US" sz="1200"/>
              <a:t>Fondant Pumpkin Cookie with Pumpkin Sugar Cookie show moderate association (3.9 Lift) with highest volume of transactions.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C1C8E2E-0DA2-C28E-EF71-333BDFEC2B18}"/>
              </a:ext>
            </a:extLst>
          </p:cNvPr>
          <p:cNvSpPr/>
          <p:nvPr/>
        </p:nvSpPr>
        <p:spPr>
          <a:xfrm>
            <a:off x="470019" y="1568063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F775761-0B6E-B2A9-937D-D5EF59CAEBAE}"/>
              </a:ext>
            </a:extLst>
          </p:cNvPr>
          <p:cNvSpPr/>
          <p:nvPr/>
        </p:nvSpPr>
        <p:spPr>
          <a:xfrm>
            <a:off x="470018" y="1916713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6F6AB1B-31DD-619B-6283-48904D9CAE33}"/>
              </a:ext>
            </a:extLst>
          </p:cNvPr>
          <p:cNvSpPr/>
          <p:nvPr/>
        </p:nvSpPr>
        <p:spPr>
          <a:xfrm>
            <a:off x="470019" y="2545723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A2AB74-215D-5303-4B0C-AFFF496A5B55}"/>
              </a:ext>
            </a:extLst>
          </p:cNvPr>
          <p:cNvSpPr/>
          <p:nvPr/>
        </p:nvSpPr>
        <p:spPr>
          <a:xfrm>
            <a:off x="470018" y="2225826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8CE6A-4851-8A8A-25F1-7246AFBA2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A99E2E-1D1A-9381-6081-A6713167D020}"/>
              </a:ext>
            </a:extLst>
          </p:cNvPr>
          <p:cNvSpPr txBox="1"/>
          <p:nvPr/>
        </p:nvSpPr>
        <p:spPr>
          <a:xfrm>
            <a:off x="1425493" y="308750"/>
            <a:ext cx="933531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Seasonal Metrics - Overall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9CA58D-BAB9-CDE0-95FC-52FA24B07A1F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CCEEE1-A177-52D4-0D90-EFC962B14D59}"/>
              </a:ext>
            </a:extLst>
          </p:cNvPr>
          <p:cNvSpPr txBox="1"/>
          <p:nvPr/>
        </p:nvSpPr>
        <p:spPr>
          <a:xfrm>
            <a:off x="1068059" y="5451413"/>
            <a:ext cx="100460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Peak ordering hours </a:t>
            </a:r>
            <a:r>
              <a:rPr lang="en-US" sz="1600" b="1">
                <a:ea typeface="+mn-lt"/>
                <a:cs typeface="+mn-lt"/>
              </a:rPr>
              <a:t>(11AM-1PM)</a:t>
            </a:r>
            <a:r>
              <a:rPr lang="en-US" sz="1600">
                <a:ea typeface="+mn-lt"/>
                <a:cs typeface="+mn-lt"/>
              </a:rPr>
              <a:t> suggest optimal staffing and inventory preparation times during holiday season.</a:t>
            </a:r>
          </a:p>
        </p:txBody>
      </p:sp>
      <p:pic>
        <p:nvPicPr>
          <p:cNvPr id="3" name="Picture 2" descr="A graph with numbers and a bar chart&#10;&#10;AI-generated content may be incorrect.">
            <a:extLst>
              <a:ext uri="{FF2B5EF4-FFF2-40B4-BE49-F238E27FC236}">
                <a16:creationId xmlns:a16="http://schemas.microsoft.com/office/drawing/2014/main" id="{5CD01415-237D-619A-3679-402BE8E80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8293"/>
            <a:ext cx="12192000" cy="294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208B1E-4F5B-5B41-9E93-CF7C73CFC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960373-E8CD-86EB-3649-5AD5F040DFF9}"/>
              </a:ext>
            </a:extLst>
          </p:cNvPr>
          <p:cNvSpPr txBox="1"/>
          <p:nvPr/>
        </p:nvSpPr>
        <p:spPr>
          <a:xfrm>
            <a:off x="928531" y="370306"/>
            <a:ext cx="105129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1D2855"/>
                </a:solidFill>
                <a:latin typeface="Constantia"/>
              </a:rPr>
              <a:t>Interactive Dashboard – Image for Business Anonymity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6A1327-346A-22B1-043D-DA2203250FC7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graph&#10;&#10;AI-generated content may be incorrect.">
            <a:extLst>
              <a:ext uri="{FF2B5EF4-FFF2-40B4-BE49-F238E27FC236}">
                <a16:creationId xmlns:a16="http://schemas.microsoft.com/office/drawing/2014/main" id="{EB9ABEAE-7BE1-B325-6382-A0600505A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865" y="1143179"/>
            <a:ext cx="9216269" cy="51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1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B5D3E-F551-59DA-8FBE-8857615E4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797566-01CA-733E-D47A-BE7E41083AC6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Year-Round Market Basket Analysis  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92BE05-0EB6-F989-E1CD-32EB03C12FA4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CAE4F0-FA0D-C95D-46AD-06EA4869F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57" y="1217336"/>
            <a:ext cx="9498419" cy="51314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F460E6-6C5E-076D-B3C3-21465E83FE1E}"/>
              </a:ext>
            </a:extLst>
          </p:cNvPr>
          <p:cNvSpPr txBox="1"/>
          <p:nvPr/>
        </p:nvSpPr>
        <p:spPr>
          <a:xfrm>
            <a:off x="10475219" y="1216674"/>
            <a:ext cx="1579174" cy="51783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1D2855"/>
                </a:solidFill>
                <a:ea typeface="+mn-lt"/>
                <a:cs typeface="+mn-lt"/>
              </a:rPr>
              <a:t>Top Pairings</a:t>
            </a:r>
            <a:br>
              <a:rPr lang="en-US" sz="1200" b="1">
                <a:solidFill>
                  <a:srgbClr val="1D2855"/>
                </a:solidFill>
                <a:ea typeface="+mn-lt"/>
                <a:cs typeface="+mn-lt"/>
              </a:rPr>
            </a:br>
            <a:endParaRPr lang="en-US" sz="800">
              <a:ea typeface="+mn-lt"/>
              <a:cs typeface="+mn-lt"/>
            </a:endParaRPr>
          </a:p>
          <a:p>
            <a:r>
              <a:rPr lang="en-US" sz="1100" b="1">
                <a:solidFill>
                  <a:srgbClr val="1D2855"/>
                </a:solidFill>
                <a:ea typeface="+mn-lt"/>
                <a:cs typeface="+mn-lt"/>
              </a:rPr>
              <a:t>Cream Puff &amp; Mini Eclair:</a:t>
            </a:r>
            <a:r>
              <a:rPr lang="en-US" sz="1100">
                <a:solidFill>
                  <a:srgbClr val="1D2855"/>
                </a:solidFill>
                <a:ea typeface="+mn-lt"/>
                <a:cs typeface="+mn-lt"/>
              </a:rPr>
              <a:t> </a:t>
            </a:r>
            <a:r>
              <a:rPr lang="en-US" sz="1100">
                <a:ea typeface="+mn-lt"/>
                <a:cs typeface="+mn-lt"/>
              </a:rPr>
              <a:t>High volume (464 transactions) combined with strong association (8.9 Lift, 34% confidence)</a:t>
            </a:r>
            <a:br>
              <a:rPr lang="en-US" sz="1100">
                <a:ea typeface="+mn-lt"/>
                <a:cs typeface="+mn-lt"/>
              </a:rPr>
            </a:br>
            <a:endParaRPr lang="en-US" sz="1100"/>
          </a:p>
          <a:p>
            <a:r>
              <a:rPr lang="en-US" sz="1100" b="1">
                <a:solidFill>
                  <a:srgbClr val="1D2855"/>
                </a:solidFill>
                <a:ea typeface="+mn-lt"/>
                <a:cs typeface="+mn-lt"/>
              </a:rPr>
              <a:t>Cannoli &amp; Mini Eclair:</a:t>
            </a:r>
            <a:r>
              <a:rPr lang="en-US" sz="1100">
                <a:ea typeface="+mn-lt"/>
                <a:cs typeface="+mn-lt"/>
              </a:rPr>
              <a:t> Strong preference (9.1 Lift, 35% confidence) indicates these items are frequently chosen together</a:t>
            </a:r>
            <a:br>
              <a:rPr lang="en-US" sz="1100">
                <a:ea typeface="+mn-lt"/>
                <a:cs typeface="+mn-lt"/>
              </a:rPr>
            </a:br>
            <a:endParaRPr lang="en-US" sz="1100"/>
          </a:p>
          <a:p>
            <a:r>
              <a:rPr lang="en-US" sz="1100" b="1">
                <a:solidFill>
                  <a:srgbClr val="1D2855"/>
                </a:solidFill>
                <a:ea typeface="+mn-lt"/>
                <a:cs typeface="+mn-lt"/>
              </a:rPr>
              <a:t>Blueberry &amp; Cherry Danish:</a:t>
            </a:r>
            <a:r>
              <a:rPr lang="en-US" sz="1100">
                <a:ea typeface="+mn-lt"/>
                <a:cs typeface="+mn-lt"/>
              </a:rPr>
              <a:t> Exceptional association strength (18.4 Lift) despite moderate transaction volume (235)</a:t>
            </a:r>
            <a:br>
              <a:rPr lang="en-US" sz="1100">
                <a:ea typeface="+mn-lt"/>
                <a:cs typeface="+mn-lt"/>
              </a:rPr>
            </a:br>
            <a:endParaRPr lang="en-US" sz="1100"/>
          </a:p>
          <a:p>
            <a:r>
              <a:rPr lang="en-US" sz="1100" b="1">
                <a:solidFill>
                  <a:srgbClr val="1D2855"/>
                </a:solidFill>
                <a:ea typeface="+mn-lt"/>
                <a:cs typeface="+mn-lt"/>
              </a:rPr>
              <a:t>Chocolate Products:</a:t>
            </a:r>
            <a:r>
              <a:rPr lang="en-US" sz="1100">
                <a:solidFill>
                  <a:srgbClr val="1D2855"/>
                </a:solidFill>
                <a:ea typeface="+mn-lt"/>
                <a:cs typeface="+mn-lt"/>
              </a:rPr>
              <a:t> </a:t>
            </a:r>
            <a:r>
              <a:rPr lang="en-US" sz="1100">
                <a:ea typeface="+mn-lt"/>
                <a:cs typeface="+mn-lt"/>
              </a:rPr>
              <a:t>Form strong clusters with White Chocolate Macadamia (9.4 Lift) and Peanut Butter Cookie (9.3 Lift)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7740064-1D5A-016F-6790-AAA2DBCA1107}"/>
              </a:ext>
            </a:extLst>
          </p:cNvPr>
          <p:cNvSpPr/>
          <p:nvPr/>
        </p:nvSpPr>
        <p:spPr>
          <a:xfrm>
            <a:off x="610198" y="1639950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11D4CC-8F3D-6805-9529-EF1CD2137F2C}"/>
              </a:ext>
            </a:extLst>
          </p:cNvPr>
          <p:cNvSpPr/>
          <p:nvPr/>
        </p:nvSpPr>
        <p:spPr>
          <a:xfrm>
            <a:off x="610198" y="5158808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B1F34B-16E8-9BF3-03B3-AC7C6215EA3B}"/>
              </a:ext>
            </a:extLst>
          </p:cNvPr>
          <p:cNvSpPr/>
          <p:nvPr/>
        </p:nvSpPr>
        <p:spPr>
          <a:xfrm>
            <a:off x="610198" y="4820940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AC497B5-B41F-7BDA-9F69-BDA8B2906075}"/>
              </a:ext>
            </a:extLst>
          </p:cNvPr>
          <p:cNvSpPr/>
          <p:nvPr/>
        </p:nvSpPr>
        <p:spPr>
          <a:xfrm>
            <a:off x="610198" y="6118497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F3A9A49-7FC2-71B8-CE88-B6868DEA2E28}"/>
              </a:ext>
            </a:extLst>
          </p:cNvPr>
          <p:cNvSpPr/>
          <p:nvPr/>
        </p:nvSpPr>
        <p:spPr>
          <a:xfrm>
            <a:off x="610198" y="4184742"/>
            <a:ext cx="247553" cy="146984"/>
          </a:xfrm>
          <a:prstGeom prst="rightArrow">
            <a:avLst/>
          </a:prstGeom>
          <a:solidFill>
            <a:srgbClr val="B8A200"/>
          </a:solidFill>
          <a:ln>
            <a:solidFill>
              <a:srgbClr val="1D28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F2DCB4-55F1-EE58-7FA8-17110D08F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3CE6D6-3E94-CB18-8AAB-86C90BE2D0CB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Market Basket &amp; Product Affinity Analysis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9BD4E7-90F4-CDB2-E158-6515709045CE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BFCF2599-C992-AB0E-7077-69BA90F26B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5" b="71"/>
          <a:stretch/>
        </p:blipFill>
        <p:spPr>
          <a:xfrm>
            <a:off x="1357712" y="1259959"/>
            <a:ext cx="9480847" cy="50821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7E7E04-871D-BCFA-7A6A-922A36EF57C4}"/>
              </a:ext>
            </a:extLst>
          </p:cNvPr>
          <p:cNvSpPr txBox="1"/>
          <p:nvPr/>
        </p:nvSpPr>
        <p:spPr>
          <a:xfrm>
            <a:off x="165" y="5323051"/>
            <a:ext cx="133645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Percentages show how common each pairing is across ALL transactions.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62AC7-E731-44DF-F00C-E35E1F31DDF3}"/>
              </a:ext>
            </a:extLst>
          </p:cNvPr>
          <p:cNvSpPr txBox="1"/>
          <p:nvPr/>
        </p:nvSpPr>
        <p:spPr>
          <a:xfrm>
            <a:off x="10837098" y="4955882"/>
            <a:ext cx="134028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Percentages show how likely customers are to buy the paired item when they purchase the base item.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125417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F90A5A-42D8-0850-187D-E701ED339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18C5E2-F641-D40B-87A4-FBC84A06B6DC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Market Basket Analysis - Coffee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40793E-1681-8C78-7DD2-F871375E7AFD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showing a number of transactions&#10;&#10;AI-generated content may be incorrect.">
            <a:extLst>
              <a:ext uri="{FF2B5EF4-FFF2-40B4-BE49-F238E27FC236}">
                <a16:creationId xmlns:a16="http://schemas.microsoft.com/office/drawing/2014/main" id="{F686A43B-F0D9-58E2-8F33-ADC89F50E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49" y="1176000"/>
            <a:ext cx="8993101" cy="5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5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94D891-8985-53E7-B355-D80C7C380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863C40-4708-FE09-D4E3-214F13F0E3E0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Market Basket Analysis – Cheesecake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043AA-17C8-1878-FFD5-F8B6D57DE271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graph of a number of transactions&#10;&#10;AI-generated content may be incorrect.">
            <a:extLst>
              <a:ext uri="{FF2B5EF4-FFF2-40B4-BE49-F238E27FC236}">
                <a16:creationId xmlns:a16="http://schemas.microsoft.com/office/drawing/2014/main" id="{6D8904D0-575F-04A3-0D19-2C3EFB31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824" y="1176000"/>
            <a:ext cx="9222353" cy="52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3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D303A-8368-D5DA-C8F4-D6D0B247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1182EA-AE75-09BB-8D51-0443F3C0BF3F}"/>
              </a:ext>
            </a:extLst>
          </p:cNvPr>
          <p:cNvSpPr txBox="1"/>
          <p:nvPr/>
        </p:nvSpPr>
        <p:spPr>
          <a:xfrm>
            <a:off x="1002160" y="390770"/>
            <a:ext cx="1019256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D2855"/>
                </a:solidFill>
                <a:latin typeface="Constantia"/>
              </a:rPr>
              <a:t>Market Basket Analysis – Large Eclairs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E597A4-3FC9-7C72-E6BA-94C39F544C1B}"/>
              </a:ext>
            </a:extLst>
          </p:cNvPr>
          <p:cNvCxnSpPr/>
          <p:nvPr/>
        </p:nvCxnSpPr>
        <p:spPr>
          <a:xfrm flipV="1">
            <a:off x="930518" y="1143179"/>
            <a:ext cx="10332952" cy="1448"/>
          </a:xfrm>
          <a:prstGeom prst="straightConnector1">
            <a:avLst/>
          </a:prstGeom>
          <a:ln>
            <a:solidFill>
              <a:srgbClr val="D9CF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graph showing a number of transactions&#10;&#10;AI-generated content may be incorrect.">
            <a:extLst>
              <a:ext uri="{FF2B5EF4-FFF2-40B4-BE49-F238E27FC236}">
                <a16:creationId xmlns:a16="http://schemas.microsoft.com/office/drawing/2014/main" id="{71A5C160-C82B-1127-D0B6-BC34207EF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09" y="1176000"/>
            <a:ext cx="8673983" cy="52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5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e32bd2a-1ccd-49c1-a814-de8553946415}" enabled="1" method="Standard" siteId="{22136781-9753-4c75-af28-68a078871eb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827</Words>
  <Application>Microsoft Macintosh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Constantia</vt:lpstr>
      <vt:lpstr>office theme</vt:lpstr>
      <vt:lpstr>Market Basket Analysis: Optimizing Product Pairings for Revenue Growth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Ronk</dc:creator>
  <cp:lastModifiedBy>Elizabeth Angelo</cp:lastModifiedBy>
  <cp:revision>7</cp:revision>
  <dcterms:created xsi:type="dcterms:W3CDTF">2013-07-15T20:26:40Z</dcterms:created>
  <dcterms:modified xsi:type="dcterms:W3CDTF">2025-04-25T14:17:21Z</dcterms:modified>
</cp:coreProperties>
</file>