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2" r:id="rId3"/>
    <p:sldId id="288" r:id="rId4"/>
    <p:sldId id="292" r:id="rId5"/>
    <p:sldId id="289" r:id="rId6"/>
    <p:sldId id="293" r:id="rId7"/>
    <p:sldId id="310" r:id="rId8"/>
    <p:sldId id="311" r:id="rId9"/>
    <p:sldId id="312" r:id="rId10"/>
    <p:sldId id="306" r:id="rId11"/>
    <p:sldId id="307" r:id="rId12"/>
    <p:sldId id="308" r:id="rId13"/>
    <p:sldId id="309" r:id="rId14"/>
    <p:sldId id="304" r:id="rId15"/>
    <p:sldId id="303" r:id="rId16"/>
    <p:sldId id="295" r:id="rId17"/>
  </p:sldIdLst>
  <p:sldSz cx="9144000" cy="5715000" type="screen16x1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96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5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1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69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2168CD-FE48-4C73-AF4C-D5E467AE4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5A12487-5C94-4FD7-8142-B7F929C82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F7F1CBA-11BA-4E00-91E3-1B73A93E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6F50433-6E2C-4297-92BA-D638F792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19750CE-0ED2-432C-806B-B5D53C7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39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BF13BB-2308-4577-BCE3-33D5FBFDE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FF4B361-F6AF-492D-8596-FBB8D758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C5DF3DF-0AD0-4A8A-B7A8-DD98472C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29840F4-42E6-47D6-B6FA-293D6A8B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28926BF-E168-41EB-B1F4-1C9B62BD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94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139C76-02BD-4D90-8307-32ED3F9A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04F5DC5-11C0-4078-99DA-67EEFA773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EFE526FC-F92F-43B6-9868-CEC7F5E2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C6C3EF-95AE-4A64-9647-07349C34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ED278D5-40B9-4912-83A4-BDE6C30C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58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320F62-B8DF-43C2-A1AB-96F9A67C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E5626E5-0723-4D73-9BB0-32D9B7FFC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774CB587-6110-4610-93D1-2A3FDF27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6AF61033-8707-4BB7-99A9-052248C5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03D37B8-C31E-4E2C-B17E-57CE0A1B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8E80FED-6025-4609-8E70-97DB716A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2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7D4A499-9C1B-473A-AE7C-F0D6BB22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9FECDA2-6E4F-47DB-AF4C-2D0C4D1B1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A886482-F8DF-41B1-BC23-61C0BA60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BD99B133-B3BD-4CFE-B82D-4410123FF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6B609D6E-AC54-4ACB-8D90-5D77C215F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C915A8CA-E7B1-49C5-B48F-1BD73259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17BF121-AE79-4F9E-8D0B-B7AE52B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21D1D13D-56A0-42C2-85C4-13D3EF7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1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E00F00-6B7A-4887-A86C-D2EE75B8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41A2410-8EA6-4FF8-9FA1-026E97F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B69C050-3758-4BE7-A291-14C8A842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2440183A-BEFE-4FC5-B23C-21C7CE5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271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4976643B-DB03-4C52-9A89-000DD161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A2958E3-A671-40E9-815B-378EBE02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94EB2AE-01D5-444F-9083-48B5B0D4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07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827BC6-3091-434D-B545-A0CD76A2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9140346-3CA2-471C-B567-9766C075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C427AE50-3817-428E-B4E8-5B593209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393F5AF-A5AE-4A2A-9398-DDBF6E9A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97EF897-04A8-49EB-A703-EF4C79DB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9D4E9C9-6B8E-4AF5-BE2A-C9087A8A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609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837DA92-1FCC-4E52-A926-2309356E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7E2FCA37-4718-40C4-B680-08374ECB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F40E0BA-1EB8-407C-B446-A57B079C3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BD89152-C9AF-4530-BB0E-C5348CC0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3A80ECF-3148-45AF-AF51-74B5FF4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CE8828B-F2FF-48B8-ADF7-CFAF694E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387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07954F1-F2D9-4FE2-BEF6-C051C738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808C4E4-581A-4B5D-BF16-8658B0376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D6783A2-26E4-4069-8371-4C50614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3988099-3EBF-48AC-A5F8-C0F51FCF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F092EC-E244-47D8-91B9-FAFD5A52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872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A24CE69-C4D7-4112-BB15-AA9B4478E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001AAA4F-99F0-4FCB-B89D-41A8B7BD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70121A6-C320-4B4E-9BF2-D28EA5C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EE4A4CC-9862-43A8-8B1A-7A8B8F35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78C73D-47D7-4DDA-8CBE-A9EFB01D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35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5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7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3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3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1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58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12C2-0326-477A-B10F-5A6309C3CF8E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B7C0D-2371-4975-ACBE-AEA0CE5684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6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7D51E7B1-5D55-447E-8876-962E1EB78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62482D-9E96-4857-B116-3F5DDB74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DF4BAA0-D52A-4D4C-B8E7-29510972C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3332-0789-477B-B081-006B226D8453}" type="datetimeFigureOut">
              <a:rPr lang="pt-BR" smtClean="0"/>
              <a:t>24/03/2022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3E9862C-F78A-4BCD-AF8E-67F349D0C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B23530C-6C35-4B23-9A04-7E3F45F94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A178-D4B7-4082-803A-F0319F1E3A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"/>
            <a:ext cx="9144000" cy="57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BAF92-1E7C-4CEC-AB83-D7864059ED40}"/>
              </a:ext>
            </a:extLst>
          </p:cNvPr>
          <p:cNvSpPr txBox="1"/>
          <p:nvPr/>
        </p:nvSpPr>
        <p:spPr>
          <a:xfrm>
            <a:off x="179137" y="168151"/>
            <a:ext cx="59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</a:rPr>
              <a:t>Constelações e o Direito Sistêmico</a:t>
            </a:r>
            <a:r>
              <a:rPr lang="pt-BR">
                <a:latin typeface="Arial"/>
                <a:cs typeface="Arial"/>
              </a:rPr>
              <a:t>​ </a:t>
            </a:r>
            <a:r>
              <a:rPr lang="pt-BR" b="1">
                <a:latin typeface="Arial"/>
                <a:cs typeface="Arial"/>
              </a:rPr>
              <a:t>nos tribunais</a:t>
            </a:r>
            <a:endParaRPr lang="pt-BR" b="1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F6BD792-070F-4534-8267-4455F83C6393}"/>
              </a:ext>
            </a:extLst>
          </p:cNvPr>
          <p:cNvSpPr txBox="1"/>
          <p:nvPr/>
        </p:nvSpPr>
        <p:spPr>
          <a:xfrm>
            <a:off x="72142" y="1986517"/>
            <a:ext cx="621007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sz="1400" b="1" dirty="0">
              <a:latin typeface="Arial"/>
              <a:cs typeface="Arial"/>
            </a:endParaRPr>
          </a:p>
          <a:p>
            <a:pPr algn="just"/>
            <a:r>
              <a:rPr lang="pt-BR" sz="1400" b="1">
                <a:latin typeface="Arial"/>
                <a:cs typeface="Arial"/>
              </a:rPr>
              <a:t>Tribunal de Justiça do Mato Grosso, NUPEMEC/TJMT</a:t>
            </a:r>
            <a:r>
              <a:rPr lang="pt-BR" sz="1400" dirty="0">
                <a:latin typeface="Arial"/>
                <a:cs typeface="Arial"/>
              </a:rPr>
              <a:t>: Projeto “Oficina de Direito Sistêmico”. </a:t>
            </a:r>
            <a:r>
              <a:rPr lang="pt-BR" sz="1400" b="1">
                <a:latin typeface="Arial"/>
                <a:cs typeface="Arial"/>
              </a:rPr>
              <a:t>Unidades contempladas:</a:t>
            </a:r>
            <a:r>
              <a:rPr lang="en-US" sz="1400" dirty="0">
                <a:latin typeface="Arial"/>
                <a:cs typeface="Arial"/>
              </a:rPr>
              <a:t>​</a:t>
            </a:r>
            <a:endParaRPr lang="en-US" sz="1400">
              <a:cs typeface="Calibri"/>
            </a:endParaRP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Especializadas de Família 1ª Sucessões;</a:t>
            </a:r>
            <a:r>
              <a:rPr lang="en-US" sz="1400">
                <a:latin typeface="Arial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Especializadas da Infância e Juventude;</a:t>
            </a:r>
            <a:r>
              <a:rPr lang="en-US" sz="1400">
                <a:latin typeface="Arial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Especializadas da Violência Doméstica e Familiar contra a Mulher;</a:t>
            </a:r>
            <a:r>
              <a:rPr lang="en-US" sz="1400">
                <a:latin typeface="Arial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de Direito Bancário;</a:t>
            </a:r>
            <a:r>
              <a:rPr lang="en-US" sz="1400">
                <a:latin typeface="Arial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de Falência e Recuperação Judicial;</a:t>
            </a:r>
            <a:r>
              <a:rPr lang="en-US" sz="1400">
                <a:latin typeface="Arial"/>
                <a:cs typeface="Arial"/>
              </a:rPr>
              <a:t>​</a:t>
            </a:r>
          </a:p>
          <a:p>
            <a:pPr algn="just">
              <a:buChar char="•"/>
            </a:pPr>
            <a:r>
              <a:rPr lang="pt-BR" sz="1400">
                <a:latin typeface="Arial"/>
                <a:cs typeface="Arial"/>
              </a:rPr>
              <a:t>Varas Criminais.</a:t>
            </a:r>
            <a:r>
              <a:rPr lang="en-US" sz="1400">
                <a:latin typeface="Arial"/>
                <a:cs typeface="Arial"/>
              </a:rPr>
              <a:t>​</a:t>
            </a: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xmlns="" id="{FDB6923E-393B-442F-9F2B-011F32E1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6" y="536855"/>
            <a:ext cx="6182270" cy="25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2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F6BD792-070F-4534-8267-4455F83C6393}"/>
              </a:ext>
            </a:extLst>
          </p:cNvPr>
          <p:cNvSpPr txBox="1"/>
          <p:nvPr/>
        </p:nvSpPr>
        <p:spPr>
          <a:xfrm>
            <a:off x="125595" y="-660430"/>
            <a:ext cx="621007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r>
              <a:rPr lang="pt-BR" sz="1400" b="1">
                <a:latin typeface="Arial"/>
                <a:cs typeface="Arial"/>
              </a:rPr>
              <a:t>Estado de Mato Grosso, NUPEMEC/TJMT</a:t>
            </a:r>
            <a:r>
              <a:rPr lang="pt-BR" sz="1400">
                <a:latin typeface="Arial"/>
                <a:cs typeface="Arial"/>
              </a:rPr>
              <a:t>: </a:t>
            </a:r>
            <a:r>
              <a:rPr lang="en-US" sz="1400">
                <a:latin typeface="Arial"/>
                <a:cs typeface="Arial"/>
              </a:rPr>
              <a:t>Avaliação de Reação CEJUSC de 2º Grau - </a:t>
            </a:r>
            <a:r>
              <a:rPr lang="en-US" sz="1400">
                <a:solidFill>
                  <a:srgbClr val="FF0000"/>
                </a:solidFill>
                <a:latin typeface="Arial"/>
                <a:cs typeface="Arial"/>
              </a:rPr>
              <a:t>2016 a 2019</a:t>
            </a:r>
            <a:endParaRPr lang="pt-BR" sz="1400">
              <a:ea typeface="+mn-lt"/>
              <a:cs typeface="+mn-lt"/>
            </a:endParaRPr>
          </a:p>
          <a:p>
            <a:pPr algn="just"/>
            <a:endParaRPr lang="pt-BR" sz="1400" b="1" dirty="0">
              <a:latin typeface="Arial"/>
              <a:cs typeface="Arial"/>
            </a:endParaRPr>
          </a:p>
          <a:p>
            <a:pPr algn="just"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Imagem 6" descr="Gráfico, Gráfico de pizza&#10;&#10;Descrição gerada automaticamente">
            <a:extLst>
              <a:ext uri="{FF2B5EF4-FFF2-40B4-BE49-F238E27FC236}">
                <a16:creationId xmlns:a16="http://schemas.microsoft.com/office/drawing/2014/main" xmlns="" id="{0151405E-3FC1-4C6B-853B-9F10FB00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3" y="1725263"/>
            <a:ext cx="2742131" cy="2526632"/>
          </a:xfrm>
          <a:prstGeom prst="rect">
            <a:avLst/>
          </a:prstGeom>
        </p:spPr>
      </p:pic>
      <p:pic>
        <p:nvPicPr>
          <p:cNvPr id="7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xmlns="" id="{45A92B79-769F-49D5-B915-B82BE1B0B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649" y="2194128"/>
            <a:ext cx="2322522" cy="2619805"/>
          </a:xfrm>
          <a:prstGeom prst="rect">
            <a:avLst/>
          </a:prstGeom>
        </p:spPr>
      </p:pic>
      <p:sp>
        <p:nvSpPr>
          <p:cNvPr id="10" name="CaixaDeTexto 1">
            <a:extLst>
              <a:ext uri="{FF2B5EF4-FFF2-40B4-BE49-F238E27FC236}">
                <a16:creationId xmlns:a16="http://schemas.microsoft.com/office/drawing/2014/main" xmlns="" id="{186FB502-16DF-42F0-9ED9-966DC3C3E613}"/>
              </a:ext>
            </a:extLst>
          </p:cNvPr>
          <p:cNvSpPr txBox="1"/>
          <p:nvPr/>
        </p:nvSpPr>
        <p:spPr>
          <a:xfrm>
            <a:off x="2624" y="1049563"/>
            <a:ext cx="7303601" cy="440769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0000"/>
                </a:solidFill>
                <a:latin typeface="Calibri"/>
              </a:rPr>
              <a:t>O que você achou dessa experiência vivida na Oficina de Direito Sistêmico?</a:t>
            </a:r>
          </a:p>
        </p:txBody>
      </p:sp>
      <p:sp>
        <p:nvSpPr>
          <p:cNvPr id="12" name="CaixaDeTexto 1">
            <a:extLst>
              <a:ext uri="{FF2B5EF4-FFF2-40B4-BE49-F238E27FC236}">
                <a16:creationId xmlns:a16="http://schemas.microsoft.com/office/drawing/2014/main" xmlns="" id="{F7032D46-A7D5-4CA2-A487-13D6FA3BD52F}"/>
              </a:ext>
            </a:extLst>
          </p:cNvPr>
          <p:cNvSpPr txBox="1"/>
          <p:nvPr/>
        </p:nvSpPr>
        <p:spPr>
          <a:xfrm>
            <a:off x="3182677" y="1647586"/>
            <a:ext cx="3444341" cy="440769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FF0000"/>
                </a:solidFill>
                <a:latin typeface="Calibri"/>
              </a:rPr>
              <a:t>Você indicaria a Oficina a alguém?</a:t>
            </a:r>
          </a:p>
        </p:txBody>
      </p:sp>
    </p:spTree>
    <p:extLst>
      <p:ext uri="{BB962C8B-B14F-4D97-AF65-F5344CB8AC3E}">
        <p14:creationId xmlns:p14="http://schemas.microsoft.com/office/powerpoint/2010/main" val="264687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F6BD792-070F-4534-8267-4455F83C6393}"/>
              </a:ext>
            </a:extLst>
          </p:cNvPr>
          <p:cNvSpPr txBox="1"/>
          <p:nvPr/>
        </p:nvSpPr>
        <p:spPr>
          <a:xfrm>
            <a:off x="81885" y="-686646"/>
            <a:ext cx="6201336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pPr algn="just"/>
            <a:endParaRPr lang="pt-BR" b="1" dirty="0">
              <a:latin typeface="Arial"/>
              <a:cs typeface="Arial"/>
            </a:endParaRPr>
          </a:p>
          <a:p>
            <a:r>
              <a:rPr lang="en-US" sz="1400" b="1" dirty="0">
                <a:latin typeface="Arial"/>
                <a:cs typeface="Arial"/>
              </a:rPr>
              <a:t>Avaliação de Reação em relação aos Processos constelados nas Coma</a:t>
            </a:r>
            <a:r>
              <a:rPr lang="en-US" sz="1400" b="1">
                <a:latin typeface="Arial"/>
                <a:cs typeface="Arial"/>
              </a:rPr>
              <a:t>rcas de Várzea Grande, Cuiabá/Infância e Juventude, Sinop, Sorriso -</a:t>
            </a:r>
            <a:r>
              <a:rPr lang="en-US" sz="1400" b="1" dirty="0">
                <a:latin typeface="Arial"/>
                <a:cs typeface="Arial"/>
              </a:rPr>
              <a:t> </a:t>
            </a:r>
            <a:r>
              <a:rPr lang="en-US" sz="1400" b="1">
                <a:solidFill>
                  <a:srgbClr val="FF0000"/>
                </a:solidFill>
                <a:latin typeface="Arial"/>
                <a:cs typeface="Arial"/>
              </a:rPr>
              <a:t>2016 a 2019</a:t>
            </a:r>
            <a:endParaRPr lang="en-US" sz="1400" b="1">
              <a:ea typeface="+mn-lt"/>
              <a:cs typeface="+mn-lt"/>
            </a:endParaRPr>
          </a:p>
          <a:p>
            <a:pPr algn="just"/>
            <a:endParaRPr lang="en-US"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just">
              <a:buChar char="•"/>
            </a:pP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CaixaDeTexto 1">
            <a:extLst>
              <a:ext uri="{FF2B5EF4-FFF2-40B4-BE49-F238E27FC236}">
                <a16:creationId xmlns:a16="http://schemas.microsoft.com/office/drawing/2014/main" xmlns="" id="{186FB502-16DF-42F0-9ED9-966DC3C3E613}"/>
              </a:ext>
            </a:extLst>
          </p:cNvPr>
          <p:cNvSpPr txBox="1"/>
          <p:nvPr/>
        </p:nvSpPr>
        <p:spPr>
          <a:xfrm>
            <a:off x="2624" y="866054"/>
            <a:ext cx="7303601" cy="440769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0000"/>
                </a:solidFill>
                <a:latin typeface="Calibri"/>
              </a:rPr>
              <a:t>O que você achou dessa experiência vivida na Oficina de Direito Sistêmico?</a:t>
            </a:r>
          </a:p>
        </p:txBody>
      </p:sp>
      <p:sp>
        <p:nvSpPr>
          <p:cNvPr id="12" name="CaixaDeTexto 1">
            <a:extLst>
              <a:ext uri="{FF2B5EF4-FFF2-40B4-BE49-F238E27FC236}">
                <a16:creationId xmlns:a16="http://schemas.microsoft.com/office/drawing/2014/main" xmlns="" id="{F7032D46-A7D5-4CA2-A487-13D6FA3BD52F}"/>
              </a:ext>
            </a:extLst>
          </p:cNvPr>
          <p:cNvSpPr txBox="1"/>
          <p:nvPr/>
        </p:nvSpPr>
        <p:spPr>
          <a:xfrm>
            <a:off x="2850486" y="1315522"/>
            <a:ext cx="3444341" cy="440769"/>
          </a:xfrm>
          <a:prstGeom prst="foldedCorne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FF0000"/>
                </a:solidFill>
                <a:latin typeface="Calibri"/>
              </a:rPr>
              <a:t>Você indicaria a Oficina a alguém?</a:t>
            </a:r>
          </a:p>
        </p:txBody>
      </p:sp>
      <p:pic>
        <p:nvPicPr>
          <p:cNvPr id="3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xmlns="" id="{14BF41DD-B915-4D68-B925-4A1E8736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" y="1310906"/>
            <a:ext cx="2079867" cy="2498967"/>
          </a:xfrm>
          <a:prstGeom prst="rect">
            <a:avLst/>
          </a:prstGeom>
        </p:spPr>
      </p:pic>
      <p:pic>
        <p:nvPicPr>
          <p:cNvPr id="6" name="Imagem 7" descr="Uma imagem contendo Diagrama de Venn&#10;&#10;Descrição gerada automaticamente">
            <a:extLst>
              <a:ext uri="{FF2B5EF4-FFF2-40B4-BE49-F238E27FC236}">
                <a16:creationId xmlns:a16="http://schemas.microsoft.com/office/drawing/2014/main" xmlns="" id="{F1425371-2188-4A04-A9B6-C4EB5AB0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47" y="1748100"/>
            <a:ext cx="1607805" cy="1790612"/>
          </a:xfrm>
          <a:prstGeom prst="rect">
            <a:avLst/>
          </a:prstGeom>
        </p:spPr>
      </p:pic>
      <p:sp>
        <p:nvSpPr>
          <p:cNvPr id="11" name="CaixaDeTexto 1">
            <a:extLst>
              <a:ext uri="{FF2B5EF4-FFF2-40B4-BE49-F238E27FC236}">
                <a16:creationId xmlns:a16="http://schemas.microsoft.com/office/drawing/2014/main" xmlns="" id="{BD7F020C-22F2-426A-9519-BFCD945E69FF}"/>
              </a:ext>
            </a:extLst>
          </p:cNvPr>
          <p:cNvSpPr txBox="1"/>
          <p:nvPr/>
        </p:nvSpPr>
        <p:spPr>
          <a:xfrm>
            <a:off x="368554" y="4017012"/>
            <a:ext cx="5201134" cy="842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De</a:t>
            </a:r>
            <a:r>
              <a:rPr lang="en-US" sz="2400" b="1">
                <a:effectLst/>
              </a:rPr>
              <a:t> 150 processos constelados, no período de 2016-2019, nenhuma reincidência em relação a ato infracional.</a:t>
            </a:r>
            <a:endParaRPr lang="en-US" sz="2400" b="1">
              <a:effectLst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6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90DD665-2FCB-49CE-ADBC-FD9D76C38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1" r="-1" b="5296"/>
          <a:stretch/>
        </p:blipFill>
        <p:spPr>
          <a:xfrm>
            <a:off x="668" y="179336"/>
            <a:ext cx="9142663" cy="53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8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575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1999963" y="-1713891"/>
            <a:ext cx="51435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-1734" y="285750"/>
            <a:ext cx="6803135" cy="5143179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>
            <a:off x="2737118" y="-978630"/>
            <a:ext cx="3670923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22243CB6-AF1B-49AB-8CE6-EE0371D7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428864"/>
            <a:ext cx="8267700" cy="48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11560" y="913284"/>
            <a:ext cx="4752528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cs typeface="Calibri"/>
              </a:rPr>
              <a:t>Sami Storch</a:t>
            </a:r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Juiz do Tribunal de Justiça do Estado da Bahia</a:t>
            </a:r>
            <a:endParaRPr lang="pt-BR" dirty="0">
              <a:cs typeface="Calibri"/>
            </a:endParaRPr>
          </a:p>
          <a:p>
            <a:endParaRPr lang="pt-BR" dirty="0">
              <a:cs typeface="Calibri"/>
            </a:endParaRPr>
          </a:p>
          <a:p>
            <a:r>
              <a:rPr lang="pt-BR">
                <a:cs typeface="Calibri"/>
              </a:rPr>
              <a:t>Sítio com bibliografia, artigos, cursos online, livro "A Origem do Direito Sistêmico":</a:t>
            </a:r>
            <a:endParaRPr lang="pt-BR" dirty="0">
              <a:cs typeface="Calibri"/>
            </a:endParaRPr>
          </a:p>
          <a:p>
            <a:r>
              <a:rPr lang="pt-BR" b="1">
                <a:cs typeface="Calibri"/>
              </a:rPr>
              <a:t>direitosistemico.com.br</a:t>
            </a:r>
          </a:p>
          <a:p>
            <a:endParaRPr lang="pt-BR" dirty="0"/>
          </a:p>
          <a:p>
            <a:r>
              <a:rPr lang="pt-BR"/>
              <a:t>samistorch@gmail.com</a:t>
            </a:r>
          </a:p>
          <a:p>
            <a:endParaRPr lang="pt-BR" dirty="0"/>
          </a:p>
          <a:p>
            <a:r>
              <a:rPr lang="pt-BR"/>
              <a:t>Instagram: @samistorch</a:t>
            </a:r>
            <a:endParaRPr lang="pt-BR">
              <a:cs typeface="Calibri"/>
            </a:endParaRPr>
          </a:p>
          <a:p>
            <a:endParaRPr lang="pt-BR" dirty="0"/>
          </a:p>
          <a:p>
            <a:r>
              <a:rPr lang="pt-BR"/>
              <a:t>Facebook: página Direito Sistêmico</a:t>
            </a:r>
            <a:endParaRPr lang="pt-BR">
              <a:cs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27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"/>
            <a:ext cx="9144000" cy="571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xmlns="" id="{55E6AEC7-CB4E-4544-9ED2-89982A4F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991" y="757949"/>
            <a:ext cx="6315955" cy="35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7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3"/>
            <a:ext cx="9144000" cy="569291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11560" y="913284"/>
            <a:ext cx="47525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BR" dirty="0"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xmlns="" id="{EA8B86BD-ACF9-4D14-A900-0E9C6D40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" y="110496"/>
            <a:ext cx="7938058" cy="54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BAF92-1E7C-4CEC-AB83-D7864059ED40}"/>
              </a:ext>
            </a:extLst>
          </p:cNvPr>
          <p:cNvSpPr txBox="1"/>
          <p:nvPr/>
        </p:nvSpPr>
        <p:spPr>
          <a:xfrm>
            <a:off x="179137" y="168151"/>
            <a:ext cx="59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</a:rPr>
              <a:t>Constelações e o Direito Sistêmico</a:t>
            </a:r>
            <a:r>
              <a:rPr lang="pt-BR">
                <a:latin typeface="Arial"/>
                <a:cs typeface="Arial"/>
              </a:rPr>
              <a:t>​ </a:t>
            </a:r>
            <a:r>
              <a:rPr lang="pt-BR" b="1">
                <a:latin typeface="Arial"/>
                <a:cs typeface="Arial"/>
              </a:rPr>
              <a:t>nos tribunais</a:t>
            </a:r>
            <a:endParaRPr lang="pt-BR" b="1"/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xmlns="" id="{541BD4C3-4C72-4CC2-AD42-5FEE45398A26}"/>
              </a:ext>
            </a:extLst>
          </p:cNvPr>
          <p:cNvSpPr txBox="1"/>
          <p:nvPr/>
        </p:nvSpPr>
        <p:spPr>
          <a:xfrm>
            <a:off x="1840" y="1117297"/>
            <a:ext cx="6409771" cy="46628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>
                <a:solidFill>
                  <a:srgbClr val="222222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Tribunal de Justiça de Goiás – Projeto Mediação Familiar</a:t>
            </a:r>
            <a:r>
              <a:rPr lang="pt-BR" sz="1400">
                <a:solidFill>
                  <a:srgbClr val="222222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,</a:t>
            </a:r>
            <a:r>
              <a:rPr lang="pt-BR" sz="1400" b="1">
                <a:solidFill>
                  <a:srgbClr val="0A0002"/>
                </a:solidFill>
                <a:latin typeface="Arial"/>
                <a:cs typeface="Arial"/>
              </a:rPr>
              <a:t> </a:t>
            </a:r>
            <a:r>
              <a:rPr lang="pt-BR" sz="1400" b="1" i="0">
                <a:solidFill>
                  <a:srgbClr val="0A0002"/>
                </a:solidFill>
                <a:effectLst/>
                <a:latin typeface="Arial"/>
                <a:cs typeface="Arial"/>
              </a:rPr>
              <a:t>premiado por mediação baseada na técnica de constelação </a:t>
            </a:r>
            <a:r>
              <a:rPr lang="pt-BR" sz="1400" b="1">
                <a:solidFill>
                  <a:srgbClr val="0A0002"/>
                </a:solidFill>
                <a:latin typeface="Arial"/>
                <a:cs typeface="Arial"/>
              </a:rPr>
              <a:t>familiar - </a:t>
            </a:r>
            <a:r>
              <a:rPr lang="pt-BR" sz="1400">
                <a:solidFill>
                  <a:srgbClr val="0A0002"/>
                </a:solidFill>
                <a:latin typeface="Arial"/>
                <a:cs typeface="Arial"/>
              </a:rPr>
              <a:t>primeiro lugar na categoria Tribunal Estadual do V Prêmio Conciliar é Legal (2015), do Conselho Nacional de Justiça (CNJ).</a:t>
            </a:r>
            <a:endParaRPr lang="en-US" sz="1400">
              <a:solidFill>
                <a:srgbClr val="000000"/>
              </a:solidFill>
              <a:latin typeface="Calibri"/>
              <a:cs typeface="Calibri"/>
            </a:endParaRPr>
          </a:p>
          <a:p>
            <a:pPr algn="just"/>
            <a:r>
              <a:rPr lang="pt-BR" sz="1400">
                <a:solidFill>
                  <a:srgbClr val="0A0002"/>
                </a:solidFill>
                <a:latin typeface="Arial"/>
                <a:cs typeface="Arial"/>
              </a:rPr>
              <a:t>Segundo o juiz Paulo César Alves das Neves, </a:t>
            </a:r>
            <a:r>
              <a:rPr lang="pt-BR" sz="1400" b="1">
                <a:solidFill>
                  <a:srgbClr val="0A0002"/>
                </a:solidFill>
                <a:latin typeface="Arial"/>
                <a:cs typeface="Arial"/>
              </a:rPr>
              <a:t>o índice de solução é de aproximadamente 94% das demandas.</a:t>
            </a:r>
            <a:endParaRPr lang="en-US" sz="1400" dirty="0">
              <a:ea typeface="+mn-lt"/>
              <a:cs typeface="+mn-lt"/>
            </a:endParaRPr>
          </a:p>
          <a:p>
            <a:pPr algn="just">
              <a:spcAft>
                <a:spcPts val="600"/>
              </a:spcAft>
            </a:pPr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  <a:p>
            <a:pPr algn="just"/>
            <a:r>
              <a:rPr lang="pt-BR" sz="1400" b="1">
                <a:solidFill>
                  <a:srgbClr val="222222"/>
                </a:solidFill>
                <a:latin typeface="Arial"/>
                <a:cs typeface="Arial"/>
              </a:rPr>
              <a:t>Tribunal de Justiça de São Paulo – Comarca de Franca, </a:t>
            </a:r>
            <a:r>
              <a:rPr lang="pt-BR" sz="1400" b="1">
                <a:latin typeface="Arial"/>
                <a:cs typeface="Arial"/>
              </a:rPr>
              <a:t>Projeto Justiça Um Novo Olhar</a:t>
            </a:r>
            <a:endParaRPr lang="pt-BR" sz="1400">
              <a:ea typeface="+mn-lt"/>
              <a:cs typeface="+mn-lt"/>
            </a:endParaRPr>
          </a:p>
          <a:p>
            <a:pPr algn="just"/>
            <a:r>
              <a:rPr lang="pt-BR" sz="1400">
                <a:latin typeface="Arial"/>
                <a:cs typeface="Arial"/>
              </a:rPr>
              <a:t>Relatório confirma os bons resultados colhidos, com encerramento do processo </a:t>
            </a:r>
            <a:r>
              <a:rPr lang="pt-BR" sz="1400" b="1">
                <a:latin typeface="Arial"/>
                <a:cs typeface="Arial"/>
              </a:rPr>
              <a:t>em quase 100% dos casos</a:t>
            </a:r>
            <a:r>
              <a:rPr lang="pt-BR" sz="1400">
                <a:latin typeface="Arial"/>
                <a:cs typeface="Arial"/>
              </a:rPr>
              <a:t> após a constelação e, na maioria, houve a desistência ou abandono do processo.</a:t>
            </a:r>
            <a:endParaRPr lang="en-US" sz="1400">
              <a:ea typeface="+mn-lt"/>
              <a:cs typeface="+mn-lt"/>
            </a:endParaRPr>
          </a:p>
          <a:p>
            <a:pPr algn="just"/>
            <a:r>
              <a:rPr lang="pt-BR" sz="1400">
                <a:latin typeface="Arial"/>
                <a:cs typeface="Arial"/>
              </a:rPr>
              <a:t>"Observa-se que </a:t>
            </a:r>
            <a:r>
              <a:rPr lang="pt-BR" sz="1400" b="1">
                <a:latin typeface="Arial"/>
                <a:cs typeface="Arial"/>
              </a:rPr>
              <a:t>a Constelação Familiar capacita as partes a gerirem seus conflitos</a:t>
            </a:r>
            <a:r>
              <a:rPr lang="pt-BR" sz="1400">
                <a:latin typeface="Arial"/>
                <a:cs typeface="Arial"/>
              </a:rPr>
              <a:t> ao passo que os litígios se enfraquecem com a ordem e pacificação do sistema, assim, </a:t>
            </a:r>
            <a:r>
              <a:rPr lang="pt-BR" sz="1400" b="1">
                <a:latin typeface="Arial"/>
                <a:cs typeface="Arial"/>
              </a:rPr>
              <a:t>as partes perdem o interesse no processo</a:t>
            </a:r>
            <a:r>
              <a:rPr lang="pt-BR" sz="1400">
                <a:latin typeface="Arial"/>
                <a:cs typeface="Arial"/>
              </a:rPr>
              <a:t> e acabam por abandonarem ou desistirem do processo.”</a:t>
            </a:r>
            <a:endParaRPr lang="en-US" sz="1400">
              <a:ea typeface="+mn-lt"/>
              <a:cs typeface="+mn-lt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>
              <a:spcAft>
                <a:spcPts val="600"/>
              </a:spcAft>
            </a:pPr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33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BAF92-1E7C-4CEC-AB83-D7864059ED40}"/>
              </a:ext>
            </a:extLst>
          </p:cNvPr>
          <p:cNvSpPr txBox="1"/>
          <p:nvPr/>
        </p:nvSpPr>
        <p:spPr>
          <a:xfrm>
            <a:off x="179137" y="168151"/>
            <a:ext cx="59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</a:rPr>
              <a:t>Constelações e o Direito Sistêmico</a:t>
            </a:r>
            <a:r>
              <a:rPr lang="pt-BR">
                <a:latin typeface="Arial"/>
                <a:cs typeface="Arial"/>
              </a:rPr>
              <a:t>​ </a:t>
            </a:r>
            <a:r>
              <a:rPr lang="pt-BR" b="1">
                <a:latin typeface="Arial"/>
                <a:cs typeface="Arial"/>
              </a:rPr>
              <a:t>nos tribunais</a:t>
            </a:r>
            <a:endParaRPr lang="pt-BR" b="1"/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xmlns="" id="{541BD4C3-4C72-4CC2-AD42-5FEE45398A26}"/>
              </a:ext>
            </a:extLst>
          </p:cNvPr>
          <p:cNvSpPr txBox="1"/>
          <p:nvPr/>
        </p:nvSpPr>
        <p:spPr>
          <a:xfrm>
            <a:off x="-7059" y="208245"/>
            <a:ext cx="6383035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r>
              <a:rPr lang="pt-BR" sz="1400" b="1">
                <a:solidFill>
                  <a:srgbClr val="222222"/>
                </a:solidFill>
                <a:latin typeface="Arial"/>
                <a:cs typeface="Arial"/>
              </a:rPr>
              <a:t>Tribunal de Justiça de São Paulo – Comarca de São Vicente</a:t>
            </a:r>
            <a:endParaRPr lang="pt-BR" sz="1400">
              <a:ea typeface="+mn-lt"/>
              <a:cs typeface="+mn-lt"/>
            </a:endParaRPr>
          </a:p>
          <a:p>
            <a:pPr algn="just"/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OLIVEIRA, Adriana Braz. </a:t>
            </a:r>
            <a:r>
              <a:rPr lang="pt-BR" sz="1400" b="1">
                <a:solidFill>
                  <a:srgbClr val="919191"/>
                </a:solidFill>
                <a:latin typeface="Arial"/>
                <a:cs typeface="Arial"/>
              </a:rPr>
              <a:t>Constelações Familiares: A Inovadora Estratégia para Resolução de Conflitos no Judiciário</a:t>
            </a:r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. 1. ed. - São Paulo: Gênio Criador, 2021.</a:t>
            </a:r>
            <a:endParaRPr lang="pt-BR"/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>
              <a:spcAft>
                <a:spcPts val="600"/>
              </a:spcAft>
            </a:pPr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</p:txBody>
      </p:sp>
      <p:pic>
        <p:nvPicPr>
          <p:cNvPr id="4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xmlns="" id="{0E45F08C-B352-47EB-A979-A258E76C4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" y="1399245"/>
            <a:ext cx="3867197" cy="1971400"/>
          </a:xfrm>
          <a:prstGeom prst="rect">
            <a:avLst/>
          </a:prstGeom>
        </p:spPr>
      </p:pic>
      <p:pic>
        <p:nvPicPr>
          <p:cNvPr id="6" name="Imagem 6" descr="Gráfico, Linha do tempo, Gráfico de barras&#10;&#10;Descrição gerada automaticamente">
            <a:extLst>
              <a:ext uri="{FF2B5EF4-FFF2-40B4-BE49-F238E27FC236}">
                <a16:creationId xmlns:a16="http://schemas.microsoft.com/office/drawing/2014/main" xmlns="" id="{BA649BB1-1822-4C3B-9458-1FE78F85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580" y="1430584"/>
            <a:ext cx="5014762" cy="3344602"/>
          </a:xfrm>
          <a:prstGeom prst="rect">
            <a:avLst/>
          </a:prstGeom>
        </p:spPr>
      </p:pic>
      <p:pic>
        <p:nvPicPr>
          <p:cNvPr id="7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xmlns="" id="{A984E62D-2688-47EC-9CD8-D2A9682AC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6" y="3368144"/>
            <a:ext cx="3873989" cy="191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BAF92-1E7C-4CEC-AB83-D7864059ED40}"/>
              </a:ext>
            </a:extLst>
          </p:cNvPr>
          <p:cNvSpPr txBox="1"/>
          <p:nvPr/>
        </p:nvSpPr>
        <p:spPr>
          <a:xfrm>
            <a:off x="179137" y="168151"/>
            <a:ext cx="59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</a:rPr>
              <a:t>Constelações e o Direito Sistêmico</a:t>
            </a:r>
            <a:r>
              <a:rPr lang="pt-BR">
                <a:latin typeface="Arial"/>
                <a:cs typeface="Arial"/>
              </a:rPr>
              <a:t>​ </a:t>
            </a:r>
            <a:r>
              <a:rPr lang="pt-BR" b="1">
                <a:latin typeface="Arial"/>
                <a:cs typeface="Arial"/>
              </a:rPr>
              <a:t>nos tribunais</a:t>
            </a:r>
            <a:endParaRPr lang="pt-BR" b="1"/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xmlns="" id="{541BD4C3-4C72-4CC2-AD42-5FEE45398A26}"/>
              </a:ext>
            </a:extLst>
          </p:cNvPr>
          <p:cNvSpPr txBox="1"/>
          <p:nvPr/>
        </p:nvSpPr>
        <p:spPr>
          <a:xfrm>
            <a:off x="-7059" y="208245"/>
            <a:ext cx="6383035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r>
              <a:rPr lang="pt-BR" sz="1400" b="1">
                <a:solidFill>
                  <a:srgbClr val="222222"/>
                </a:solidFill>
                <a:latin typeface="Arial"/>
                <a:cs typeface="Arial"/>
              </a:rPr>
              <a:t>Tribunal de Justiça de São Paulo – Comarca de São Vicente</a:t>
            </a:r>
            <a:endParaRPr lang="pt-BR" sz="1400">
              <a:ea typeface="+mn-lt"/>
              <a:cs typeface="+mn-lt"/>
            </a:endParaRPr>
          </a:p>
          <a:p>
            <a:pPr algn="just"/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OLIVEIRA, Adriana Braz. </a:t>
            </a:r>
            <a:r>
              <a:rPr lang="pt-BR" sz="1400" b="1">
                <a:solidFill>
                  <a:srgbClr val="919191"/>
                </a:solidFill>
                <a:latin typeface="Arial"/>
                <a:cs typeface="Arial"/>
              </a:rPr>
              <a:t>Constelações Familiares: A Inovadora Estratégia para Resolução de Conflitos no Judiciário</a:t>
            </a:r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. 1. ed. - São Paulo: Gênio Criador, 2021.</a:t>
            </a:r>
            <a:endParaRPr lang="pt-BR"/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>
              <a:spcAft>
                <a:spcPts val="600"/>
              </a:spcAft>
            </a:pPr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</p:txBody>
      </p:sp>
      <p:pic>
        <p:nvPicPr>
          <p:cNvPr id="9" name="Imagem 9" descr="Gráfico, Gráfico de cascata&#10;&#10;Descrição gerada automaticamente">
            <a:extLst>
              <a:ext uri="{FF2B5EF4-FFF2-40B4-BE49-F238E27FC236}">
                <a16:creationId xmlns:a16="http://schemas.microsoft.com/office/drawing/2014/main" xmlns="" id="{7A2F771F-C6C5-4351-9927-C8919BEF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" y="1321367"/>
            <a:ext cx="5656446" cy="2591316"/>
          </a:xfrm>
          <a:prstGeom prst="rect">
            <a:avLst/>
          </a:prstGeom>
        </p:spPr>
      </p:pic>
      <p:pic>
        <p:nvPicPr>
          <p:cNvPr id="8" name="Imagem 8" descr="Gráfico, Gráfico de cascata&#10;&#10;Descrição gerada automaticamente">
            <a:extLst>
              <a:ext uri="{FF2B5EF4-FFF2-40B4-BE49-F238E27FC236}">
                <a16:creationId xmlns:a16="http://schemas.microsoft.com/office/drawing/2014/main" xmlns="" id="{1380E73A-79D0-442D-BC6B-B2343DA1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69" y="2527175"/>
            <a:ext cx="3499674" cy="2647788"/>
          </a:xfrm>
          <a:prstGeom prst="rect">
            <a:avLst/>
          </a:prstGeom>
        </p:spPr>
      </p:pic>
      <p:pic>
        <p:nvPicPr>
          <p:cNvPr id="10" name="Imagem 10">
            <a:extLst>
              <a:ext uri="{FF2B5EF4-FFF2-40B4-BE49-F238E27FC236}">
                <a16:creationId xmlns:a16="http://schemas.microsoft.com/office/drawing/2014/main" xmlns="" id="{0BCA9B5F-47D1-429E-91E1-F2A803184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6" y="3854584"/>
            <a:ext cx="4881078" cy="11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1"/>
            <a:ext cx="9144000" cy="56929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842BAF92-1E7C-4CEC-AB83-D7864059ED40}"/>
              </a:ext>
            </a:extLst>
          </p:cNvPr>
          <p:cNvSpPr txBox="1"/>
          <p:nvPr/>
        </p:nvSpPr>
        <p:spPr>
          <a:xfrm>
            <a:off x="179137" y="168151"/>
            <a:ext cx="5987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latin typeface="Arial"/>
              </a:rPr>
              <a:t>Constelações e o Direito Sistêmico</a:t>
            </a:r>
            <a:r>
              <a:rPr lang="pt-BR">
                <a:latin typeface="Arial"/>
                <a:cs typeface="Arial"/>
              </a:rPr>
              <a:t>​ </a:t>
            </a:r>
            <a:r>
              <a:rPr lang="pt-BR" b="1">
                <a:latin typeface="Arial"/>
                <a:cs typeface="Arial"/>
              </a:rPr>
              <a:t>nos tribunais</a:t>
            </a:r>
            <a:endParaRPr lang="pt-BR" b="1"/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xmlns="" id="{541BD4C3-4C72-4CC2-AD42-5FEE45398A26}"/>
              </a:ext>
            </a:extLst>
          </p:cNvPr>
          <p:cNvSpPr txBox="1"/>
          <p:nvPr/>
        </p:nvSpPr>
        <p:spPr>
          <a:xfrm>
            <a:off x="-7059" y="208245"/>
            <a:ext cx="6383035" cy="22159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r>
              <a:rPr lang="pt-BR" sz="1400" b="1">
                <a:solidFill>
                  <a:srgbClr val="222222"/>
                </a:solidFill>
                <a:latin typeface="Arial"/>
                <a:cs typeface="Arial"/>
              </a:rPr>
              <a:t>Tribunal de Justiça de São Paulo – Comarca de São Vicente</a:t>
            </a:r>
            <a:endParaRPr lang="pt-BR" sz="1400">
              <a:ea typeface="+mn-lt"/>
              <a:cs typeface="+mn-lt"/>
            </a:endParaRPr>
          </a:p>
          <a:p>
            <a:pPr algn="just"/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OLIVEIRA, Adriana Braz. </a:t>
            </a:r>
            <a:r>
              <a:rPr lang="pt-BR" sz="1400" b="1">
                <a:solidFill>
                  <a:srgbClr val="919191"/>
                </a:solidFill>
                <a:latin typeface="Arial"/>
                <a:cs typeface="Arial"/>
              </a:rPr>
              <a:t>Constelações Familiares: A Inovadora Estratégia para Resolução de Conflitos no Judiciário</a:t>
            </a:r>
            <a:r>
              <a:rPr lang="pt-BR" sz="1400">
                <a:solidFill>
                  <a:srgbClr val="919191"/>
                </a:solidFill>
                <a:latin typeface="Arial"/>
                <a:cs typeface="Arial"/>
              </a:rPr>
              <a:t>. 1. ed. - São Paulo: Gênio Criador, 2021.</a:t>
            </a:r>
            <a:endParaRPr lang="pt-BR"/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/>
            <a:endParaRPr lang="pt-BR" sz="12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pt-BR" sz="1400" b="1" dirty="0">
              <a:solidFill>
                <a:srgbClr val="222222"/>
              </a:solidFill>
              <a:latin typeface="Arial"/>
              <a:cs typeface="Arial"/>
            </a:endParaRPr>
          </a:p>
          <a:p>
            <a:pPr algn="just">
              <a:spcAft>
                <a:spcPts val="600"/>
              </a:spcAft>
            </a:pPr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</p:txBody>
      </p:sp>
      <p:pic>
        <p:nvPicPr>
          <p:cNvPr id="4" name="Imagem 5" descr="Gráfico, Gráfico de barras&#10;&#10;Descrição gerada automaticamente">
            <a:extLst>
              <a:ext uri="{FF2B5EF4-FFF2-40B4-BE49-F238E27FC236}">
                <a16:creationId xmlns:a16="http://schemas.microsoft.com/office/drawing/2014/main" xmlns="" id="{15AD227A-19BD-47CE-9034-4ECC724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" y="1391340"/>
            <a:ext cx="3945288" cy="3191154"/>
          </a:xfrm>
          <a:prstGeom prst="rect">
            <a:avLst/>
          </a:prstGeom>
        </p:spPr>
      </p:pic>
      <p:pic>
        <p:nvPicPr>
          <p:cNvPr id="6" name="Imagem 6" descr="Gráfico, Gráfico de barras&#10;&#10;Descrição gerada automaticamente">
            <a:extLst>
              <a:ext uri="{FF2B5EF4-FFF2-40B4-BE49-F238E27FC236}">
                <a16:creationId xmlns:a16="http://schemas.microsoft.com/office/drawing/2014/main" xmlns="" id="{3E369E7F-6DD3-4F5A-B345-C5782BE43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209" y="1390350"/>
            <a:ext cx="4658271" cy="325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2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35" y="11041"/>
            <a:ext cx="9144000" cy="5692917"/>
          </a:xfrm>
          <a:prstGeom prst="rect">
            <a:avLst/>
          </a:prstGeom>
        </p:spPr>
      </p:pic>
      <p:sp>
        <p:nvSpPr>
          <p:cNvPr id="5" name="CaixaDeTexto 1">
            <a:extLst>
              <a:ext uri="{FF2B5EF4-FFF2-40B4-BE49-F238E27FC236}">
                <a16:creationId xmlns:a16="http://schemas.microsoft.com/office/drawing/2014/main" xmlns="" id="{541BD4C3-4C72-4CC2-AD42-5FEE45398A26}"/>
              </a:ext>
            </a:extLst>
          </p:cNvPr>
          <p:cNvSpPr txBox="1"/>
          <p:nvPr/>
        </p:nvSpPr>
        <p:spPr>
          <a:xfrm>
            <a:off x="1892" y="110161"/>
            <a:ext cx="6409771" cy="7139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BR" sz="1400" b="1">
                <a:solidFill>
                  <a:srgbClr val="222222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Tribunal de Justiça </a:t>
            </a:r>
            <a:r>
              <a:rPr lang="pt-BR" sz="1400" b="1">
                <a:solidFill>
                  <a:srgbClr val="222222"/>
                </a:solidFill>
                <a:latin typeface="Arial"/>
                <a:cs typeface="Arial"/>
              </a:rPr>
              <a:t>do Rio Grande do Sul</a:t>
            </a:r>
            <a:endParaRPr lang="en-US" sz="1400">
              <a:ea typeface="+mn-lt"/>
              <a:cs typeface="+mn-lt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BR" sz="1400" b="1">
                <a:latin typeface="Arial"/>
                <a:cs typeface="Arial"/>
              </a:rPr>
              <a:t>Comarcas de Capão da Canoa (início em julho de 2015), Parobé (início em 2016), Flores da Cunha e Porto Alegre</a:t>
            </a:r>
            <a:r>
              <a:rPr lang="pt-BR" sz="1400">
                <a:latin typeface="Arial"/>
                <a:cs typeface="Arial"/>
              </a:rPr>
              <a:t>: m</a:t>
            </a:r>
            <a:r>
              <a:rPr lang="pt-BR" sz="1400">
                <a:latin typeface="Calibri"/>
                <a:cs typeface="Calibri"/>
              </a:rPr>
              <a:t>ais de 2000 pessoas foram beneficiadas.</a:t>
            </a:r>
            <a:r>
              <a:rPr lang="pt-BR" sz="1400">
                <a:latin typeface="Arial"/>
                <a:cs typeface="Arial"/>
              </a:rPr>
              <a:t>: </a:t>
            </a:r>
            <a:endParaRPr lang="en-US" sz="1400">
              <a:latin typeface="Calibri"/>
              <a:cs typeface="Calibri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BR" sz="1400" b="1">
                <a:latin typeface="Arial"/>
                <a:cs typeface="Arial"/>
              </a:rPr>
              <a:t>Pessoas diretamente beneficiadas na Comarca de </a:t>
            </a:r>
            <a:r>
              <a:rPr lang="pt-BR" sz="1400" b="1" dirty="0">
                <a:latin typeface="Arial"/>
                <a:cs typeface="Arial"/>
              </a:rPr>
              <a:t>Parobé</a:t>
            </a:r>
            <a:r>
              <a:rPr lang="pt-BR" sz="1400" dirty="0">
                <a:latin typeface="Arial"/>
                <a:cs typeface="Arial"/>
              </a:rPr>
              <a:t>: 3.000. </a:t>
            </a:r>
            <a:r>
              <a:rPr lang="pt-BR" sz="1400" b="1" dirty="0">
                <a:latin typeface="Arial"/>
                <a:cs typeface="Arial"/>
              </a:rPr>
              <a:t>Áreas de abrangência</a:t>
            </a:r>
            <a:r>
              <a:rPr lang="pt-BR" sz="1400" dirty="0">
                <a:latin typeface="Arial"/>
                <a:cs typeface="Arial"/>
              </a:rPr>
              <a:t> do Projeto: a) medidas de proteção, especialmente no âmbito das casas de acolhimento; b) atos infracionais; c) cível; d) família; e) violência </a:t>
            </a:r>
            <a:r>
              <a:rPr lang="pt-BR" sz="1400">
                <a:latin typeface="Arial"/>
                <a:cs typeface="Arial"/>
              </a:rPr>
              <a:t>doméstica.</a:t>
            </a:r>
            <a:endParaRPr lang="pt-BR" sz="1400">
              <a:latin typeface="Calibri"/>
              <a:cs typeface="Calibri"/>
            </a:endParaRPr>
          </a:p>
          <a:p>
            <a:pPr marL="285750" indent="-285750" algn="just">
              <a:spcAft>
                <a:spcPts val="1300"/>
              </a:spcAft>
              <a:buFont typeface="Arial,Sans-Serif"/>
              <a:buChar char="•"/>
            </a:pPr>
            <a:r>
              <a:rPr lang="pt-BR" sz="1400">
                <a:latin typeface="Arial"/>
                <a:cs typeface="Arial"/>
              </a:rPr>
              <a:t>93% do adolescentes não reincidiu em prática de atos infracionais (média nacional é de 68%)</a:t>
            </a:r>
            <a:endParaRPr lang="en-US" sz="1400">
              <a:ea typeface="+mn-lt"/>
              <a:cs typeface="+mn-lt"/>
            </a:endParaRPr>
          </a:p>
          <a:p>
            <a:pPr marL="285750" indent="-285750" algn="just">
              <a:spcAft>
                <a:spcPts val="1300"/>
              </a:spcAft>
              <a:buFont typeface="Arial,Sans-Serif"/>
              <a:buChar char="•"/>
            </a:pPr>
            <a:r>
              <a:rPr lang="pt-BR" sz="1400" b="1">
                <a:latin typeface="Arial"/>
                <a:cs typeface="Arial"/>
              </a:rPr>
              <a:t>Nas instituições, </a:t>
            </a:r>
            <a:r>
              <a:rPr lang="pt-BR" sz="1400">
                <a:latin typeface="Arial"/>
                <a:cs typeface="Arial"/>
              </a:rPr>
              <a:t>40% de desacolhimento no período de quatro meses, sem novas medidas equivalentes no mesmo período.</a:t>
            </a:r>
            <a:endParaRPr lang="en-US" sz="1400">
              <a:latin typeface="Calibri"/>
              <a:cs typeface="Calibri"/>
            </a:endParaRPr>
          </a:p>
          <a:p>
            <a:pPr algn="just">
              <a:spcAft>
                <a:spcPts val="1300"/>
              </a:spcAft>
            </a:pPr>
            <a:r>
              <a:rPr lang="pt-BR" sz="1400" b="1">
                <a:latin typeface="Arial"/>
                <a:cs typeface="Arial"/>
              </a:rPr>
              <a:t>Índice de satisfação</a:t>
            </a:r>
            <a:r>
              <a:rPr lang="pt-BR" sz="1400">
                <a:latin typeface="Arial"/>
                <a:cs typeface="Arial"/>
              </a:rPr>
              <a:t>:</a:t>
            </a:r>
            <a:endParaRPr lang="en-US" sz="1400">
              <a:latin typeface="Calibri"/>
              <a:cs typeface="Calibri"/>
            </a:endParaRPr>
          </a:p>
          <a:p>
            <a:pPr algn="just">
              <a:spcAft>
                <a:spcPts val="1300"/>
              </a:spcAft>
            </a:pPr>
            <a:r>
              <a:rPr lang="pt-BR" sz="1400">
                <a:latin typeface="Arial"/>
                <a:cs typeface="Arial"/>
              </a:rPr>
              <a:t>1) 98,2% respondeu que o encontro: i) possibilitou uma percepção um pouco diferente sobre o seu conflito; ii) aumentou seu conhecimento sobre si; </a:t>
            </a:r>
            <a:endParaRPr lang="en-US" sz="1400">
              <a:ea typeface="+mn-lt"/>
              <a:cs typeface="+mn-lt"/>
            </a:endParaRPr>
          </a:p>
          <a:p>
            <a:pPr algn="just">
              <a:spcAft>
                <a:spcPts val="1300"/>
              </a:spcAft>
            </a:pPr>
            <a:r>
              <a:rPr lang="pt-BR" sz="1400">
                <a:latin typeface="Arial"/>
                <a:cs typeface="Arial"/>
              </a:rPr>
              <a:t>2) 99,1% respondeu que o encontro: i) desenvolveu melhorias nos seus relacionamentos; e ii) aumentou a sua motivação na busca de uma solução pacífica; e 3) 100% respondeu que o encontro facilitou a troca de experiências.</a:t>
            </a:r>
            <a:endParaRPr lang="en-US" sz="1400">
              <a:ea typeface="+mn-lt"/>
              <a:cs typeface="+mn-lt"/>
            </a:endParaRPr>
          </a:p>
          <a:p>
            <a:pPr algn="just"/>
            <a:endParaRPr lang="pt-BR" sz="1400" dirty="0">
              <a:ea typeface="+mn-lt"/>
              <a:cs typeface="+mn-lt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BR" sz="1400" dirty="0"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BR" sz="1400" dirty="0">
              <a:latin typeface="Arial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BR" sz="1400" dirty="0">
              <a:cs typeface="Calibri"/>
            </a:endParaRPr>
          </a:p>
          <a:p>
            <a:pPr algn="just"/>
            <a:endParaRPr lang="pt-BR" sz="1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just"/>
            <a:endParaRPr lang="pt-BR" sz="1400" dirty="0">
              <a:solidFill>
                <a:srgbClr val="0A000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686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201</Words>
  <Application>Microsoft Office PowerPoint</Application>
  <PresentationFormat>Apresentação na tela (16:10)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Calibri Light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Samsung</dc:creator>
  <cp:lastModifiedBy>Ivan Cerqueira Filho</cp:lastModifiedBy>
  <cp:revision>366</cp:revision>
  <dcterms:created xsi:type="dcterms:W3CDTF">2015-06-16T23:15:30Z</dcterms:created>
  <dcterms:modified xsi:type="dcterms:W3CDTF">2022-03-24T13:37:19Z</dcterms:modified>
</cp:coreProperties>
</file>