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6" r:id="rId2"/>
    <p:sldId id="259" r:id="rId3"/>
    <p:sldId id="260" r:id="rId4"/>
    <p:sldId id="261" r:id="rId5"/>
    <p:sldId id="262" r:id="rId6"/>
    <p:sldId id="275" r:id="rId7"/>
    <p:sldId id="278" r:id="rId8"/>
    <p:sldId id="279" r:id="rId9"/>
    <p:sldId id="277" r:id="rId10"/>
    <p:sldId id="276" r:id="rId11"/>
    <p:sldId id="280" r:id="rId12"/>
    <p:sldId id="283" r:id="rId13"/>
    <p:sldId id="282" r:id="rId14"/>
    <p:sldId id="266" r:id="rId15"/>
    <p:sldId id="281" r:id="rId16"/>
    <p:sldId id="267" r:id="rId17"/>
    <p:sldId id="268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B17A759-0786-4941-9669-D44EB24A1A5B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8B97C-69E2-45C4-9806-452C043D5C13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421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A759-0786-4941-9669-D44EB24A1A5B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8B97C-69E2-45C4-9806-452C043D5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8516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A759-0786-4941-9669-D44EB24A1A5B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8B97C-69E2-45C4-9806-452C043D5C13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581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A759-0786-4941-9669-D44EB24A1A5B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8B97C-69E2-45C4-9806-452C043D5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5041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A759-0786-4941-9669-D44EB24A1A5B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8B97C-69E2-45C4-9806-452C043D5C13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663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A759-0786-4941-9669-D44EB24A1A5B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8B97C-69E2-45C4-9806-452C043D5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0314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A759-0786-4941-9669-D44EB24A1A5B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8B97C-69E2-45C4-9806-452C043D5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5918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A759-0786-4941-9669-D44EB24A1A5B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8B97C-69E2-45C4-9806-452C043D5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368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A759-0786-4941-9669-D44EB24A1A5B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8B97C-69E2-45C4-9806-452C043D5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8121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A759-0786-4941-9669-D44EB24A1A5B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8B97C-69E2-45C4-9806-452C043D5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2237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A759-0786-4941-9669-D44EB24A1A5B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8B97C-69E2-45C4-9806-452C043D5C13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425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0B17A759-0786-4941-9669-D44EB24A1A5B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F278B97C-69E2-45C4-9806-452C043D5C13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182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2IU5Vx6bm54" TargetMode="External"/><Relationship Id="rId2" Type="http://schemas.openxmlformats.org/officeDocument/2006/relationships/hyperlink" Target="https://criticanarede.com/pseudociencia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7A2BCEB-91C0-4968-89DB-727AD2654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500" b="1" dirty="0">
                <a:solidFill>
                  <a:schemeClr val="tx2">
                    <a:lumMod val="50000"/>
                  </a:schemeClr>
                </a:solidFill>
              </a:rPr>
              <a:t>CONSTELAÇÃO FAMILIAR:</a:t>
            </a:r>
            <a:br>
              <a:rPr lang="pt-BR" sz="4500" b="1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pt-BR" sz="4500" b="1" dirty="0">
                <a:solidFill>
                  <a:schemeClr val="tx2">
                    <a:lumMod val="50000"/>
                  </a:schemeClr>
                </a:solidFill>
              </a:rPr>
              <a:t>UMA PSEUDOCIÊNCIA?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98DC74AB-087E-43BE-8326-469E88CF7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581400" cy="1463040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Prof. Daniel Gontijo</a:t>
            </a:r>
          </a:p>
          <a:p>
            <a:r>
              <a:rPr lang="pt-BR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Psicólogo (CRP 04/31961)</a:t>
            </a:r>
          </a:p>
          <a:p>
            <a:r>
              <a:rPr lang="pt-BR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em Neurociências (UFMG)</a:t>
            </a:r>
          </a:p>
          <a:p>
            <a:r>
              <a:rPr lang="pt-BR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Membro fundador da ABPBE</a:t>
            </a:r>
            <a:endParaRPr lang="pt-BR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B20ECAFE-57DA-4537-A7D0-A4AE3B01F0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493" y="748490"/>
            <a:ext cx="4647013" cy="30609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40096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A2E8B9D-DE33-412E-AB88-55800A84D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3. PRETENSÃO DE CONFIABILIDADE?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DE6D561E-6BD4-4489-A75C-9A5B97169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084832"/>
            <a:ext cx="9720071" cy="328902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4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CF É APRESENTADA COMO CIENTÍFICA E/OU CONFIÁVEL</a:t>
            </a:r>
          </a:p>
          <a:p>
            <a:pPr marL="0" indent="0" algn="ctr">
              <a:buNone/>
            </a:pPr>
            <a:r>
              <a:rPr lang="pt-BR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Perspectiva de Bert Hellinger</a:t>
            </a:r>
          </a:p>
          <a:p>
            <a:pPr marL="0" indent="0" algn="ctr">
              <a:buNone/>
            </a:pPr>
            <a:r>
              <a:rPr lang="pt-BR" sz="2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“A </a:t>
            </a:r>
            <a:r>
              <a:rPr lang="pt-BR" sz="2000" i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Hellinger </a:t>
            </a:r>
            <a:r>
              <a:rPr lang="pt-BR" sz="2000" i="1" dirty="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Sciencia</a:t>
            </a:r>
            <a:r>
              <a:rPr lang="pt-BR" sz="2000" i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[...] é uma ciência do amor do espírito” (Hellinger, 2020);</a:t>
            </a:r>
          </a:p>
          <a:p>
            <a:pPr marL="0" indent="0" algn="ctr">
              <a:buNone/>
            </a:pPr>
            <a:r>
              <a:rPr lang="pt-BR" sz="2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Hellinger visto como autoridade ou “vidente” (Weber, 2006); e</a:t>
            </a:r>
          </a:p>
          <a:p>
            <a:pPr marL="0" indent="0" algn="ctr">
              <a:buNone/>
            </a:pPr>
            <a:r>
              <a:rPr lang="pt-BR" sz="2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Hellinger como detentor da verdade (</a:t>
            </a:r>
            <a:r>
              <a:rPr lang="pt-BR" sz="2000" dirty="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Beamount</a:t>
            </a:r>
            <a:r>
              <a:rPr lang="pt-BR" sz="2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2006).</a:t>
            </a:r>
          </a:p>
          <a:p>
            <a:endParaRPr lang="pt-BR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xmlns="" id="{1C7E4A33-BA80-4CDB-93DD-EFE0BAC13D81}"/>
              </a:ext>
            </a:extLst>
          </p:cNvPr>
          <p:cNvSpPr txBox="1">
            <a:spLocks/>
          </p:cNvSpPr>
          <p:nvPr/>
        </p:nvSpPr>
        <p:spPr>
          <a:xfrm>
            <a:off x="1177114" y="5981349"/>
            <a:ext cx="9414100" cy="291435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Tw Cen MT" panose="020B0602020104020603" pitchFamily="34" charset="0"/>
              <a:buNone/>
            </a:pPr>
            <a:r>
              <a:rPr lang="pt-BR" sz="1800" dirty="0">
                <a:solidFill>
                  <a:schemeClr val="tx2">
                    <a:lumMod val="50000"/>
                  </a:schemeClr>
                </a:solidFill>
              </a:rPr>
              <a:t>(Hellinger, </a:t>
            </a:r>
            <a:r>
              <a:rPr lang="pt-BR" sz="1800" i="1" dirty="0">
                <a:solidFill>
                  <a:schemeClr val="tx2">
                    <a:lumMod val="50000"/>
                  </a:schemeClr>
                </a:solidFill>
              </a:rPr>
              <a:t>O Amor do Espírito</a:t>
            </a:r>
            <a:r>
              <a:rPr lang="pt-BR" sz="1800" dirty="0">
                <a:solidFill>
                  <a:schemeClr val="tx2">
                    <a:lumMod val="50000"/>
                  </a:schemeClr>
                </a:solidFill>
              </a:rPr>
              <a:t>, 2020; Weber, 2006; </a:t>
            </a:r>
            <a:r>
              <a:rPr lang="pt-BR" sz="1800" dirty="0" err="1">
                <a:solidFill>
                  <a:schemeClr val="tx2">
                    <a:lumMod val="50000"/>
                  </a:schemeClr>
                </a:solidFill>
              </a:rPr>
              <a:t>Beamount</a:t>
            </a:r>
            <a:r>
              <a:rPr lang="pt-BR" sz="1800" dirty="0">
                <a:solidFill>
                  <a:schemeClr val="tx2">
                    <a:lumMod val="50000"/>
                  </a:schemeClr>
                </a:solidFill>
              </a:rPr>
              <a:t>, 2006)</a:t>
            </a:r>
          </a:p>
          <a:p>
            <a:pPr marL="0" indent="0" algn="ctr">
              <a:buFont typeface="Tw Cen MT" panose="020B0602020104020603" pitchFamily="34" charset="0"/>
              <a:buNone/>
            </a:pPr>
            <a:endParaRPr lang="pt-BR" sz="1800" dirty="0">
              <a:solidFill>
                <a:schemeClr val="tx2">
                  <a:lumMod val="50000"/>
                </a:schemeClr>
              </a:solidFill>
            </a:endParaRPr>
          </a:p>
          <a:p>
            <a:endParaRPr lang="pt-BR" sz="1800" dirty="0">
              <a:solidFill>
                <a:schemeClr val="tx2">
                  <a:lumMod val="50000"/>
                </a:schemeClr>
              </a:solidFill>
            </a:endParaRPr>
          </a:p>
          <a:p>
            <a:endParaRPr lang="pt-BR" sz="1800" dirty="0">
              <a:solidFill>
                <a:schemeClr val="tx2">
                  <a:lumMod val="50000"/>
                </a:schemeClr>
              </a:solidFill>
            </a:endParaRPr>
          </a:p>
          <a:p>
            <a:endParaRPr lang="pt-BR" sz="1800" dirty="0">
              <a:solidFill>
                <a:schemeClr val="tx2">
                  <a:lumMod val="50000"/>
                </a:schemeClr>
              </a:solidFill>
            </a:endParaRPr>
          </a:p>
          <a:p>
            <a:endParaRPr lang="pt-BR" sz="1800" dirty="0">
              <a:solidFill>
                <a:schemeClr val="tx2">
                  <a:lumMod val="50000"/>
                </a:schemeClr>
              </a:solidFill>
            </a:endParaRPr>
          </a:p>
          <a:p>
            <a:endParaRPr lang="pt-BR" sz="1800" dirty="0">
              <a:solidFill>
                <a:schemeClr val="tx2">
                  <a:lumMod val="50000"/>
                </a:schemeClr>
              </a:solidFill>
            </a:endParaRPr>
          </a:p>
          <a:p>
            <a:endParaRPr lang="pt-BR" sz="1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96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A2E8B9D-DE33-412E-AB88-55800A84D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3. PRETENSÃO DE CONFIABILIDADE?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DE6D561E-6BD4-4489-A75C-9A5B97169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084832"/>
            <a:ext cx="9720071" cy="328902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4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CF É APRESENTADA COMO CIENTÍFICA E/OU CONFIÁVEL</a:t>
            </a:r>
          </a:p>
          <a:p>
            <a:pPr marL="0" indent="0" algn="ctr">
              <a:buNone/>
            </a:pPr>
            <a:r>
              <a:rPr lang="pt-BR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 Portaria nº 702 (21/03/2018) do Ministério da Saúde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CF seria “uma abordagem capaz de mostrar [...] a raiz, a origem de um distúrbio de relacionamento, psicológico, psiquiátrico, financeiro e físico”, indicando “uma solução prática e amorosa [...] podendo ser indicada para qualquer pessoa doente, em qualquer nível e idade”. </a:t>
            </a:r>
          </a:p>
          <a:p>
            <a:endParaRPr lang="pt-BR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xmlns="" id="{1C7E4A33-BA80-4CDB-93DD-EFE0BAC13D81}"/>
              </a:ext>
            </a:extLst>
          </p:cNvPr>
          <p:cNvSpPr txBox="1">
            <a:spLocks/>
          </p:cNvSpPr>
          <p:nvPr/>
        </p:nvSpPr>
        <p:spPr>
          <a:xfrm>
            <a:off x="1177114" y="5981349"/>
            <a:ext cx="9414100" cy="291435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Tw Cen MT" panose="020B0602020104020603" pitchFamily="34" charset="0"/>
              <a:buNone/>
            </a:pPr>
            <a:r>
              <a:rPr lang="pt-BR" sz="1800" dirty="0">
                <a:solidFill>
                  <a:schemeClr val="tx2">
                    <a:lumMod val="50000"/>
                  </a:schemeClr>
                </a:solidFill>
              </a:rPr>
              <a:t>(BRASIL, 2018)</a:t>
            </a:r>
          </a:p>
          <a:p>
            <a:pPr marL="0" indent="0" algn="ctr">
              <a:buFont typeface="Tw Cen MT" panose="020B0602020104020603" pitchFamily="34" charset="0"/>
              <a:buNone/>
            </a:pPr>
            <a:endParaRPr lang="pt-BR" sz="1800" dirty="0">
              <a:solidFill>
                <a:schemeClr val="tx2">
                  <a:lumMod val="50000"/>
                </a:schemeClr>
              </a:solidFill>
            </a:endParaRPr>
          </a:p>
          <a:p>
            <a:endParaRPr lang="pt-BR" sz="1800" dirty="0">
              <a:solidFill>
                <a:schemeClr val="tx2">
                  <a:lumMod val="50000"/>
                </a:schemeClr>
              </a:solidFill>
            </a:endParaRPr>
          </a:p>
          <a:p>
            <a:endParaRPr lang="pt-BR" sz="1800" dirty="0">
              <a:solidFill>
                <a:schemeClr val="tx2">
                  <a:lumMod val="50000"/>
                </a:schemeClr>
              </a:solidFill>
            </a:endParaRPr>
          </a:p>
          <a:p>
            <a:endParaRPr lang="pt-BR" sz="1800" dirty="0">
              <a:solidFill>
                <a:schemeClr val="tx2">
                  <a:lumMod val="50000"/>
                </a:schemeClr>
              </a:solidFill>
            </a:endParaRPr>
          </a:p>
          <a:p>
            <a:endParaRPr lang="pt-BR" sz="1800" dirty="0">
              <a:solidFill>
                <a:schemeClr val="tx2">
                  <a:lumMod val="50000"/>
                </a:schemeClr>
              </a:solidFill>
            </a:endParaRPr>
          </a:p>
          <a:p>
            <a:endParaRPr lang="pt-BR" sz="1800" dirty="0">
              <a:solidFill>
                <a:schemeClr val="tx2">
                  <a:lumMod val="50000"/>
                </a:schemeClr>
              </a:solidFill>
            </a:endParaRPr>
          </a:p>
          <a:p>
            <a:endParaRPr lang="pt-BR" sz="1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486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A2E8B9D-DE33-412E-AB88-55800A84D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PORTANTO...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DE6D561E-6BD4-4489-A75C-9A5B97169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084832"/>
            <a:ext cx="9720071" cy="328902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CF aborda um tema de domínio científico (conflitos/relações sociais; Psicologia);</a:t>
            </a:r>
          </a:p>
          <a:p>
            <a:pPr marL="457200" indent="-457200">
              <a:buAutoNum type="arabicPeriod"/>
            </a:pPr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CF carece de confiabilidade (i.e., métodos e evidências ruins); e</a:t>
            </a:r>
          </a:p>
          <a:p>
            <a:pPr marL="457200" indent="-457200">
              <a:buAutoNum type="arabicPeriod"/>
            </a:pPr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Seus proponentes passam a impressão de que suas ideias/práticas são confiáveis.</a:t>
            </a:r>
          </a:p>
          <a:p>
            <a:endParaRPr lang="pt-BR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A2E8B9D-DE33-412E-AB88-55800A84D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20" y="2363372"/>
            <a:ext cx="9334558" cy="1499616"/>
          </a:xfrm>
        </p:spPr>
        <p:txBody>
          <a:bodyPr>
            <a:normAutofit fontScale="90000"/>
          </a:bodyPr>
          <a:lstStyle/>
          <a:p>
            <a:pPr algn="just">
              <a:lnSpc>
                <a:spcPct val="100000"/>
              </a:lnSpc>
            </a:pPr>
            <a:r>
              <a:rPr lang="pt-BR" sz="35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MUITOS CIENTISTAS VÊM SUGERINDO, essa análise corrobora a noção de QUE A Constelação familiar É UMA </a:t>
            </a:r>
            <a:r>
              <a:rPr lang="pt-BR" sz="3500" b="1" u="sng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PSEUDOCIÊNCIA</a:t>
            </a:r>
            <a:r>
              <a:rPr lang="pt-BR" sz="35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CCC0FB48-B35B-4FDB-97E3-B5AE763D9A0E}"/>
              </a:ext>
            </a:extLst>
          </p:cNvPr>
          <p:cNvSpPr/>
          <p:nvPr/>
        </p:nvSpPr>
        <p:spPr>
          <a:xfrm>
            <a:off x="450166" y="703385"/>
            <a:ext cx="573962" cy="165998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868C5160-B2EF-4192-A6FD-59ED93374E75}"/>
              </a:ext>
            </a:extLst>
          </p:cNvPr>
          <p:cNvSpPr txBox="1">
            <a:spLocks/>
          </p:cNvSpPr>
          <p:nvPr/>
        </p:nvSpPr>
        <p:spPr>
          <a:xfrm>
            <a:off x="1235963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Portanto...</a:t>
            </a:r>
          </a:p>
        </p:txBody>
      </p:sp>
    </p:spTree>
    <p:extLst>
      <p:ext uri="{BB962C8B-B14F-4D97-AF65-F5344CB8AC3E}">
        <p14:creationId xmlns:p14="http://schemas.microsoft.com/office/powerpoint/2010/main" val="707942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A2E8B9D-DE33-412E-AB88-55800A84D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PARA FECHAR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DE6D561E-6BD4-4489-A75C-9A5B97169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084832"/>
            <a:ext cx="9720071" cy="40233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requerimento desta audiência...</a:t>
            </a:r>
          </a:p>
          <a:p>
            <a:pPr marL="0" indent="0" algn="ctr">
              <a:buNone/>
            </a:pPr>
            <a:endParaRPr lang="pt-BR" sz="2400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ctr">
              <a:buNone/>
            </a:pPr>
            <a:endParaRPr lang="pt-BR" sz="2400" dirty="0">
              <a:solidFill>
                <a:schemeClr val="tx2">
                  <a:lumMod val="50000"/>
                </a:schemeClr>
              </a:solidFill>
            </a:endParaRPr>
          </a:p>
          <a:p>
            <a:endParaRPr lang="pt-BR" sz="2400" dirty="0">
              <a:solidFill>
                <a:schemeClr val="tx2">
                  <a:lumMod val="50000"/>
                </a:schemeClr>
              </a:solidFill>
            </a:endParaRPr>
          </a:p>
          <a:p>
            <a:endParaRPr lang="pt-BR" sz="2400" dirty="0">
              <a:solidFill>
                <a:schemeClr val="tx2">
                  <a:lumMod val="50000"/>
                </a:schemeClr>
              </a:solidFill>
            </a:endParaRPr>
          </a:p>
          <a:p>
            <a:endParaRPr lang="pt-BR" sz="2400" dirty="0">
              <a:solidFill>
                <a:schemeClr val="tx2">
                  <a:lumMod val="50000"/>
                </a:schemeClr>
              </a:solidFill>
            </a:endParaRPr>
          </a:p>
          <a:p>
            <a:endParaRPr lang="pt-BR" sz="2400" dirty="0">
              <a:solidFill>
                <a:schemeClr val="tx2">
                  <a:lumMod val="50000"/>
                </a:schemeClr>
              </a:solidFill>
            </a:endParaRPr>
          </a:p>
          <a:p>
            <a:endParaRPr lang="pt-BR" sz="2400" dirty="0">
              <a:solidFill>
                <a:schemeClr val="tx2">
                  <a:lumMod val="50000"/>
                </a:schemeClr>
              </a:solidFill>
            </a:endParaRPr>
          </a:p>
          <a:p>
            <a:endParaRPr lang="pt-BR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xmlns="" id="{1C7E4A33-BA80-4CDB-93DD-EFE0BAC13D81}"/>
              </a:ext>
            </a:extLst>
          </p:cNvPr>
          <p:cNvSpPr txBox="1">
            <a:spLocks/>
          </p:cNvSpPr>
          <p:nvPr/>
        </p:nvSpPr>
        <p:spPr>
          <a:xfrm>
            <a:off x="1177114" y="5981349"/>
            <a:ext cx="9414100" cy="291435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Tw Cen MT" panose="020B0602020104020603" pitchFamily="34" charset="0"/>
              <a:buNone/>
            </a:pPr>
            <a:r>
              <a:rPr lang="pt-BR" sz="1800" dirty="0">
                <a:solidFill>
                  <a:schemeClr val="tx2">
                    <a:lumMod val="50000"/>
                  </a:schemeClr>
                </a:solidFill>
              </a:rPr>
              <a:t>(Girão, 2022)</a:t>
            </a:r>
          </a:p>
          <a:p>
            <a:pPr marL="0" indent="0" algn="ctr">
              <a:buFont typeface="Tw Cen MT" panose="020B0602020104020603" pitchFamily="34" charset="0"/>
              <a:buNone/>
            </a:pPr>
            <a:endParaRPr lang="pt-BR" sz="1800" dirty="0">
              <a:solidFill>
                <a:schemeClr val="tx2">
                  <a:lumMod val="50000"/>
                </a:schemeClr>
              </a:solidFill>
            </a:endParaRPr>
          </a:p>
          <a:p>
            <a:endParaRPr lang="pt-BR" sz="1800" dirty="0">
              <a:solidFill>
                <a:schemeClr val="tx2">
                  <a:lumMod val="50000"/>
                </a:schemeClr>
              </a:solidFill>
            </a:endParaRPr>
          </a:p>
          <a:p>
            <a:endParaRPr lang="pt-BR" sz="1800" dirty="0">
              <a:solidFill>
                <a:schemeClr val="tx2">
                  <a:lumMod val="50000"/>
                </a:schemeClr>
              </a:solidFill>
            </a:endParaRPr>
          </a:p>
          <a:p>
            <a:endParaRPr lang="pt-BR" sz="1800" dirty="0">
              <a:solidFill>
                <a:schemeClr val="tx2">
                  <a:lumMod val="50000"/>
                </a:schemeClr>
              </a:solidFill>
            </a:endParaRPr>
          </a:p>
          <a:p>
            <a:endParaRPr lang="pt-BR" sz="1800" dirty="0">
              <a:solidFill>
                <a:schemeClr val="tx2">
                  <a:lumMod val="50000"/>
                </a:schemeClr>
              </a:solidFill>
            </a:endParaRPr>
          </a:p>
          <a:p>
            <a:endParaRPr lang="pt-BR" sz="1800" dirty="0">
              <a:solidFill>
                <a:schemeClr val="tx2">
                  <a:lumMod val="50000"/>
                </a:schemeClr>
              </a:solidFill>
            </a:endParaRPr>
          </a:p>
          <a:p>
            <a:endParaRPr lang="pt-BR" sz="18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8F228082-06C3-4526-8C06-B2B84DCFA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999" y="2636925"/>
            <a:ext cx="7846329" cy="27692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8" name="Conector reto 7">
            <a:extLst>
              <a:ext uri="{FF2B5EF4-FFF2-40B4-BE49-F238E27FC236}">
                <a16:creationId xmlns:a16="http://schemas.microsoft.com/office/drawing/2014/main" xmlns="" id="{8B7AB915-3141-4FAB-A779-601507DD413D}"/>
              </a:ext>
            </a:extLst>
          </p:cNvPr>
          <p:cNvCxnSpPr>
            <a:cxnSpLocks/>
          </p:cNvCxnSpPr>
          <p:nvPr/>
        </p:nvCxnSpPr>
        <p:spPr>
          <a:xfrm>
            <a:off x="3784210" y="3061448"/>
            <a:ext cx="181473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xmlns="" id="{86F179F6-A6ED-4F2E-8B10-2DB60D1CE852}"/>
              </a:ext>
            </a:extLst>
          </p:cNvPr>
          <p:cNvCxnSpPr>
            <a:cxnSpLocks/>
          </p:cNvCxnSpPr>
          <p:nvPr/>
        </p:nvCxnSpPr>
        <p:spPr>
          <a:xfrm>
            <a:off x="4431323" y="3435414"/>
            <a:ext cx="222269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594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A2E8B9D-DE33-412E-AB88-55800A84D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PARA FECHAR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DE6D561E-6BD4-4489-A75C-9A5B97169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084832"/>
            <a:ext cx="9720071" cy="40233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entanto...</a:t>
            </a:r>
          </a:p>
          <a:p>
            <a:pPr marL="0" indent="0" algn="ctr">
              <a:buNone/>
            </a:pPr>
            <a:endParaRPr lang="pt-BR" sz="2400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ctr">
              <a:buNone/>
            </a:pPr>
            <a:endParaRPr lang="pt-BR" sz="2400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ctr">
              <a:buNone/>
            </a:pPr>
            <a:endParaRPr lang="pt-BR" sz="2400" dirty="0">
              <a:solidFill>
                <a:schemeClr val="tx2">
                  <a:lumMod val="50000"/>
                </a:schemeClr>
              </a:solidFill>
            </a:endParaRPr>
          </a:p>
          <a:p>
            <a:endParaRPr lang="pt-BR" sz="2400" dirty="0">
              <a:solidFill>
                <a:schemeClr val="tx2">
                  <a:lumMod val="50000"/>
                </a:schemeClr>
              </a:solidFill>
            </a:endParaRPr>
          </a:p>
          <a:p>
            <a:endParaRPr lang="pt-BR" sz="2400" dirty="0">
              <a:solidFill>
                <a:schemeClr val="tx2">
                  <a:lumMod val="50000"/>
                </a:schemeClr>
              </a:solidFill>
            </a:endParaRPr>
          </a:p>
          <a:p>
            <a:endParaRPr lang="pt-BR" sz="2400" dirty="0">
              <a:solidFill>
                <a:schemeClr val="tx2">
                  <a:lumMod val="50000"/>
                </a:schemeClr>
              </a:solidFill>
            </a:endParaRPr>
          </a:p>
          <a:p>
            <a:endParaRPr lang="pt-BR" sz="2400" dirty="0">
              <a:solidFill>
                <a:schemeClr val="tx2">
                  <a:lumMod val="50000"/>
                </a:schemeClr>
              </a:solidFill>
            </a:endParaRPr>
          </a:p>
          <a:p>
            <a:endParaRPr lang="pt-BR" sz="2400" dirty="0">
              <a:solidFill>
                <a:schemeClr val="tx2">
                  <a:lumMod val="50000"/>
                </a:schemeClr>
              </a:solidFill>
            </a:endParaRPr>
          </a:p>
          <a:p>
            <a:endParaRPr lang="pt-BR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xmlns="" id="{1C7E4A33-BA80-4CDB-93DD-EFE0BAC13D81}"/>
              </a:ext>
            </a:extLst>
          </p:cNvPr>
          <p:cNvSpPr txBox="1">
            <a:spLocks/>
          </p:cNvSpPr>
          <p:nvPr/>
        </p:nvSpPr>
        <p:spPr>
          <a:xfrm>
            <a:off x="1177114" y="5962474"/>
            <a:ext cx="9414100" cy="291435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Tw Cen MT" panose="020B0602020104020603" pitchFamily="34" charset="0"/>
              <a:buNone/>
            </a:pPr>
            <a:r>
              <a:rPr lang="pt-BR" sz="1800" dirty="0">
                <a:solidFill>
                  <a:schemeClr val="tx2">
                    <a:lumMod val="50000"/>
                  </a:schemeClr>
                </a:solidFill>
              </a:rPr>
              <a:t>(Sagan, 1996)</a:t>
            </a:r>
          </a:p>
          <a:p>
            <a:pPr marL="0" indent="0" algn="ctr">
              <a:buFont typeface="Tw Cen MT" panose="020B0602020104020603" pitchFamily="34" charset="0"/>
              <a:buNone/>
            </a:pPr>
            <a:endParaRPr lang="pt-BR" sz="1800" dirty="0">
              <a:solidFill>
                <a:schemeClr val="tx2">
                  <a:lumMod val="50000"/>
                </a:schemeClr>
              </a:solidFill>
            </a:endParaRPr>
          </a:p>
          <a:p>
            <a:endParaRPr lang="pt-BR" sz="1800" dirty="0">
              <a:solidFill>
                <a:schemeClr val="tx2">
                  <a:lumMod val="50000"/>
                </a:schemeClr>
              </a:solidFill>
            </a:endParaRPr>
          </a:p>
          <a:p>
            <a:endParaRPr lang="pt-BR" sz="1800" dirty="0">
              <a:solidFill>
                <a:schemeClr val="tx2">
                  <a:lumMod val="50000"/>
                </a:schemeClr>
              </a:solidFill>
            </a:endParaRPr>
          </a:p>
          <a:p>
            <a:endParaRPr lang="pt-BR" sz="1800" dirty="0">
              <a:solidFill>
                <a:schemeClr val="tx2">
                  <a:lumMod val="50000"/>
                </a:schemeClr>
              </a:solidFill>
            </a:endParaRPr>
          </a:p>
          <a:p>
            <a:endParaRPr lang="pt-BR" sz="1800" dirty="0">
              <a:solidFill>
                <a:schemeClr val="tx2">
                  <a:lumMod val="50000"/>
                </a:schemeClr>
              </a:solidFill>
            </a:endParaRPr>
          </a:p>
          <a:p>
            <a:endParaRPr lang="pt-BR" sz="1800" dirty="0">
              <a:solidFill>
                <a:schemeClr val="tx2">
                  <a:lumMod val="50000"/>
                </a:schemeClr>
              </a:solidFill>
            </a:endParaRPr>
          </a:p>
          <a:p>
            <a:endParaRPr lang="pt-BR" sz="18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EB732CA6-DCE3-4928-BA33-6A27C176F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564" y="2524429"/>
            <a:ext cx="5800872" cy="32613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12770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A2E8B9D-DE33-412E-AB88-55800A84D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964" y="2679192"/>
            <a:ext cx="9720072" cy="1499616"/>
          </a:xfrm>
        </p:spPr>
        <p:txBody>
          <a:bodyPr>
            <a:normAutofit fontScale="90000"/>
          </a:bodyPr>
          <a:lstStyle/>
          <a:p>
            <a:pPr algn="just">
              <a:lnSpc>
                <a:spcPct val="100000"/>
              </a:lnSpc>
            </a:pPr>
            <a:r>
              <a:rPr lang="pt-BR" b="1" dirty="0">
                <a:solidFill>
                  <a:schemeClr val="tx2">
                    <a:lumMod val="50000"/>
                  </a:schemeClr>
                </a:solidFill>
              </a:rPr>
              <a:t>seria UMA ATITUDE ÉTICA OFERECER UMA PRÁTICA TÃO CONTROVERSA à POPULAÇÃO EM ÓRGÃOS COMO O SUS E O JUDICIÁRIO?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CCC0FB48-B35B-4FDB-97E3-B5AE763D9A0E}"/>
              </a:ext>
            </a:extLst>
          </p:cNvPr>
          <p:cNvSpPr/>
          <p:nvPr/>
        </p:nvSpPr>
        <p:spPr>
          <a:xfrm>
            <a:off x="450166" y="703385"/>
            <a:ext cx="573962" cy="165998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A8A800BD-DF02-4049-A254-B33B5C76A713}"/>
              </a:ext>
            </a:extLst>
          </p:cNvPr>
          <p:cNvSpPr txBox="1">
            <a:spLocks/>
          </p:cNvSpPr>
          <p:nvPr/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ENTÃO...</a:t>
            </a:r>
          </a:p>
        </p:txBody>
      </p:sp>
    </p:spTree>
    <p:extLst>
      <p:ext uri="{BB962C8B-B14F-4D97-AF65-F5344CB8AC3E}">
        <p14:creationId xmlns:p14="http://schemas.microsoft.com/office/powerpoint/2010/main" val="843640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A2E8B9D-DE33-412E-AB88-55800A84D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964" y="585216"/>
            <a:ext cx="9720072" cy="1499616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DE6D561E-6BD4-4489-A75C-9A5B97169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964" y="1761275"/>
            <a:ext cx="9720071" cy="402336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Beaumont, H. (2006). Introdução. Em 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Hellinger, B.,</a:t>
            </a:r>
            <a:r>
              <a:rPr lang="pt-BR" sz="1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A simetria oculta do amor: por que o amor faz os relacionamentos darem certo. São Paulo: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Cultrix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BRASIL. Ministério da Saúde. Portaria nº 702 de 21 de março de 2018. (2018). Recuperado em: http://bvsms.saude.gov.br/bvs/saudelegis/gm/2018/prt0702_22_03_2018.html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Ferreira, C. M. C. (2022). Avaliação de uma revisão sistemática (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Konkolÿ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Thege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et al., 2021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) com o AMSTAR 2. (Comunicação pessoal.)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Girão, E. (2022). Requerimento para a audiência sobre Constelação Familiar. Brasília: Senado Federal.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Hansson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, S. O. (2021). Definindo pseudociência e ciência. </a:t>
            </a:r>
            <a:r>
              <a:rPr lang="pt-BR" sz="1000" i="1" dirty="0">
                <a:latin typeface="Arial" panose="020B0604020202020204" pitchFamily="34" charset="0"/>
                <a:cs typeface="Arial" panose="020B0604020202020204" pitchFamily="34" charset="0"/>
              </a:rPr>
              <a:t>Crítica na Rede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. Recuperado em: 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https://criticanarede.com/pseudociencia.html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Hellinger, B. (2006). A simetria oculta do amor: por que o amor faz os relacionamentos darem certo. São Paulo: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Cultrix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Hellinger, B. (2007). Constelações familiares: o reconhecimento das ordens do amor. São Paulo: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Cultrix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Hellinger, B. (2020). O Amor do Espírito na Hellinger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Sciencia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. Belo Horizonte: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Atman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Konkolÿ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Thege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B.,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Petroll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C., Rivas, C., &amp;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Scholtens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S. (2021). The effectiveness of family constellation therapy in improving mental health: a systematic review. Family process, 60(2), 409-423.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Koziner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M. (2018). Campo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morfogenético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Rupert Sheldrake &amp;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Constelações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Familiares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Recuperado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000" u="sng" dirty="0">
                <a:latin typeface="Arial" panose="020B0604020202020204" pitchFamily="34" charset="0"/>
                <a:cs typeface="Arial" panose="020B0604020202020204" pitchFamily="34" charset="0"/>
                <a:hlinkClick r:id="rId3" tooltip="https://youtu.be/2IU5Vx6bm54"/>
              </a:rPr>
              <a:t>https://youtu.be/2IU5Vx6bm54</a:t>
            </a:r>
            <a:r>
              <a:rPr lang="pt-BR" sz="1000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Marino, S., &amp; Macedo, R. M. S. (2018). A Constelação Familiar é sistêmica? Nova Perspectiva Sistêmica, </a:t>
            </a:r>
            <a:r>
              <a:rPr lang="pt-BR" sz="1000" i="1" dirty="0">
                <a:latin typeface="Arial" panose="020B0604020202020204" pitchFamily="34" charset="0"/>
                <a:cs typeface="Arial" panose="020B0604020202020204" pitchFamily="34" charset="0"/>
              </a:rPr>
              <a:t>62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, 24–33.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Pilati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, R. (2018). </a:t>
            </a:r>
            <a:r>
              <a:rPr lang="pt-BR" sz="1000" i="1" dirty="0">
                <a:latin typeface="Arial" panose="020B0604020202020204" pitchFamily="34" charset="0"/>
                <a:cs typeface="Arial" panose="020B0604020202020204" pitchFamily="34" charset="0"/>
              </a:rPr>
              <a:t>Ciência e pseudociência: por que acreditamos apenas naquilo em que queremos acreditar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. São Paulo: Contexto.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Sagan, C. (1996). "Manchete", Edições 2309-2317, p. 128.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Block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Editores.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Weber, G. (2006). Prefácio. Em 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Hellinger, B.,</a:t>
            </a:r>
            <a:r>
              <a:rPr lang="pt-BR" sz="1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A simetria oculta do amor: por que o amor faz os relacionamentos darem certo. São Paulo: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Cultrix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8502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7A2BCEB-91C0-4968-89DB-727AD2654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500" b="1" dirty="0">
                <a:solidFill>
                  <a:schemeClr val="tx2">
                    <a:lumMod val="50000"/>
                  </a:schemeClr>
                </a:solidFill>
              </a:rPr>
              <a:t>OBRIGADO!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98DC74AB-087E-43BE-8326-469E88CF7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581400" cy="1463040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Prof. Daniel Gontijo</a:t>
            </a:r>
          </a:p>
          <a:p>
            <a:r>
              <a:rPr lang="pt-BR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Psicólogo (CRP 04/31961)</a:t>
            </a:r>
          </a:p>
          <a:p>
            <a:r>
              <a:rPr lang="pt-BR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em Neurociências (UFMG)</a:t>
            </a:r>
          </a:p>
          <a:p>
            <a:r>
              <a:rPr lang="pt-BR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Membro fundador da ABPBE</a:t>
            </a:r>
            <a:endParaRPr lang="pt-BR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F038C827-A6B2-415B-B550-5E3DF4909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851" y="829992"/>
            <a:ext cx="4604298" cy="30328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04516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A2E8B9D-DE33-412E-AB88-55800A84D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O QUE É PSEUDOCIÊNCIA?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DE6D561E-6BD4-4489-A75C-9A5B97169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084832"/>
            <a:ext cx="9720071" cy="2543439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Uma prática/doutrina que aborda um tema de domínio da ciência (e.g., saúde mental);</a:t>
            </a:r>
          </a:p>
          <a:p>
            <a:pPr marL="457200" indent="-457200">
              <a:buAutoNum type="arabicPeriod"/>
            </a:pPr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Carece de confiabilidade (i.e., métodos e/ou evidências ruins); e</a:t>
            </a:r>
          </a:p>
          <a:p>
            <a:pPr marL="457200" indent="-457200">
              <a:buAutoNum type="arabicPeriod"/>
            </a:pPr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Seus proponentes passam a impressão de que suas ideias/práticas são confiáveis.</a:t>
            </a:r>
          </a:p>
          <a:p>
            <a:pPr marL="457200" indent="-457200">
              <a:buAutoNum type="arabicPeriod"/>
            </a:pPr>
            <a:endParaRPr lang="pt-BR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Exemplos:</a:t>
            </a:r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Reiki, Terapia de Florais e Quiropraxia. 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xmlns="" id="{CE630A00-58C4-4B5B-931D-7A051E7A4C4D}"/>
              </a:ext>
            </a:extLst>
          </p:cNvPr>
          <p:cNvSpPr txBox="1">
            <a:spLocks/>
          </p:cNvSpPr>
          <p:nvPr/>
        </p:nvSpPr>
        <p:spPr>
          <a:xfrm>
            <a:off x="1177114" y="5982169"/>
            <a:ext cx="9414100" cy="291435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Tw Cen MT" panose="020B0602020104020603" pitchFamily="34" charset="0"/>
              <a:buNone/>
            </a:pPr>
            <a:r>
              <a:rPr lang="pt-BR" sz="1800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pt-BR" sz="1800" dirty="0" err="1">
                <a:solidFill>
                  <a:schemeClr val="tx2">
                    <a:lumMod val="50000"/>
                  </a:schemeClr>
                </a:solidFill>
              </a:rPr>
              <a:t>Hansson</a:t>
            </a:r>
            <a:r>
              <a:rPr lang="pt-BR" sz="1800" dirty="0">
                <a:solidFill>
                  <a:schemeClr val="tx2">
                    <a:lumMod val="50000"/>
                  </a:schemeClr>
                </a:solidFill>
              </a:rPr>
              <a:t>, 2021)</a:t>
            </a:r>
          </a:p>
          <a:p>
            <a:pPr marL="0" indent="0" algn="ctr">
              <a:buFont typeface="Tw Cen MT" panose="020B0602020104020603" pitchFamily="34" charset="0"/>
              <a:buNone/>
            </a:pPr>
            <a:endParaRPr lang="pt-BR" sz="1600" dirty="0">
              <a:solidFill>
                <a:schemeClr val="tx2">
                  <a:lumMod val="50000"/>
                </a:schemeClr>
              </a:solidFill>
            </a:endParaRPr>
          </a:p>
          <a:p>
            <a:endParaRPr lang="pt-BR" sz="1600" dirty="0">
              <a:solidFill>
                <a:schemeClr val="tx2">
                  <a:lumMod val="50000"/>
                </a:schemeClr>
              </a:solidFill>
            </a:endParaRPr>
          </a:p>
          <a:p>
            <a:endParaRPr lang="pt-BR" sz="1600" dirty="0">
              <a:solidFill>
                <a:schemeClr val="tx2">
                  <a:lumMod val="50000"/>
                </a:schemeClr>
              </a:solidFill>
            </a:endParaRPr>
          </a:p>
          <a:p>
            <a:endParaRPr lang="pt-BR" sz="1600" dirty="0">
              <a:solidFill>
                <a:schemeClr val="tx2">
                  <a:lumMod val="50000"/>
                </a:schemeClr>
              </a:solidFill>
            </a:endParaRPr>
          </a:p>
          <a:p>
            <a:endParaRPr lang="pt-BR" sz="1600" dirty="0">
              <a:solidFill>
                <a:schemeClr val="tx2">
                  <a:lumMod val="50000"/>
                </a:schemeClr>
              </a:solidFill>
            </a:endParaRPr>
          </a:p>
          <a:p>
            <a:endParaRPr lang="pt-BR" sz="1600" dirty="0">
              <a:solidFill>
                <a:schemeClr val="tx2">
                  <a:lumMod val="50000"/>
                </a:schemeClr>
              </a:solidFill>
            </a:endParaRPr>
          </a:p>
          <a:p>
            <a:endParaRPr lang="pt-BR" sz="16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760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A2E8B9D-DE33-412E-AB88-55800A84D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PSEUDOCIÊNCIAS são perigosas?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DE6D561E-6BD4-4489-A75C-9A5B97169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084832"/>
            <a:ext cx="9720071" cy="40233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Iludem a população (e.g., promessas de cura);</a:t>
            </a:r>
          </a:p>
          <a:p>
            <a:pPr marL="0" indent="0" algn="ctr">
              <a:buNone/>
            </a:pPr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Desestimulam a pesquisa (e.g., respostas prontas e/ou não falseáveis);</a:t>
            </a:r>
          </a:p>
          <a:p>
            <a:pPr marL="0" indent="0" algn="ctr">
              <a:buNone/>
            </a:pPr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Podem levar pessoas a abandonarem </a:t>
            </a:r>
            <a:r>
              <a:rPr lang="pt-BR" dirty="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PBEs</a:t>
            </a:r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e</a:t>
            </a:r>
          </a:p>
          <a:p>
            <a:pPr marL="0" indent="0" algn="ctr">
              <a:buNone/>
            </a:pPr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Podem ser diretamente nocivas (i.e., não confiáveis/riscos).</a:t>
            </a:r>
          </a:p>
          <a:p>
            <a:pPr marL="0" indent="0" algn="ctr">
              <a:buNone/>
            </a:pPr>
            <a:endParaRPr lang="pt-BR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pt-BR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pt-BR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pt-BR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xmlns="" id="{1C7E4A33-BA80-4CDB-93DD-EFE0BAC13D81}"/>
              </a:ext>
            </a:extLst>
          </p:cNvPr>
          <p:cNvSpPr txBox="1">
            <a:spLocks/>
          </p:cNvSpPr>
          <p:nvPr/>
        </p:nvSpPr>
        <p:spPr>
          <a:xfrm>
            <a:off x="1177114" y="5981349"/>
            <a:ext cx="9414100" cy="291435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Tw Cen MT" panose="020B0602020104020603" pitchFamily="34" charset="0"/>
              <a:buNone/>
            </a:pPr>
            <a:r>
              <a:rPr lang="pt-BR" sz="1800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pt-BR" sz="1800" dirty="0" err="1">
                <a:solidFill>
                  <a:schemeClr val="tx2">
                    <a:lumMod val="50000"/>
                  </a:schemeClr>
                </a:solidFill>
              </a:rPr>
              <a:t>Pilati</a:t>
            </a:r>
            <a:r>
              <a:rPr lang="pt-BR" sz="1800" dirty="0">
                <a:solidFill>
                  <a:schemeClr val="tx2">
                    <a:lumMod val="50000"/>
                  </a:schemeClr>
                </a:solidFill>
              </a:rPr>
              <a:t>, 2020)</a:t>
            </a:r>
          </a:p>
          <a:p>
            <a:pPr marL="0" indent="0" algn="ctr">
              <a:buFont typeface="Tw Cen MT" panose="020B0602020104020603" pitchFamily="34" charset="0"/>
              <a:buNone/>
            </a:pPr>
            <a:endParaRPr lang="pt-BR" sz="1800" dirty="0">
              <a:solidFill>
                <a:schemeClr val="tx2">
                  <a:lumMod val="50000"/>
                </a:schemeClr>
              </a:solidFill>
            </a:endParaRPr>
          </a:p>
          <a:p>
            <a:endParaRPr lang="pt-BR" sz="1800" dirty="0">
              <a:solidFill>
                <a:schemeClr val="tx2">
                  <a:lumMod val="50000"/>
                </a:schemeClr>
              </a:solidFill>
            </a:endParaRPr>
          </a:p>
          <a:p>
            <a:endParaRPr lang="pt-BR" sz="1800" dirty="0">
              <a:solidFill>
                <a:schemeClr val="tx2">
                  <a:lumMod val="50000"/>
                </a:schemeClr>
              </a:solidFill>
            </a:endParaRPr>
          </a:p>
          <a:p>
            <a:endParaRPr lang="pt-BR" sz="1800" dirty="0">
              <a:solidFill>
                <a:schemeClr val="tx2">
                  <a:lumMod val="50000"/>
                </a:schemeClr>
              </a:solidFill>
            </a:endParaRPr>
          </a:p>
          <a:p>
            <a:endParaRPr lang="pt-BR" sz="1800" dirty="0">
              <a:solidFill>
                <a:schemeClr val="tx2">
                  <a:lumMod val="50000"/>
                </a:schemeClr>
              </a:solidFill>
            </a:endParaRPr>
          </a:p>
          <a:p>
            <a:endParaRPr lang="pt-BR" sz="1800" dirty="0">
              <a:solidFill>
                <a:schemeClr val="tx2">
                  <a:lumMod val="50000"/>
                </a:schemeClr>
              </a:solidFill>
            </a:endParaRPr>
          </a:p>
          <a:p>
            <a:endParaRPr lang="pt-BR" sz="1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714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A2E8B9D-DE33-412E-AB88-55800A84D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964" y="2679192"/>
            <a:ext cx="9720072" cy="1499616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A CONSTELAÇÃO FAMILIAR É UMA PSEUDOCIÊNCIA?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CCC0FB48-B35B-4FDB-97E3-B5AE763D9A0E}"/>
              </a:ext>
            </a:extLst>
          </p:cNvPr>
          <p:cNvSpPr/>
          <p:nvPr/>
        </p:nvSpPr>
        <p:spPr>
          <a:xfrm>
            <a:off x="450166" y="703385"/>
            <a:ext cx="573962" cy="165998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5628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A2E8B9D-DE33-412E-AB88-55800A84D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1. ABORDA UM TEMA DA CIÊNCIA?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DE6D561E-6BD4-4489-A75C-9A5B97169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084832"/>
            <a:ext cx="9720071" cy="40233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4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Ajudaria pessoas a ter </a:t>
            </a:r>
            <a:r>
              <a:rPr lang="pt-BR" sz="2400" i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 </a:t>
            </a:r>
            <a:r>
              <a:rPr lang="pt-BR" sz="24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mudanças relativas às suas experiências conflitivas em um sistema social (e.g., sua família).</a:t>
            </a:r>
          </a:p>
          <a:p>
            <a:pPr marL="0" indent="0" algn="ctr">
              <a:buNone/>
            </a:pPr>
            <a:r>
              <a:rPr lang="pt-BR" sz="24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Sim: Psicologia (relações sociais).</a:t>
            </a:r>
          </a:p>
          <a:p>
            <a:pPr marL="0" indent="0" algn="ctr">
              <a:buNone/>
            </a:pPr>
            <a:endParaRPr lang="pt-BR" sz="24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pt-BR" sz="24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xmlns="" id="{1C7E4A33-BA80-4CDB-93DD-EFE0BAC13D81}"/>
              </a:ext>
            </a:extLst>
          </p:cNvPr>
          <p:cNvSpPr txBox="1">
            <a:spLocks/>
          </p:cNvSpPr>
          <p:nvPr/>
        </p:nvSpPr>
        <p:spPr>
          <a:xfrm>
            <a:off x="1177114" y="5981349"/>
            <a:ext cx="9414100" cy="291435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1800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pt-BR" sz="1800" dirty="0" err="1">
                <a:solidFill>
                  <a:schemeClr val="tx2">
                    <a:lumMod val="50000"/>
                  </a:schemeClr>
                </a:solidFill>
              </a:rPr>
              <a:t>Konkolÿ</a:t>
            </a:r>
            <a:r>
              <a:rPr lang="pt-BR" sz="18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1800" dirty="0" err="1">
                <a:solidFill>
                  <a:schemeClr val="tx2">
                    <a:lumMod val="50000"/>
                  </a:schemeClr>
                </a:solidFill>
              </a:rPr>
              <a:t>Thege</a:t>
            </a:r>
            <a:r>
              <a:rPr lang="pt-BR" sz="1800" dirty="0">
                <a:solidFill>
                  <a:schemeClr val="tx2">
                    <a:lumMod val="50000"/>
                  </a:schemeClr>
                </a:solidFill>
              </a:rPr>
              <a:t> et al., 2021)</a:t>
            </a:r>
          </a:p>
          <a:p>
            <a:pPr marL="0" indent="0" algn="ctr">
              <a:buFont typeface="Tw Cen MT" panose="020B0602020104020603" pitchFamily="34" charset="0"/>
              <a:buNone/>
            </a:pPr>
            <a:endParaRPr lang="pt-BR" sz="1800" dirty="0">
              <a:solidFill>
                <a:schemeClr val="tx2">
                  <a:lumMod val="50000"/>
                </a:schemeClr>
              </a:solidFill>
            </a:endParaRPr>
          </a:p>
          <a:p>
            <a:endParaRPr lang="pt-BR" sz="1800" dirty="0">
              <a:solidFill>
                <a:schemeClr val="tx2">
                  <a:lumMod val="50000"/>
                </a:schemeClr>
              </a:solidFill>
            </a:endParaRPr>
          </a:p>
          <a:p>
            <a:endParaRPr lang="pt-BR" sz="1800" dirty="0">
              <a:solidFill>
                <a:schemeClr val="tx2">
                  <a:lumMod val="50000"/>
                </a:schemeClr>
              </a:solidFill>
            </a:endParaRPr>
          </a:p>
          <a:p>
            <a:endParaRPr lang="pt-BR" sz="1800" dirty="0">
              <a:solidFill>
                <a:schemeClr val="tx2">
                  <a:lumMod val="50000"/>
                </a:schemeClr>
              </a:solidFill>
            </a:endParaRPr>
          </a:p>
          <a:p>
            <a:endParaRPr lang="pt-BR" sz="1800" dirty="0">
              <a:solidFill>
                <a:schemeClr val="tx2">
                  <a:lumMod val="50000"/>
                </a:schemeClr>
              </a:solidFill>
            </a:endParaRPr>
          </a:p>
          <a:p>
            <a:endParaRPr lang="pt-BR" sz="1800" dirty="0">
              <a:solidFill>
                <a:schemeClr val="tx2">
                  <a:lumMod val="50000"/>
                </a:schemeClr>
              </a:solidFill>
            </a:endParaRPr>
          </a:p>
          <a:p>
            <a:endParaRPr lang="pt-BR" sz="1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602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A2E8B9D-DE33-412E-AB88-55800A84D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2. CARECE DE CONFIABILIDADE?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DE6D561E-6BD4-4489-A75C-9A5B97169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084832"/>
            <a:ext cx="9720071" cy="40233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MÉTODOS/INFLUÊNCIAS TEÓRICAS POUCO CONFIÁVEIS</a:t>
            </a:r>
          </a:p>
          <a:p>
            <a:pPr marL="0" indent="0" algn="ctr">
              <a:buNone/>
            </a:pPr>
            <a:r>
              <a:rPr lang="pt-BR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Perspectiva de Bert Hellinger</a:t>
            </a:r>
          </a:p>
          <a:p>
            <a:pPr marL="0" indent="0" algn="ctr">
              <a:buNone/>
            </a:pPr>
            <a:r>
              <a:rPr lang="pt-BR" sz="2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Bases teóricas controversas 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(e.g., PNL, Análise Transacional e Terapia Primal);</a:t>
            </a:r>
          </a:p>
          <a:p>
            <a:pPr marL="0" indent="0" algn="ctr">
              <a:buNone/>
            </a:pPr>
            <a:r>
              <a:rPr lang="pt-BR" sz="2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Intuições e </a:t>
            </a:r>
            <a:r>
              <a:rPr lang="pt-BR" sz="2000" i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  <a:r>
              <a:rPr lang="pt-BR" sz="2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 algn="ctr">
              <a:buNone/>
            </a:pPr>
            <a:r>
              <a:rPr lang="pt-BR" sz="2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“Descobertas” metodologicamente obscuras;</a:t>
            </a:r>
          </a:p>
          <a:p>
            <a:pPr marL="0" indent="0" algn="ctr">
              <a:buNone/>
            </a:pPr>
            <a:r>
              <a:rPr lang="pt-BR" sz="2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Experiências e observações pessoais; e</a:t>
            </a:r>
          </a:p>
          <a:p>
            <a:pPr marL="0" indent="0" algn="ctr">
              <a:buNone/>
            </a:pPr>
            <a:r>
              <a:rPr lang="pt-BR" sz="2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Religiosidade/espiritualidade.</a:t>
            </a:r>
          </a:p>
          <a:p>
            <a:pPr marL="0" indent="0" algn="ctr">
              <a:buNone/>
            </a:pPr>
            <a:endParaRPr lang="pt-BR" sz="24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pt-BR" sz="24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pt-BR" sz="24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pt-BR" sz="24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pt-BR" sz="24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pt-BR" sz="24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pt-BR" sz="24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xmlns="" id="{1C7E4A33-BA80-4CDB-93DD-EFE0BAC13D81}"/>
              </a:ext>
            </a:extLst>
          </p:cNvPr>
          <p:cNvSpPr txBox="1">
            <a:spLocks/>
          </p:cNvSpPr>
          <p:nvPr/>
        </p:nvSpPr>
        <p:spPr>
          <a:xfrm>
            <a:off x="1177114" y="5981349"/>
            <a:ext cx="9414100" cy="291435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Tw Cen MT" panose="020B0602020104020603" pitchFamily="34" charset="0"/>
              <a:buNone/>
            </a:pPr>
            <a:r>
              <a:rPr lang="pt-BR" sz="1800" dirty="0">
                <a:solidFill>
                  <a:schemeClr val="tx2">
                    <a:lumMod val="50000"/>
                  </a:schemeClr>
                </a:solidFill>
              </a:rPr>
              <a:t>(Hellinger, </a:t>
            </a:r>
            <a:r>
              <a:rPr lang="pt-BR" sz="1800" i="1" dirty="0">
                <a:solidFill>
                  <a:schemeClr val="tx2">
                    <a:lumMod val="50000"/>
                  </a:schemeClr>
                </a:solidFill>
              </a:rPr>
              <a:t>Ordens do Amor</a:t>
            </a:r>
            <a:r>
              <a:rPr lang="pt-BR" sz="1800" dirty="0">
                <a:solidFill>
                  <a:schemeClr val="tx2">
                    <a:lumMod val="50000"/>
                  </a:schemeClr>
                </a:solidFill>
              </a:rPr>
              <a:t>, 2007; Marino &amp; Macedo, 2018; Beaumont, </a:t>
            </a:r>
            <a:r>
              <a:rPr lang="pt-BR" sz="1800" i="1" dirty="0">
                <a:solidFill>
                  <a:schemeClr val="tx2">
                    <a:lumMod val="50000"/>
                  </a:schemeClr>
                </a:solidFill>
              </a:rPr>
              <a:t>SOA</a:t>
            </a:r>
            <a:r>
              <a:rPr lang="pt-BR" sz="1800" dirty="0">
                <a:solidFill>
                  <a:schemeClr val="tx2">
                    <a:lumMod val="50000"/>
                  </a:schemeClr>
                </a:solidFill>
              </a:rPr>
              <a:t>, 2006)</a:t>
            </a:r>
          </a:p>
          <a:p>
            <a:endParaRPr lang="pt-BR" sz="1800" dirty="0">
              <a:solidFill>
                <a:schemeClr val="tx2">
                  <a:lumMod val="50000"/>
                </a:schemeClr>
              </a:solidFill>
            </a:endParaRPr>
          </a:p>
          <a:p>
            <a:endParaRPr lang="pt-BR" sz="1800" dirty="0">
              <a:solidFill>
                <a:schemeClr val="tx2">
                  <a:lumMod val="50000"/>
                </a:schemeClr>
              </a:solidFill>
            </a:endParaRPr>
          </a:p>
          <a:p>
            <a:endParaRPr lang="pt-BR" sz="1800" dirty="0">
              <a:solidFill>
                <a:schemeClr val="tx2">
                  <a:lumMod val="50000"/>
                </a:schemeClr>
              </a:solidFill>
            </a:endParaRPr>
          </a:p>
          <a:p>
            <a:endParaRPr lang="pt-BR" sz="1800" dirty="0">
              <a:solidFill>
                <a:schemeClr val="tx2">
                  <a:lumMod val="50000"/>
                </a:schemeClr>
              </a:solidFill>
            </a:endParaRPr>
          </a:p>
          <a:p>
            <a:endParaRPr lang="pt-BR" sz="1800" dirty="0">
              <a:solidFill>
                <a:schemeClr val="tx2">
                  <a:lumMod val="50000"/>
                </a:schemeClr>
              </a:solidFill>
            </a:endParaRPr>
          </a:p>
          <a:p>
            <a:endParaRPr lang="pt-BR" sz="1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381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A2E8B9D-DE33-412E-AB88-55800A84D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2. CARECE DE CONFIABILIDADE?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DE6D561E-6BD4-4489-A75C-9A5B97169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084832"/>
            <a:ext cx="9720071" cy="335936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PRESSUPOSTOS TEÓRICOS CONTROVERSOS</a:t>
            </a:r>
          </a:p>
          <a:p>
            <a:pPr marL="0" indent="0" algn="ctr">
              <a:buNone/>
            </a:pPr>
            <a:r>
              <a:rPr lang="pt-BR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Perspectiva de Bert Hellinger</a:t>
            </a:r>
          </a:p>
          <a:p>
            <a:pPr marL="0" indent="0" algn="ctr">
              <a:buNone/>
            </a:pPr>
            <a:r>
              <a:rPr lang="pt-BR" sz="2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Representantes sentiriam o mesmo que familiares;</a:t>
            </a:r>
          </a:p>
          <a:p>
            <a:pPr marL="0" indent="0" algn="ctr">
              <a:buNone/>
            </a:pPr>
            <a:r>
              <a:rPr lang="pt-BR" sz="2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Soluções de </a:t>
            </a:r>
            <a:r>
              <a:rPr lang="pt-BR" sz="2000" dirty="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CFs</a:t>
            </a:r>
            <a:r>
              <a:rPr lang="pt-BR" sz="2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afetariam (misteriosamente) a família real;</a:t>
            </a:r>
          </a:p>
          <a:p>
            <a:pPr marL="0" indent="0" algn="ctr">
              <a:buNone/>
            </a:pPr>
            <a:r>
              <a:rPr lang="pt-BR" sz="2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Ordens do amor (i.e., pertencimento, ordem e equilíbrio);</a:t>
            </a:r>
          </a:p>
          <a:p>
            <a:pPr marL="0" indent="0" algn="ctr">
              <a:buNone/>
            </a:pPr>
            <a:r>
              <a:rPr lang="pt-BR" sz="2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Mortes, abortos e exclusões impactariam gerações posteriores; e</a:t>
            </a:r>
          </a:p>
          <a:p>
            <a:pPr marL="0" indent="0" algn="ctr">
              <a:buNone/>
            </a:pPr>
            <a:r>
              <a:rPr lang="pt-BR" sz="2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Dores e doenças graves (e.g., câncer) poderiam decorrer de desordens sistêmicas.</a:t>
            </a:r>
          </a:p>
          <a:p>
            <a:pPr marL="0" indent="0" algn="ctr">
              <a:buNone/>
            </a:pPr>
            <a:endParaRPr lang="pt-BR" sz="18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18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xmlns="" id="{1C7E4A33-BA80-4CDB-93DD-EFE0BAC13D81}"/>
              </a:ext>
            </a:extLst>
          </p:cNvPr>
          <p:cNvSpPr txBox="1">
            <a:spLocks/>
          </p:cNvSpPr>
          <p:nvPr/>
        </p:nvSpPr>
        <p:spPr>
          <a:xfrm>
            <a:off x="1177114" y="5981349"/>
            <a:ext cx="9414100" cy="291435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Tw Cen MT" panose="020B0602020104020603" pitchFamily="34" charset="0"/>
              <a:buNone/>
            </a:pPr>
            <a:r>
              <a:rPr lang="pt-BR" sz="1800" dirty="0">
                <a:solidFill>
                  <a:schemeClr val="tx2">
                    <a:lumMod val="50000"/>
                  </a:schemeClr>
                </a:solidFill>
              </a:rPr>
              <a:t>(Hellinger, </a:t>
            </a:r>
            <a:r>
              <a:rPr lang="pt-BR" sz="1800" i="1" dirty="0">
                <a:solidFill>
                  <a:schemeClr val="tx2">
                    <a:lumMod val="50000"/>
                  </a:schemeClr>
                </a:solidFill>
              </a:rPr>
              <a:t>CFROA </a:t>
            </a:r>
            <a:r>
              <a:rPr lang="pt-BR" sz="1800" dirty="0">
                <a:solidFill>
                  <a:schemeClr val="tx2">
                    <a:lumMod val="50000"/>
                  </a:schemeClr>
                </a:solidFill>
              </a:rPr>
              <a:t>+ </a:t>
            </a:r>
            <a:r>
              <a:rPr lang="pt-BR" sz="1800" i="1" dirty="0">
                <a:solidFill>
                  <a:schemeClr val="tx2">
                    <a:lumMod val="50000"/>
                  </a:schemeClr>
                </a:solidFill>
              </a:rPr>
              <a:t>OA</a:t>
            </a:r>
            <a:r>
              <a:rPr lang="pt-BR" sz="1800" dirty="0">
                <a:solidFill>
                  <a:schemeClr val="tx2">
                    <a:lumMod val="50000"/>
                  </a:schemeClr>
                </a:solidFill>
              </a:rPr>
              <a:t>, 2007)</a:t>
            </a:r>
          </a:p>
          <a:p>
            <a:pPr marL="0" indent="0" algn="ctr">
              <a:buFont typeface="Tw Cen MT" panose="020B0602020104020603" pitchFamily="34" charset="0"/>
              <a:buNone/>
            </a:pPr>
            <a:endParaRPr lang="pt-BR" sz="1800" dirty="0">
              <a:solidFill>
                <a:schemeClr val="tx2">
                  <a:lumMod val="50000"/>
                </a:schemeClr>
              </a:solidFill>
            </a:endParaRPr>
          </a:p>
          <a:p>
            <a:endParaRPr lang="pt-BR" sz="1800" dirty="0">
              <a:solidFill>
                <a:schemeClr val="tx2">
                  <a:lumMod val="50000"/>
                </a:schemeClr>
              </a:solidFill>
            </a:endParaRPr>
          </a:p>
          <a:p>
            <a:endParaRPr lang="pt-BR" sz="1800" dirty="0">
              <a:solidFill>
                <a:schemeClr val="tx2">
                  <a:lumMod val="50000"/>
                </a:schemeClr>
              </a:solidFill>
            </a:endParaRPr>
          </a:p>
          <a:p>
            <a:endParaRPr lang="pt-BR" sz="1800" dirty="0">
              <a:solidFill>
                <a:schemeClr val="tx2">
                  <a:lumMod val="50000"/>
                </a:schemeClr>
              </a:solidFill>
            </a:endParaRPr>
          </a:p>
          <a:p>
            <a:endParaRPr lang="pt-BR" sz="1800" dirty="0">
              <a:solidFill>
                <a:schemeClr val="tx2">
                  <a:lumMod val="50000"/>
                </a:schemeClr>
              </a:solidFill>
            </a:endParaRPr>
          </a:p>
          <a:p>
            <a:endParaRPr lang="pt-BR" sz="1800" dirty="0">
              <a:solidFill>
                <a:schemeClr val="tx2">
                  <a:lumMod val="50000"/>
                </a:schemeClr>
              </a:solidFill>
            </a:endParaRPr>
          </a:p>
          <a:p>
            <a:endParaRPr lang="pt-BR" sz="1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27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A2E8B9D-DE33-412E-AB88-55800A84D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2. CARECE DE CONFIABILIDADE?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DE6D561E-6BD4-4489-A75C-9A5B97169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084832"/>
            <a:ext cx="9720071" cy="40233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PRESSUPOSTOS TEÓRICOS CONTROVERSOS</a:t>
            </a:r>
          </a:p>
          <a:p>
            <a:pPr marL="0" indent="0" algn="ctr">
              <a:buNone/>
            </a:pPr>
            <a:r>
              <a:rPr lang="pt-BR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Outras perspectivas</a:t>
            </a:r>
          </a:p>
          <a:p>
            <a:pPr marL="0" indent="0" algn="ctr">
              <a:buNone/>
            </a:pPr>
            <a:r>
              <a:rPr lang="pt-BR" sz="2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Campo quântico (ou </a:t>
            </a:r>
            <a:r>
              <a:rPr lang="pt-BR" sz="2000" dirty="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morfogenético</a:t>
            </a:r>
            <a:r>
              <a:rPr lang="pt-BR" sz="2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 algn="ctr">
              <a:buNone/>
            </a:pPr>
            <a:r>
              <a:rPr lang="pt-BR" sz="2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Telepatia; e</a:t>
            </a:r>
          </a:p>
          <a:p>
            <a:pPr marL="0" indent="0" algn="ctr">
              <a:buNone/>
            </a:pPr>
            <a:r>
              <a:rPr lang="pt-BR" sz="2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Interconexão energética entre mentes.</a:t>
            </a:r>
          </a:p>
          <a:p>
            <a:pPr marL="0" indent="0" algn="ctr">
              <a:buNone/>
            </a:pPr>
            <a:endParaRPr lang="pt-BR" sz="24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pt-BR" sz="24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pt-BR" sz="24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pt-BR" sz="24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pt-BR" sz="24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pt-BR" sz="24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pt-BR" sz="24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xmlns="" id="{1C7E4A33-BA80-4CDB-93DD-EFE0BAC13D81}"/>
              </a:ext>
            </a:extLst>
          </p:cNvPr>
          <p:cNvSpPr txBox="1">
            <a:spLocks/>
          </p:cNvSpPr>
          <p:nvPr/>
        </p:nvSpPr>
        <p:spPr>
          <a:xfrm>
            <a:off x="1177114" y="5981349"/>
            <a:ext cx="9414100" cy="291435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Tw Cen MT" panose="020B0602020104020603" pitchFamily="34" charset="0"/>
              <a:buNone/>
            </a:pPr>
            <a:r>
              <a:rPr lang="pt-BR" sz="1800" dirty="0">
                <a:solidFill>
                  <a:schemeClr val="tx2">
                    <a:lumMod val="50000"/>
                  </a:schemeClr>
                </a:solidFill>
              </a:rPr>
              <a:t>(Girão, 2022; </a:t>
            </a:r>
            <a:r>
              <a:rPr lang="pt-BR" sz="1800" dirty="0" err="1">
                <a:solidFill>
                  <a:schemeClr val="tx2">
                    <a:lumMod val="50000"/>
                  </a:schemeClr>
                </a:solidFill>
              </a:rPr>
              <a:t>Koziner</a:t>
            </a:r>
            <a:r>
              <a:rPr lang="pt-BR" sz="1800" dirty="0">
                <a:solidFill>
                  <a:schemeClr val="tx2">
                    <a:lumMod val="50000"/>
                  </a:schemeClr>
                </a:solidFill>
              </a:rPr>
              <a:t>, 2018)</a:t>
            </a:r>
          </a:p>
          <a:p>
            <a:endParaRPr lang="pt-BR" sz="1800" dirty="0">
              <a:solidFill>
                <a:schemeClr val="tx2">
                  <a:lumMod val="50000"/>
                </a:schemeClr>
              </a:solidFill>
            </a:endParaRPr>
          </a:p>
          <a:p>
            <a:endParaRPr lang="pt-BR" sz="1800" dirty="0">
              <a:solidFill>
                <a:schemeClr val="tx2">
                  <a:lumMod val="50000"/>
                </a:schemeClr>
              </a:solidFill>
            </a:endParaRPr>
          </a:p>
          <a:p>
            <a:endParaRPr lang="pt-BR" sz="1800" dirty="0">
              <a:solidFill>
                <a:schemeClr val="tx2">
                  <a:lumMod val="50000"/>
                </a:schemeClr>
              </a:solidFill>
            </a:endParaRPr>
          </a:p>
          <a:p>
            <a:endParaRPr lang="pt-BR" sz="1800" dirty="0">
              <a:solidFill>
                <a:schemeClr val="tx2">
                  <a:lumMod val="50000"/>
                </a:schemeClr>
              </a:solidFill>
            </a:endParaRPr>
          </a:p>
          <a:p>
            <a:endParaRPr lang="pt-BR" sz="1800" dirty="0">
              <a:solidFill>
                <a:schemeClr val="tx2">
                  <a:lumMod val="50000"/>
                </a:schemeClr>
              </a:solidFill>
            </a:endParaRPr>
          </a:p>
          <a:p>
            <a:endParaRPr lang="pt-BR" sz="1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72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A2E8B9D-DE33-412E-AB88-55800A84D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2. CARECE DE CONFIABILIDADE?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DE6D561E-6BD4-4489-A75C-9A5B97169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084832"/>
            <a:ext cx="9720071" cy="35703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4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EVIDÊNCIAS INSUFICIENTES</a:t>
            </a:r>
          </a:p>
          <a:p>
            <a:pPr marL="0" indent="0" algn="ctr">
              <a:buNone/>
            </a:pPr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Evidências anedóticas (casos);</a:t>
            </a:r>
          </a:p>
          <a:p>
            <a:pPr marL="0" indent="0" algn="ctr">
              <a:buNone/>
            </a:pPr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Experiências pessoais (e.g., “Eu me senti bem”); e</a:t>
            </a:r>
          </a:p>
          <a:p>
            <a:pPr marL="0" indent="0" algn="ctr">
              <a:buNone/>
            </a:pPr>
            <a:r>
              <a:rPr lang="pt-BR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Evidências científicas pobres e escassas.</a:t>
            </a:r>
          </a:p>
          <a:p>
            <a:pPr marL="0" indent="0" algn="ctr">
              <a:buNone/>
            </a:pPr>
            <a:endParaRPr lang="pt-BR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pt-BR" sz="24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pt-BR" sz="24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xmlns="" id="{1C7E4A33-BA80-4CDB-93DD-EFE0BAC13D81}"/>
              </a:ext>
            </a:extLst>
          </p:cNvPr>
          <p:cNvSpPr txBox="1">
            <a:spLocks/>
          </p:cNvSpPr>
          <p:nvPr/>
        </p:nvSpPr>
        <p:spPr>
          <a:xfrm>
            <a:off x="1177114" y="5981349"/>
            <a:ext cx="9414100" cy="291435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Tw Cen MT" panose="020B0602020104020603" pitchFamily="34" charset="0"/>
              <a:buNone/>
            </a:pPr>
            <a:r>
              <a:rPr lang="pt-BR" sz="1800" dirty="0">
                <a:solidFill>
                  <a:schemeClr val="tx2">
                    <a:lumMod val="50000"/>
                  </a:schemeClr>
                </a:solidFill>
              </a:rPr>
              <a:t>(Hellinger, CFROA, 2007; </a:t>
            </a:r>
            <a:r>
              <a:rPr lang="pt-BR" sz="1800" dirty="0" err="1">
                <a:solidFill>
                  <a:schemeClr val="tx2">
                    <a:lumMod val="50000"/>
                  </a:schemeClr>
                </a:solidFill>
              </a:rPr>
              <a:t>Konkolÿ</a:t>
            </a:r>
            <a:r>
              <a:rPr lang="pt-BR" sz="18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1800" dirty="0" err="1">
                <a:solidFill>
                  <a:schemeClr val="tx2">
                    <a:lumMod val="50000"/>
                  </a:schemeClr>
                </a:solidFill>
              </a:rPr>
              <a:t>Thege</a:t>
            </a:r>
            <a:r>
              <a:rPr lang="pt-BR" sz="1800" dirty="0">
                <a:solidFill>
                  <a:schemeClr val="tx2">
                    <a:lumMod val="50000"/>
                  </a:schemeClr>
                </a:solidFill>
              </a:rPr>
              <a:t> et al., 2022; Ferreira, 2022) </a:t>
            </a:r>
          </a:p>
          <a:p>
            <a:pPr marL="0" indent="0" algn="ctr">
              <a:buFont typeface="Tw Cen MT" panose="020B0602020104020603" pitchFamily="34" charset="0"/>
              <a:buNone/>
            </a:pPr>
            <a:endParaRPr lang="pt-BR" sz="1800" dirty="0">
              <a:solidFill>
                <a:schemeClr val="tx2">
                  <a:lumMod val="50000"/>
                </a:schemeClr>
              </a:solidFill>
            </a:endParaRPr>
          </a:p>
          <a:p>
            <a:endParaRPr lang="pt-BR" sz="1800" dirty="0">
              <a:solidFill>
                <a:schemeClr val="tx2">
                  <a:lumMod val="50000"/>
                </a:schemeClr>
              </a:solidFill>
            </a:endParaRPr>
          </a:p>
          <a:p>
            <a:endParaRPr lang="pt-BR" sz="1800" dirty="0">
              <a:solidFill>
                <a:schemeClr val="tx2">
                  <a:lumMod val="50000"/>
                </a:schemeClr>
              </a:solidFill>
            </a:endParaRPr>
          </a:p>
          <a:p>
            <a:endParaRPr lang="pt-BR" sz="1800" dirty="0">
              <a:solidFill>
                <a:schemeClr val="tx2">
                  <a:lumMod val="50000"/>
                </a:schemeClr>
              </a:solidFill>
            </a:endParaRPr>
          </a:p>
          <a:p>
            <a:endParaRPr lang="pt-BR" sz="1800" dirty="0">
              <a:solidFill>
                <a:schemeClr val="tx2">
                  <a:lumMod val="50000"/>
                </a:schemeClr>
              </a:solidFill>
            </a:endParaRPr>
          </a:p>
          <a:p>
            <a:endParaRPr lang="pt-BR" sz="1800" dirty="0">
              <a:solidFill>
                <a:schemeClr val="tx2">
                  <a:lumMod val="50000"/>
                </a:schemeClr>
              </a:solidFill>
            </a:endParaRPr>
          </a:p>
          <a:p>
            <a:endParaRPr lang="pt-BR" sz="1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74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Laranj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1095</TotalTime>
  <Words>1082</Words>
  <Application>Microsoft Office PowerPoint</Application>
  <PresentationFormat>Widescreen</PresentationFormat>
  <Paragraphs>225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Arial</vt:lpstr>
      <vt:lpstr>Tw Cen MT</vt:lpstr>
      <vt:lpstr>Tw Cen MT Condensed</vt:lpstr>
      <vt:lpstr>Wingdings 3</vt:lpstr>
      <vt:lpstr>Integral</vt:lpstr>
      <vt:lpstr>CONSTELAÇÃO FAMILIAR: UMA PSEUDOCIÊNCIA?</vt:lpstr>
      <vt:lpstr>O QUE É PSEUDOCIÊNCIA?</vt:lpstr>
      <vt:lpstr>PSEUDOCIÊNCIAS são perigosas?</vt:lpstr>
      <vt:lpstr>A CONSTELAÇÃO FAMILIAR É UMA PSEUDOCIÊNCIA?</vt:lpstr>
      <vt:lpstr>1. ABORDA UM TEMA DA CIÊNCIA?</vt:lpstr>
      <vt:lpstr>2. CARECE DE CONFIABILIDADE?</vt:lpstr>
      <vt:lpstr>2. CARECE DE CONFIABILIDADE?</vt:lpstr>
      <vt:lpstr>2. CARECE DE CONFIABILIDADE?</vt:lpstr>
      <vt:lpstr>2. CARECE DE CONFIABILIDADE?</vt:lpstr>
      <vt:lpstr>3. PRETENSÃO DE CONFIABILIDADE?</vt:lpstr>
      <vt:lpstr>3. PRETENSÃO DE CONFIABILIDADE?</vt:lpstr>
      <vt:lpstr>PORTANTO...</vt:lpstr>
      <vt:lpstr>COMO MUITOS CIENTISTAS VÊM SUGERINDO, essa análise corrobora a noção de QUE A Constelação familiar É UMA PSEUDOCIÊNCIA.</vt:lpstr>
      <vt:lpstr>PARA FECHAR</vt:lpstr>
      <vt:lpstr>PARA FECHAR</vt:lpstr>
      <vt:lpstr>seria UMA ATITUDE ÉTICA OFERECER UMA PRÁTICA TÃO CONTROVERSA à POPULAÇÃO EM ÓRGÃOS COMO O SUS E O JUDICIÁRIO?</vt:lpstr>
      <vt:lpstr>REFERÊNCIAS</vt:lpstr>
      <vt:lpstr>OBRIGADO!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psicologia da religião</dc:title>
  <dc:creator>Daniel Gontijo</dc:creator>
  <cp:lastModifiedBy>Ivan Cerqueira Filho</cp:lastModifiedBy>
  <cp:revision>90</cp:revision>
  <dcterms:created xsi:type="dcterms:W3CDTF">2020-11-07T12:38:37Z</dcterms:created>
  <dcterms:modified xsi:type="dcterms:W3CDTF">2022-03-24T14:32:44Z</dcterms:modified>
</cp:coreProperties>
</file>