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BitMingle</a:t>
            </a:r>
            <a:r>
              <a:rPr lang="en-US" sz="8000" dirty="0" smtClean="0"/>
              <a:t>	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Reid </a:t>
            </a:r>
            <a:r>
              <a:rPr lang="en-US" sz="4400" dirty="0" err="1" smtClean="0"/>
              <a:t>bixler</a:t>
            </a:r>
            <a:r>
              <a:rPr lang="en-US" sz="4400" dirty="0" smtClean="0"/>
              <a:t> and CARTER </a:t>
            </a:r>
            <a:r>
              <a:rPr lang="en-US" sz="4400" dirty="0" smtClean="0"/>
              <a:t>HALL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16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Launderer 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46682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charge of mingle characteristics</a:t>
            </a:r>
          </a:p>
          <a:p>
            <a:pPr lvl="1"/>
            <a:r>
              <a:rPr lang="en-US" dirty="0" smtClean="0"/>
              <a:t>Sets size, fee, expiration, output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No central authority controlling the details of the mixing</a:t>
            </a:r>
            <a:endParaRPr lang="en-US" dirty="0" smtClean="0"/>
          </a:p>
          <a:p>
            <a:r>
              <a:rPr lang="en-US" dirty="0" smtClean="0"/>
              <a:t>Maximized anonymity</a:t>
            </a:r>
          </a:p>
          <a:p>
            <a:pPr lvl="1"/>
            <a:r>
              <a:rPr lang="en-US" dirty="0" smtClean="0"/>
              <a:t>Increased size = More inputs/outputs</a:t>
            </a:r>
          </a:p>
          <a:p>
            <a:pPr lvl="1"/>
            <a:r>
              <a:rPr lang="en-US" dirty="0" smtClean="0"/>
              <a:t>Variable fee = Difficult to compare</a:t>
            </a:r>
          </a:p>
          <a:p>
            <a:pPr lvl="1"/>
            <a:r>
              <a:rPr lang="en-US" dirty="0" smtClean="0"/>
              <a:t>Increase output addresses = More outputs, difficult to track</a:t>
            </a:r>
          </a:p>
          <a:p>
            <a:pPr lvl="1"/>
            <a:r>
              <a:rPr lang="en-US" dirty="0" smtClean="0"/>
              <a:t>No trackable lender fee</a:t>
            </a:r>
          </a:p>
          <a:p>
            <a:r>
              <a:rPr lang="en-US" dirty="0" smtClean="0"/>
              <a:t>Speed of Transaction</a:t>
            </a:r>
          </a:p>
          <a:p>
            <a:pPr lvl="1"/>
            <a:r>
              <a:rPr lang="en-US" dirty="0" smtClean="0"/>
              <a:t>Small Required Input = Many Lenders</a:t>
            </a:r>
          </a:p>
          <a:p>
            <a:pPr lvl="1"/>
            <a:r>
              <a:rPr lang="en-US" dirty="0" smtClean="0"/>
              <a:t>Small Mingle Size = Minimize Wait Time</a:t>
            </a:r>
          </a:p>
          <a:p>
            <a:pPr lvl="1"/>
            <a:r>
              <a:rPr lang="en-US" dirty="0" smtClean="0"/>
              <a:t>Increased Fee = Quicker Accepts</a:t>
            </a:r>
          </a:p>
        </p:txBody>
      </p:sp>
    </p:spTree>
    <p:extLst>
      <p:ext uri="{BB962C8B-B14F-4D97-AF65-F5344CB8AC3E}">
        <p14:creationId xmlns:p14="http://schemas.microsoft.com/office/powerpoint/2010/main" val="10120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Lender 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$$$ MAKIN DAT MONAY $$$</a:t>
            </a:r>
          </a:p>
          <a:p>
            <a:r>
              <a:rPr lang="en-US" dirty="0" smtClean="0"/>
              <a:t>Also mixes most of your Bitcoin</a:t>
            </a:r>
          </a:p>
          <a:p>
            <a:pPr lvl="1"/>
            <a:r>
              <a:rPr lang="en-US" dirty="0" smtClean="0"/>
              <a:t>Lender addresses are ‘easier’ to track because always will be least/smallest outputs</a:t>
            </a:r>
          </a:p>
          <a:p>
            <a:r>
              <a:rPr lang="en-US" dirty="0" smtClean="0"/>
              <a:t>Quick transactions -&gt; More Mingles -&gt; More Money</a:t>
            </a:r>
          </a:p>
        </p:txBody>
      </p:sp>
    </p:spTree>
    <p:extLst>
      <p:ext uri="{BB962C8B-B14F-4D97-AF65-F5344CB8AC3E}">
        <p14:creationId xmlns:p14="http://schemas.microsoft.com/office/powerpoint/2010/main" val="187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Restrictions/requirements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12758"/>
                <a:ext cx="9905999" cy="50452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 inputs must be the same (Anonymity)</a:t>
                </a:r>
              </a:p>
              <a:p>
                <a:r>
                  <a:rPr lang="en-US" dirty="0" smtClean="0"/>
                  <a:t>All related outputs must be the same (including if multiple outputs) </a:t>
                </a:r>
                <a:r>
                  <a:rPr lang="en-US" dirty="0"/>
                  <a:t>(Anonymity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E.G. If RI = 10BTC and M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wants 3 OA each getting 2, 3, and 4BTC, then all participants must also get exactly 2, 3, and 4BTC in their Launder Addresses (including fee outputs)</a:t>
                </a:r>
              </a:p>
              <a:p>
                <a:r>
                  <a:rPr lang="en-US" dirty="0" smtClean="0"/>
                  <a:t>Minimum Lender Gain (To prevent attacks)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𝐿𝑒𝑛𝑑𝑒𝑟𝐺𝑎𝑖𝑛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𝐹𝑒𝑒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𝐿𝑒𝑛𝑑𝑒𝑟𝑠</m:t>
                        </m:r>
                      </m:den>
                    </m:f>
                  </m:oMath>
                </a14:m>
                <a:r>
                  <a:rPr lang="en-US" dirty="0" smtClean="0"/>
                  <a:t>      (where # Lenders = Mingle Size – 1)</a:t>
                </a:r>
              </a:p>
              <a:p>
                <a:pPr lvl="1"/>
                <a:r>
                  <a:rPr lang="en-US" dirty="0" smtClean="0"/>
                  <a:t>At the moment, 0.001 or 0.1% Lender Gain</a:t>
                </a:r>
              </a:p>
              <a:p>
                <a:pPr lvl="1"/>
                <a:r>
                  <a:rPr lang="en-US" dirty="0" smtClean="0"/>
                  <a:t>Could change to maximize usage of </a:t>
                </a:r>
                <a:r>
                  <a:rPr lang="en-US" dirty="0" err="1" smtClean="0"/>
                  <a:t>BitMingle</a:t>
                </a:r>
                <a:endParaRPr lang="en-US" dirty="0"/>
              </a:p>
              <a:p>
                <a:pPr lvl="2"/>
                <a:r>
                  <a:rPr lang="en-US" dirty="0" smtClean="0"/>
                  <a:t>(i.e. too low = not enough lenders, too high = not enough launderers)</a:t>
                </a:r>
              </a:p>
              <a:p>
                <a:r>
                  <a:rPr lang="en-US" dirty="0" smtClean="0"/>
                  <a:t>Minimum Fee/Required Input (To prevent attacks)</a:t>
                </a:r>
              </a:p>
              <a:p>
                <a:pPr lvl="1"/>
                <a:r>
                  <a:rPr lang="en-US" dirty="0" smtClean="0"/>
                  <a:t>Must be larger than transaction fee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12758"/>
                <a:ext cx="9905999" cy="5045242"/>
              </a:xfrm>
              <a:blipFill rotWithShape="0">
                <a:blip r:embed="rId2"/>
                <a:stretch>
                  <a:fillRect l="-1231" t="-2053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work on before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better values for Minimum Lender Gain</a:t>
            </a:r>
          </a:p>
          <a:p>
            <a:r>
              <a:rPr lang="en-US" dirty="0" smtClean="0"/>
              <a:t>Formalize into a paper</a:t>
            </a:r>
          </a:p>
          <a:p>
            <a:pPr lvl="1"/>
            <a:r>
              <a:rPr lang="en-US" dirty="0" smtClean="0"/>
              <a:t>Prove keeps to wanted traits</a:t>
            </a:r>
          </a:p>
          <a:p>
            <a:pPr lvl="1"/>
            <a:r>
              <a:rPr lang="en-US" dirty="0" smtClean="0"/>
              <a:t>Prove anonymity</a:t>
            </a:r>
          </a:p>
          <a:p>
            <a:pPr lvl="1"/>
            <a:r>
              <a:rPr lang="en-US" dirty="0" smtClean="0"/>
              <a:t>Compare to current protocols</a:t>
            </a:r>
          </a:p>
          <a:p>
            <a:r>
              <a:rPr lang="en-US" dirty="0" smtClean="0"/>
              <a:t>Create a working implementation???</a:t>
            </a:r>
          </a:p>
          <a:p>
            <a:r>
              <a:rPr lang="en-US" sz="1600" dirty="0" smtClean="0"/>
              <a:t>(Sell to Google for 1,000,000BTC)</a:t>
            </a:r>
          </a:p>
        </p:txBody>
      </p:sp>
    </p:spTree>
    <p:extLst>
      <p:ext uri="{BB962C8B-B14F-4D97-AF65-F5344CB8AC3E}">
        <p14:creationId xmlns:p14="http://schemas.microsoft.com/office/powerpoint/2010/main" val="35416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160" y="25435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2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Unlinkability – Input and Output must be unlinkable</a:t>
            </a:r>
          </a:p>
          <a:p>
            <a:r>
              <a:rPr lang="en-US" dirty="0" smtClean="0"/>
              <a:t>Verifiability – Attacker must not be able to steal honest coins</a:t>
            </a:r>
          </a:p>
          <a:p>
            <a:r>
              <a:rPr lang="en-US" dirty="0" smtClean="0"/>
              <a:t>Robustness – Protocol should succeed in presence of malicious participants</a:t>
            </a:r>
          </a:p>
          <a:p>
            <a:r>
              <a:rPr lang="en-US" dirty="0" smtClean="0"/>
              <a:t>Compatibility – Must work on top of Bitcoin network</a:t>
            </a:r>
          </a:p>
          <a:p>
            <a:r>
              <a:rPr lang="en-US" dirty="0" smtClean="0"/>
              <a:t>Incentivized Fees – Introduce fees for incentivizing lenders to join</a:t>
            </a:r>
          </a:p>
          <a:p>
            <a:r>
              <a:rPr lang="en-US" dirty="0" smtClean="0"/>
              <a:t>Efficiency – Users with restricted resources should be able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336750" cy="3541714"/>
          </a:xfrm>
        </p:spPr>
        <p:txBody>
          <a:bodyPr/>
          <a:lstStyle/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Announcement</a:t>
            </a:r>
          </a:p>
          <a:p>
            <a:pPr lvl="1"/>
            <a:r>
              <a:rPr lang="en-US" dirty="0" smtClean="0"/>
              <a:t>Shuffling</a:t>
            </a:r>
          </a:p>
          <a:p>
            <a:pPr lvl="1"/>
            <a:r>
              <a:rPr lang="en-US" dirty="0" smtClean="0"/>
              <a:t>Transaction Verification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0021" t="31150" r="28205" b="20418"/>
          <a:stretch/>
        </p:blipFill>
        <p:spPr bwMode="auto">
          <a:xfrm>
            <a:off x="4883078" y="2097088"/>
            <a:ext cx="6344637" cy="3585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6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Bitmingle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5351" y="2278092"/>
            <a:ext cx="1801359" cy="329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8094" y="2278092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94253" y="3051255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8093" y="3809711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8093" y="5540774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8093" y="4737793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51850" y="1877982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8010" y="2707156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1850" y="3448919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1850" y="4366713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1850" y="5169693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56710" y="2278092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55085" y="2641767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56710" y="3029585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56710" y="3397549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28889" y="3782371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71827" y="4388755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56709" y="4788866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3402" y="5184224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827" y="5550984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98594" y="1905303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98594" y="2288263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8594" y="2651813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8594" y="3041548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98594" y="3432016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71827" y="5499472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71827" y="5109639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00251" y="4336794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85134" y="4718621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2390" y="1955296"/>
            <a:ext cx="4796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3540" y="2649173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9560" y="3441658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38605" y="4333901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9560" y="5184224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0659" y="1969043"/>
            <a:ext cx="546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09499" y="2348332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15653" y="2709164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09499" y="3070142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20659" y="3415248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15301" y="4089077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21614" y="4479975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15301" y="4857726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09437" y="5240186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0326" y="2243735"/>
            <a:ext cx="705962" cy="3220112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MINGLE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80326" y="5442501"/>
            <a:ext cx="7553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5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network available to all Bitcoin users</a:t>
            </a:r>
          </a:p>
          <a:p>
            <a:r>
              <a:rPr lang="en-US" dirty="0" smtClean="0"/>
              <a:t>Become one of two ‘minglers’</a:t>
            </a:r>
          </a:p>
          <a:p>
            <a:pPr lvl="1"/>
            <a:r>
              <a:rPr lang="en-US" dirty="0" smtClean="0"/>
              <a:t>Launderer (M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Lender (M</a:t>
            </a:r>
            <a:r>
              <a:rPr lang="en-US" baseline="-25000" dirty="0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Ability to broadcast intent/availability</a:t>
            </a:r>
          </a:p>
        </p:txBody>
      </p:sp>
    </p:spTree>
    <p:extLst>
      <p:ext uri="{BB962C8B-B14F-4D97-AF65-F5344CB8AC3E}">
        <p14:creationId xmlns:p14="http://schemas.microsoft.com/office/powerpoint/2010/main" val="3828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Launderer (M</a:t>
            </a:r>
            <a:r>
              <a:rPr lang="en-US" baseline="-25000" dirty="0" smtClean="0"/>
              <a:t>A</a:t>
            </a:r>
            <a:r>
              <a:rPr lang="en-US" dirty="0" smtClean="0"/>
              <a:t>) CREAtes a mingle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383923"/>
          </a:xfrm>
        </p:spPr>
        <p:txBody>
          <a:bodyPr>
            <a:normAutofit/>
          </a:bodyPr>
          <a:lstStyle/>
          <a:p>
            <a:r>
              <a:rPr lang="en-US" dirty="0" smtClean="0"/>
              <a:t>Set by Launderer</a:t>
            </a:r>
          </a:p>
          <a:p>
            <a:pPr lvl="1"/>
            <a:r>
              <a:rPr lang="en-US" dirty="0" smtClean="0"/>
              <a:t>Mingle </a:t>
            </a:r>
            <a:r>
              <a:rPr lang="en-US" dirty="0"/>
              <a:t>Size (S) </a:t>
            </a:r>
            <a:r>
              <a:rPr lang="en-US" dirty="0" smtClean="0"/>
              <a:t>– Required number of participants to start the mingle (includes M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Expiration (E) – Amount of time the launderer is willing to wait for S participants</a:t>
            </a:r>
          </a:p>
          <a:p>
            <a:pPr lvl="2"/>
            <a:r>
              <a:rPr lang="en-US" dirty="0" smtClean="0"/>
              <a:t>Will cancel broadcast if expiration is reached</a:t>
            </a:r>
          </a:p>
          <a:p>
            <a:pPr lvl="1"/>
            <a:r>
              <a:rPr lang="en-US" dirty="0"/>
              <a:t>Required Input (RI) </a:t>
            </a:r>
            <a:r>
              <a:rPr lang="en-US" dirty="0" smtClean="0"/>
              <a:t>– Specific amount of Bitcoin M</a:t>
            </a:r>
            <a:r>
              <a:rPr lang="en-US" baseline="-25000" dirty="0" smtClean="0"/>
              <a:t>A</a:t>
            </a:r>
            <a:r>
              <a:rPr lang="en-US" dirty="0" smtClean="0"/>
              <a:t> wants to launder</a:t>
            </a:r>
          </a:p>
          <a:p>
            <a:pPr lvl="1"/>
            <a:r>
              <a:rPr lang="en-US" dirty="0" smtClean="0"/>
              <a:t>Fee (F) – Percentage of RI that M</a:t>
            </a:r>
            <a:r>
              <a:rPr lang="en-US" baseline="-25000" dirty="0" smtClean="0"/>
              <a:t>A</a:t>
            </a:r>
            <a:r>
              <a:rPr lang="en-US" dirty="0" smtClean="0"/>
              <a:t> is willing to pay to create the mingle</a:t>
            </a:r>
          </a:p>
          <a:p>
            <a:pPr lvl="1"/>
            <a:r>
              <a:rPr lang="en-US" dirty="0" smtClean="0"/>
              <a:t># Output Addresses (O) – Number of output addresses required per participant</a:t>
            </a:r>
          </a:p>
          <a:p>
            <a:r>
              <a:rPr lang="en-US" dirty="0" smtClean="0"/>
              <a:t>Broadcasts Mingle to network seeking Lenders to achieve Mingle Size</a:t>
            </a:r>
          </a:p>
          <a:p>
            <a:pPr lvl="1"/>
            <a:r>
              <a:rPr lang="en-US" dirty="0" smtClean="0"/>
              <a:t>Once Mingle Size is reached, automatically create Mingle Transaction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Lenders (M</a:t>
            </a:r>
            <a:r>
              <a:rPr lang="en-US" baseline="-25000" dirty="0" smtClean="0"/>
              <a:t>E</a:t>
            </a:r>
            <a:r>
              <a:rPr lang="en-US" dirty="0" smtClean="0"/>
              <a:t>) search for mingles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968"/>
                <a:ext cx="9905999" cy="43474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Search across network for criteria</a:t>
                </a:r>
              </a:p>
              <a:p>
                <a:pPr lvl="1"/>
                <a:r>
                  <a:rPr lang="en-US" dirty="0" smtClean="0"/>
                  <a:t>Required Input – How much the lender must have to join in the mingle</a:t>
                </a:r>
              </a:p>
              <a:p>
                <a:pPr lvl="1"/>
                <a:r>
                  <a:rPr lang="en-US" dirty="0" smtClean="0"/>
                  <a:t>Lender Gain – How much the lender will get for participating in the mingle</a:t>
                </a:r>
              </a:p>
              <a:p>
                <a:pPr lvl="2"/>
                <a:r>
                  <a:rPr lang="en-US" dirty="0" smtClean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𝐹𝑒𝑒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𝑀𝑖𝑛𝑔𝑙𝑒𝑆𝑖𝑧𝑒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dirty="0" smtClean="0"/>
                  <a:t> (The launderer will not gain and is included in </a:t>
                </a:r>
                <a:r>
                  <a:rPr lang="en-US" dirty="0" err="1" smtClean="0"/>
                  <a:t>MingleSize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Current Mingle Size – How many participants are currently waiting for the mingle</a:t>
                </a:r>
              </a:p>
              <a:p>
                <a:pPr lvl="1"/>
                <a:r>
                  <a:rPr lang="en-US" dirty="0" smtClean="0"/>
                  <a:t># Output Addresses – How many output addresses the lender must have available</a:t>
                </a:r>
              </a:p>
              <a:p>
                <a:pPr lvl="2"/>
                <a:r>
                  <a:rPr lang="en-US" dirty="0" smtClean="0"/>
                  <a:t>Must not be the same as input address</a:t>
                </a:r>
              </a:p>
              <a:p>
                <a:r>
                  <a:rPr lang="en-US" dirty="0" smtClean="0"/>
                  <a:t>If found appropriate Mingle, join until completion or expiration</a:t>
                </a:r>
              </a:p>
              <a:p>
                <a:pPr lvl="1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968"/>
                <a:ext cx="9905999" cy="4347411"/>
              </a:xfrm>
              <a:blipFill rotWithShape="0">
                <a:blip r:embed="rId2"/>
                <a:stretch>
                  <a:fillRect l="-1231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9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a mingle transaction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6630"/>
                <a:ext cx="9905999" cy="2337027"/>
              </a:xfrm>
            </p:spPr>
            <p:txBody>
              <a:bodyPr/>
              <a:lstStyle/>
              <a:p>
                <a:r>
                  <a:rPr lang="en-US" dirty="0" smtClean="0"/>
                  <a:t>Inputs must all be equal in size (N total)</a:t>
                </a:r>
              </a:p>
              <a:p>
                <a:r>
                  <a:rPr lang="en-US" dirty="0" smtClean="0"/>
                  <a:t>Outputs per participant will be broken into 2 categories</a:t>
                </a:r>
              </a:p>
              <a:p>
                <a:pPr lvl="1"/>
                <a:r>
                  <a:rPr lang="en-US" dirty="0" smtClean="0"/>
                  <a:t>Launder Outputs –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𝑒𝑞𝑢𝑖𝑟𝑒𝑑𝐼𝑛𝑝𝑢𝑡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𝐹𝑒𝑒</m:t>
                    </m:r>
                  </m:oMath>
                </a14:m>
                <a:r>
                  <a:rPr lang="en-US" dirty="0" smtClean="0"/>
                  <a:t> (N × #</a:t>
                </a:r>
                <a:r>
                  <a:rPr lang="en-US" dirty="0" err="1" smtClean="0"/>
                  <a:t>OutputAddr</a:t>
                </a:r>
                <a:r>
                  <a:rPr lang="en-US" dirty="0" smtClean="0"/>
                  <a:t> total)</a:t>
                </a:r>
              </a:p>
              <a:p>
                <a:pPr lvl="1"/>
                <a:r>
                  <a:rPr lang="en-US" dirty="0" smtClean="0"/>
                  <a:t>Fee Outputs –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𝑒𝑒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𝑀𝑖𝑛𝑔𝑙𝑒𝑆𝑖𝑧𝑒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𝐹𝑒𝑒</m:t>
                    </m:r>
                  </m:oMath>
                </a14:m>
                <a:r>
                  <a:rPr lang="en-US" dirty="0" smtClean="0"/>
                  <a:t> (N-1 total)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6630"/>
                <a:ext cx="9905999" cy="2337027"/>
              </a:xfrm>
              <a:blipFill rotWithShape="0">
                <a:blip r:embed="rId2"/>
                <a:stretch>
                  <a:fillRect l="-1231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transaction visualization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7079" y="2496577"/>
            <a:ext cx="1801359" cy="329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19822" y="2496577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35981" y="3269740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19821" y="4028196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19821" y="5759259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19821" y="4956278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45188" y="892364"/>
            <a:ext cx="2461636" cy="120032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 Input = 10 BTC</a:t>
            </a:r>
          </a:p>
          <a:p>
            <a:r>
              <a:rPr lang="en-US" dirty="0" smtClean="0"/>
              <a:t>Fee = 10%</a:t>
            </a:r>
          </a:p>
          <a:p>
            <a:r>
              <a:rPr lang="en-US" dirty="0" smtClean="0"/>
              <a:t>Mingle Size = 5</a:t>
            </a:r>
            <a:endParaRPr lang="en-US" dirty="0"/>
          </a:p>
          <a:p>
            <a:r>
              <a:rPr lang="en-US" dirty="0" smtClean="0"/>
              <a:t># Output Address =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3578" y="2096467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9738" y="2925641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578" y="3667404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578" y="4585198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3578" y="5388178"/>
            <a:ext cx="929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98438" y="2496577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96813" y="2860252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98438" y="3248070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98438" y="3616034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0617" y="4000856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3555" y="4607240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8437" y="5007351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85130" y="5402709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3555" y="5769469"/>
            <a:ext cx="12772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40322" y="2123788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0322" y="2506748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0322" y="2870298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0322" y="3260033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40322" y="3650501"/>
            <a:ext cx="793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13555" y="5717957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3555" y="5328124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1979" y="4555279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6862" y="4937106"/>
            <a:ext cx="11333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1.25 BTC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15440" y="2266177"/>
                <a:ext cx="5691384" cy="2699713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/>
                  <a:t>Launder Outputs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𝑒𝑞𝑢𝑖𝑟𝑒𝑑𝐼𝑛𝑝𝑢𝑡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𝐹𝑒𝑒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Fee </a:t>
                </a:r>
                <a:r>
                  <a:rPr lang="en-US" dirty="0"/>
                  <a:t>Outputs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𝐹𝑒𝑒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𝑀𝑖𝑛𝑔𝑙𝑒𝑆𝑖𝑧𝑒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𝐹𝑒𝑒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𝐵𝑇𝐶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(10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𝐵𝑇𝐶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10%) = 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10% ∗10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𝐵𝑇𝐶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+10%∗10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𝐵𝑇𝐶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𝐵𝑇𝐶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#LO = </a:t>
                </a:r>
                <a:r>
                  <a:rPr lang="en-US" dirty="0" err="1" smtClean="0"/>
                  <a:t>MingleSIze</a:t>
                </a:r>
                <a:r>
                  <a:rPr lang="en-US" dirty="0" smtClean="0"/>
                  <a:t> * #</a:t>
                </a:r>
                <a:r>
                  <a:rPr lang="en-US" dirty="0" err="1" smtClean="0"/>
                  <a:t>OutputAddr</a:t>
                </a:r>
                <a:r>
                  <a:rPr lang="en-US" dirty="0"/>
                  <a:t> </a:t>
                </a:r>
                <a:r>
                  <a:rPr lang="en-US" dirty="0" smtClean="0"/>
                  <a:t>= 5</a:t>
                </a:r>
              </a:p>
              <a:p>
                <a:pPr lvl="1"/>
                <a:r>
                  <a:rPr lang="en-US" b="0" dirty="0" smtClean="0"/>
                  <a:t>#FO = </a:t>
                </a:r>
                <a:r>
                  <a:rPr lang="en-US" b="0" dirty="0" err="1" smtClean="0"/>
                  <a:t>MingleSize</a:t>
                </a:r>
                <a:r>
                  <a:rPr lang="en-US" b="0" dirty="0" smtClean="0"/>
                  <a:t> – 1 = 4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440" y="2266177"/>
                <a:ext cx="5691384" cy="2699713"/>
              </a:xfrm>
              <a:prstGeom prst="rect">
                <a:avLst/>
              </a:prstGeom>
              <a:blipFill rotWithShape="0">
                <a:blip r:embed="rId2"/>
                <a:stretch>
                  <a:fillRect t="-1124" b="-2472"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474118" y="2173781"/>
            <a:ext cx="4796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5268" y="2867658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1288" y="3660143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333" y="4552386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288" y="5402709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62387" y="2187528"/>
            <a:ext cx="546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51227" y="2566817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57381" y="2927649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51227" y="3288627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62387" y="3633733"/>
            <a:ext cx="636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57029" y="4307562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63342" y="4698460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57029" y="5076211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51165" y="5458671"/>
            <a:ext cx="6591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</a:t>
            </a:r>
            <a:r>
              <a:rPr lang="en-US" sz="3200" b="1" baseline="-25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22054" y="2462220"/>
            <a:ext cx="705962" cy="3220112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MINGLE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22054" y="5660986"/>
            <a:ext cx="7553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18963" y="5134979"/>
            <a:ext cx="2632900" cy="147732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X</a:t>
            </a:r>
            <a:r>
              <a:rPr lang="en-US" dirty="0" smtClean="0"/>
              <a:t> = Input Address of X</a:t>
            </a:r>
          </a:p>
          <a:p>
            <a:r>
              <a:rPr lang="en-US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= Launder Address of X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X</a:t>
            </a:r>
            <a:r>
              <a:rPr lang="en-US" dirty="0" smtClean="0"/>
              <a:t> = Fee Address of X</a:t>
            </a:r>
          </a:p>
          <a:p>
            <a:r>
              <a:rPr lang="en-US" dirty="0" smtClean="0"/>
              <a:t>A = Launderer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1-4</a:t>
            </a:r>
            <a:r>
              <a:rPr lang="en-US" dirty="0" smtClean="0"/>
              <a:t> = Lenders 1-4</a:t>
            </a:r>
          </a:p>
        </p:txBody>
      </p:sp>
    </p:spTree>
    <p:extLst>
      <p:ext uri="{BB962C8B-B14F-4D97-AF65-F5344CB8AC3E}">
        <p14:creationId xmlns:p14="http://schemas.microsoft.com/office/powerpoint/2010/main" val="4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</TotalTime>
  <Words>687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Tw Cen MT</vt:lpstr>
      <vt:lpstr>Circuit</vt:lpstr>
      <vt:lpstr>BitMingle </vt:lpstr>
      <vt:lpstr>Background</vt:lpstr>
      <vt:lpstr>COINSHUFFLE</vt:lpstr>
      <vt:lpstr>Bitmingle!</vt:lpstr>
      <vt:lpstr>How to mingle</vt:lpstr>
      <vt:lpstr>Launderer (MA) CREAtes a mingle</vt:lpstr>
      <vt:lpstr>Lenders (ME) search for mingles</vt:lpstr>
      <vt:lpstr>Requirements of a mingle transaction</vt:lpstr>
      <vt:lpstr>Mingle transaction visualization</vt:lpstr>
      <vt:lpstr>Launderer Incentives</vt:lpstr>
      <vt:lpstr>Lender incentives</vt:lpstr>
      <vt:lpstr>Restrictions/requirements</vt:lpstr>
      <vt:lpstr>Things to work on before report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BitMingle</dc:title>
  <dc:creator>Reid Bixler</dc:creator>
  <cp:lastModifiedBy>Carter Hall</cp:lastModifiedBy>
  <cp:revision>12</cp:revision>
  <dcterms:created xsi:type="dcterms:W3CDTF">2015-12-02T04:28:44Z</dcterms:created>
  <dcterms:modified xsi:type="dcterms:W3CDTF">2015-12-02T07:49:37Z</dcterms:modified>
</cp:coreProperties>
</file>