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9" r:id="rId14"/>
    <p:sldId id="268" r:id="rId15"/>
    <p:sldId id="270" r:id="rId16"/>
    <p:sldId id="271" r:id="rId17"/>
    <p:sldId id="274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12/1/15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7" y="347986"/>
            <a:ext cx="9195820" cy="61290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845" y="3294239"/>
            <a:ext cx="7342188" cy="1924050"/>
          </a:xfrm>
        </p:spPr>
        <p:txBody>
          <a:bodyPr/>
          <a:lstStyle/>
          <a:p>
            <a:r>
              <a:rPr lang="en-US" dirty="0" smtClean="0"/>
              <a:t>Chinese Geopolitical Strategy and </a:t>
            </a:r>
            <a:r>
              <a:rPr lang="en-US" dirty="0" err="1" smtClean="0"/>
              <a:t>Bitcoin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845" y="5218289"/>
            <a:ext cx="7342188" cy="1752600"/>
          </a:xfrm>
        </p:spPr>
        <p:txBody>
          <a:bodyPr/>
          <a:lstStyle/>
          <a:p>
            <a:r>
              <a:rPr lang="en-US" dirty="0" smtClean="0"/>
              <a:t>Eashan Kaw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1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Bitcoin</a:t>
            </a:r>
            <a:r>
              <a:rPr lang="en-US" dirty="0" smtClean="0"/>
              <a:t> Stability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77" y="1638299"/>
            <a:ext cx="4961944" cy="482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0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Deflation Indeed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00" y="1890888"/>
            <a:ext cx="58166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667" y="1715867"/>
            <a:ext cx="5030129" cy="48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35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Volatility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“The </a:t>
            </a:r>
            <a:r>
              <a:rPr lang="en-US" dirty="0"/>
              <a:t>history of the pound sterling/U.S. dollar rate is instructive. From 1949 to 1966, that rate did not change at all. In </a:t>
            </a:r>
            <a:r>
              <a:rPr lang="en-US" b="1" dirty="0"/>
              <a:t>1967</a:t>
            </a:r>
            <a:r>
              <a:rPr lang="en-US" dirty="0"/>
              <a:t> the devaluation of the pound by </a:t>
            </a:r>
            <a:r>
              <a:rPr lang="en-US" b="1" dirty="0"/>
              <a:t>14 percent was regarded as a major economic policy decision</a:t>
            </a:r>
            <a:r>
              <a:rPr lang="en-US" dirty="0"/>
              <a:t>. Since the end of fixed rates in </a:t>
            </a:r>
            <a:r>
              <a:rPr lang="en-US" b="1" dirty="0"/>
              <a:t>1973</a:t>
            </a:r>
            <a:r>
              <a:rPr lang="en-US" dirty="0"/>
              <a:t> and 1991, however, the pound, on average, either appreciated or depreciated </a:t>
            </a:r>
            <a:r>
              <a:rPr lang="en-US" dirty="0" smtClean="0"/>
              <a:t>by </a:t>
            </a:r>
            <a:r>
              <a:rPr lang="en-US" b="1" dirty="0" smtClean="0"/>
              <a:t>14 </a:t>
            </a:r>
            <a:r>
              <a:rPr lang="en-US" b="1" dirty="0"/>
              <a:t>percent every two years</a:t>
            </a:r>
            <a:r>
              <a:rPr lang="en-US" dirty="0"/>
              <a:t>.</a:t>
            </a:r>
            <a:r>
              <a:rPr lang="en-US" dirty="0" smtClean="0"/>
              <a:t>” –”Paul </a:t>
            </a:r>
            <a:r>
              <a:rPr lang="en-US" dirty="0" err="1" smtClean="0"/>
              <a:t>Krugman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5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Historical Uses of Currency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Imperial Japan against China in WWII</a:t>
            </a:r>
          </a:p>
          <a:p>
            <a:r>
              <a:rPr lang="en-US" dirty="0" smtClean="0"/>
              <a:t>Nazi Germany against Britain in WWII</a:t>
            </a:r>
          </a:p>
          <a:p>
            <a:r>
              <a:rPr lang="en-US" dirty="0" smtClean="0"/>
              <a:t>US against Great Britain in the Suez Crisis</a:t>
            </a:r>
          </a:p>
          <a:p>
            <a:r>
              <a:rPr lang="en-US" dirty="0" smtClean="0"/>
              <a:t>Nigerian Civil War</a:t>
            </a:r>
          </a:p>
          <a:p>
            <a:r>
              <a:rPr lang="en-US" dirty="0" smtClean="0"/>
              <a:t>France under </a:t>
            </a:r>
            <a:r>
              <a:rPr lang="en-US" dirty="0" err="1" smtClean="0"/>
              <a:t>DeGaulle</a:t>
            </a:r>
            <a:r>
              <a:rPr lang="en-US" dirty="0" smtClean="0"/>
              <a:t>  against the US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00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Costs of 51%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Approximately $120 Million Dollars + $8,000 per hour in electricity costs</a:t>
            </a:r>
          </a:p>
          <a:p>
            <a:pPr lvl="1"/>
            <a:r>
              <a:rPr lang="en-US" dirty="0" smtClean="0"/>
              <a:t>Difficulty: 5.6e10</a:t>
            </a:r>
          </a:p>
          <a:p>
            <a:pPr lvl="1"/>
            <a:r>
              <a:rPr lang="en-US" dirty="0" smtClean="0"/>
              <a:t>Threshold hashing power: 4.0e17 Hashes/sec</a:t>
            </a:r>
          </a:p>
          <a:p>
            <a:pPr lvl="1"/>
            <a:r>
              <a:rPr lang="en-US" dirty="0" smtClean="0"/>
              <a:t>52,000 </a:t>
            </a:r>
            <a:r>
              <a:rPr lang="en-US" dirty="0" err="1" smtClean="0"/>
              <a:t>Antminer</a:t>
            </a:r>
            <a:r>
              <a:rPr lang="en-US" dirty="0" smtClean="0"/>
              <a:t> S5+, $2,3000 each</a:t>
            </a:r>
          </a:p>
          <a:p>
            <a:pPr lvl="1"/>
            <a:r>
              <a:rPr lang="en-US" dirty="0" smtClean="0"/>
              <a:t>BTC Market Cap at ~$5B</a:t>
            </a:r>
          </a:p>
          <a:p>
            <a:r>
              <a:rPr lang="en-US" dirty="0" smtClean="0"/>
              <a:t>.01% of Chinese GDP</a:t>
            </a:r>
          </a:p>
          <a:p>
            <a:pPr lvl="1"/>
            <a:r>
              <a:rPr lang="en-US" dirty="0" smtClean="0"/>
              <a:t>Chinese GDP (2015) is $11.3T</a:t>
            </a:r>
          </a:p>
          <a:p>
            <a:pPr marL="579438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03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Estimation of Future Cost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Assumption: BTC grows to a $20T Market Cap by 2030</a:t>
            </a:r>
          </a:p>
          <a:p>
            <a:r>
              <a:rPr lang="en-US" dirty="0" smtClean="0"/>
              <a:t>Projected cost of attack: $480B </a:t>
            </a:r>
          </a:p>
          <a:p>
            <a:r>
              <a:rPr lang="en-US" dirty="0" smtClean="0"/>
              <a:t>Projected Chinese GDP in 2030: $56T </a:t>
            </a:r>
          </a:p>
          <a:p>
            <a:r>
              <a:rPr lang="en-US" dirty="0" smtClean="0"/>
              <a:t>Attack is .85% of 2030 Chinese GDP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65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Assumptions behind projections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8" y="1711009"/>
            <a:ext cx="4938890" cy="2289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77" y="3952522"/>
            <a:ext cx="5136445" cy="25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0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Japan attempted to replace Chinese currency with Yen</a:t>
            </a:r>
          </a:p>
          <a:p>
            <a:r>
              <a:rPr lang="en-US" dirty="0" smtClean="0"/>
              <a:t>Japan may have invested 1% of GDP into acquiring Chinese national currency to replace it with 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37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Anti-money Laundering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 invests $7B per year to Anti-money laundering efforts</a:t>
            </a:r>
          </a:p>
          <a:p>
            <a:r>
              <a:rPr lang="en-US" dirty="0" smtClean="0"/>
              <a:t>US GDP in ~$18T in 2015</a:t>
            </a:r>
          </a:p>
          <a:p>
            <a:r>
              <a:rPr lang="en-US" dirty="0" smtClean="0"/>
              <a:t>.03% of GDP is invested in AML efforts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4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3333" y="184855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300"/>
            <a:ext cx="9144000" cy="609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59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Increased capital flight and anti-money laundering efforts are most likely reasons for currency </a:t>
            </a:r>
          </a:p>
          <a:p>
            <a:r>
              <a:rPr lang="en-US" dirty="0" smtClean="0"/>
              <a:t>Undermining the protocol for geo-strategic purposes has much more unclear costs and benefits, it likely is not </a:t>
            </a:r>
            <a:r>
              <a:rPr lang="en-US" smtClean="0"/>
              <a:t>cost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9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manipulate a currency?</a:t>
            </a:r>
          </a:p>
          <a:p>
            <a:r>
              <a:rPr lang="en-US" dirty="0" smtClean="0"/>
              <a:t>Approximated Cost of Attack</a:t>
            </a:r>
          </a:p>
          <a:p>
            <a:r>
              <a:rPr lang="en-US" dirty="0" smtClean="0"/>
              <a:t>Historical examples of manipulation </a:t>
            </a:r>
          </a:p>
          <a:p>
            <a:r>
              <a:rPr lang="en-US" dirty="0" smtClean="0"/>
              <a:t>Historical willingness to pay for manipulation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366" y="4614332"/>
            <a:ext cx="2919178" cy="20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5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Currency manipulation is one of the most efficient ways to disrupt a target economy during wartime. </a:t>
            </a:r>
          </a:p>
          <a:p>
            <a:pPr lvl="1"/>
            <a:r>
              <a:rPr lang="en-US" dirty="0" smtClean="0"/>
              <a:t>Fewer substitutes than disrupting trade routes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5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it possible?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Currency manipulation would be pointless if currency markets were self-correcting.</a:t>
            </a:r>
          </a:p>
          <a:p>
            <a:pPr lvl="1"/>
            <a:r>
              <a:rPr lang="en-US" dirty="0" smtClean="0"/>
              <a:t>For example, if you dump treasury bonds to trigger a fire sale, all that will happen is you</a:t>
            </a:r>
          </a:p>
          <a:p>
            <a:r>
              <a:rPr lang="en-US" dirty="0" smtClean="0"/>
              <a:t>Milton Freidman believed floating rates would be relatively stable after Bretton Woods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9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Baht Stability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33" y="1584008"/>
            <a:ext cx="4515556" cy="455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69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Ruble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66" y="2352358"/>
            <a:ext cx="67564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8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Swiss Franc Stability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7173" b="71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030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Bitcoin</a:t>
            </a:r>
            <a:r>
              <a:rPr lang="en-US" dirty="0" smtClean="0"/>
              <a:t> Stability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388" y="1638300"/>
            <a:ext cx="4862609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29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364</TotalTime>
  <Words>440</Words>
  <Application>Microsoft Macintosh PowerPoint</Application>
  <PresentationFormat>On-screen Show (4:3)</PresentationFormat>
  <Paragraphs>55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Capital</vt:lpstr>
      <vt:lpstr>Chinese Geopolitical Strategy and Bitcoin</vt:lpstr>
      <vt:lpstr>PowerPoint Presentation</vt:lpstr>
      <vt:lpstr>Roadmap</vt:lpstr>
      <vt:lpstr>Why bother?</vt:lpstr>
      <vt:lpstr>Is it possible?</vt:lpstr>
      <vt:lpstr>Baht Stability</vt:lpstr>
      <vt:lpstr>Ruble Stability</vt:lpstr>
      <vt:lpstr>Swiss Franc Stability</vt:lpstr>
      <vt:lpstr>Bitcoin Stability</vt:lpstr>
      <vt:lpstr>More Bitcoin Stability</vt:lpstr>
      <vt:lpstr>Hyper Deflation Indeed</vt:lpstr>
      <vt:lpstr>Oops</vt:lpstr>
      <vt:lpstr>Floating Volatility</vt:lpstr>
      <vt:lpstr>Historical Uses of Currency Manipulation</vt:lpstr>
      <vt:lpstr>Current Costs of 51% Attack</vt:lpstr>
      <vt:lpstr>Estimation of Future Cost </vt:lpstr>
      <vt:lpstr>Assumptions behind projections</vt:lpstr>
      <vt:lpstr>Coercion</vt:lpstr>
      <vt:lpstr>Anti-money Laundering</vt:lpstr>
      <vt:lpstr>Preliminary Conclusions</vt:lpstr>
    </vt:vector>
  </TitlesOfParts>
  <Company>TechPrana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Geopolitical Strategy and Bitcoin</dc:title>
  <dc:creator>Eashan Kaw</dc:creator>
  <cp:lastModifiedBy>Eashan Kaw</cp:lastModifiedBy>
  <cp:revision>18</cp:revision>
  <dcterms:created xsi:type="dcterms:W3CDTF">2015-12-02T03:50:14Z</dcterms:created>
  <dcterms:modified xsi:type="dcterms:W3CDTF">2015-12-02T09:54:52Z</dcterms:modified>
</cp:coreProperties>
</file>