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828D8ED-C075-488C-8BCA-B95F46DFE1C4}">
  <a:tblStyle styleId="{6828D8ED-C075-488C-8BCA-B95F46DFE1C4}" styleName="Table_0">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5" Type="http://schemas.openxmlformats.org/officeDocument/2006/relationships/slide" Target="slides/slide20.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FPGA = Field Programmable Gate Array. A chip that can be configured by the customers after it has been produced and sold.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Loops are tough on circuits and memory, and are fairly expensive computationally. You have to manage the jumps, were to go to on each iteration, and manage the pointers necessary to do so.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Each round takes the data, works on it a little bit, and then shifts it. As a whole, the 64 rounds do a very good job with data obfuscation.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key point here is that these are not easy numbers to work with. </a:t>
            </a:r>
          </a:p>
          <a:p>
            <a:pPr>
              <a:spcBef>
                <a:spcPts val="0"/>
              </a:spcBef>
              <a:buNone/>
            </a:pPr>
            <a:r>
              <a:rPr lang="en"/>
              <a:t>Nothing is suspicious about these numbers (arbitrary).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SHA takes the message, appends a 1 onto it, adds the minimum amount of zeros such that the length of the message divided by 512 is a multiple of 448, </a:t>
            </a:r>
          </a:p>
          <a:p>
            <a:pPr rtl="0">
              <a:spcBef>
                <a:spcPts val="0"/>
              </a:spcBef>
              <a:buNone/>
            </a:pPr>
            <a:r>
              <a:rPr lang="en"/>
              <a:t>and then with 64 bits presents the length of the message. This ensures a multiple of 512 bits after the preprocessing stage. </a:t>
            </a:r>
          </a:p>
          <a:p>
            <a:pPr rtl="0">
              <a:spcBef>
                <a:spcPts val="0"/>
              </a:spcBef>
              <a:buNone/>
            </a:pPr>
            <a:r>
              <a:t/>
            </a:r>
            <a:endParaRPr/>
          </a:p>
          <a:p>
            <a:pPr rtl="0">
              <a:spcBef>
                <a:spcPts val="0"/>
              </a:spcBef>
              <a:buNone/>
            </a:pPr>
            <a:r>
              <a:rPr lang="en"/>
              <a:t>words table[0,15] are filled with 32 bit chunks of the 512 bit input. Then those are manipulated in some way with right shifts, right rotates, and XOR operations</a:t>
            </a:r>
          </a:p>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higher star the the new E value. </a:t>
            </a:r>
          </a:p>
          <a:p>
            <a:pPr rtl="0">
              <a:spcBef>
                <a:spcPts val="0"/>
              </a:spcBef>
              <a:buNone/>
            </a:pPr>
            <a:r>
              <a:rPr lang="en"/>
              <a:t>The start in the bottom right corner is the new A value. </a:t>
            </a:r>
          </a:p>
          <a:p>
            <a:pPr rtl="0">
              <a:spcBef>
                <a:spcPts val="0"/>
              </a:spcBef>
              <a:buNone/>
            </a:pPr>
            <a:r>
              <a:rPr lang="en"/>
              <a:t>Only two values are mathematically changed. </a:t>
            </a:r>
          </a:p>
          <a:p>
            <a:pPr rtl="0">
              <a:spcBef>
                <a:spcPts val="0"/>
              </a:spcBef>
              <a:buNone/>
            </a:pPr>
            <a:r>
              <a:rPr lang="en"/>
              <a:t>A shift of value occurs by one position. </a:t>
            </a:r>
          </a:p>
          <a:p>
            <a:pPr rtl="0">
              <a:spcBef>
                <a:spcPts val="0"/>
              </a:spcBef>
              <a:buNone/>
            </a:pPr>
            <a:r>
              <a:rPr lang="en"/>
              <a:t>A is calculated, the old A is the new B, old b is new C, old C is new D, E is calculated, old E is new F, old F is new G, old G is new H. </a:t>
            </a:r>
          </a:p>
          <a:p>
            <a:pPr>
              <a:spcBef>
                <a:spcPts val="0"/>
              </a:spcBef>
              <a:buNone/>
            </a:pPr>
            <a:r>
              <a:rPr lang="en"/>
              <a:t>All nonlinear operations mixed up the data in different ways. That is part of what makes SHA so strong.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Academics, in attempts to solve very hard problems, usually attempt to solve a similar but slightly easier problem, such as making the assumption that SHA256 only used 52 rounds of data gumbling. </a:t>
            </a:r>
          </a:p>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20.xml.rels><?xml version="1.0" encoding="UTF-8" standalone="yes"?><Relationships xmlns="http://schemas.openxmlformats.org/package/2006/relationships"><Relationship Id="rId12" Type="http://schemas.openxmlformats.org/officeDocument/2006/relationships/hyperlink" Target="https://bitcointalk.org/index.php?topic=85758.2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10" Type="http://schemas.openxmlformats.org/officeDocument/2006/relationships/hyperlink" Target="http://www.coindesk.com/data/bitcoin-mining-difficulty-time/" TargetMode="External"/><Relationship Id="rId4" Type="http://schemas.openxmlformats.org/officeDocument/2006/relationships/hyperlink" Target="http://gizmodo.com/mining-bitcoin-with-pencil-and-paper-1640353309" TargetMode="External"/><Relationship Id="rId11" Type="http://schemas.openxmlformats.org/officeDocument/2006/relationships/hyperlink" Target="https://www.dom.com/library/domcom/pdfs/virginia-power/rates/residential-rates/schedule-1.pdf" TargetMode="External"/><Relationship Id="rId3" Type="http://schemas.openxmlformats.org/officeDocument/2006/relationships/hyperlink" Target="http://bitcoin.stackexchange.com/questions/17132/is-bitcoin-mining-itself-compromising-the-security-of-sha256" TargetMode="External"/><Relationship Id="rId9" Type="http://schemas.openxmlformats.org/officeDocument/2006/relationships/hyperlink" Target="http://bitcoin.stackexchange.com/questions/1293/how-many-integer-operations-on-a-gpu-are-necessary-for-one-hash" TargetMode="External"/><Relationship Id="rId6" Type="http://schemas.openxmlformats.org/officeDocument/2006/relationships/hyperlink" Target="http://web.cs.ucdavis.edu/~rogaway/papers/relates.pdf" TargetMode="External"/><Relationship Id="rId5" Type="http://schemas.openxmlformats.org/officeDocument/2006/relationships/hyperlink" Target="http://crypto.stackexchange.com/questions/5338/why-are-these-specific-values-used-to-initialise-the-hash-buffer-in-sha-512" TargetMode="External"/><Relationship Id="rId8" Type="http://schemas.openxmlformats.org/officeDocument/2006/relationships/hyperlink" Target="http://www.topbitcoinmininghardware.com/the-sp300-yukon-review-by-spondoolies-mining-enhanced/" TargetMode="External"/><Relationship Id="rId7" Type="http://schemas.openxmlformats.org/officeDocument/2006/relationships/hyperlink" Target="http://www.coindesk.com/bitcoin-mining-can-longer-ignore-moores-law/"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98065" y="1211760"/>
            <a:ext cx="7050900" cy="1102500"/>
          </a:xfrm>
          <a:prstGeom prst="rect">
            <a:avLst/>
          </a:prstGeom>
        </p:spPr>
        <p:txBody>
          <a:bodyPr anchorCtr="0" anchor="b" bIns="91425" lIns="91425" rIns="91425" tIns="91425">
            <a:noAutofit/>
          </a:bodyPr>
          <a:lstStyle/>
          <a:p>
            <a:pPr>
              <a:spcBef>
                <a:spcPts val="0"/>
              </a:spcBef>
              <a:buNone/>
            </a:pPr>
            <a:r>
              <a:rPr b="0" i="1" lang="en" sz="3000">
                <a:latin typeface="Arial"/>
                <a:ea typeface="Arial"/>
                <a:cs typeface="Arial"/>
                <a:sym typeface="Arial"/>
              </a:rPr>
              <a:t>An Analysis and Breakdown of SHA Hashing in Bitcoin</a:t>
            </a:r>
          </a:p>
        </p:txBody>
      </p:sp>
      <p:sp>
        <p:nvSpPr>
          <p:cNvPr id="31" name="Shape 31"/>
          <p:cNvSpPr txBox="1"/>
          <p:nvPr>
            <p:ph idx="1" type="subTitle"/>
          </p:nvPr>
        </p:nvSpPr>
        <p:spPr>
          <a:xfrm>
            <a:off x="705565" y="3322510"/>
            <a:ext cx="7035899" cy="694199"/>
          </a:xfrm>
          <a:prstGeom prst="rect">
            <a:avLst/>
          </a:prstGeom>
        </p:spPr>
        <p:txBody>
          <a:bodyPr anchorCtr="0" anchor="t" bIns="91425" lIns="91425" rIns="91425" tIns="91425">
            <a:noAutofit/>
          </a:bodyPr>
          <a:lstStyle/>
          <a:p>
            <a:pPr rtl="0">
              <a:spcBef>
                <a:spcPts val="0"/>
              </a:spcBef>
              <a:buNone/>
            </a:pPr>
            <a:r>
              <a:rPr lang="en" sz="1800"/>
              <a:t>By: Jeremy Gabalski</a:t>
            </a:r>
          </a:p>
          <a:p>
            <a:pPr rtl="0">
              <a:spcBef>
                <a:spcPts val="0"/>
              </a:spcBef>
              <a:buNone/>
            </a:pPr>
            <a:r>
              <a:rPr lang="en" sz="1800"/>
              <a:t>Cryptocurrency - Spring 2015</a:t>
            </a:r>
          </a:p>
          <a:p>
            <a:pPr rtl="0">
              <a:spcBef>
                <a:spcPts val="0"/>
              </a:spcBef>
              <a:buNone/>
            </a:pPr>
            <a:r>
              <a:t/>
            </a:r>
            <a:endParaRPr sz="1800"/>
          </a:p>
          <a:p>
            <a:pPr algn="l">
              <a:spcBef>
                <a:spcPts val="0"/>
              </a:spcBef>
              <a:buNone/>
            </a:pPr>
            <a:r>
              <a:t/>
            </a:r>
            <a:endParaRPr sz="180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526453"/>
            <a:ext cx="8229600" cy="857400"/>
          </a:xfrm>
          <a:prstGeom prst="rect">
            <a:avLst/>
          </a:prstGeom>
        </p:spPr>
        <p:txBody>
          <a:bodyPr anchorCtr="0" anchor="b" bIns="91425" lIns="91425" rIns="91425" tIns="91425">
            <a:noAutofit/>
          </a:bodyPr>
          <a:lstStyle/>
          <a:p>
            <a:pPr>
              <a:spcBef>
                <a:spcPts val="0"/>
              </a:spcBef>
              <a:buNone/>
            </a:pPr>
            <a:r>
              <a:rPr b="0" lang="en" sz="3000">
                <a:solidFill>
                  <a:srgbClr val="FF9900"/>
                </a:solidFill>
              </a:rPr>
              <a:t>ASIC Chips - Application Specific Integrated Circuit </a:t>
            </a:r>
          </a:p>
        </p:txBody>
      </p:sp>
      <p:sp>
        <p:nvSpPr>
          <p:cNvPr id="119" name="Shape 119"/>
          <p:cNvSpPr txBox="1"/>
          <p:nvPr>
            <p:ph idx="1" type="body"/>
          </p:nvPr>
        </p:nvSpPr>
        <p:spPr>
          <a:xfrm>
            <a:off x="457200" y="2091350"/>
            <a:ext cx="8229600" cy="857400"/>
          </a:xfrm>
          <a:prstGeom prst="rect">
            <a:avLst/>
          </a:prstGeom>
          <a:ln cap="flat" w="28575">
            <a:solidFill>
              <a:schemeClr val="lt1"/>
            </a:solidFill>
            <a:prstDash val="solid"/>
            <a:round/>
            <a:headEnd len="med" w="med" type="none"/>
            <a:tailEnd len="med" w="med" type="none"/>
          </a:ln>
        </p:spPr>
        <p:txBody>
          <a:bodyPr anchorCtr="0" anchor="t" bIns="91425" lIns="91425" rIns="91425" tIns="91425">
            <a:noAutofit/>
          </a:bodyPr>
          <a:lstStyle/>
          <a:p>
            <a:pPr algn="ctr">
              <a:spcBef>
                <a:spcPts val="0"/>
              </a:spcBef>
              <a:buNone/>
            </a:pPr>
            <a:r>
              <a:rPr lang="en"/>
              <a:t>CPU→ GPU → FPGA → ASIC→ ??? </a:t>
            </a:r>
          </a:p>
        </p:txBody>
      </p:sp>
      <p:sp>
        <p:nvSpPr>
          <p:cNvPr id="120" name="Shape 120"/>
          <p:cNvSpPr txBox="1"/>
          <p:nvPr/>
        </p:nvSpPr>
        <p:spPr>
          <a:xfrm>
            <a:off x="480000" y="3055150"/>
            <a:ext cx="8183999" cy="1005600"/>
          </a:xfrm>
          <a:prstGeom prst="rect">
            <a:avLst/>
          </a:prstGeom>
          <a:noFill/>
          <a:ln>
            <a:noFill/>
          </a:ln>
        </p:spPr>
        <p:txBody>
          <a:bodyPr anchorCtr="0" anchor="t" bIns="91425" lIns="91425" rIns="91425" tIns="91425">
            <a:noAutofit/>
          </a:bodyPr>
          <a:lstStyle/>
          <a:p>
            <a:pPr lvl="0" algn="ctr">
              <a:spcBef>
                <a:spcPts val="0"/>
              </a:spcBef>
              <a:buNone/>
            </a:pPr>
            <a:r>
              <a:rPr lang="en" sz="2000">
                <a:solidFill>
                  <a:schemeClr val="lt1"/>
                </a:solidFill>
              </a:rPr>
              <a:t>Technological developments developed solely based on how quickly each version of hardware could calculate a SHA256 hash</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b="0" lang="en" sz="3000">
                <a:solidFill>
                  <a:srgbClr val="FF9900"/>
                </a:solidFill>
              </a:rPr>
              <a:t>What Makes These Chips Better?</a:t>
            </a:r>
          </a:p>
        </p:txBody>
      </p:sp>
      <p:sp>
        <p:nvSpPr>
          <p:cNvPr id="126" name="Shape 126"/>
          <p:cNvSpPr txBox="1"/>
          <p:nvPr>
            <p:ph idx="1" type="body"/>
          </p:nvPr>
        </p:nvSpPr>
        <p:spPr>
          <a:xfrm>
            <a:off x="727900" y="1548225"/>
            <a:ext cx="3854699" cy="2638200"/>
          </a:xfrm>
          <a:prstGeom prst="rect">
            <a:avLst/>
          </a:prstGeom>
        </p:spPr>
        <p:txBody>
          <a:bodyPr anchorCtr="0" anchor="t" bIns="91425" lIns="91425" rIns="91425" tIns="91425">
            <a:noAutofit/>
          </a:bodyPr>
          <a:lstStyle/>
          <a:p>
            <a:pPr indent="-355600" lvl="0" marL="457200" rtl="0">
              <a:lnSpc>
                <a:spcPct val="150000"/>
              </a:lnSpc>
              <a:spcBef>
                <a:spcPts val="0"/>
              </a:spcBef>
              <a:buClr>
                <a:schemeClr val="lt1"/>
              </a:buClr>
              <a:buSzPct val="100000"/>
              <a:buFont typeface="Arial"/>
              <a:buChar char="●"/>
            </a:pPr>
            <a:r>
              <a:rPr lang="en" sz="2000"/>
              <a:t>No Magic</a:t>
            </a:r>
          </a:p>
          <a:p>
            <a:pPr indent="-355600" lvl="0" marL="457200" rtl="0">
              <a:lnSpc>
                <a:spcPct val="150000"/>
              </a:lnSpc>
              <a:spcBef>
                <a:spcPts val="0"/>
              </a:spcBef>
              <a:buClr>
                <a:schemeClr val="lt1"/>
              </a:buClr>
              <a:buSzPct val="100000"/>
              <a:buFont typeface="Arial"/>
              <a:buChar char="●"/>
            </a:pPr>
            <a:r>
              <a:rPr lang="en" sz="2000"/>
              <a:t>SHA256 is composed of simple mathematical calculations </a:t>
            </a:r>
          </a:p>
          <a:p>
            <a:pPr indent="-355600" lvl="0" marL="457200">
              <a:lnSpc>
                <a:spcPct val="150000"/>
              </a:lnSpc>
              <a:spcBef>
                <a:spcPts val="0"/>
              </a:spcBef>
              <a:buClr>
                <a:schemeClr val="lt1"/>
              </a:buClr>
              <a:buSzPct val="100000"/>
              <a:buFont typeface="Arial"/>
              <a:buChar char="●"/>
            </a:pPr>
            <a:r>
              <a:rPr lang="en" sz="2000"/>
              <a:t>100% chip dedication</a:t>
            </a:r>
          </a:p>
        </p:txBody>
      </p:sp>
      <p:sp>
        <p:nvSpPr>
          <p:cNvPr id="127" name="Shape 127"/>
          <p:cNvSpPr txBox="1"/>
          <p:nvPr/>
        </p:nvSpPr>
        <p:spPr>
          <a:xfrm>
            <a:off x="4582600" y="1605525"/>
            <a:ext cx="3949499" cy="2523599"/>
          </a:xfrm>
          <a:prstGeom prst="rect">
            <a:avLst/>
          </a:prstGeom>
          <a:noFill/>
          <a:ln>
            <a:noFill/>
          </a:ln>
        </p:spPr>
        <p:txBody>
          <a:bodyPr anchorCtr="0" anchor="t" bIns="91425" lIns="91425" rIns="91425" tIns="91425">
            <a:noAutofit/>
          </a:bodyPr>
          <a:lstStyle/>
          <a:p>
            <a:pPr indent="-355600" lvl="0" marL="457200" rtl="0">
              <a:lnSpc>
                <a:spcPct val="150000"/>
              </a:lnSpc>
              <a:spcBef>
                <a:spcPts val="0"/>
              </a:spcBef>
              <a:buClr>
                <a:srgbClr val="FFFFFF"/>
              </a:buClr>
              <a:buSzPct val="100000"/>
              <a:buFont typeface="Arial"/>
              <a:buChar char="●"/>
            </a:pPr>
            <a:r>
              <a:rPr lang="en" sz="2000">
                <a:solidFill>
                  <a:srgbClr val="FFFFFF"/>
                </a:solidFill>
              </a:rPr>
              <a:t>Loop unrolling (of the 64 SHA256 rounds)</a:t>
            </a:r>
          </a:p>
          <a:p>
            <a:pPr indent="-355600" lvl="0" marL="457200">
              <a:lnSpc>
                <a:spcPct val="150000"/>
              </a:lnSpc>
              <a:spcBef>
                <a:spcPts val="0"/>
              </a:spcBef>
              <a:buClr>
                <a:srgbClr val="FFFFFF"/>
              </a:buClr>
              <a:buSzPct val="100000"/>
              <a:buFont typeface="Arial"/>
              <a:buChar char="●"/>
            </a:pPr>
            <a:r>
              <a:rPr lang="en" sz="2000">
                <a:solidFill>
                  <a:srgbClr val="FFFFFF"/>
                </a:solidFill>
              </a:rPr>
              <a:t>Pipelining - doing whatever can be done in parallel appropriately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b="0" lang="en" sz="3000">
                <a:solidFill>
                  <a:srgbClr val="FF9900"/>
                </a:solidFill>
              </a:rPr>
              <a:t>The King of the Castle (For Now)</a:t>
            </a:r>
          </a:p>
        </p:txBody>
      </p:sp>
      <p:pic>
        <p:nvPicPr>
          <p:cNvPr id="133" name="Shape 133"/>
          <p:cNvPicPr preferRelativeResize="0"/>
          <p:nvPr/>
        </p:nvPicPr>
        <p:blipFill>
          <a:blip r:embed="rId3">
            <a:alphaModFix/>
          </a:blip>
          <a:stretch>
            <a:fillRect/>
          </a:stretch>
        </p:blipFill>
        <p:spPr>
          <a:xfrm>
            <a:off x="544200" y="1382400"/>
            <a:ext cx="5411425" cy="2573424"/>
          </a:xfrm>
          <a:prstGeom prst="rect">
            <a:avLst/>
          </a:prstGeom>
          <a:noFill/>
          <a:ln>
            <a:noFill/>
          </a:ln>
        </p:spPr>
      </p:pic>
      <p:sp>
        <p:nvSpPr>
          <p:cNvPr id="134" name="Shape 134"/>
          <p:cNvSpPr txBox="1"/>
          <p:nvPr/>
        </p:nvSpPr>
        <p:spPr>
          <a:xfrm>
            <a:off x="6400375" y="1382400"/>
            <a:ext cx="2286299" cy="3345300"/>
          </a:xfrm>
          <a:prstGeom prst="rect">
            <a:avLst/>
          </a:prstGeom>
          <a:noFill/>
          <a:ln>
            <a:noFill/>
          </a:ln>
        </p:spPr>
        <p:txBody>
          <a:bodyPr anchorCtr="0" anchor="t" bIns="91425" lIns="91425" rIns="91425" tIns="91425">
            <a:noAutofit/>
          </a:bodyPr>
          <a:lstStyle/>
          <a:p>
            <a:pPr indent="-342900" lvl="0" marL="457200" rtl="0">
              <a:spcBef>
                <a:spcPts val="0"/>
              </a:spcBef>
              <a:buClr>
                <a:srgbClr val="FFFFFF"/>
              </a:buClr>
              <a:buSzPct val="100000"/>
              <a:buFont typeface="Arial"/>
              <a:buChar char="●"/>
            </a:pPr>
            <a:r>
              <a:rPr lang="en" sz="1800">
                <a:solidFill>
                  <a:srgbClr val="FFFFFF"/>
                </a:solidFill>
              </a:rPr>
              <a:t>SP35 Yukon</a:t>
            </a:r>
          </a:p>
          <a:p>
            <a:pPr indent="-342900" lvl="0" marL="457200" rtl="0">
              <a:spcBef>
                <a:spcPts val="0"/>
              </a:spcBef>
              <a:buClr>
                <a:srgbClr val="FFFFFF"/>
              </a:buClr>
              <a:buSzPct val="100000"/>
              <a:buFont typeface="Arial"/>
              <a:buChar char="●"/>
            </a:pPr>
            <a:r>
              <a:rPr lang="en" sz="1800">
                <a:solidFill>
                  <a:srgbClr val="FFFFFF"/>
                </a:solidFill>
              </a:rPr>
              <a:t>5.5 TH/s</a:t>
            </a:r>
          </a:p>
          <a:p>
            <a:pPr indent="-342900" lvl="0" marL="457200">
              <a:spcBef>
                <a:spcPts val="0"/>
              </a:spcBef>
              <a:buClr>
                <a:srgbClr val="FFFFFF"/>
              </a:buClr>
              <a:buSzPct val="100000"/>
              <a:buFont typeface="Arial"/>
              <a:buChar char="●"/>
            </a:pPr>
            <a:r>
              <a:rPr lang="en" sz="1800">
                <a:solidFill>
                  <a:srgbClr val="FFFFFF"/>
                </a:solidFill>
              </a:rPr>
              <a:t>Pre-installed mining software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b="0" lang="en" sz="3000">
                <a:solidFill>
                  <a:srgbClr val="FF9900"/>
                </a:solidFill>
              </a:rPr>
              <a:t>Effects and Consequences of ASIC</a:t>
            </a:r>
          </a:p>
        </p:txBody>
      </p:sp>
      <p:pic>
        <p:nvPicPr>
          <p:cNvPr id="140" name="Shape 140"/>
          <p:cNvPicPr preferRelativeResize="0"/>
          <p:nvPr/>
        </p:nvPicPr>
        <p:blipFill>
          <a:blip r:embed="rId3">
            <a:alphaModFix/>
          </a:blip>
          <a:stretch>
            <a:fillRect/>
          </a:stretch>
        </p:blipFill>
        <p:spPr>
          <a:xfrm>
            <a:off x="722650" y="1276225"/>
            <a:ext cx="7698700" cy="354697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3000">
                <a:solidFill>
                  <a:srgbClr val="FF9900"/>
                </a:solidFill>
              </a:rPr>
              <a:t>Pre- 2013</a:t>
            </a:r>
          </a:p>
        </p:txBody>
      </p:sp>
      <p:pic>
        <p:nvPicPr>
          <p:cNvPr id="146" name="Shape 146"/>
          <p:cNvPicPr preferRelativeResize="0"/>
          <p:nvPr/>
        </p:nvPicPr>
        <p:blipFill>
          <a:blip r:embed="rId3">
            <a:alphaModFix/>
          </a:blip>
          <a:stretch>
            <a:fillRect/>
          </a:stretch>
        </p:blipFill>
        <p:spPr>
          <a:xfrm>
            <a:off x="613763" y="1201182"/>
            <a:ext cx="7916474" cy="3581942"/>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b="0" lang="en" sz="3000">
                <a:solidFill>
                  <a:srgbClr val="FF9900"/>
                </a:solidFill>
              </a:rPr>
              <a:t>2013 - 2015</a:t>
            </a:r>
          </a:p>
        </p:txBody>
      </p:sp>
      <p:pic>
        <p:nvPicPr>
          <p:cNvPr id="152" name="Shape 152"/>
          <p:cNvPicPr preferRelativeResize="0"/>
          <p:nvPr/>
        </p:nvPicPr>
        <p:blipFill>
          <a:blip r:embed="rId3">
            <a:alphaModFix/>
          </a:blip>
          <a:stretch>
            <a:fillRect/>
          </a:stretch>
        </p:blipFill>
        <p:spPr>
          <a:xfrm>
            <a:off x="590425" y="1146612"/>
            <a:ext cx="7963149" cy="3584462"/>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b="0" lang="en" sz="3000">
                <a:solidFill>
                  <a:srgbClr val="FF9900"/>
                </a:solidFill>
              </a:rPr>
              <a:t>2013 - The Year of the ASIC</a:t>
            </a:r>
          </a:p>
        </p:txBody>
      </p:sp>
      <p:sp>
        <p:nvSpPr>
          <p:cNvPr id="158" name="Shape 158"/>
          <p:cNvSpPr txBox="1"/>
          <p:nvPr>
            <p:ph idx="1" type="body"/>
          </p:nvPr>
        </p:nvSpPr>
        <p:spPr>
          <a:xfrm>
            <a:off x="457200" y="1200150"/>
            <a:ext cx="3448800" cy="3725699"/>
          </a:xfrm>
          <a:prstGeom prst="rect">
            <a:avLst/>
          </a:prstGeom>
        </p:spPr>
        <p:txBody>
          <a:bodyPr anchorCtr="0" anchor="t" bIns="91425" lIns="91425" rIns="91425" tIns="91425">
            <a:noAutofit/>
          </a:bodyPr>
          <a:lstStyle/>
          <a:p>
            <a:pPr indent="-342900" lvl="0" marL="457200" rtl="0">
              <a:lnSpc>
                <a:spcPct val="122000"/>
              </a:lnSpc>
              <a:spcBef>
                <a:spcPts val="0"/>
              </a:spcBef>
              <a:buClr>
                <a:schemeClr val="lt1"/>
              </a:buClr>
              <a:buSzPct val="100000"/>
              <a:buFont typeface="Arial"/>
              <a:buChar char="-"/>
            </a:pPr>
            <a:r>
              <a:rPr b="1" lang="en" sz="1800"/>
              <a:t>June 2012: Butterfly Labs Announced Its First ASIC Product</a:t>
            </a:r>
          </a:p>
          <a:p>
            <a:pPr indent="-342900" lvl="0" marL="457200" rtl="0">
              <a:lnSpc>
                <a:spcPct val="122000"/>
              </a:lnSpc>
              <a:spcBef>
                <a:spcPts val="0"/>
              </a:spcBef>
              <a:buClr>
                <a:schemeClr val="lt1"/>
              </a:buClr>
              <a:buSzPct val="100000"/>
              <a:buFont typeface="Arial"/>
              <a:buChar char="-"/>
            </a:pPr>
            <a:r>
              <a:rPr b="1" lang="en" sz="1800"/>
              <a:t>Early models saw production delays (Melting cases, trouble meeting power specifications, production trouble to meet demand). </a:t>
            </a:r>
          </a:p>
        </p:txBody>
      </p:sp>
      <p:pic>
        <p:nvPicPr>
          <p:cNvPr id="159" name="Shape 159"/>
          <p:cNvPicPr preferRelativeResize="0"/>
          <p:nvPr/>
        </p:nvPicPr>
        <p:blipFill>
          <a:blip r:embed="rId3">
            <a:alphaModFix/>
          </a:blip>
          <a:stretch>
            <a:fillRect/>
          </a:stretch>
        </p:blipFill>
        <p:spPr>
          <a:xfrm>
            <a:off x="4534424" y="1143874"/>
            <a:ext cx="3864399" cy="38382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b="0" lang="en" sz="3000">
                <a:solidFill>
                  <a:srgbClr val="FF9900"/>
                </a:solidFill>
              </a:rPr>
              <a:t>You Want Moore? Technical Considerations</a:t>
            </a:r>
          </a:p>
        </p:txBody>
      </p:sp>
      <p:sp>
        <p:nvSpPr>
          <p:cNvPr id="165" name="Shape 16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0" marL="457200" rtl="0">
              <a:lnSpc>
                <a:spcPct val="115000"/>
              </a:lnSpc>
              <a:spcBef>
                <a:spcPts val="0"/>
              </a:spcBef>
              <a:buClr>
                <a:schemeClr val="lt1"/>
              </a:buClr>
              <a:buSzPct val="100000"/>
              <a:buFont typeface="Arial"/>
              <a:buChar char="-"/>
            </a:pPr>
            <a:r>
              <a:rPr lang="en" sz="2000"/>
              <a:t>Moore’s Law - Number of transistors per square inch doubles every ~ 2 years  </a:t>
            </a:r>
          </a:p>
          <a:p>
            <a:pPr indent="-355600" lvl="0" marL="457200" rtl="0">
              <a:lnSpc>
                <a:spcPct val="115000"/>
              </a:lnSpc>
              <a:spcBef>
                <a:spcPts val="0"/>
              </a:spcBef>
              <a:buClr>
                <a:schemeClr val="lt1"/>
              </a:buClr>
              <a:buSzPct val="100000"/>
              <a:buFont typeface="Arial"/>
              <a:buChar char="-"/>
            </a:pPr>
            <a:r>
              <a:rPr lang="en" sz="2000"/>
              <a:t>** Rate of advancement with ASIC chips cannot persist</a:t>
            </a:r>
          </a:p>
          <a:p>
            <a:pPr indent="-355600" lvl="0" marL="457200" rtl="0">
              <a:lnSpc>
                <a:spcPct val="115000"/>
              </a:lnSpc>
              <a:spcBef>
                <a:spcPts val="0"/>
              </a:spcBef>
              <a:buClr>
                <a:schemeClr val="lt1"/>
              </a:buClr>
              <a:buSzPct val="100000"/>
              <a:buFont typeface="Arial"/>
              <a:buChar char="-"/>
            </a:pPr>
            <a:r>
              <a:rPr lang="en" sz="2000"/>
              <a:t>More (smaller and denser chips), transistors, and </a:t>
            </a:r>
            <a:r>
              <a:rPr lang="en" sz="2000">
                <a:solidFill>
                  <a:srgbClr val="CC4125"/>
                </a:solidFill>
              </a:rPr>
              <a:t>HEAT</a:t>
            </a:r>
          </a:p>
          <a:p>
            <a:pPr indent="-355600" lvl="0" marL="457200" rtl="0">
              <a:lnSpc>
                <a:spcPct val="115000"/>
              </a:lnSpc>
              <a:spcBef>
                <a:spcPts val="0"/>
              </a:spcBef>
              <a:buClr>
                <a:srgbClr val="FFFFFF"/>
              </a:buClr>
              <a:buSzPct val="100000"/>
              <a:buFont typeface="Arial"/>
              <a:buChar char="-"/>
            </a:pPr>
            <a:r>
              <a:rPr lang="en" sz="2000">
                <a:solidFill>
                  <a:srgbClr val="FFFFFF"/>
                </a:solidFill>
              </a:rPr>
              <a:t>Eventually cooling becomes hard, and even impractical (due to electricity costs). </a:t>
            </a:r>
          </a:p>
          <a:p>
            <a:pPr indent="-355600" lvl="0" marL="457200" rtl="0">
              <a:lnSpc>
                <a:spcPct val="115000"/>
              </a:lnSpc>
              <a:spcBef>
                <a:spcPts val="0"/>
              </a:spcBef>
              <a:buClr>
                <a:srgbClr val="FFFFFF"/>
              </a:buClr>
              <a:buSzPct val="100000"/>
              <a:buFont typeface="Arial"/>
              <a:buChar char="-"/>
            </a:pPr>
            <a:r>
              <a:rPr lang="en" sz="2000">
                <a:solidFill>
                  <a:srgbClr val="FFFFFF"/>
                </a:solidFill>
              </a:rPr>
              <a:t>We will reach a point where advancements in cooling and maintaining peak performance will take precedence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b="0" lang="en" sz="3000">
                <a:solidFill>
                  <a:srgbClr val="FF9900"/>
                </a:solidFill>
              </a:rPr>
              <a:t>ASICS - Fundamental Considerations</a:t>
            </a:r>
          </a:p>
        </p:txBody>
      </p:sp>
      <p:sp>
        <p:nvSpPr>
          <p:cNvPr id="171" name="Shape 171"/>
          <p:cNvSpPr txBox="1"/>
          <p:nvPr>
            <p:ph idx="1" type="body"/>
          </p:nvPr>
        </p:nvSpPr>
        <p:spPr>
          <a:xfrm>
            <a:off x="386450" y="1200150"/>
            <a:ext cx="8229600" cy="3725699"/>
          </a:xfrm>
          <a:prstGeom prst="rect">
            <a:avLst/>
          </a:prstGeom>
        </p:spPr>
        <p:txBody>
          <a:bodyPr anchorCtr="0" anchor="t" bIns="91425" lIns="91425" rIns="91425" tIns="91425">
            <a:noAutofit/>
          </a:bodyPr>
          <a:lstStyle/>
          <a:p>
            <a:pPr indent="-355600" lvl="0" marL="457200" rtl="0">
              <a:lnSpc>
                <a:spcPct val="115000"/>
              </a:lnSpc>
              <a:spcBef>
                <a:spcPts val="0"/>
              </a:spcBef>
              <a:buClr>
                <a:schemeClr val="lt1"/>
              </a:buClr>
              <a:buSzPct val="100000"/>
              <a:buFont typeface="Arial"/>
              <a:buChar char="-"/>
            </a:pPr>
            <a:r>
              <a:rPr lang="en" sz="2000"/>
              <a:t>Ultrafast hashing equipment renders more and more hardware obsolete</a:t>
            </a:r>
          </a:p>
          <a:p>
            <a:pPr indent="-355600" lvl="0" marL="457200" rtl="0">
              <a:lnSpc>
                <a:spcPct val="115000"/>
              </a:lnSpc>
              <a:spcBef>
                <a:spcPts val="0"/>
              </a:spcBef>
              <a:buClr>
                <a:schemeClr val="lt1"/>
              </a:buClr>
              <a:buSzPct val="100000"/>
              <a:buFont typeface="Arial"/>
              <a:buChar char="-"/>
            </a:pPr>
            <a:r>
              <a:rPr lang="en" sz="2000"/>
              <a:t>When mining is impractical, you ‘shut the lights off’</a:t>
            </a:r>
          </a:p>
          <a:p>
            <a:pPr indent="-355600" lvl="0" marL="457200" rtl="0">
              <a:lnSpc>
                <a:spcPct val="115000"/>
              </a:lnSpc>
              <a:spcBef>
                <a:spcPts val="0"/>
              </a:spcBef>
              <a:buClr>
                <a:schemeClr val="lt1"/>
              </a:buClr>
              <a:buSzPct val="100000"/>
              <a:buFont typeface="Arial"/>
              <a:buChar char="-"/>
            </a:pPr>
            <a:r>
              <a:rPr lang="en" sz="2000"/>
              <a:t>Results: increased centralization, less investment incentives</a:t>
            </a:r>
          </a:p>
          <a:p>
            <a:pPr indent="0" lvl="0" marL="457200" rtl="0">
              <a:lnSpc>
                <a:spcPct val="115000"/>
              </a:lnSpc>
              <a:spcBef>
                <a:spcPts val="0"/>
              </a:spcBef>
              <a:buNone/>
            </a:pPr>
            <a:r>
              <a:rPr lang="en" sz="2000"/>
              <a:t>**In order to realistically speculate, you need to factor in energy costs, hashing equipment  price, hash/s limits, and bitcoin’s macro level of popularity</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b="0" lang="en" sz="3000">
                <a:solidFill>
                  <a:srgbClr val="FF9900"/>
                </a:solidFill>
              </a:rPr>
              <a:t>Future Speculations</a:t>
            </a:r>
          </a:p>
        </p:txBody>
      </p:sp>
      <p:sp>
        <p:nvSpPr>
          <p:cNvPr id="177" name="Shape 17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000"/>
              <a:t>-SHA256, is algorithmically strong (For now). </a:t>
            </a:r>
          </a:p>
          <a:p>
            <a:pPr rtl="0">
              <a:spcBef>
                <a:spcPts val="0"/>
              </a:spcBef>
              <a:buNone/>
            </a:pPr>
            <a:r>
              <a:rPr lang="en" sz="2000"/>
              <a:t>- **Bitcoin can continue to grow in popularity (as the pool grows so can the difficulty)</a:t>
            </a:r>
          </a:p>
          <a:p>
            <a:pPr indent="0" marL="0" rtl="0">
              <a:spcBef>
                <a:spcPts val="0"/>
              </a:spcBef>
              <a:buNone/>
            </a:pPr>
            <a:r>
              <a:rPr lang="en" sz="2000"/>
              <a:t>- Number of hashes each person is willing to pay for and contribute has more effect than the single person</a:t>
            </a:r>
          </a:p>
          <a:p>
            <a:pPr lvl="0" rtl="0">
              <a:spcBef>
                <a:spcPts val="0"/>
              </a:spcBef>
              <a:buNone/>
            </a:pPr>
            <a:r>
              <a:rPr lang="en" sz="2000"/>
              <a:t>- **Increased hashing rates will still occur for some time, but not at significant magnitudes (Possibly a 10TH/s cutoff).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30200" lvl="0" marL="457200" rtl="0">
              <a:spcBef>
                <a:spcPts val="0"/>
              </a:spcBef>
              <a:buClr>
                <a:schemeClr val="lt1"/>
              </a:buClr>
              <a:buSzPct val="100000"/>
              <a:buFont typeface="Arial"/>
              <a:buChar char="●"/>
            </a:pPr>
            <a:r>
              <a:rPr lang="en" sz="1600">
                <a:solidFill>
                  <a:schemeClr val="lt1"/>
                </a:solidFill>
              </a:rPr>
              <a:t>SHA-2 is an entire family. Includes SHA-224, SHA-256, SHA-384, SHA-512, SHA-512/224, SHA-512/256</a:t>
            </a:r>
          </a:p>
          <a:p>
            <a:pPr lvl="0" rtl="0">
              <a:spcBef>
                <a:spcPts val="0"/>
              </a:spcBef>
              <a:buNone/>
            </a:pPr>
            <a:r>
              <a:t/>
            </a:r>
            <a:endParaRPr sz="1600"/>
          </a:p>
          <a:p>
            <a:pPr indent="-330200" lvl="0" marL="457200" rtl="0">
              <a:spcBef>
                <a:spcPts val="0"/>
              </a:spcBef>
              <a:buClr>
                <a:schemeClr val="lt1"/>
              </a:buClr>
              <a:buSzPct val="100000"/>
              <a:buFont typeface="Arial"/>
              <a:buChar char="●"/>
            </a:pPr>
            <a:r>
              <a:rPr lang="en" sz="1600">
                <a:solidFill>
                  <a:schemeClr val="lt1"/>
                </a:solidFill>
              </a:rPr>
              <a:t>Same algorithmic structure, with different initial values, round</a:t>
            </a:r>
            <a:r>
              <a:rPr lang="en" sz="1600"/>
              <a:t>s,</a:t>
            </a:r>
            <a:r>
              <a:rPr lang="en" sz="1600">
                <a:solidFill>
                  <a:schemeClr val="lt1"/>
                </a:solidFill>
              </a:rPr>
              <a:t> and digest lengths</a:t>
            </a:r>
          </a:p>
          <a:p>
            <a:pPr lvl="0" rtl="0">
              <a:spcBef>
                <a:spcPts val="0"/>
              </a:spcBef>
              <a:buNone/>
            </a:pPr>
            <a:r>
              <a:t/>
            </a:r>
            <a:endParaRPr sz="1600"/>
          </a:p>
          <a:p>
            <a:pPr indent="-330200" lvl="0" marL="457200" rtl="0">
              <a:spcBef>
                <a:spcPts val="0"/>
              </a:spcBef>
              <a:buClr>
                <a:schemeClr val="lt1"/>
              </a:buClr>
              <a:buSzPct val="100000"/>
              <a:buFont typeface="Arial"/>
              <a:buChar char="●"/>
            </a:pPr>
            <a:r>
              <a:rPr lang="en" sz="1600">
                <a:solidFill>
                  <a:schemeClr val="lt1"/>
                </a:solidFill>
              </a:rPr>
              <a:t>Emphasis on SHA-256, the type of hashing that Bitcoin relies on</a:t>
            </a:r>
          </a:p>
        </p:txBody>
      </p:sp>
      <p:sp>
        <p:nvSpPr>
          <p:cNvPr id="37" name="Shape 37"/>
          <p:cNvSpPr txBox="1"/>
          <p:nvPr>
            <p:ph type="title"/>
          </p:nvPr>
        </p:nvSpPr>
        <p:spPr>
          <a:xfrm>
            <a:off x="457200" y="205978"/>
            <a:ext cx="8229600" cy="857400"/>
          </a:xfrm>
          <a:prstGeom prst="rect">
            <a:avLst/>
          </a:prstGeom>
        </p:spPr>
        <p:txBody>
          <a:bodyPr anchorCtr="0" anchor="b" bIns="91425" lIns="91425" rIns="91425" tIns="91425">
            <a:noAutofit/>
          </a:bodyPr>
          <a:lstStyle/>
          <a:p>
            <a:pPr rtl="0">
              <a:spcBef>
                <a:spcPts val="0"/>
              </a:spcBef>
              <a:buNone/>
            </a:pPr>
            <a:r>
              <a:rPr lang="en">
                <a:solidFill>
                  <a:srgbClr val="FFFF00"/>
                </a:solidFill>
              </a:rPr>
              <a:t> </a:t>
            </a:r>
          </a:p>
          <a:p>
            <a:pPr>
              <a:spcBef>
                <a:spcPts val="0"/>
              </a:spcBef>
              <a:buNone/>
            </a:pPr>
            <a:r>
              <a:rPr lang="en">
                <a:solidFill>
                  <a:srgbClr val="FF9900"/>
                </a:solidFill>
              </a:rPr>
              <a:t>SHA-2 Analysis</a:t>
            </a:r>
          </a:p>
        </p:txBody>
      </p:sp>
      <p:pic>
        <p:nvPicPr>
          <p:cNvPr id="38" name="Shape 38"/>
          <p:cNvPicPr preferRelativeResize="0"/>
          <p:nvPr/>
        </p:nvPicPr>
        <p:blipFill>
          <a:blip r:embed="rId3">
            <a:alphaModFix/>
          </a:blip>
          <a:stretch>
            <a:fillRect/>
          </a:stretch>
        </p:blipFill>
        <p:spPr>
          <a:xfrm>
            <a:off x="1715625" y="3536775"/>
            <a:ext cx="5712750" cy="1171074"/>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solidFill>
                  <a:srgbClr val="FF9900"/>
                </a:solidFill>
              </a:rPr>
              <a:t>Sources </a:t>
            </a:r>
          </a:p>
        </p:txBody>
      </p:sp>
      <p:sp>
        <p:nvSpPr>
          <p:cNvPr id="183" name="Shape 183"/>
          <p:cNvSpPr txBox="1"/>
          <p:nvPr>
            <p:ph idx="1" type="body"/>
          </p:nvPr>
        </p:nvSpPr>
        <p:spPr>
          <a:xfrm>
            <a:off x="348150" y="1200150"/>
            <a:ext cx="8447700" cy="3725699"/>
          </a:xfrm>
          <a:prstGeom prst="rect">
            <a:avLst/>
          </a:prstGeom>
        </p:spPr>
        <p:txBody>
          <a:bodyPr anchorCtr="0" anchor="t" bIns="91425" lIns="91425" rIns="91425" tIns="91425">
            <a:noAutofit/>
          </a:bodyPr>
          <a:lstStyle/>
          <a:p>
            <a:pPr rtl="0">
              <a:spcBef>
                <a:spcPts val="0"/>
              </a:spcBef>
              <a:buNone/>
            </a:pPr>
            <a:r>
              <a:rPr lang="en" sz="1400" u="sng">
                <a:solidFill>
                  <a:schemeClr val="hlink"/>
                </a:solidFill>
                <a:hlinkClick r:id="rId3"/>
              </a:rPr>
              <a:t>http://bitcoin.stackexchange.com/questions/17132/is-bitcoin-mining-itself-compromising-the-security-of-sha256</a:t>
            </a:r>
          </a:p>
          <a:p>
            <a:pPr rtl="0">
              <a:spcBef>
                <a:spcPts val="0"/>
              </a:spcBef>
              <a:buNone/>
            </a:pPr>
            <a:r>
              <a:rPr lang="en" sz="1400" u="sng">
                <a:solidFill>
                  <a:schemeClr val="hlink"/>
                </a:solidFill>
                <a:hlinkClick r:id="rId4"/>
              </a:rPr>
              <a:t>http://gizmodo.com/mining-bitcoin-with-pencil-and-paper-1640353309</a:t>
            </a:r>
          </a:p>
          <a:p>
            <a:pPr rtl="0">
              <a:spcBef>
                <a:spcPts val="0"/>
              </a:spcBef>
              <a:buNone/>
            </a:pPr>
            <a:r>
              <a:rPr lang="en" sz="1400" u="sng">
                <a:solidFill>
                  <a:schemeClr val="hlink"/>
                </a:solidFill>
                <a:hlinkClick r:id="rId5"/>
              </a:rPr>
              <a:t>http://crypto.stackexchange.com/questions/5338/why-are-these-specific-values-used-to-initialise-the-hash-buffer-in-sha-512</a:t>
            </a:r>
          </a:p>
          <a:p>
            <a:pPr rtl="0">
              <a:spcBef>
                <a:spcPts val="0"/>
              </a:spcBef>
              <a:buNone/>
            </a:pPr>
            <a:r>
              <a:rPr lang="en" sz="1400" u="sng">
                <a:solidFill>
                  <a:schemeClr val="hlink"/>
                </a:solidFill>
                <a:hlinkClick r:id="rId6"/>
              </a:rPr>
              <a:t>http://web.cs.ucdavis.edu/~rogaway/papers/relates.pdf</a:t>
            </a:r>
          </a:p>
          <a:p>
            <a:pPr rtl="0">
              <a:spcBef>
                <a:spcPts val="0"/>
              </a:spcBef>
              <a:buNone/>
            </a:pPr>
            <a:r>
              <a:rPr lang="en" sz="1400" u="sng">
                <a:solidFill>
                  <a:schemeClr val="hlink"/>
                </a:solidFill>
                <a:hlinkClick r:id="rId7"/>
              </a:rPr>
              <a:t>http://www.coindesk.com/bitcoin-mining-can-longer-ignore-moores-law/</a:t>
            </a:r>
          </a:p>
          <a:p>
            <a:pPr rtl="0">
              <a:spcBef>
                <a:spcPts val="0"/>
              </a:spcBef>
              <a:buNone/>
            </a:pPr>
            <a:r>
              <a:rPr lang="en" sz="1400" u="sng">
                <a:solidFill>
                  <a:schemeClr val="hlink"/>
                </a:solidFill>
                <a:hlinkClick r:id="rId8"/>
              </a:rPr>
              <a:t>http://www.topbitcoinmininghardware.com/the-sp300-yukon-review-by-spondoolies-mining-enhanced/</a:t>
            </a:r>
          </a:p>
          <a:p>
            <a:pPr rtl="0">
              <a:spcBef>
                <a:spcPts val="0"/>
              </a:spcBef>
              <a:buNone/>
            </a:pPr>
            <a:r>
              <a:rPr lang="en" sz="1400" u="sng">
                <a:solidFill>
                  <a:schemeClr val="hlink"/>
                </a:solidFill>
                <a:hlinkClick r:id="rId9"/>
              </a:rPr>
              <a:t>http://bitcoin.stackexchange.com/questions/1293/how-many-integer-operations-on-a-gpu-are-necessary-for-one-hash</a:t>
            </a:r>
          </a:p>
          <a:p>
            <a:pPr rtl="0">
              <a:spcBef>
                <a:spcPts val="0"/>
              </a:spcBef>
              <a:buNone/>
            </a:pPr>
            <a:r>
              <a:rPr lang="en" sz="1400" u="sng">
                <a:solidFill>
                  <a:schemeClr val="hlink"/>
                </a:solidFill>
                <a:hlinkClick r:id="rId10"/>
              </a:rPr>
              <a:t>http://www.coindesk.com/data/bitcoin-mining-difficulty-time/</a:t>
            </a:r>
          </a:p>
          <a:p>
            <a:pPr rtl="0">
              <a:spcBef>
                <a:spcPts val="0"/>
              </a:spcBef>
              <a:buNone/>
            </a:pPr>
            <a:r>
              <a:rPr lang="en" sz="1400" u="sng">
                <a:solidFill>
                  <a:schemeClr val="hlink"/>
                </a:solidFill>
                <a:hlinkClick r:id="rId11"/>
              </a:rPr>
              <a:t>https://www.dom.com/library/domcom/pdfs/virginia-power/rates/residential-rates/schedule-1.pdf</a:t>
            </a:r>
          </a:p>
          <a:p>
            <a:pPr rtl="0">
              <a:spcBef>
                <a:spcPts val="0"/>
              </a:spcBef>
              <a:buNone/>
            </a:pPr>
            <a:r>
              <a:rPr lang="en" sz="1400" u="sng">
                <a:solidFill>
                  <a:schemeClr val="hlink"/>
                </a:solidFill>
                <a:hlinkClick r:id="rId12"/>
              </a:rPr>
              <a:t>https://bitcointalk.org/index.php?topic=85758.20</a:t>
            </a:r>
            <a:r>
              <a:rPr lang="en" sz="1400"/>
              <a:t> </a:t>
            </a:r>
          </a:p>
          <a:p>
            <a:pPr rtl="0">
              <a:spcBef>
                <a:spcPts val="0"/>
              </a:spcBef>
              <a:buNone/>
            </a:pPr>
            <a:r>
              <a:t/>
            </a:r>
            <a:endParaRPr sz="1400"/>
          </a:p>
          <a:p>
            <a:pPr>
              <a:spcBef>
                <a:spcPts val="0"/>
              </a:spcBef>
              <a:buNone/>
            </a:pPr>
            <a:r>
              <a:t/>
            </a:r>
            <a:endParaRPr sz="14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solidFill>
                  <a:srgbClr val="FF9900"/>
                </a:solidFill>
              </a:rPr>
              <a:t>SHA256 Basics</a:t>
            </a:r>
          </a:p>
        </p:txBody>
      </p:sp>
      <p:sp>
        <p:nvSpPr>
          <p:cNvPr id="44" name="Shape 44"/>
          <p:cNvSpPr txBox="1"/>
          <p:nvPr>
            <p:ph idx="1" type="body"/>
          </p:nvPr>
        </p:nvSpPr>
        <p:spPr>
          <a:xfrm>
            <a:off x="457200" y="1200150"/>
            <a:ext cx="8229600" cy="3725699"/>
          </a:xfrm>
          <a:prstGeom prst="rect">
            <a:avLst/>
          </a:prstGeom>
        </p:spPr>
        <p:txBody>
          <a:bodyPr anchorCtr="0" anchor="ctr" bIns="91425" lIns="91425" rIns="91425" tIns="91425">
            <a:noAutofit/>
          </a:bodyPr>
          <a:lstStyle/>
          <a:p>
            <a:pPr indent="-419100" lvl="0" marL="457200" rtl="0">
              <a:spcBef>
                <a:spcPts val="0"/>
              </a:spcBef>
              <a:buClr>
                <a:schemeClr val="lt1"/>
              </a:buClr>
              <a:buSzPct val="100000"/>
              <a:buFont typeface="Arial"/>
              <a:buChar char="-"/>
            </a:pPr>
            <a:r>
              <a:rPr lang="en"/>
              <a:t>Takes in 512 bits and returns 256 bits of encrypted text</a:t>
            </a:r>
          </a:p>
          <a:p>
            <a:pPr indent="-419100" lvl="0" marL="457200" rtl="0">
              <a:spcBef>
                <a:spcPts val="0"/>
              </a:spcBef>
              <a:buClr>
                <a:schemeClr val="lt1"/>
              </a:buClr>
              <a:buSzPct val="100000"/>
              <a:buFont typeface="Arial"/>
              <a:buChar char="-"/>
            </a:pPr>
            <a:r>
              <a:rPr lang="en"/>
              <a:t>Published in 2001 by the NSA</a:t>
            </a:r>
          </a:p>
          <a:p>
            <a:pPr indent="-419100" lvl="0" marL="457200" rtl="0">
              <a:spcBef>
                <a:spcPts val="0"/>
              </a:spcBef>
              <a:buClr>
                <a:schemeClr val="lt1"/>
              </a:buClr>
              <a:buSzPct val="100000"/>
              <a:buFont typeface="Arial"/>
              <a:buChar char="-"/>
            </a:pPr>
            <a:r>
              <a:rPr lang="en"/>
              <a:t>64 identical rounds of data obfuscation </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title"/>
          </p:nvPr>
        </p:nvSpPr>
        <p:spPr>
          <a:xfrm>
            <a:off x="477412" y="94853"/>
            <a:ext cx="8229600" cy="857400"/>
          </a:xfrm>
          <a:prstGeom prst="rect">
            <a:avLst/>
          </a:prstGeom>
        </p:spPr>
        <p:txBody>
          <a:bodyPr anchorCtr="0" anchor="b" bIns="91425" lIns="91425" rIns="91425" tIns="91425">
            <a:noAutofit/>
          </a:bodyPr>
          <a:lstStyle/>
          <a:p>
            <a:pPr>
              <a:spcBef>
                <a:spcPts val="0"/>
              </a:spcBef>
              <a:buNone/>
            </a:pPr>
            <a:r>
              <a:rPr lang="en" sz="3000">
                <a:solidFill>
                  <a:srgbClr val="FF9900"/>
                </a:solidFill>
              </a:rPr>
              <a:t>Algorithm Prep: Constant Explanation</a:t>
            </a:r>
          </a:p>
        </p:txBody>
      </p:sp>
      <p:sp>
        <p:nvSpPr>
          <p:cNvPr id="50" name="Shape 50"/>
          <p:cNvSpPr txBox="1"/>
          <p:nvPr>
            <p:ph idx="1" type="body"/>
          </p:nvPr>
        </p:nvSpPr>
        <p:spPr>
          <a:xfrm>
            <a:off x="416762" y="952250"/>
            <a:ext cx="8229600" cy="3725699"/>
          </a:xfrm>
          <a:prstGeom prst="rect">
            <a:avLst/>
          </a:prstGeom>
        </p:spPr>
        <p:txBody>
          <a:bodyPr anchorCtr="0" anchor="t" bIns="91425" lIns="91425" rIns="91425" tIns="91425">
            <a:noAutofit/>
          </a:bodyPr>
          <a:lstStyle/>
          <a:p>
            <a:pPr indent="0" lvl="0" marL="0" rtl="0">
              <a:lnSpc>
                <a:spcPct val="140000"/>
              </a:lnSpc>
              <a:spcBef>
                <a:spcPts val="0"/>
              </a:spcBef>
              <a:buNone/>
            </a:pP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		</a:t>
            </a:r>
            <a:r>
              <a:rPr lang="en" sz="1600"/>
              <a:t>6a09e667 bb67ae85 3c6ef372 a54ff53a 510e527f 9b05688c 1f83d9ab 5be0cd19</a:t>
            </a:r>
          </a:p>
          <a:p>
            <a:pPr indent="0" lvl="0" marL="0" rtl="0">
              <a:lnSpc>
                <a:spcPct val="140000"/>
              </a:lnSpc>
              <a:spcBef>
                <a:spcPts val="0"/>
              </a:spcBef>
              <a:buNone/>
            </a:pPr>
            <a:r>
              <a:t/>
            </a:r>
            <a:endParaRPr sz="1800"/>
          </a:p>
          <a:p>
            <a:pPr lvl="0" rtl="0">
              <a:lnSpc>
                <a:spcPct val="140000"/>
              </a:lnSpc>
              <a:spcBef>
                <a:spcPts val="0"/>
              </a:spcBef>
              <a:buNone/>
            </a:pPr>
            <a:r>
              <a:t/>
            </a:r>
            <a:endParaRPr sz="1800"/>
          </a:p>
          <a:p>
            <a:pPr indent="-342900" lvl="0" marL="457200" rtl="0">
              <a:lnSpc>
                <a:spcPct val="140000"/>
              </a:lnSpc>
              <a:spcBef>
                <a:spcPts val="0"/>
              </a:spcBef>
              <a:buClr>
                <a:schemeClr val="lt1"/>
              </a:buClr>
              <a:buSzPct val="100000"/>
              <a:buFont typeface="Arial"/>
              <a:buChar char="-"/>
            </a:pPr>
            <a:r>
              <a:rPr lang="en" sz="1800"/>
              <a:t>Initial bit string that all instances oh SHA256 start with </a:t>
            </a:r>
          </a:p>
          <a:p>
            <a:pPr indent="-342900" lvl="0" marL="457200" rtl="0">
              <a:lnSpc>
                <a:spcPct val="140000"/>
              </a:lnSpc>
              <a:spcBef>
                <a:spcPts val="0"/>
              </a:spcBef>
              <a:buClr>
                <a:schemeClr val="lt1"/>
              </a:buClr>
              <a:buSzPct val="100000"/>
              <a:buFont typeface="Arial"/>
              <a:buChar char="-"/>
            </a:pPr>
            <a:r>
              <a:rPr lang="en" sz="1800"/>
              <a:t>First 32 bits of the fractional part of the square root of the first eight primes</a:t>
            </a:r>
          </a:p>
          <a:p>
            <a:pPr indent="-342900" lvl="0" marL="457200" rtl="0">
              <a:lnSpc>
                <a:spcPct val="140000"/>
              </a:lnSpc>
              <a:spcBef>
                <a:spcPts val="0"/>
              </a:spcBef>
              <a:buClr>
                <a:schemeClr val="lt1"/>
              </a:buClr>
              <a:buSzPct val="100000"/>
              <a:buFont typeface="Arial"/>
              <a:buChar char="-"/>
            </a:pPr>
            <a:r>
              <a:rPr lang="en" sz="1800"/>
              <a:t>Each round, a constant is drawn from a constant table filled in similar fashion</a:t>
            </a:r>
          </a:p>
          <a:p>
            <a:pPr indent="-342900" lvl="0" marL="457200" rtl="0">
              <a:lnSpc>
                <a:spcPct val="140000"/>
              </a:lnSpc>
              <a:spcBef>
                <a:spcPts val="0"/>
              </a:spcBef>
              <a:buClr>
                <a:schemeClr val="lt1"/>
              </a:buClr>
              <a:buSzPct val="100000"/>
              <a:buFont typeface="Arial"/>
              <a:buChar char="-"/>
            </a:pPr>
            <a:r>
              <a:rPr lang="en" sz="1800"/>
              <a:t>constant values are arbitrary, irrational, and independant</a:t>
            </a:r>
          </a:p>
        </p:txBody>
      </p:sp>
      <p:cxnSp>
        <p:nvCxnSpPr>
          <p:cNvPr id="51" name="Shape 51"/>
          <p:cNvCxnSpPr/>
          <p:nvPr/>
        </p:nvCxnSpPr>
        <p:spPr>
          <a:xfrm>
            <a:off x="1429450" y="1237475"/>
            <a:ext cx="10200" cy="606299"/>
          </a:xfrm>
          <a:prstGeom prst="straightConnector1">
            <a:avLst/>
          </a:prstGeom>
          <a:noFill/>
          <a:ln cap="flat" w="28575">
            <a:solidFill>
              <a:srgbClr val="FF9900"/>
            </a:solidFill>
            <a:prstDash val="solid"/>
            <a:round/>
            <a:headEnd len="lg" w="lg" type="none"/>
            <a:tailEnd len="lg" w="lg" type="none"/>
          </a:ln>
        </p:spPr>
      </p:cxnSp>
      <p:cxnSp>
        <p:nvCxnSpPr>
          <p:cNvPr id="52" name="Shape 52"/>
          <p:cNvCxnSpPr/>
          <p:nvPr/>
        </p:nvCxnSpPr>
        <p:spPr>
          <a:xfrm>
            <a:off x="2374675" y="1237475"/>
            <a:ext cx="10200" cy="606299"/>
          </a:xfrm>
          <a:prstGeom prst="straightConnector1">
            <a:avLst/>
          </a:prstGeom>
          <a:noFill/>
          <a:ln cap="flat" w="28575">
            <a:solidFill>
              <a:srgbClr val="FF9900"/>
            </a:solidFill>
            <a:prstDash val="solid"/>
            <a:round/>
            <a:headEnd len="lg" w="lg" type="none"/>
            <a:tailEnd len="lg" w="lg" type="none"/>
          </a:ln>
        </p:spPr>
      </p:cxnSp>
      <p:cxnSp>
        <p:nvCxnSpPr>
          <p:cNvPr id="53" name="Shape 53"/>
          <p:cNvCxnSpPr/>
          <p:nvPr/>
        </p:nvCxnSpPr>
        <p:spPr>
          <a:xfrm>
            <a:off x="3238275" y="1237475"/>
            <a:ext cx="10200" cy="606299"/>
          </a:xfrm>
          <a:prstGeom prst="straightConnector1">
            <a:avLst/>
          </a:prstGeom>
          <a:noFill/>
          <a:ln cap="flat" w="28575">
            <a:solidFill>
              <a:srgbClr val="FF9900"/>
            </a:solidFill>
            <a:prstDash val="solid"/>
            <a:round/>
            <a:headEnd len="lg" w="lg" type="none"/>
            <a:tailEnd len="lg" w="lg" type="none"/>
          </a:ln>
        </p:spPr>
      </p:cxnSp>
      <p:cxnSp>
        <p:nvCxnSpPr>
          <p:cNvPr id="54" name="Shape 54"/>
          <p:cNvCxnSpPr/>
          <p:nvPr/>
        </p:nvCxnSpPr>
        <p:spPr>
          <a:xfrm>
            <a:off x="4059175" y="1237475"/>
            <a:ext cx="10200" cy="606299"/>
          </a:xfrm>
          <a:prstGeom prst="straightConnector1">
            <a:avLst/>
          </a:prstGeom>
          <a:noFill/>
          <a:ln cap="flat" w="28575">
            <a:solidFill>
              <a:srgbClr val="FF9900"/>
            </a:solidFill>
            <a:prstDash val="solid"/>
            <a:round/>
            <a:headEnd len="lg" w="lg" type="none"/>
            <a:tailEnd len="lg" w="lg" type="none"/>
          </a:ln>
        </p:spPr>
      </p:cxnSp>
      <p:cxnSp>
        <p:nvCxnSpPr>
          <p:cNvPr id="55" name="Shape 55"/>
          <p:cNvCxnSpPr/>
          <p:nvPr/>
        </p:nvCxnSpPr>
        <p:spPr>
          <a:xfrm>
            <a:off x="4956275" y="1237475"/>
            <a:ext cx="10200" cy="606299"/>
          </a:xfrm>
          <a:prstGeom prst="straightConnector1">
            <a:avLst/>
          </a:prstGeom>
          <a:noFill/>
          <a:ln cap="flat" w="28575">
            <a:solidFill>
              <a:srgbClr val="FF9900"/>
            </a:solidFill>
            <a:prstDash val="solid"/>
            <a:round/>
            <a:headEnd len="lg" w="lg" type="none"/>
            <a:tailEnd len="lg" w="lg" type="none"/>
          </a:ln>
        </p:spPr>
      </p:cxnSp>
      <p:cxnSp>
        <p:nvCxnSpPr>
          <p:cNvPr id="56" name="Shape 56"/>
          <p:cNvCxnSpPr/>
          <p:nvPr/>
        </p:nvCxnSpPr>
        <p:spPr>
          <a:xfrm>
            <a:off x="5894475" y="1237475"/>
            <a:ext cx="10200" cy="606299"/>
          </a:xfrm>
          <a:prstGeom prst="straightConnector1">
            <a:avLst/>
          </a:prstGeom>
          <a:noFill/>
          <a:ln cap="flat" w="28575">
            <a:solidFill>
              <a:srgbClr val="FF9900"/>
            </a:solidFill>
            <a:prstDash val="solid"/>
            <a:round/>
            <a:headEnd len="lg" w="lg" type="none"/>
            <a:tailEnd len="lg" w="lg" type="none"/>
          </a:ln>
        </p:spPr>
      </p:cxnSp>
      <p:cxnSp>
        <p:nvCxnSpPr>
          <p:cNvPr id="57" name="Shape 57"/>
          <p:cNvCxnSpPr/>
          <p:nvPr/>
        </p:nvCxnSpPr>
        <p:spPr>
          <a:xfrm>
            <a:off x="6769000" y="1237475"/>
            <a:ext cx="10200" cy="606299"/>
          </a:xfrm>
          <a:prstGeom prst="straightConnector1">
            <a:avLst/>
          </a:prstGeom>
          <a:noFill/>
          <a:ln cap="flat" w="28575">
            <a:solidFill>
              <a:srgbClr val="FF9900"/>
            </a:solidFill>
            <a:prstDash val="solid"/>
            <a:round/>
            <a:headEnd len="lg" w="lg" type="none"/>
            <a:tailEnd len="lg" w="lg" type="none"/>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3000">
                <a:solidFill>
                  <a:srgbClr val="FF9900"/>
                </a:solidFill>
              </a:rPr>
              <a:t>Algorithm Prep: Input Manipulation</a:t>
            </a:r>
          </a:p>
        </p:txBody>
      </p:sp>
      <p:sp>
        <p:nvSpPr>
          <p:cNvPr id="63" name="Shape 63"/>
          <p:cNvSpPr txBox="1"/>
          <p:nvPr>
            <p:ph idx="1" type="body"/>
          </p:nvPr>
        </p:nvSpPr>
        <p:spPr>
          <a:xfrm>
            <a:off x="497625" y="1614475"/>
            <a:ext cx="4322399" cy="2811600"/>
          </a:xfrm>
          <a:prstGeom prst="rect">
            <a:avLst/>
          </a:prstGeom>
        </p:spPr>
        <p:txBody>
          <a:bodyPr anchorCtr="0" anchor="t" bIns="91425" lIns="91425" rIns="91425" tIns="91425">
            <a:noAutofit/>
          </a:bodyPr>
          <a:lstStyle/>
          <a:p>
            <a:pPr rtl="0">
              <a:spcBef>
                <a:spcPts val="0"/>
              </a:spcBef>
              <a:buNone/>
            </a:pPr>
            <a:r>
              <a:rPr lang="en" sz="2000"/>
              <a:t>-SHA256 takes in input strings 512 bits long. The preprocessing stage ensures the string length is a multiple of 512</a:t>
            </a:r>
          </a:p>
          <a:p>
            <a:pPr rtl="0">
              <a:spcBef>
                <a:spcPts val="0"/>
              </a:spcBef>
              <a:buNone/>
            </a:pPr>
            <a:r>
              <a:t/>
            </a:r>
            <a:endParaRPr sz="2000"/>
          </a:p>
          <a:p>
            <a:pPr>
              <a:spcBef>
                <a:spcPts val="0"/>
              </a:spcBef>
              <a:buNone/>
            </a:pPr>
            <a:r>
              <a:rPr lang="en" sz="2000"/>
              <a:t>-Each SHA round draws a value from the ‘word table’</a:t>
            </a:r>
            <a:br>
              <a:rPr lang="en" sz="2000"/>
            </a:br>
          </a:p>
        </p:txBody>
      </p:sp>
      <p:pic>
        <p:nvPicPr>
          <p:cNvPr id="64" name="Shape 64"/>
          <p:cNvPicPr preferRelativeResize="0"/>
          <p:nvPr/>
        </p:nvPicPr>
        <p:blipFill>
          <a:blip r:embed="rId3">
            <a:alphaModFix/>
          </a:blip>
          <a:stretch>
            <a:fillRect/>
          </a:stretch>
        </p:blipFill>
        <p:spPr>
          <a:xfrm>
            <a:off x="5151298" y="1614475"/>
            <a:ext cx="3478352" cy="2607127"/>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05976"/>
            <a:ext cx="8229600" cy="602400"/>
          </a:xfrm>
          <a:prstGeom prst="rect">
            <a:avLst/>
          </a:prstGeom>
        </p:spPr>
        <p:txBody>
          <a:bodyPr anchorCtr="0" anchor="b" bIns="91425" lIns="91425" rIns="91425" tIns="91425">
            <a:noAutofit/>
          </a:bodyPr>
          <a:lstStyle/>
          <a:p>
            <a:pPr>
              <a:spcBef>
                <a:spcPts val="0"/>
              </a:spcBef>
              <a:buNone/>
            </a:pPr>
            <a:r>
              <a:rPr lang="en" sz="3000">
                <a:solidFill>
                  <a:srgbClr val="FF9900"/>
                </a:solidFill>
              </a:rPr>
              <a:t>The Round</a:t>
            </a:r>
            <a:r>
              <a:rPr lang="en" sz="3000"/>
              <a:t> </a:t>
            </a:r>
          </a:p>
        </p:txBody>
      </p:sp>
      <p:sp>
        <p:nvSpPr>
          <p:cNvPr id="70" name="Shape 70"/>
          <p:cNvSpPr txBox="1"/>
          <p:nvPr>
            <p:ph idx="1" type="body"/>
          </p:nvPr>
        </p:nvSpPr>
        <p:spPr>
          <a:xfrm>
            <a:off x="457200" y="808375"/>
            <a:ext cx="8229600" cy="4117499"/>
          </a:xfrm>
          <a:prstGeom prst="rect">
            <a:avLst/>
          </a:prstGeom>
        </p:spPr>
        <p:txBody>
          <a:bodyPr anchorCtr="0" anchor="t" bIns="91425" lIns="91425" rIns="91425" tIns="91425">
            <a:noAutofit/>
          </a:bodyPr>
          <a:lstStyle/>
          <a:p>
            <a:pPr>
              <a:spcBef>
                <a:spcPts val="0"/>
              </a:spcBef>
              <a:buNone/>
            </a:pPr>
            <a:r>
              <a:rPr lang="en"/>
              <a:t>A		B		C		D		E		F		G		H</a:t>
            </a:r>
          </a:p>
        </p:txBody>
      </p:sp>
      <p:sp>
        <p:nvSpPr>
          <p:cNvPr id="71" name="Shape 71"/>
          <p:cNvSpPr/>
          <p:nvPr/>
        </p:nvSpPr>
        <p:spPr>
          <a:xfrm>
            <a:off x="1061025" y="1697650"/>
            <a:ext cx="2101800" cy="1101599"/>
          </a:xfrm>
          <a:prstGeom prst="rect">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Examine bit position for all three. Output the majority of the bit values at each position</a:t>
            </a:r>
          </a:p>
        </p:txBody>
      </p:sp>
      <p:cxnSp>
        <p:nvCxnSpPr>
          <p:cNvPr id="72" name="Shape 72"/>
          <p:cNvCxnSpPr/>
          <p:nvPr/>
        </p:nvCxnSpPr>
        <p:spPr>
          <a:xfrm>
            <a:off x="687150" y="1364200"/>
            <a:ext cx="666899" cy="363899"/>
          </a:xfrm>
          <a:prstGeom prst="straightConnector1">
            <a:avLst/>
          </a:prstGeom>
          <a:noFill/>
          <a:ln cap="flat" w="28575">
            <a:solidFill>
              <a:srgbClr val="FF9900"/>
            </a:solidFill>
            <a:prstDash val="solid"/>
            <a:round/>
            <a:headEnd len="lg" w="lg" type="none"/>
            <a:tailEnd len="lg" w="lg" type="none"/>
          </a:ln>
        </p:spPr>
      </p:cxnSp>
      <p:cxnSp>
        <p:nvCxnSpPr>
          <p:cNvPr id="73" name="Shape 73"/>
          <p:cNvCxnSpPr/>
          <p:nvPr/>
        </p:nvCxnSpPr>
        <p:spPr>
          <a:xfrm>
            <a:off x="1616825" y="1384400"/>
            <a:ext cx="111000" cy="333599"/>
          </a:xfrm>
          <a:prstGeom prst="straightConnector1">
            <a:avLst/>
          </a:prstGeom>
          <a:noFill/>
          <a:ln cap="flat" w="28575">
            <a:solidFill>
              <a:srgbClr val="FF9900"/>
            </a:solidFill>
            <a:prstDash val="solid"/>
            <a:round/>
            <a:headEnd len="lg" w="lg" type="none"/>
            <a:tailEnd len="lg" w="lg" type="none"/>
          </a:ln>
        </p:spPr>
      </p:cxnSp>
      <p:cxnSp>
        <p:nvCxnSpPr>
          <p:cNvPr id="74" name="Shape 74"/>
          <p:cNvCxnSpPr>
            <a:endCxn id="71" idx="0"/>
          </p:cNvCxnSpPr>
          <p:nvPr/>
        </p:nvCxnSpPr>
        <p:spPr>
          <a:xfrm flipH="1">
            <a:off x="2111925" y="1384449"/>
            <a:ext cx="323400" cy="313199"/>
          </a:xfrm>
          <a:prstGeom prst="straightConnector1">
            <a:avLst/>
          </a:prstGeom>
          <a:noFill/>
          <a:ln cap="flat" w="28575">
            <a:solidFill>
              <a:srgbClr val="FF9900"/>
            </a:solidFill>
            <a:prstDash val="solid"/>
            <a:round/>
            <a:headEnd len="lg" w="lg" type="none"/>
            <a:tailEnd len="lg" w="lg" type="none"/>
          </a:ln>
        </p:spPr>
      </p:cxnSp>
      <p:cxnSp>
        <p:nvCxnSpPr>
          <p:cNvPr id="75" name="Shape 75"/>
          <p:cNvCxnSpPr/>
          <p:nvPr/>
        </p:nvCxnSpPr>
        <p:spPr>
          <a:xfrm flipH="1">
            <a:off x="616324" y="1374300"/>
            <a:ext cx="10200" cy="1616700"/>
          </a:xfrm>
          <a:prstGeom prst="straightConnector1">
            <a:avLst/>
          </a:prstGeom>
          <a:noFill/>
          <a:ln cap="flat" w="28575">
            <a:solidFill>
              <a:srgbClr val="FF9900"/>
            </a:solidFill>
            <a:prstDash val="solid"/>
            <a:round/>
            <a:headEnd len="lg" w="lg" type="none"/>
            <a:tailEnd len="lg" w="lg" type="none"/>
          </a:ln>
        </p:spPr>
      </p:cxnSp>
      <p:sp>
        <p:nvSpPr>
          <p:cNvPr id="76" name="Shape 76"/>
          <p:cNvSpPr/>
          <p:nvPr/>
        </p:nvSpPr>
        <p:spPr>
          <a:xfrm>
            <a:off x="457200" y="3001225"/>
            <a:ext cx="2546400" cy="879000"/>
          </a:xfrm>
          <a:prstGeom prst="rect">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Take A and rotate it right by 2, 13, and 22 bits. Sum these new values and take that sum modulo 2</a:t>
            </a:r>
          </a:p>
        </p:txBody>
      </p:sp>
      <p:sp>
        <p:nvSpPr>
          <p:cNvPr id="77" name="Shape 77"/>
          <p:cNvSpPr/>
          <p:nvPr/>
        </p:nvSpPr>
        <p:spPr>
          <a:xfrm>
            <a:off x="4587725" y="1723050"/>
            <a:ext cx="3031499" cy="879000"/>
          </a:xfrm>
          <a:prstGeom prst="rect">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For every place, examine the E bit. If 1, take the corresponding F bit, else, take the corresponding G bit</a:t>
            </a:r>
          </a:p>
        </p:txBody>
      </p:sp>
      <p:cxnSp>
        <p:nvCxnSpPr>
          <p:cNvPr id="78" name="Shape 78"/>
          <p:cNvCxnSpPr/>
          <p:nvPr/>
        </p:nvCxnSpPr>
        <p:spPr>
          <a:xfrm>
            <a:off x="4395725" y="1414725"/>
            <a:ext cx="434400" cy="303299"/>
          </a:xfrm>
          <a:prstGeom prst="straightConnector1">
            <a:avLst/>
          </a:prstGeom>
          <a:noFill/>
          <a:ln cap="flat" w="28575">
            <a:solidFill>
              <a:srgbClr val="FF9900"/>
            </a:solidFill>
            <a:prstDash val="solid"/>
            <a:round/>
            <a:headEnd len="lg" w="lg" type="none"/>
            <a:tailEnd len="lg" w="lg" type="none"/>
          </a:ln>
        </p:spPr>
      </p:cxnSp>
      <p:cxnSp>
        <p:nvCxnSpPr>
          <p:cNvPr id="79" name="Shape 79"/>
          <p:cNvCxnSpPr/>
          <p:nvPr/>
        </p:nvCxnSpPr>
        <p:spPr>
          <a:xfrm>
            <a:off x="5274875" y="1364200"/>
            <a:ext cx="10200" cy="353699"/>
          </a:xfrm>
          <a:prstGeom prst="straightConnector1">
            <a:avLst/>
          </a:prstGeom>
          <a:noFill/>
          <a:ln cap="flat" w="28575">
            <a:solidFill>
              <a:srgbClr val="FF9900"/>
            </a:solidFill>
            <a:prstDash val="solid"/>
            <a:round/>
            <a:headEnd len="lg" w="lg" type="none"/>
            <a:tailEnd len="lg" w="lg" type="none"/>
          </a:ln>
        </p:spPr>
      </p:cxnSp>
      <p:cxnSp>
        <p:nvCxnSpPr>
          <p:cNvPr id="80" name="Shape 80"/>
          <p:cNvCxnSpPr/>
          <p:nvPr/>
        </p:nvCxnSpPr>
        <p:spPr>
          <a:xfrm flipH="1">
            <a:off x="5901225" y="1445025"/>
            <a:ext cx="303299" cy="272999"/>
          </a:xfrm>
          <a:prstGeom prst="straightConnector1">
            <a:avLst/>
          </a:prstGeom>
          <a:noFill/>
          <a:ln cap="flat" w="28575">
            <a:solidFill>
              <a:srgbClr val="FF9900"/>
            </a:solidFill>
            <a:prstDash val="solid"/>
            <a:round/>
            <a:headEnd len="lg" w="lg" type="none"/>
            <a:tailEnd len="lg" w="lg" type="none"/>
          </a:ln>
        </p:spPr>
      </p:cxnSp>
      <p:cxnSp>
        <p:nvCxnSpPr>
          <p:cNvPr id="81" name="Shape 81"/>
          <p:cNvCxnSpPr/>
          <p:nvPr/>
        </p:nvCxnSpPr>
        <p:spPr>
          <a:xfrm>
            <a:off x="4324975" y="1445025"/>
            <a:ext cx="20099" cy="1465200"/>
          </a:xfrm>
          <a:prstGeom prst="straightConnector1">
            <a:avLst/>
          </a:prstGeom>
          <a:noFill/>
          <a:ln cap="flat" w="28575">
            <a:solidFill>
              <a:srgbClr val="FF9900"/>
            </a:solidFill>
            <a:prstDash val="solid"/>
            <a:round/>
            <a:headEnd len="lg" w="lg" type="none"/>
            <a:tailEnd len="lg" w="lg" type="none"/>
          </a:ln>
        </p:spPr>
      </p:cxnSp>
      <p:sp>
        <p:nvSpPr>
          <p:cNvPr id="82" name="Shape 82"/>
          <p:cNvSpPr/>
          <p:nvPr/>
        </p:nvSpPr>
        <p:spPr>
          <a:xfrm>
            <a:off x="4042050" y="2920375"/>
            <a:ext cx="2546400" cy="798299"/>
          </a:xfrm>
          <a:prstGeom prst="rect">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Rotate the bits of E to the right by 6,11, and 25 bits. Sum these new values. </a:t>
            </a:r>
          </a:p>
        </p:txBody>
      </p:sp>
      <p:sp>
        <p:nvSpPr>
          <p:cNvPr id="83" name="Shape 83"/>
          <p:cNvSpPr/>
          <p:nvPr/>
        </p:nvSpPr>
        <p:spPr>
          <a:xfrm>
            <a:off x="8043675" y="1010500"/>
            <a:ext cx="848700" cy="1576499"/>
          </a:xfrm>
          <a:prstGeom prst="rect">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K(i)</a:t>
            </a:r>
          </a:p>
          <a:p>
            <a:pPr lvl="0" rtl="0">
              <a:spcBef>
                <a:spcPts val="0"/>
              </a:spcBef>
              <a:buNone/>
            </a:pPr>
            <a:r>
              <a:rPr lang="en" sz="2400"/>
              <a:t>+</a:t>
            </a:r>
          </a:p>
          <a:p>
            <a:pPr lvl="0">
              <a:spcBef>
                <a:spcPts val="0"/>
              </a:spcBef>
              <a:buClr>
                <a:schemeClr val="dk1"/>
              </a:buClr>
              <a:buSzPct val="45833"/>
              <a:buFont typeface="Arial"/>
              <a:buNone/>
            </a:pPr>
            <a:r>
              <a:rPr lang="en" sz="2400"/>
              <a:t>W(i)</a:t>
            </a:r>
          </a:p>
        </p:txBody>
      </p:sp>
      <p:cxnSp>
        <p:nvCxnSpPr>
          <p:cNvPr id="84" name="Shape 84"/>
          <p:cNvCxnSpPr/>
          <p:nvPr/>
        </p:nvCxnSpPr>
        <p:spPr>
          <a:xfrm>
            <a:off x="3415525" y="1455125"/>
            <a:ext cx="20099" cy="2465700"/>
          </a:xfrm>
          <a:prstGeom prst="straightConnector1">
            <a:avLst/>
          </a:prstGeom>
          <a:noFill/>
          <a:ln cap="flat" w="28575">
            <a:solidFill>
              <a:srgbClr val="FF9900"/>
            </a:solidFill>
            <a:prstDash val="solid"/>
            <a:round/>
            <a:headEnd len="lg" w="lg" type="none"/>
            <a:tailEnd len="lg" w="lg" type="none"/>
          </a:ln>
        </p:spPr>
      </p:cxnSp>
      <p:cxnSp>
        <p:nvCxnSpPr>
          <p:cNvPr id="85" name="Shape 85"/>
          <p:cNvCxnSpPr/>
          <p:nvPr/>
        </p:nvCxnSpPr>
        <p:spPr>
          <a:xfrm flipH="1" rot="10800000">
            <a:off x="6588450" y="3354725"/>
            <a:ext cx="2267700" cy="299"/>
          </a:xfrm>
          <a:prstGeom prst="straightConnector1">
            <a:avLst/>
          </a:prstGeom>
          <a:noFill/>
          <a:ln cap="flat" w="28575">
            <a:solidFill>
              <a:srgbClr val="FF9900"/>
            </a:solidFill>
            <a:prstDash val="solid"/>
            <a:round/>
            <a:headEnd len="lg" w="lg" type="none"/>
            <a:tailEnd len="lg" w="lg" type="none"/>
          </a:ln>
        </p:spPr>
      </p:cxnSp>
      <p:cxnSp>
        <p:nvCxnSpPr>
          <p:cNvPr id="86" name="Shape 86"/>
          <p:cNvCxnSpPr/>
          <p:nvPr/>
        </p:nvCxnSpPr>
        <p:spPr>
          <a:xfrm>
            <a:off x="7073575" y="2607125"/>
            <a:ext cx="10200" cy="747900"/>
          </a:xfrm>
          <a:prstGeom prst="straightConnector1">
            <a:avLst/>
          </a:prstGeom>
          <a:noFill/>
          <a:ln cap="flat" w="28575">
            <a:solidFill>
              <a:srgbClr val="FF9900"/>
            </a:solidFill>
            <a:prstDash val="solid"/>
            <a:round/>
            <a:headEnd len="lg" w="lg" type="none"/>
            <a:tailEnd len="lg" w="lg" type="none"/>
          </a:ln>
        </p:spPr>
      </p:cxnSp>
      <p:cxnSp>
        <p:nvCxnSpPr>
          <p:cNvPr id="87" name="Shape 87"/>
          <p:cNvCxnSpPr/>
          <p:nvPr/>
        </p:nvCxnSpPr>
        <p:spPr>
          <a:xfrm>
            <a:off x="8468075" y="2586900"/>
            <a:ext cx="10200" cy="343500"/>
          </a:xfrm>
          <a:prstGeom prst="straightConnector1">
            <a:avLst/>
          </a:prstGeom>
          <a:noFill/>
          <a:ln cap="flat" w="28575">
            <a:solidFill>
              <a:srgbClr val="FF9900"/>
            </a:solidFill>
            <a:prstDash val="solid"/>
            <a:round/>
            <a:headEnd len="lg" w="lg" type="none"/>
            <a:tailEnd len="lg" w="lg" type="none"/>
          </a:ln>
        </p:spPr>
      </p:cxnSp>
      <p:cxnSp>
        <p:nvCxnSpPr>
          <p:cNvPr id="88" name="Shape 88"/>
          <p:cNvCxnSpPr/>
          <p:nvPr/>
        </p:nvCxnSpPr>
        <p:spPr>
          <a:xfrm>
            <a:off x="3445850" y="3910675"/>
            <a:ext cx="4112700" cy="10200"/>
          </a:xfrm>
          <a:prstGeom prst="straightConnector1">
            <a:avLst/>
          </a:prstGeom>
          <a:noFill/>
          <a:ln cap="flat" w="28575">
            <a:solidFill>
              <a:srgbClr val="FF9900"/>
            </a:solidFill>
            <a:prstDash val="solid"/>
            <a:round/>
            <a:headEnd len="lg" w="lg" type="none"/>
            <a:tailEnd len="lg" w="lg" type="none"/>
          </a:ln>
        </p:spPr>
      </p:cxnSp>
      <p:sp>
        <p:nvSpPr>
          <p:cNvPr id="89" name="Shape 89"/>
          <p:cNvSpPr/>
          <p:nvPr/>
        </p:nvSpPr>
        <p:spPr>
          <a:xfrm>
            <a:off x="7321200" y="3673300"/>
            <a:ext cx="434400" cy="429599"/>
          </a:xfrm>
          <a:prstGeom prst="star5">
            <a:avLst>
              <a:gd fmla="val 19098" name="adj"/>
              <a:gd fmla="val 105146" name="hf"/>
              <a:gd fmla="val 110557" name="vf"/>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90" name="Shape 90"/>
          <p:cNvCxnSpPr/>
          <p:nvPr/>
        </p:nvCxnSpPr>
        <p:spPr>
          <a:xfrm>
            <a:off x="2152400" y="3900575"/>
            <a:ext cx="10200" cy="697200"/>
          </a:xfrm>
          <a:prstGeom prst="straightConnector1">
            <a:avLst/>
          </a:prstGeom>
          <a:noFill/>
          <a:ln cap="flat" w="28575">
            <a:solidFill>
              <a:srgbClr val="FF9900"/>
            </a:solidFill>
            <a:prstDash val="solid"/>
            <a:round/>
            <a:headEnd len="lg" w="lg" type="none"/>
            <a:tailEnd len="lg" w="lg" type="none"/>
          </a:ln>
        </p:spPr>
      </p:cxnSp>
      <p:cxnSp>
        <p:nvCxnSpPr>
          <p:cNvPr id="91" name="Shape 91"/>
          <p:cNvCxnSpPr/>
          <p:nvPr/>
        </p:nvCxnSpPr>
        <p:spPr>
          <a:xfrm>
            <a:off x="3071950" y="2809225"/>
            <a:ext cx="10200" cy="1778400"/>
          </a:xfrm>
          <a:prstGeom prst="straightConnector1">
            <a:avLst/>
          </a:prstGeom>
          <a:noFill/>
          <a:ln cap="flat" w="28575">
            <a:solidFill>
              <a:srgbClr val="FF9900"/>
            </a:solidFill>
            <a:prstDash val="solid"/>
            <a:round/>
            <a:headEnd len="lg" w="lg" type="none"/>
            <a:tailEnd len="lg" w="lg" type="none"/>
          </a:ln>
        </p:spPr>
      </p:cxnSp>
      <p:cxnSp>
        <p:nvCxnSpPr>
          <p:cNvPr id="92" name="Shape 92"/>
          <p:cNvCxnSpPr/>
          <p:nvPr/>
        </p:nvCxnSpPr>
        <p:spPr>
          <a:xfrm>
            <a:off x="2142275" y="4572150"/>
            <a:ext cx="6752399" cy="900"/>
          </a:xfrm>
          <a:prstGeom prst="straightConnector1">
            <a:avLst/>
          </a:prstGeom>
          <a:noFill/>
          <a:ln cap="flat" w="28575">
            <a:solidFill>
              <a:srgbClr val="FF9900"/>
            </a:solidFill>
            <a:prstDash val="solid"/>
            <a:round/>
            <a:headEnd len="lg" w="lg" type="none"/>
            <a:tailEnd len="lg" w="lg" type="none"/>
          </a:ln>
        </p:spPr>
      </p:cxnSp>
      <p:cxnSp>
        <p:nvCxnSpPr>
          <p:cNvPr id="93" name="Shape 93"/>
          <p:cNvCxnSpPr/>
          <p:nvPr/>
        </p:nvCxnSpPr>
        <p:spPr>
          <a:xfrm flipH="1" rot="10800000">
            <a:off x="8488300" y="2929574"/>
            <a:ext cx="358200" cy="900"/>
          </a:xfrm>
          <a:prstGeom prst="straightConnector1">
            <a:avLst/>
          </a:prstGeom>
          <a:noFill/>
          <a:ln cap="flat" w="28575">
            <a:solidFill>
              <a:srgbClr val="FF9900"/>
            </a:solidFill>
            <a:prstDash val="solid"/>
            <a:round/>
            <a:headEnd len="lg" w="lg" type="none"/>
            <a:tailEnd len="lg" w="lg" type="none"/>
          </a:ln>
        </p:spPr>
      </p:cxnSp>
      <p:sp>
        <p:nvSpPr>
          <p:cNvPr id="94" name="Shape 94"/>
          <p:cNvSpPr/>
          <p:nvPr/>
        </p:nvSpPr>
        <p:spPr>
          <a:xfrm>
            <a:off x="8631800" y="4357800"/>
            <a:ext cx="434400" cy="429599"/>
          </a:xfrm>
          <a:prstGeom prst="star5">
            <a:avLst>
              <a:gd fmla="val 19098" name="adj"/>
              <a:gd fmla="val 105146" name="hf"/>
              <a:gd fmla="val 110557" name="vf"/>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95" name="Shape 95"/>
          <p:cNvCxnSpPr>
            <a:endCxn id="94" idx="0"/>
          </p:cNvCxnSpPr>
          <p:nvPr/>
        </p:nvCxnSpPr>
        <p:spPr>
          <a:xfrm>
            <a:off x="8841800" y="2929500"/>
            <a:ext cx="7200" cy="1428300"/>
          </a:xfrm>
          <a:prstGeom prst="straightConnector1">
            <a:avLst/>
          </a:prstGeom>
          <a:noFill/>
          <a:ln cap="flat" w="28575">
            <a:solidFill>
              <a:srgbClr val="FF9900"/>
            </a:solidFill>
            <a:prstDash val="solid"/>
            <a:round/>
            <a:headEnd len="lg" w="lg" type="none"/>
            <a:tailEnd len="lg" w="lg" type="none"/>
          </a:ln>
        </p:spPr>
      </p:cxnSp>
      <p:cxnSp>
        <p:nvCxnSpPr>
          <p:cNvPr id="96" name="Shape 96"/>
          <p:cNvCxnSpPr/>
          <p:nvPr/>
        </p:nvCxnSpPr>
        <p:spPr>
          <a:xfrm>
            <a:off x="7657250" y="3915625"/>
            <a:ext cx="1208399" cy="9599"/>
          </a:xfrm>
          <a:prstGeom prst="straightConnector1">
            <a:avLst/>
          </a:prstGeom>
          <a:noFill/>
          <a:ln cap="flat" w="28575">
            <a:solidFill>
              <a:srgbClr val="FF9900"/>
            </a:solidFill>
            <a:prstDash val="solid"/>
            <a:round/>
            <a:headEnd len="lg" w="lg" type="none"/>
            <a:tailEnd len="lg" w="lg" type="none"/>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b="0" lang="en" sz="3000"/>
              <a:t>How Good is SHA256?</a:t>
            </a:r>
          </a:p>
        </p:txBody>
      </p:sp>
      <p:graphicFrame>
        <p:nvGraphicFramePr>
          <p:cNvPr id="102" name="Shape 102"/>
          <p:cNvGraphicFramePr/>
          <p:nvPr/>
        </p:nvGraphicFramePr>
        <p:xfrm>
          <a:off x="952500" y="1629525"/>
          <a:ext cx="3000000" cy="3000000"/>
        </p:xfrm>
        <a:graphic>
          <a:graphicData uri="http://schemas.openxmlformats.org/drawingml/2006/table">
            <a:tbl>
              <a:tblPr>
                <a:noFill/>
                <a:tableStyleId>{6828D8ED-C075-488C-8BCA-B95F46DFE1C4}</a:tableStyleId>
              </a:tblPr>
              <a:tblGrid>
                <a:gridCol w="3619500"/>
                <a:gridCol w="3619500"/>
              </a:tblGrid>
              <a:tr h="381000">
                <a:tc>
                  <a:txBody>
                    <a:bodyPr>
                      <a:noAutofit/>
                    </a:bodyPr>
                    <a:lstStyle/>
                    <a:p>
                      <a:pPr algn="ctr">
                        <a:spcBef>
                          <a:spcPts val="0"/>
                        </a:spcBef>
                        <a:buNone/>
                      </a:pPr>
                      <a:r>
                        <a:rPr lang="en" sz="2000">
                          <a:solidFill>
                            <a:schemeClr val="lt1"/>
                          </a:solidFill>
                        </a:rPr>
                        <a:t>Pre-Image Attack</a:t>
                      </a:r>
                    </a:p>
                  </a:txBody>
                  <a:tcPr marT="91425" marB="91425" marR="91425" marL="91425">
                    <a:lnL cap="flat" w="19050">
                      <a:solidFill>
                        <a:srgbClr val="FF9900"/>
                      </a:solidFill>
                      <a:prstDash val="solid"/>
                      <a:round/>
                      <a:headEnd len="med" w="med" type="none"/>
                      <a:tailEnd len="med" w="med" type="none"/>
                    </a:lnL>
                    <a:lnR cap="flat" w="19050">
                      <a:solidFill>
                        <a:srgbClr val="FF9900"/>
                      </a:solidFill>
                      <a:prstDash val="solid"/>
                      <a:round/>
                      <a:headEnd len="med" w="med" type="none"/>
                      <a:tailEnd len="med" w="med" type="none"/>
                    </a:lnR>
                    <a:lnT cap="flat" w="19050">
                      <a:solidFill>
                        <a:srgbClr val="FF9900"/>
                      </a:solidFill>
                      <a:prstDash val="solid"/>
                      <a:round/>
                      <a:headEnd len="med" w="med" type="none"/>
                      <a:tailEnd len="med" w="med" type="none"/>
                    </a:lnT>
                    <a:lnB cap="flat" w="19050">
                      <a:solidFill>
                        <a:srgbClr val="FF9900"/>
                      </a:solidFill>
                      <a:prstDash val="solid"/>
                      <a:round/>
                      <a:headEnd len="med" w="med" type="none"/>
                      <a:tailEnd len="med" w="med" type="none"/>
                    </a:lnB>
                  </a:tcPr>
                </a:tc>
                <a:tc>
                  <a:txBody>
                    <a:bodyPr>
                      <a:noAutofit/>
                    </a:bodyPr>
                    <a:lstStyle/>
                    <a:p>
                      <a:pPr algn="ctr">
                        <a:spcBef>
                          <a:spcPts val="0"/>
                        </a:spcBef>
                        <a:buNone/>
                      </a:pPr>
                      <a:r>
                        <a:rPr lang="en" sz="2000">
                          <a:solidFill>
                            <a:schemeClr val="lt1"/>
                          </a:solidFill>
                        </a:rPr>
                        <a:t>Collision Attack</a:t>
                      </a:r>
                    </a:p>
                  </a:txBody>
                  <a:tcPr marT="91425" marB="91425" marR="91425" marL="91425">
                    <a:lnL cap="flat" w="19050">
                      <a:solidFill>
                        <a:srgbClr val="FF9900"/>
                      </a:solidFill>
                      <a:prstDash val="solid"/>
                      <a:round/>
                      <a:headEnd len="med" w="med" type="none"/>
                      <a:tailEnd len="med" w="med" type="none"/>
                    </a:lnL>
                    <a:lnR cap="flat" w="19050">
                      <a:solidFill>
                        <a:srgbClr val="FF9900"/>
                      </a:solidFill>
                      <a:prstDash val="solid"/>
                      <a:round/>
                      <a:headEnd len="med" w="med" type="none"/>
                      <a:tailEnd len="med" w="med" type="none"/>
                    </a:lnR>
                    <a:lnT cap="flat" w="19050">
                      <a:solidFill>
                        <a:srgbClr val="FF9900"/>
                      </a:solidFill>
                      <a:prstDash val="solid"/>
                      <a:round/>
                      <a:headEnd len="med" w="med" type="none"/>
                      <a:tailEnd len="med" w="med" type="none"/>
                    </a:lnT>
                    <a:lnB cap="flat" w="19050">
                      <a:solidFill>
                        <a:srgbClr val="FF9900"/>
                      </a:solidFill>
                      <a:prstDash val="solid"/>
                      <a:round/>
                      <a:headEnd len="med" w="med" type="none"/>
                      <a:tailEnd len="med" w="med" type="none"/>
                    </a:lnB>
                  </a:tcPr>
                </a:tc>
              </a:tr>
              <a:tr h="381000">
                <a:tc>
                  <a:txBody>
                    <a:bodyPr>
                      <a:noAutofit/>
                    </a:bodyPr>
                    <a:lstStyle/>
                    <a:p>
                      <a:pPr indent="-355600" lvl="0" marL="457200">
                        <a:spcBef>
                          <a:spcPts val="0"/>
                        </a:spcBef>
                        <a:buClr>
                          <a:schemeClr val="lt1"/>
                        </a:buClr>
                        <a:buSzPct val="100000"/>
                        <a:buFont typeface="Arial"/>
                        <a:buChar char="●"/>
                      </a:pPr>
                      <a:r>
                        <a:rPr lang="en" sz="2000">
                          <a:solidFill>
                            <a:schemeClr val="lt1"/>
                          </a:solidFill>
                        </a:rPr>
                        <a:t>Brute force. Given a digest, you try every possible input to attempt to find the one that produces the correct hashed value</a:t>
                      </a:r>
                    </a:p>
                  </a:txBody>
                  <a:tcPr marT="91425" marB="91425" marR="91425" marL="91425">
                    <a:lnL cap="flat" w="19050">
                      <a:solidFill>
                        <a:srgbClr val="FF9900"/>
                      </a:solidFill>
                      <a:prstDash val="solid"/>
                      <a:round/>
                      <a:headEnd len="med" w="med" type="none"/>
                      <a:tailEnd len="med" w="med" type="none"/>
                    </a:lnL>
                    <a:lnR cap="flat" w="19050">
                      <a:solidFill>
                        <a:srgbClr val="FF9900"/>
                      </a:solidFill>
                      <a:prstDash val="solid"/>
                      <a:round/>
                      <a:headEnd len="med" w="med" type="none"/>
                      <a:tailEnd len="med" w="med" type="none"/>
                    </a:lnR>
                    <a:lnT cap="flat" w="19050">
                      <a:solidFill>
                        <a:srgbClr val="FF9900"/>
                      </a:solidFill>
                      <a:prstDash val="solid"/>
                      <a:round/>
                      <a:headEnd len="med" w="med" type="none"/>
                      <a:tailEnd len="med" w="med" type="none"/>
                    </a:lnT>
                    <a:lnB cap="flat" w="19050">
                      <a:solidFill>
                        <a:srgbClr val="FF9900"/>
                      </a:solidFill>
                      <a:prstDash val="solid"/>
                      <a:round/>
                      <a:headEnd len="med" w="med" type="none"/>
                      <a:tailEnd len="med" w="med" type="none"/>
                    </a:lnB>
                  </a:tcPr>
                </a:tc>
                <a:tc>
                  <a:txBody>
                    <a:bodyPr>
                      <a:noAutofit/>
                    </a:bodyPr>
                    <a:lstStyle/>
                    <a:p>
                      <a:pPr indent="-355600" lvl="0" marL="457200">
                        <a:spcBef>
                          <a:spcPts val="0"/>
                        </a:spcBef>
                        <a:buClr>
                          <a:schemeClr val="lt1"/>
                        </a:buClr>
                        <a:buSzPct val="100000"/>
                        <a:buFont typeface="Arial"/>
                        <a:buChar char="●"/>
                      </a:pPr>
                      <a:r>
                        <a:rPr lang="en" sz="2000">
                          <a:solidFill>
                            <a:schemeClr val="lt1"/>
                          </a:solidFill>
                        </a:rPr>
                        <a:t>Find any two arbitrary inputs x and y such that SHA256(x) = SHA256(y)</a:t>
                      </a:r>
                    </a:p>
                  </a:txBody>
                  <a:tcPr marT="91425" marB="91425" marR="91425" marL="91425">
                    <a:lnL cap="flat" w="19050">
                      <a:solidFill>
                        <a:srgbClr val="FF9900"/>
                      </a:solidFill>
                      <a:prstDash val="solid"/>
                      <a:round/>
                      <a:headEnd len="med" w="med" type="none"/>
                      <a:tailEnd len="med" w="med" type="none"/>
                    </a:lnL>
                    <a:lnR cap="flat" w="19050">
                      <a:solidFill>
                        <a:srgbClr val="FF9900"/>
                      </a:solidFill>
                      <a:prstDash val="solid"/>
                      <a:round/>
                      <a:headEnd len="med" w="med" type="none"/>
                      <a:tailEnd len="med" w="med" type="none"/>
                    </a:lnR>
                    <a:lnT cap="flat" w="19050">
                      <a:solidFill>
                        <a:srgbClr val="FF9900"/>
                      </a:solidFill>
                      <a:prstDash val="solid"/>
                      <a:round/>
                      <a:headEnd len="med" w="med" type="none"/>
                      <a:tailEnd len="med" w="med" type="none"/>
                    </a:lnT>
                    <a:lnB cap="flat" w="19050">
                      <a:solidFill>
                        <a:srgbClr val="FF99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b="0" lang="en" sz="3000"/>
              <a:t>How Good is SHA256- Continued</a:t>
            </a:r>
          </a:p>
        </p:txBody>
      </p:sp>
      <p:sp>
        <p:nvSpPr>
          <p:cNvPr id="108" name="Shape 10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68300" lvl="0" marL="457200" rtl="0">
              <a:spcBef>
                <a:spcPts val="0"/>
              </a:spcBef>
              <a:buClr>
                <a:schemeClr val="lt1"/>
              </a:buClr>
              <a:buSzPct val="100000"/>
              <a:buFont typeface="Arial"/>
              <a:buChar char="-"/>
            </a:pPr>
            <a:r>
              <a:rPr lang="en" sz="2200"/>
              <a:t>Searching through 2^256 input combinations (pre-image) is impractical </a:t>
            </a:r>
          </a:p>
          <a:p>
            <a:pPr lvl="0" rtl="0">
              <a:spcBef>
                <a:spcPts val="0"/>
              </a:spcBef>
              <a:buNone/>
            </a:pPr>
            <a:r>
              <a:t/>
            </a:r>
            <a:endParaRPr sz="2200"/>
          </a:p>
          <a:p>
            <a:pPr indent="-368300" lvl="0" marL="457200" rtl="0">
              <a:spcBef>
                <a:spcPts val="0"/>
              </a:spcBef>
              <a:buClr>
                <a:schemeClr val="lt1"/>
              </a:buClr>
              <a:buSzPct val="100000"/>
              <a:buFont typeface="Arial"/>
              <a:buChar char="-"/>
            </a:pPr>
            <a:r>
              <a:rPr lang="en" sz="2200"/>
              <a:t>Best known collision attack worked with 52 rounds</a:t>
            </a:r>
          </a:p>
          <a:p>
            <a:pPr lvl="0" rtl="0">
              <a:spcBef>
                <a:spcPts val="0"/>
              </a:spcBef>
              <a:buNone/>
            </a:pPr>
            <a:r>
              <a:t/>
            </a:r>
            <a:endParaRPr sz="2200"/>
          </a:p>
          <a:p>
            <a:pPr indent="-368300" lvl="0" marL="457200" rtl="0">
              <a:spcBef>
                <a:spcPts val="0"/>
              </a:spcBef>
              <a:buClr>
                <a:schemeClr val="lt1"/>
              </a:buClr>
              <a:buSzPct val="100000"/>
              <a:buFont typeface="Arial"/>
              <a:buChar char="-"/>
            </a:pPr>
            <a:r>
              <a:rPr lang="en" sz="2200"/>
              <a:t>Collisions gets interesting - pigeonhole principle </a:t>
            </a:r>
          </a:p>
          <a:p>
            <a:pPr lvl="0" rtl="0">
              <a:spcBef>
                <a:spcPts val="0"/>
              </a:spcBef>
              <a:buNone/>
            </a:pPr>
            <a:r>
              <a:t/>
            </a:r>
            <a:endParaRPr sz="2200"/>
          </a:p>
          <a:p>
            <a:pPr indent="-368300" lvl="0" marL="457200" rtl="0">
              <a:spcBef>
                <a:spcPts val="0"/>
              </a:spcBef>
              <a:buClr>
                <a:schemeClr val="lt1"/>
              </a:buClr>
              <a:buSzPct val="100000"/>
              <a:buFont typeface="Arial"/>
              <a:buChar char="-"/>
            </a:pPr>
            <a:r>
              <a:rPr lang="en" sz="2200"/>
              <a:t>SHA256 is not a provably hard algorithm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1135653"/>
            <a:ext cx="8229600" cy="857400"/>
          </a:xfrm>
          <a:prstGeom prst="rect">
            <a:avLst/>
          </a:prstGeom>
        </p:spPr>
        <p:txBody>
          <a:bodyPr anchorCtr="0" anchor="b" bIns="91425" lIns="91425" rIns="91425" tIns="91425">
            <a:noAutofit/>
          </a:bodyPr>
          <a:lstStyle/>
          <a:p>
            <a:pPr algn="ctr">
              <a:spcBef>
                <a:spcPts val="0"/>
              </a:spcBef>
              <a:buNone/>
            </a:pPr>
            <a:r>
              <a:rPr b="0" lang="en" sz="3000">
                <a:solidFill>
                  <a:srgbClr val="FF9900"/>
                </a:solidFill>
              </a:rPr>
              <a:t>Technology and Energy Analysis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